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0" r:id="rId2"/>
  </p:sldMasterIdLst>
  <p:notesMasterIdLst>
    <p:notesMasterId r:id="rId15"/>
  </p:notesMasterIdLst>
  <p:handoutMasterIdLst>
    <p:handoutMasterId r:id="rId16"/>
  </p:handoutMasterIdLst>
  <p:sldIdLst>
    <p:sldId id="694" r:id="rId3"/>
    <p:sldId id="796" r:id="rId4"/>
    <p:sldId id="797" r:id="rId5"/>
    <p:sldId id="793" r:id="rId6"/>
    <p:sldId id="794" r:id="rId7"/>
    <p:sldId id="788" r:id="rId8"/>
    <p:sldId id="795" r:id="rId9"/>
    <p:sldId id="790" r:id="rId10"/>
    <p:sldId id="789" r:id="rId11"/>
    <p:sldId id="799" r:id="rId12"/>
    <p:sldId id="792" r:id="rId13"/>
    <p:sldId id="798" r:id="rId14"/>
  </p:sldIdLst>
  <p:sldSz cx="9144000" cy="6858000" type="screen4x3"/>
  <p:notesSz cx="6883400" cy="9906000"/>
  <p:defaultTextStyle>
    <a:defPPr>
      <a:defRPr lang="en-GB"/>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33"/>
    <a:srgbClr val="766A62"/>
    <a:srgbClr val="FF9999"/>
    <a:srgbClr val="925A22"/>
    <a:srgbClr val="97233F"/>
    <a:srgbClr val="954A09"/>
    <a:srgbClr val="FFFFFF"/>
    <a:srgbClr val="000000"/>
    <a:srgbClr val="827C34"/>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53" autoAdjust="0"/>
    <p:restoredTop sz="71831" autoAdjust="0"/>
  </p:normalViewPr>
  <p:slideViewPr>
    <p:cSldViewPr>
      <p:cViewPr varScale="1">
        <p:scale>
          <a:sx n="40" d="100"/>
          <a:sy n="40" d="100"/>
        </p:scale>
        <p:origin x="-188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642" y="-120"/>
      </p:cViewPr>
      <p:guideLst>
        <p:guide orient="horz" pos="3120"/>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smtClean="0">
                <a:latin typeface="Times New Roman" pitchFamily="18" charset="0"/>
              </a:defRPr>
            </a:lvl1pPr>
          </a:lstStyle>
          <a:p>
            <a:pPr>
              <a:defRPr/>
            </a:pPr>
            <a:endParaRPr lang="en-GB"/>
          </a:p>
        </p:txBody>
      </p:sp>
      <p:sp>
        <p:nvSpPr>
          <p:cNvPr id="27651" name="Rectangle 3"/>
          <p:cNvSpPr>
            <a:spLocks noGrp="1" noChangeArrowheads="1"/>
          </p:cNvSpPr>
          <p:nvPr>
            <p:ph type="dt" sz="quarter" idx="1"/>
          </p:nvPr>
        </p:nvSpPr>
        <p:spPr bwMode="auto">
          <a:xfrm>
            <a:off x="3900488" y="0"/>
            <a:ext cx="2982912"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smtClean="0">
                <a:latin typeface="Times New Roman" pitchFamily="18" charset="0"/>
              </a:defRPr>
            </a:lvl1pPr>
          </a:lstStyle>
          <a:p>
            <a:pPr>
              <a:defRPr/>
            </a:pPr>
            <a:endParaRPr lang="en-GB"/>
          </a:p>
        </p:txBody>
      </p:sp>
      <p:sp>
        <p:nvSpPr>
          <p:cNvPr id="27652" name="Rectangle 4"/>
          <p:cNvSpPr>
            <a:spLocks noGrp="1" noChangeArrowheads="1"/>
          </p:cNvSpPr>
          <p:nvPr>
            <p:ph type="ftr" sz="quarter" idx="2"/>
          </p:nvPr>
        </p:nvSpPr>
        <p:spPr bwMode="auto">
          <a:xfrm>
            <a:off x="0" y="9410700"/>
            <a:ext cx="2982913"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smtClean="0">
                <a:latin typeface="Times New Roman" pitchFamily="18" charset="0"/>
              </a:defRPr>
            </a:lvl1pPr>
          </a:lstStyle>
          <a:p>
            <a:pPr>
              <a:defRPr/>
            </a:pPr>
            <a:endParaRPr lang="en-GB"/>
          </a:p>
        </p:txBody>
      </p:sp>
      <p:pic>
        <p:nvPicPr>
          <p:cNvPr id="26629" name="Picture 6"/>
          <p:cNvPicPr>
            <a:picLocks noChangeAspect="1" noChangeArrowheads="1"/>
          </p:cNvPicPr>
          <p:nvPr/>
        </p:nvPicPr>
        <p:blipFill>
          <a:blip r:embed="rId2" cstate="print"/>
          <a:srcRect/>
          <a:stretch>
            <a:fillRect/>
          </a:stretch>
        </p:blipFill>
        <p:spPr bwMode="auto">
          <a:xfrm>
            <a:off x="5972175" y="8970963"/>
            <a:ext cx="866775" cy="935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defTabSz="958850">
              <a:defRPr sz="1300" smtClean="0">
                <a:latin typeface="Times New Roman" pitchFamily="18" charset="0"/>
              </a:defRPr>
            </a:lvl1pPr>
          </a:lstStyle>
          <a:p>
            <a:pPr>
              <a:defRPr/>
            </a:pPr>
            <a:endParaRPr lang="en-GB"/>
          </a:p>
        </p:txBody>
      </p:sp>
      <p:sp>
        <p:nvSpPr>
          <p:cNvPr id="3075" name="Rectangle 3"/>
          <p:cNvSpPr>
            <a:spLocks noGrp="1" noChangeArrowheads="1"/>
          </p:cNvSpPr>
          <p:nvPr>
            <p:ph type="dt" idx="1"/>
          </p:nvPr>
        </p:nvSpPr>
        <p:spPr bwMode="auto">
          <a:xfrm>
            <a:off x="3900488" y="0"/>
            <a:ext cx="2982912" cy="4953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lvl1pPr algn="r" defTabSz="958850">
              <a:defRPr sz="1300" smtClean="0">
                <a:latin typeface="Times New Roman" pitchFamily="18" charset="0"/>
              </a:defRPr>
            </a:lvl1pPr>
          </a:lstStyle>
          <a:p>
            <a:pPr>
              <a:defRPr/>
            </a:pPr>
            <a:endParaRPr lang="en-GB"/>
          </a:p>
        </p:txBody>
      </p:sp>
      <p:sp>
        <p:nvSpPr>
          <p:cNvPr id="20484" name="Rectangle 4"/>
          <p:cNvSpPr>
            <a:spLocks noGrp="1" noRot="1" noChangeAspect="1" noChangeArrowheads="1" noTextEdit="1"/>
          </p:cNvSpPr>
          <p:nvPr>
            <p:ph type="sldImg" idx="2"/>
          </p:nvPr>
        </p:nvSpPr>
        <p:spPr bwMode="auto">
          <a:xfrm>
            <a:off x="965200" y="742950"/>
            <a:ext cx="4953000" cy="37147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7575" y="4705350"/>
            <a:ext cx="5048250" cy="4457700"/>
          </a:xfrm>
          <a:prstGeom prst="rect">
            <a:avLst/>
          </a:prstGeom>
          <a:noFill/>
          <a:ln w="9525">
            <a:noFill/>
            <a:miter lim="800000"/>
            <a:headEnd/>
            <a:tailEnd/>
          </a:ln>
          <a:effectLst/>
        </p:spPr>
        <p:txBody>
          <a:bodyPr vert="horz" wrap="square" lIns="95939" tIns="47969" rIns="95939" bIns="479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10700"/>
            <a:ext cx="2982913"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defTabSz="958850">
              <a:defRPr sz="1300" smtClean="0">
                <a:latin typeface="Times New Roman" pitchFamily="18" charset="0"/>
              </a:defRPr>
            </a:lvl1pPr>
          </a:lstStyle>
          <a:p>
            <a:pPr>
              <a:defRPr/>
            </a:pPr>
            <a:endParaRPr lang="en-GB"/>
          </a:p>
        </p:txBody>
      </p:sp>
      <p:sp>
        <p:nvSpPr>
          <p:cNvPr id="3079" name="Rectangle 7"/>
          <p:cNvSpPr>
            <a:spLocks noGrp="1" noChangeArrowheads="1"/>
          </p:cNvSpPr>
          <p:nvPr>
            <p:ph type="sldNum" sz="quarter" idx="5"/>
          </p:nvPr>
        </p:nvSpPr>
        <p:spPr bwMode="auto">
          <a:xfrm>
            <a:off x="3900488" y="9410700"/>
            <a:ext cx="2982912" cy="495300"/>
          </a:xfrm>
          <a:prstGeom prst="rect">
            <a:avLst/>
          </a:prstGeom>
          <a:noFill/>
          <a:ln w="9525">
            <a:noFill/>
            <a:miter lim="800000"/>
            <a:headEnd/>
            <a:tailEnd/>
          </a:ln>
          <a:effectLst/>
        </p:spPr>
        <p:txBody>
          <a:bodyPr vert="horz" wrap="square" lIns="95939" tIns="47969" rIns="95939" bIns="47969" numCol="1" anchor="b" anchorCtr="0" compatLnSpc="1">
            <a:prstTxWarp prst="textNoShape">
              <a:avLst/>
            </a:prstTxWarp>
          </a:bodyPr>
          <a:lstStyle>
            <a:lvl1pPr algn="r" defTabSz="958850">
              <a:defRPr sz="1300" smtClean="0">
                <a:latin typeface="Times New Roman" pitchFamily="18" charset="0"/>
              </a:defRPr>
            </a:lvl1pPr>
          </a:lstStyle>
          <a:p>
            <a:pPr>
              <a:defRPr/>
            </a:pPr>
            <a:fld id="{B748272D-6259-4411-8B9B-21D2F9C28520}"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91625DE-E82E-4776-884C-EC90C9AD0610}" type="slidenum">
              <a:rPr lang="en-GB"/>
              <a:pPr/>
              <a:t>1</a:t>
            </a:fld>
            <a:endParaRPr lang="en-GB"/>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359771" indent="-359771">
              <a:buFontTx/>
              <a:buAutoNum type="arabicPeriod"/>
            </a:pPr>
            <a:r>
              <a:rPr lang="en-US" sz="1500" b="1" dirty="0" smtClean="0">
                <a:sym typeface="Wingdings" pitchFamily="2" charset="2"/>
              </a:rPr>
              <a:t>Define workers’ remittances</a:t>
            </a:r>
          </a:p>
          <a:p>
            <a:pPr marL="359771" indent="-359771">
              <a:buFontTx/>
              <a:buAutoNum type="arabicPeriod"/>
            </a:pPr>
            <a:r>
              <a:rPr lang="en-US" sz="1500" b="1" dirty="0" smtClean="0">
                <a:sym typeface="Wingdings" pitchFamily="2" charset="2"/>
              </a:rPr>
              <a:t>Market size</a:t>
            </a:r>
          </a:p>
          <a:p>
            <a:pPr marL="839465" lvl="1" indent="-359771">
              <a:buFont typeface="+mj-lt"/>
              <a:buAutoNum type="alphaLcParenR"/>
            </a:pPr>
            <a:r>
              <a:rPr lang="en-US" sz="1500" dirty="0" smtClean="0">
                <a:sym typeface="Wingdings" pitchFamily="2" charset="2"/>
              </a:rPr>
              <a:t>Customer Reach: estimated 200 million migrants worldwide. </a:t>
            </a:r>
          </a:p>
          <a:p>
            <a:pPr marL="1319159" lvl="2" indent="-359771">
              <a:buFont typeface="Arial" pitchFamily="34" charset="0"/>
              <a:buChar char="•"/>
            </a:pPr>
            <a:r>
              <a:rPr lang="en-US" sz="1500" dirty="0" smtClean="0">
                <a:sym typeface="Wingdings" pitchFamily="2" charset="2"/>
              </a:rPr>
              <a:t>66% send money home regularly</a:t>
            </a:r>
          </a:p>
          <a:p>
            <a:pPr marL="1319159" lvl="2" indent="-359771">
              <a:buFont typeface="Arial" pitchFamily="34" charset="0"/>
              <a:buChar char="•"/>
            </a:pPr>
            <a:r>
              <a:rPr lang="en-US" sz="1500" dirty="0" smtClean="0">
                <a:sym typeface="Wingdings" pitchFamily="2" charset="2"/>
              </a:rPr>
              <a:t>Receive side family groups average 4 to 5 persons</a:t>
            </a:r>
          </a:p>
          <a:p>
            <a:pPr marL="1319159" lvl="2" indent="-359771">
              <a:buFont typeface="Arial" pitchFamily="34" charset="0"/>
              <a:buChar char="•"/>
            </a:pPr>
            <a:r>
              <a:rPr lang="en-US" sz="1500" dirty="0" smtClean="0">
                <a:sym typeface="Wingdings" pitchFamily="2" charset="2"/>
              </a:rPr>
              <a:t>Taking send &amp; receive side together, remittances touch 650 to 800 million consumers (1 in 10 to 1in 8 of the worlds population)</a:t>
            </a:r>
          </a:p>
          <a:p>
            <a:pPr marL="359771" indent="-359771">
              <a:buFont typeface="+mj-lt"/>
              <a:buAutoNum type="arabicPeriod"/>
            </a:pPr>
            <a:r>
              <a:rPr lang="en-US" sz="1500" dirty="0" smtClean="0">
                <a:sym typeface="Wingdings" pitchFamily="2" charset="2"/>
              </a:rPr>
              <a:t>Financial flows in the region of 400 billion USD</a:t>
            </a:r>
          </a:p>
          <a:p>
            <a:pPr marL="359771" indent="-359771">
              <a:buFont typeface="+mj-lt"/>
              <a:buAutoNum type="arabicPeriod"/>
            </a:pPr>
            <a:r>
              <a:rPr lang="en-US" sz="1500" dirty="0" smtClean="0">
                <a:sym typeface="Wingdings" pitchFamily="2" charset="2"/>
              </a:rPr>
              <a:t>Direct revenue from transaction fees, foreign exchange around 15 billion USD</a:t>
            </a:r>
          </a:p>
          <a:p>
            <a:pPr marL="359771" indent="-359771">
              <a:buFont typeface="+mj-lt"/>
              <a:buAutoNum type="arabicPeriod"/>
            </a:pPr>
            <a:r>
              <a:rPr lang="en-US" sz="1500" dirty="0" smtClean="0">
                <a:sym typeface="Wingdings" pitchFamily="2" charset="2"/>
              </a:rPr>
              <a:t>Transaction flows 1 to 1.5 billion transactions per year – relatively small compared to domestic markets</a:t>
            </a:r>
          </a:p>
          <a:p>
            <a:pPr marL="359771" indent="-359771">
              <a:buFont typeface="+mj-lt"/>
              <a:buAutoNum type="arabicPeriod"/>
            </a:pPr>
            <a:r>
              <a:rPr lang="en-US" sz="1500" dirty="0" smtClean="0">
                <a:sym typeface="Wingdings" pitchFamily="2" charset="2"/>
              </a:rPr>
              <a:t>Average transaction value about USD 300. This does not match the idea of high value for banks, but it is high value for the user considering the amount of money that they are prepared to give up for the services. </a:t>
            </a:r>
          </a:p>
          <a:p>
            <a:pPr marL="1319159" lvl="2" indent="-359771">
              <a:buFontTx/>
              <a:buAutoNum type="arabicPeriod"/>
            </a:pPr>
            <a:endParaRPr lang="en-US" sz="1500" dirty="0" smtClean="0">
              <a:sym typeface="Wingdings" pitchFamily="2" charset="2"/>
            </a:endParaRPr>
          </a:p>
          <a:p>
            <a:pPr>
              <a:buFontTx/>
              <a:buNone/>
            </a:pPr>
            <a:endParaRPr lang="en-US" sz="1500" b="1" dirty="0" smtClean="0">
              <a:sym typeface="Wingdings" pitchFamily="2" charset="2"/>
            </a:endParaRPr>
          </a:p>
          <a:p>
            <a:pPr>
              <a:buFontTx/>
              <a:buNone/>
            </a:pPr>
            <a:endParaRPr lang="en-US" sz="1500" b="1" dirty="0" smtClean="0">
              <a:sym typeface="Wingdings" pitchFamily="2" charset="2"/>
            </a:endParaRPr>
          </a:p>
          <a:p>
            <a:pPr>
              <a:buFontTx/>
              <a:buNone/>
            </a:pPr>
            <a:r>
              <a:rPr lang="en-US" sz="1500" b="1" dirty="0" smtClean="0">
                <a:sym typeface="Wingdings" pitchFamily="2" charset="2"/>
              </a:rPr>
              <a:t>Providers’ Shares Estimates:</a:t>
            </a:r>
          </a:p>
          <a:p>
            <a:r>
              <a:rPr lang="en-US" sz="1300" dirty="0" smtClean="0">
                <a:sym typeface="Wingdings" pitchFamily="2" charset="2"/>
              </a:rPr>
              <a:t>Money Transfer Operators		20% +</a:t>
            </a:r>
          </a:p>
          <a:p>
            <a:r>
              <a:rPr lang="en-US" sz="1300" dirty="0" smtClean="0">
                <a:sym typeface="Wingdings" pitchFamily="2" charset="2"/>
              </a:rPr>
              <a:t>Banks			20 to 30%</a:t>
            </a:r>
          </a:p>
          <a:p>
            <a:r>
              <a:rPr lang="en-US" sz="1300" dirty="0" smtClean="0">
                <a:sym typeface="Wingdings" pitchFamily="2" charset="2"/>
              </a:rPr>
              <a:t>SWIFT			&lt;10%</a:t>
            </a:r>
          </a:p>
          <a:p>
            <a:endParaRPr lang="en-GB" dirty="0"/>
          </a:p>
        </p:txBody>
      </p:sp>
      <p:sp>
        <p:nvSpPr>
          <p:cNvPr id="4" name="Slide Number Placeholder 3"/>
          <p:cNvSpPr>
            <a:spLocks noGrp="1"/>
          </p:cNvSpPr>
          <p:nvPr>
            <p:ph type="sldNum" sz="quarter" idx="10"/>
          </p:nvPr>
        </p:nvSpPr>
        <p:spPr/>
        <p:txBody>
          <a:bodyPr/>
          <a:lstStyle/>
          <a:p>
            <a:pPr>
              <a:defRPr/>
            </a:pPr>
            <a:fld id="{CFF69403-451F-4B76-AE1C-0E629A097B88}" type="slidenum">
              <a:rPr lang="en-GB" smtClean="0"/>
              <a:pPr>
                <a:defRPr/>
              </a:pPr>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There are four main options available to banks to build-up</a:t>
            </a:r>
            <a:r>
              <a:rPr lang="en-US" baseline="0" dirty="0" smtClean="0"/>
              <a:t> their remittance network.</a:t>
            </a:r>
          </a:p>
          <a:p>
            <a:endParaRPr lang="en-US" baseline="0" dirty="0" smtClean="0"/>
          </a:p>
          <a:p>
            <a:pPr marL="239847" indent="-239847">
              <a:buAutoNum type="arabicPeriod"/>
            </a:pPr>
            <a:r>
              <a:rPr lang="en-US" baseline="0" dirty="0" smtClean="0"/>
              <a:t>Proprietary – build up a proprietary network of branches or subsidiaries in target corridors to serve customers. The obvious issue here is the cost.</a:t>
            </a:r>
          </a:p>
          <a:p>
            <a:pPr marL="239847" indent="-239847">
              <a:buFont typeface="+mj-lt"/>
              <a:buAutoNum type="arabicPeriod"/>
            </a:pPr>
            <a:r>
              <a:rPr lang="en-US" dirty="0" smtClean="0"/>
              <a:t>Bilateral – an alternative is to work with a partner</a:t>
            </a:r>
            <a:r>
              <a:rPr lang="en-US" baseline="0" dirty="0" smtClean="0"/>
              <a:t> that has an existing retail infrastructure. Many banks do this and achieve very good service levels. However, the big issue is that each business agreement and the technical platform to support transactions tends to be tailored to an individual partner. As a result these services don’t scale well as banks try to build out their business network.</a:t>
            </a:r>
          </a:p>
          <a:p>
            <a:pPr marL="239847" indent="-239847">
              <a:buFont typeface="+mj-lt"/>
              <a:buAutoNum type="arabicPeriod"/>
            </a:pPr>
            <a:r>
              <a:rPr lang="en-US" baseline="0" dirty="0" smtClean="0"/>
              <a:t>Traditional correspondent banking is an alternative. However, it is not well geared for person-to-person transactions. The perceived quality by consumers is low as there are issues with delivery timeliness, lack of clarity on exchange rates applied, or unexpected fees being levied on the receiver (e.g. Lifting Fees &amp; BENE Deduct).</a:t>
            </a:r>
            <a:r>
              <a:rPr lang="en-GB" baseline="0" dirty="0" smtClean="0"/>
              <a:t> These issues result from a lack of any clear market practices for cross-border, person-to-person payments. </a:t>
            </a:r>
          </a:p>
          <a:p>
            <a:pPr marL="239847" indent="-239847">
              <a:buFont typeface="+mj-lt"/>
              <a:buAutoNum type="arabicPeriod"/>
            </a:pPr>
            <a:r>
              <a:rPr lang="en-US" baseline="0" dirty="0" smtClean="0"/>
              <a:t>Becoming a franchisee of a money transfer operator service is of course an option. While good service and a broad network is provided, the downside is that franchisees commercial control is limited in terms of branding, pricing and foreign exchange rates and spreads. </a:t>
            </a:r>
          </a:p>
          <a:p>
            <a:pPr marL="239847" indent="-239847"/>
            <a:endParaRPr lang="en-US" baseline="0" dirty="0" smtClean="0"/>
          </a:p>
          <a:p>
            <a:pPr marL="239847" indent="-239847"/>
            <a:r>
              <a:rPr lang="en-US" baseline="0" dirty="0" smtClean="0"/>
              <a:t>The driver, therefore, for workers’ remittances development at SWIFT is to leverage the extensive correspondent banking network that exists today, and to make the bilateral service model efficient and scalable. </a:t>
            </a:r>
          </a:p>
        </p:txBody>
      </p:sp>
      <p:sp>
        <p:nvSpPr>
          <p:cNvPr id="4" name="Slide Number Placeholder 3"/>
          <p:cNvSpPr>
            <a:spLocks noGrp="1"/>
          </p:cNvSpPr>
          <p:nvPr>
            <p:ph type="sldNum" sz="quarter" idx="10"/>
          </p:nvPr>
        </p:nvSpPr>
        <p:spPr/>
        <p:txBody>
          <a:bodyPr/>
          <a:lstStyle/>
          <a:p>
            <a:pPr>
              <a:defRPr/>
            </a:pPr>
            <a:fld id="{CFF69403-451F-4B76-AE1C-0E629A097B88}" type="slidenum">
              <a:rPr lang="en-GB" smtClean="0"/>
              <a:pPr>
                <a:defRPr/>
              </a:pPr>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9945D9-3F17-400F-BEEA-5B3532950014}" type="slidenum">
              <a:rPr lang="en-GB"/>
              <a:pPr/>
              <a:t>6</a:t>
            </a:fld>
            <a:endParaRPr lang="en-GB"/>
          </a:p>
        </p:txBody>
      </p:sp>
      <p:sp>
        <p:nvSpPr>
          <p:cNvPr id="398338" name="Rectangle 2"/>
          <p:cNvSpPr>
            <a:spLocks noGrp="1" noRot="1" noChangeAspect="1" noChangeArrowheads="1" noTextEdit="1"/>
          </p:cNvSpPr>
          <p:nvPr>
            <p:ph type="sldImg"/>
          </p:nvPr>
        </p:nvSpPr>
        <p:spPr>
          <a:xfrm>
            <a:off x="1006475" y="774700"/>
            <a:ext cx="4933950" cy="3702050"/>
          </a:xfrm>
          <a:ln/>
        </p:spPr>
      </p:sp>
      <p:sp>
        <p:nvSpPr>
          <p:cNvPr id="398339" name="Rectangle 3"/>
          <p:cNvSpPr>
            <a:spLocks noGrp="1" noChangeArrowheads="1"/>
          </p:cNvSpPr>
          <p:nvPr>
            <p:ph type="body" idx="1"/>
          </p:nvPr>
        </p:nvSpPr>
        <p:spPr>
          <a:xfrm>
            <a:off x="946468" y="4708790"/>
            <a:ext cx="5057387" cy="4476618"/>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defRPr/>
            </a:pPr>
            <a:r>
              <a:rPr lang="en-US" dirty="0" smtClean="0">
                <a:latin typeface="Arial" pitchFamily="34" charset="0"/>
                <a:cs typeface="Arial" pitchFamily="34" charset="0"/>
              </a:rPr>
              <a:t>Workers’ Remittances 1.0 comprises five core components that, together, deliver a comprehensive framework for interbank clearing and settlement of person-to-person payments.</a:t>
            </a:r>
          </a:p>
          <a:p>
            <a:pPr>
              <a:defRPr/>
            </a:pPr>
            <a:r>
              <a:rPr lang="en-US" dirty="0" smtClean="0">
                <a:latin typeface="Arial" pitchFamily="34" charset="0"/>
                <a:cs typeface="Arial" pitchFamily="34" charset="0"/>
              </a:rPr>
              <a:t>These can be divided into two groups: the business components and the technical components:</a:t>
            </a:r>
          </a:p>
          <a:p>
            <a:pPr>
              <a:defRPr/>
            </a:pPr>
            <a:r>
              <a:rPr lang="en-US" b="1" u="sng" dirty="0" smtClean="0">
                <a:latin typeface="Arial" pitchFamily="34" charset="0"/>
                <a:cs typeface="Arial" pitchFamily="34" charset="0"/>
              </a:rPr>
              <a:t>Business Components</a:t>
            </a:r>
          </a:p>
          <a:p>
            <a:pPr>
              <a:defRPr/>
            </a:pPr>
            <a:r>
              <a:rPr lang="en-US" b="1" dirty="0" smtClean="0">
                <a:latin typeface="Arial" pitchFamily="34" charset="0"/>
                <a:cs typeface="Arial" pitchFamily="34" charset="0"/>
              </a:rPr>
              <a:t>Bilateral Business Contract: </a:t>
            </a:r>
            <a:r>
              <a:rPr lang="en-US" dirty="0" smtClean="0">
                <a:latin typeface="Arial" pitchFamily="34" charset="0"/>
                <a:cs typeface="Arial" pitchFamily="34" charset="0"/>
              </a:rPr>
              <a:t>provides a Service Level Agreement template and Bilateral Master Agreement checklist for banks. Advantages of the templates are:</a:t>
            </a:r>
          </a:p>
          <a:p>
            <a:pPr>
              <a:buFont typeface="Arial" pitchFamily="34" charset="0"/>
              <a:buChar char="•"/>
              <a:defRPr/>
            </a:pPr>
            <a:r>
              <a:rPr lang="en-US" dirty="0" smtClean="0">
                <a:latin typeface="Arial" pitchFamily="34" charset="0"/>
                <a:cs typeface="Arial" pitchFamily="34" charset="0"/>
              </a:rPr>
              <a:t> Banks can choose the service options they wish to offer. </a:t>
            </a:r>
          </a:p>
          <a:p>
            <a:pPr>
              <a:buFont typeface="Arial" pitchFamily="34" charset="0"/>
              <a:buChar char="•"/>
              <a:defRPr/>
            </a:pPr>
            <a:r>
              <a:rPr lang="en-US" dirty="0" smtClean="0">
                <a:latin typeface="Arial" pitchFamily="34" charset="0"/>
                <a:cs typeface="Arial" pitchFamily="34" charset="0"/>
              </a:rPr>
              <a:t> Promotes consistency across both the business and technical definition of the services</a:t>
            </a:r>
            <a:endParaRPr lang="en-US" b="1" dirty="0" smtClean="0">
              <a:latin typeface="Arial" pitchFamily="34" charset="0"/>
              <a:cs typeface="Arial" pitchFamily="34" charset="0"/>
            </a:endParaRPr>
          </a:p>
          <a:p>
            <a:pPr>
              <a:buFont typeface="Arial" pitchFamily="34" charset="0"/>
              <a:buChar char="•"/>
              <a:defRPr/>
            </a:pPr>
            <a:r>
              <a:rPr lang="en-US" dirty="0" smtClean="0">
                <a:latin typeface="Arial" pitchFamily="34" charset="0"/>
                <a:cs typeface="Arial" pitchFamily="34" charset="0"/>
              </a:rPr>
              <a:t> Reduces the time and cost of negotiation new business agreements. </a:t>
            </a:r>
            <a:endParaRPr lang="en-US" b="1" dirty="0" smtClean="0">
              <a:latin typeface="Arial" pitchFamily="34" charset="0"/>
              <a:cs typeface="Arial" pitchFamily="34" charset="0"/>
            </a:endParaRPr>
          </a:p>
          <a:p>
            <a:pPr>
              <a:defRPr/>
            </a:pPr>
            <a:r>
              <a:rPr lang="en-US" b="1" dirty="0" smtClean="0">
                <a:latin typeface="Arial" pitchFamily="34" charset="0"/>
                <a:cs typeface="Arial" pitchFamily="34" charset="0"/>
              </a:rPr>
              <a:t>Market Practice Rulebook: </a:t>
            </a:r>
            <a:r>
              <a:rPr lang="en-US" dirty="0" smtClean="0">
                <a:latin typeface="Arial" pitchFamily="34" charset="0"/>
                <a:cs typeface="Arial" pitchFamily="34" charset="0"/>
              </a:rPr>
              <a:t>outlines the general rules and guidelines that all service participants must respect. The purpose is to ensure that all participants can offer a consistently high level of service to their customers. Key areas that the market practice rulebook deals with are:</a:t>
            </a:r>
            <a:endParaRPr lang="en-US" b="1" dirty="0" smtClean="0">
              <a:latin typeface="Arial" pitchFamily="34" charset="0"/>
              <a:cs typeface="Arial" pitchFamily="34" charset="0"/>
            </a:endParaRPr>
          </a:p>
          <a:p>
            <a:pPr>
              <a:defRPr/>
            </a:pPr>
            <a:r>
              <a:rPr lang="en-US" i="1" u="sng" dirty="0" smtClean="0">
                <a:latin typeface="Arial" pitchFamily="34" charset="0"/>
                <a:cs typeface="Arial" pitchFamily="34" charset="0"/>
              </a:rPr>
              <a:t>Participation:   </a:t>
            </a:r>
            <a:r>
              <a:rPr lang="en-US" dirty="0" smtClean="0">
                <a:latin typeface="Arial" pitchFamily="34" charset="0"/>
                <a:cs typeface="Arial" pitchFamily="34" charset="0"/>
              </a:rPr>
              <a:t>Two types of participants are defined:</a:t>
            </a:r>
          </a:p>
          <a:p>
            <a:pPr>
              <a:defRPr/>
            </a:pPr>
            <a:r>
              <a:rPr lang="en-US" dirty="0" smtClean="0">
                <a:latin typeface="Arial" pitchFamily="34" charset="0"/>
                <a:cs typeface="Arial" pitchFamily="34" charset="0"/>
              </a:rPr>
              <a:t>Participants (SWIFT members): that are connected directly to the service, and</a:t>
            </a:r>
          </a:p>
          <a:p>
            <a:pPr>
              <a:defRPr/>
            </a:pPr>
            <a:r>
              <a:rPr lang="en-US" dirty="0" smtClean="0">
                <a:latin typeface="Arial" pitchFamily="34" charset="0"/>
                <a:cs typeface="Arial" pitchFamily="34" charset="0"/>
              </a:rPr>
              <a:t>Participants’ Agents (SWIFT or non-SWIFT): these can be financial or non-financial entities that offer retail payments services directly to end-users on behalf of a participant.</a:t>
            </a:r>
          </a:p>
          <a:p>
            <a:pPr>
              <a:defRPr/>
            </a:pPr>
            <a:r>
              <a:rPr lang="en-US" dirty="0" smtClean="0">
                <a:latin typeface="Arial" pitchFamily="34" charset="0"/>
                <a:cs typeface="Arial" pitchFamily="34" charset="0"/>
              </a:rPr>
              <a:t>Participants are obliged to ensure that their agents are compliant with applicable laws and legislation and that the service conditions are applied throughout the full value chain of the transaction .</a:t>
            </a:r>
            <a:endParaRPr lang="en-US" i="1" dirty="0" smtClean="0">
              <a:latin typeface="Arial" pitchFamily="34" charset="0"/>
              <a:cs typeface="Arial" pitchFamily="34" charset="0"/>
            </a:endParaRPr>
          </a:p>
          <a:p>
            <a:pPr>
              <a:defRPr/>
            </a:pPr>
            <a:r>
              <a:rPr lang="en-US" i="1" u="sng" dirty="0" smtClean="0">
                <a:latin typeface="Arial" pitchFamily="34" charset="0"/>
                <a:cs typeface="Arial" pitchFamily="34" charset="0"/>
              </a:rPr>
              <a:t>Products: </a:t>
            </a:r>
            <a:r>
              <a:rPr lang="en-US" dirty="0" smtClean="0">
                <a:latin typeface="Arial" pitchFamily="34" charset="0"/>
                <a:cs typeface="Arial" pitchFamily="34" charset="0"/>
              </a:rPr>
              <a:t>this section is designed to ensure that </a:t>
            </a:r>
          </a:p>
          <a:p>
            <a:pPr marL="239823" indent="-239823">
              <a:buFontTx/>
              <a:buAutoNum type="arabicParenBoth"/>
              <a:defRPr/>
            </a:pPr>
            <a:r>
              <a:rPr lang="en-US" dirty="0" smtClean="0">
                <a:latin typeface="Arial" pitchFamily="34" charset="0"/>
                <a:cs typeface="Arial" pitchFamily="34" charset="0"/>
              </a:rPr>
              <a:t>Time transparency to the end-user is guaranteed: three service levels are defined (a) Standard 2 day delivery (b) urgent same day delivery, or ( c) instant – delivery within 15 minutes.</a:t>
            </a:r>
          </a:p>
          <a:p>
            <a:pPr marL="239823" indent="-239823">
              <a:buFontTx/>
              <a:buAutoNum type="arabicParenBoth"/>
              <a:defRPr/>
            </a:pPr>
            <a:r>
              <a:rPr lang="en-US" dirty="0" smtClean="0">
                <a:latin typeface="Arial" pitchFamily="34" charset="0"/>
                <a:cs typeface="Arial" pitchFamily="34" charset="0"/>
              </a:rPr>
              <a:t>Any product can be used at the front-end: two product groups are defined based on delivery to the beneficiary (a) credit to a financial account, or (b) non-account based delivery, e.g. cash at counter. </a:t>
            </a:r>
          </a:p>
          <a:p>
            <a:pPr>
              <a:defRPr/>
            </a:pPr>
            <a:r>
              <a:rPr lang="en-US" i="1" u="sng" dirty="0" smtClean="0">
                <a:latin typeface="Arial" pitchFamily="34" charset="0"/>
                <a:cs typeface="Arial" pitchFamily="34" charset="0"/>
              </a:rPr>
              <a:t>Charging Practices: </a:t>
            </a:r>
            <a:r>
              <a:rPr lang="en-US" dirty="0" smtClean="0">
                <a:latin typeface="Arial" pitchFamily="34" charset="0"/>
                <a:cs typeface="Arial" pitchFamily="34" charset="0"/>
              </a:rPr>
              <a:t>this section is designed to ensure a maximum level of price transparency to the end-user, and that various mechanisms of dealing with foreign exchange rates can be interoperable. Key points are that the DEBT charging principle is the default for the service (initiator pays all charges); the “instructed amount” is the amount delivered to the beneficiary; and where foreign exchange is included in the service package, the instructed rate and the instructed amount is respected by the beneficiaries bank.</a:t>
            </a:r>
            <a:endParaRPr lang="en-US" b="1" dirty="0" smtClean="0">
              <a:latin typeface="Arial" pitchFamily="34" charset="0"/>
              <a:cs typeface="Arial" pitchFamily="34" charset="0"/>
            </a:endParaRPr>
          </a:p>
          <a:p>
            <a:pPr>
              <a:defRPr/>
            </a:pPr>
            <a:r>
              <a:rPr lang="en-US" b="1" u="sng" dirty="0" smtClean="0">
                <a:latin typeface="Arial" pitchFamily="34" charset="0"/>
                <a:cs typeface="Arial" pitchFamily="34" charset="0"/>
              </a:rPr>
              <a:t>Technical Components:</a:t>
            </a:r>
          </a:p>
          <a:p>
            <a:pPr>
              <a:defRPr/>
            </a:pPr>
            <a:r>
              <a:rPr lang="en-US" b="1" dirty="0" smtClean="0">
                <a:latin typeface="Arial" pitchFamily="34" charset="0"/>
                <a:cs typeface="Arial" pitchFamily="34" charset="0"/>
              </a:rPr>
              <a:t>Messaging Standards:</a:t>
            </a:r>
          </a:p>
          <a:p>
            <a:pPr>
              <a:buFont typeface="Arial" pitchFamily="34" charset="0"/>
              <a:buChar char="•"/>
              <a:defRPr/>
            </a:pPr>
            <a:r>
              <a:rPr lang="en-US" dirty="0" smtClean="0">
                <a:latin typeface="Arial" pitchFamily="34" charset="0"/>
                <a:cs typeface="Arial" pitchFamily="34" charset="0"/>
              </a:rPr>
              <a:t>The service </a:t>
            </a:r>
            <a:r>
              <a:rPr lang="en-US" dirty="0" err="1" smtClean="0">
                <a:latin typeface="Arial" pitchFamily="34" charset="0"/>
                <a:cs typeface="Arial" pitchFamily="34" charset="0"/>
              </a:rPr>
              <a:t>utilises</a:t>
            </a:r>
            <a:r>
              <a:rPr lang="en-US" dirty="0" smtClean="0">
                <a:latin typeface="Arial" pitchFamily="34" charset="0"/>
                <a:cs typeface="Arial" pitchFamily="34" charset="0"/>
              </a:rPr>
              <a:t> the existing ISO 20022 payments clearing &amp; settlement messages as the basis. </a:t>
            </a:r>
          </a:p>
          <a:p>
            <a:pPr>
              <a:buFont typeface="Arial" pitchFamily="34" charset="0"/>
              <a:buChar char="•"/>
              <a:defRPr/>
            </a:pPr>
            <a:r>
              <a:rPr lang="en-US" dirty="0" smtClean="0">
                <a:latin typeface="Arial" pitchFamily="34" charset="0"/>
                <a:cs typeface="Arial" pitchFamily="34" charset="0"/>
              </a:rPr>
              <a:t>Workers’ Remittances subsets are defined for three key flows: payment instruction, rejects and returns, status reports.</a:t>
            </a:r>
          </a:p>
          <a:p>
            <a:pPr>
              <a:buFont typeface="Arial" pitchFamily="34" charset="0"/>
              <a:buChar char="•"/>
              <a:defRPr/>
            </a:pPr>
            <a:r>
              <a:rPr lang="en-US" dirty="0" smtClean="0">
                <a:latin typeface="Arial" pitchFamily="34" charset="0"/>
                <a:cs typeface="Arial" pitchFamily="34" charset="0"/>
              </a:rPr>
              <a:t>Highly tailored for the market. E.g. </a:t>
            </a:r>
            <a:r>
              <a:rPr lang="en-US" dirty="0" err="1" smtClean="0">
                <a:latin typeface="Arial" pitchFamily="34" charset="0"/>
                <a:cs typeface="Arial" pitchFamily="34" charset="0"/>
              </a:rPr>
              <a:t>standardised</a:t>
            </a:r>
            <a:r>
              <a:rPr lang="en-US" dirty="0" smtClean="0">
                <a:latin typeface="Arial" pitchFamily="34" charset="0"/>
                <a:cs typeface="Arial" pitchFamily="34" charset="0"/>
              </a:rPr>
              <a:t> coding is to support notification and delivery options such as: home deliver of cash; forward paper instrument; SMS and e-mail notifications.</a:t>
            </a:r>
          </a:p>
          <a:p>
            <a:pPr>
              <a:buFont typeface="Arial" pitchFamily="34" charset="0"/>
              <a:buChar char="•"/>
              <a:defRPr/>
            </a:pPr>
            <a:r>
              <a:rPr lang="en-US" dirty="0" smtClean="0">
                <a:latin typeface="Arial" pitchFamily="34" charset="0"/>
                <a:cs typeface="Arial" pitchFamily="34" charset="0"/>
              </a:rPr>
              <a:t>A comprehensive set of examples on the use of the messages is provided in the service package. </a:t>
            </a:r>
            <a:endParaRPr lang="en-US" b="1" u="sng" dirty="0" smtClean="0">
              <a:latin typeface="Arial" pitchFamily="34" charset="0"/>
              <a:cs typeface="Arial" pitchFamily="34" charset="0"/>
            </a:endParaRPr>
          </a:p>
          <a:p>
            <a:pPr>
              <a:defRPr/>
            </a:pPr>
            <a:r>
              <a:rPr lang="en-US" b="1" dirty="0" smtClean="0">
                <a:latin typeface="Arial" pitchFamily="34" charset="0"/>
                <a:cs typeface="Arial" pitchFamily="34" charset="0"/>
              </a:rPr>
              <a:t>Reference Data: </a:t>
            </a:r>
            <a:r>
              <a:rPr lang="en-US" dirty="0" smtClean="0">
                <a:latin typeface="Arial" pitchFamily="34" charset="0"/>
                <a:cs typeface="Arial" pitchFamily="34" charset="0"/>
              </a:rPr>
              <a:t>The reference data service allows banks to exchange, in a </a:t>
            </a:r>
            <a:r>
              <a:rPr lang="en-US" dirty="0" err="1" smtClean="0">
                <a:latin typeface="Arial" pitchFamily="34" charset="0"/>
                <a:cs typeface="Arial" pitchFamily="34" charset="0"/>
              </a:rPr>
              <a:t>standardised</a:t>
            </a:r>
            <a:r>
              <a:rPr lang="en-US" dirty="0" smtClean="0">
                <a:latin typeface="Arial" pitchFamily="34" charset="0"/>
                <a:cs typeface="Arial" pitchFamily="34" charset="0"/>
              </a:rPr>
              <a:t> way, information about their settlement arrangements, product and processing capabilities, and branch and agent network. It does not contain commercially sensitive data and is only available to the participating banks.</a:t>
            </a:r>
          </a:p>
          <a:p>
            <a:pPr>
              <a:defRPr/>
            </a:pPr>
            <a:r>
              <a:rPr lang="en-US" dirty="0" smtClean="0">
                <a:latin typeface="Arial" pitchFamily="34" charset="0"/>
                <a:cs typeface="Arial" pitchFamily="34" charset="0"/>
              </a:rPr>
              <a:t>The service contributes to </a:t>
            </a:r>
          </a:p>
          <a:p>
            <a:pPr marL="239823" indent="-239823">
              <a:buFontTx/>
              <a:buAutoNum type="alphaLcParenBoth"/>
              <a:defRPr/>
            </a:pPr>
            <a:r>
              <a:rPr lang="en-US" dirty="0" smtClean="0">
                <a:latin typeface="Arial" pitchFamily="34" charset="0"/>
                <a:cs typeface="Arial" pitchFamily="34" charset="0"/>
              </a:rPr>
              <a:t>marketing: banks can easily make available to their customers information about the point-of-service locations reachable to their correspondent banking network;</a:t>
            </a:r>
          </a:p>
          <a:p>
            <a:pPr marL="239823" indent="-239823">
              <a:buFontTx/>
              <a:buAutoNum type="alphaLcParenBoth"/>
              <a:defRPr/>
            </a:pPr>
            <a:r>
              <a:rPr lang="en-US" dirty="0" smtClean="0">
                <a:latin typeface="Arial" pitchFamily="34" charset="0"/>
                <a:cs typeface="Arial" pitchFamily="34" charset="0"/>
              </a:rPr>
              <a:t>Ease of use and Straight-through processing: if well integrated to the front-end systems, branch tellers or customers can “point and click” to the destination they want to send money to, and the interbank routing information can be automatically filled into the payment instruction.</a:t>
            </a:r>
            <a:endParaRPr lang="en-US" b="1" u="sng" dirty="0" smtClean="0">
              <a:latin typeface="Arial" pitchFamily="34" charset="0"/>
              <a:cs typeface="Arial" pitchFamily="34" charset="0"/>
            </a:endParaRPr>
          </a:p>
          <a:p>
            <a:pPr>
              <a:defRPr/>
            </a:pPr>
            <a:r>
              <a:rPr lang="en-US" b="1" dirty="0" smtClean="0">
                <a:latin typeface="Arial" pitchFamily="34" charset="0"/>
                <a:cs typeface="Arial" pitchFamily="34" charset="0"/>
              </a:rPr>
              <a:t>Messaging Services: </a:t>
            </a:r>
            <a:r>
              <a:rPr lang="en-US" dirty="0" smtClean="0">
                <a:latin typeface="Arial" pitchFamily="34" charset="0"/>
                <a:cs typeface="Arial" pitchFamily="34" charset="0"/>
              </a:rPr>
              <a:t>The service is supported on the </a:t>
            </a:r>
            <a:r>
              <a:rPr lang="en-US" dirty="0" err="1" smtClean="0">
                <a:latin typeface="Arial" pitchFamily="34" charset="0"/>
                <a:cs typeface="Arial" pitchFamily="34" charset="0"/>
              </a:rPr>
              <a:t>FileAct</a:t>
            </a:r>
            <a:r>
              <a:rPr lang="en-US" dirty="0" smtClean="0">
                <a:latin typeface="Arial" pitchFamily="34" charset="0"/>
                <a:cs typeface="Arial" pitchFamily="34" charset="0"/>
              </a:rPr>
              <a:t> Store and Forward Closed User Group. This provides the cost efficiency of a bulk payment platform, but at the same time can support instant payments where necessary.</a:t>
            </a:r>
            <a:endParaRPr lang="en-GB" dirty="0" smtClean="0">
              <a:latin typeface="Arial" pitchFamily="34" charset="0"/>
              <a:cs typeface="Arial" pitchFamily="34" charset="0"/>
            </a:endParaRPr>
          </a:p>
          <a:p>
            <a:pPr eaLnBrk="1" hangingPunct="1">
              <a:defRPr/>
            </a:pPr>
            <a:r>
              <a:rPr lang="en-US" dirty="0" smtClean="0"/>
              <a:t>This slides provides a high-level overview of the Workers’ Remittances service architecture:</a:t>
            </a:r>
          </a:p>
          <a:p>
            <a:pPr eaLnBrk="1" hangingPunct="1">
              <a:defRPr/>
            </a:pPr>
            <a:endParaRPr lang="en-US" dirty="0" smtClean="0"/>
          </a:p>
          <a:p>
            <a:pPr eaLnBrk="1" hangingPunct="1">
              <a:defRPr/>
            </a:pPr>
            <a:r>
              <a:rPr lang="en-US" dirty="0" smtClean="0"/>
              <a:t>Inner circle: Service Participants connected directly to the </a:t>
            </a:r>
            <a:r>
              <a:rPr lang="en-US" dirty="0" err="1" smtClean="0"/>
              <a:t>FileAct</a:t>
            </a:r>
            <a:r>
              <a:rPr lang="en-US" dirty="0" smtClean="0"/>
              <a:t> Closed User Group exchanging files of remittance payments and reference data.</a:t>
            </a:r>
          </a:p>
          <a:p>
            <a:pPr eaLnBrk="1" hangingPunct="1">
              <a:defRPr/>
            </a:pPr>
            <a:endParaRPr lang="en-US" dirty="0" smtClean="0"/>
          </a:p>
          <a:p>
            <a:pPr eaLnBrk="1" hangingPunct="1">
              <a:defRPr/>
            </a:pPr>
            <a:r>
              <a:rPr lang="en-US" dirty="0" smtClean="0"/>
              <a:t>Outer Circle:</a:t>
            </a:r>
          </a:p>
          <a:p>
            <a:pPr marL="239823" indent="-239823">
              <a:buFontTx/>
              <a:buAutoNum type="arabicParenBoth"/>
              <a:defRPr/>
            </a:pPr>
            <a:r>
              <a:rPr lang="en-US" dirty="0" smtClean="0"/>
              <a:t>Includes the Participants’ Agents acting as distributors at either end of the transaction – market practice rules and guidelines extend here.</a:t>
            </a:r>
          </a:p>
          <a:p>
            <a:pPr marL="239823" indent="-239823">
              <a:buFontTx/>
              <a:buAutoNum type="arabicParenBoth"/>
              <a:defRPr/>
            </a:pPr>
            <a:r>
              <a:rPr lang="en-US" dirty="0" smtClean="0"/>
              <a:t>Settlement Agents: bilateral direct settlement is recommended where possible, however, cover payment settlement using traditional FIN MT messages is supported. Guidelines are provided. There is no impact on FIN MT set-up.</a:t>
            </a:r>
          </a:p>
          <a:p>
            <a:pPr marL="239823" indent="-239823">
              <a:defRPr/>
            </a:pPr>
            <a:endParaRPr lang="en-US" dirty="0" smtClean="0"/>
          </a:p>
          <a:p>
            <a:pPr marL="239823" indent="-239823">
              <a:defRPr/>
            </a:pPr>
            <a:r>
              <a:rPr lang="en-US" dirty="0" smtClean="0"/>
              <a:t>End-customers:</a:t>
            </a:r>
          </a:p>
          <a:p>
            <a:pPr marL="239823" indent="-239823">
              <a:buFontTx/>
              <a:buAutoNum type="arabicParenBoth"/>
              <a:defRPr/>
            </a:pPr>
            <a:r>
              <a:rPr lang="en-US" dirty="0" smtClean="0"/>
              <a:t>The Service Levels (Standard, Urgent, Instant) are defined from point of initiation to value-to-beneficiary. Not and interbank timeline.</a:t>
            </a:r>
          </a:p>
          <a:p>
            <a:pPr marL="239823" indent="-239823">
              <a:buFontTx/>
              <a:buAutoNum type="arabicParenBoth"/>
              <a:defRPr/>
            </a:pPr>
            <a:r>
              <a:rPr lang="en-US" dirty="0" smtClean="0"/>
              <a:t>Rules for </a:t>
            </a:r>
            <a:r>
              <a:rPr lang="en-US" b="1" dirty="0" smtClean="0"/>
              <a:t>charges</a:t>
            </a:r>
            <a:r>
              <a:rPr lang="en-US" dirty="0" smtClean="0"/>
              <a:t> and foreign exchange </a:t>
            </a:r>
            <a:r>
              <a:rPr lang="en-US" b="1" dirty="0" smtClean="0"/>
              <a:t>transparency</a:t>
            </a:r>
            <a:r>
              <a:rPr lang="en-US" dirty="0" smtClean="0"/>
              <a:t> extend to end user. However, SWIFT does not get involved in the charges or foreign exchange spread </a:t>
            </a:r>
            <a:r>
              <a:rPr lang="en-US" b="1" dirty="0" smtClean="0"/>
              <a:t>levels. </a:t>
            </a:r>
            <a:r>
              <a:rPr lang="en-US" dirty="0" smtClean="0"/>
              <a:t>This is a matter for bilateral agreement. </a:t>
            </a:r>
          </a:p>
          <a:p>
            <a:endParaRPr lang="en-GB" dirty="0"/>
          </a:p>
        </p:txBody>
      </p:sp>
      <p:sp>
        <p:nvSpPr>
          <p:cNvPr id="4" name="Slide Number Placeholder 3"/>
          <p:cNvSpPr>
            <a:spLocks noGrp="1"/>
          </p:cNvSpPr>
          <p:nvPr>
            <p:ph type="sldNum" sz="quarter" idx="10"/>
          </p:nvPr>
        </p:nvSpPr>
        <p:spPr/>
        <p:txBody>
          <a:bodyPr/>
          <a:lstStyle/>
          <a:p>
            <a:pPr>
              <a:defRPr/>
            </a:pPr>
            <a:fld id="{4E34CD79-69AE-4A3F-8616-4E4654D3F675}" type="slidenum">
              <a:rPr lang="en-GB" smtClean="0"/>
              <a:pPr>
                <a:defRPr/>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AT" dirty="0" smtClean="0"/>
              <a:t>Developed: complementary (shared responsibility between mobile operators</a:t>
            </a:r>
            <a:r>
              <a:rPr lang="de-AT" baseline="0" dirty="0" smtClean="0"/>
              <a:t> and banks);</a:t>
            </a:r>
            <a:endParaRPr lang="de-AT" dirty="0" smtClean="0"/>
          </a:p>
          <a:p>
            <a:endParaRPr lang="de-AT" dirty="0" smtClean="0"/>
          </a:p>
          <a:p>
            <a:r>
              <a:rPr lang="de-AT" dirty="0" smtClean="0"/>
              <a:t>Emerging: </a:t>
            </a:r>
            <a:endParaRPr lang="en-GB" dirty="0"/>
          </a:p>
        </p:txBody>
      </p:sp>
      <p:sp>
        <p:nvSpPr>
          <p:cNvPr id="4" name="Slide Number Placeholder 3"/>
          <p:cNvSpPr>
            <a:spLocks noGrp="1"/>
          </p:cNvSpPr>
          <p:nvPr>
            <p:ph type="sldNum" sz="quarter" idx="10"/>
          </p:nvPr>
        </p:nvSpPr>
        <p:spPr/>
        <p:txBody>
          <a:bodyPr/>
          <a:lstStyle/>
          <a:p>
            <a:fld id="{CF25249E-1E51-4E7D-A7EE-849F86720824}"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AT" dirty="0" smtClean="0"/>
              <a:t>Mobile</a:t>
            </a:r>
            <a:r>
              <a:rPr lang="de-AT" baseline="0" dirty="0" smtClean="0"/>
              <a:t> great channel to reach unbanked people </a:t>
            </a:r>
          </a:p>
          <a:p>
            <a:endParaRPr lang="de-AT" baseline="0" dirty="0" smtClean="0"/>
          </a:p>
          <a:p>
            <a:r>
              <a:rPr lang="de-AT" baseline="0" dirty="0" smtClean="0"/>
              <a:t>M-PESA: launched by Vodafone</a:t>
            </a:r>
          </a:p>
          <a:p>
            <a:endParaRPr lang="de-AT" baseline="0" dirty="0" smtClean="0"/>
          </a:p>
          <a:p>
            <a:r>
              <a:rPr lang="de-AT" baseline="0" dirty="0" smtClean="0"/>
              <a:t>SMART: shared by operator (SMART – cash pay-out, KYC, branding) and bank (Banco Toro – reporting, security, liquidity) </a:t>
            </a:r>
            <a:endParaRPr lang="en-GB" dirty="0"/>
          </a:p>
        </p:txBody>
      </p:sp>
      <p:sp>
        <p:nvSpPr>
          <p:cNvPr id="4" name="Slide Number Placeholder 3"/>
          <p:cNvSpPr>
            <a:spLocks noGrp="1"/>
          </p:cNvSpPr>
          <p:nvPr>
            <p:ph type="sldNum" sz="quarter" idx="10"/>
          </p:nvPr>
        </p:nvSpPr>
        <p:spPr/>
        <p:txBody>
          <a:bodyPr/>
          <a:lstStyle/>
          <a:p>
            <a:fld id="{CF25249E-1E51-4E7D-A7EE-849F86720824}"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9945D9-3F17-400F-BEEA-5B3532950014}" type="slidenum">
              <a:rPr lang="en-GB"/>
              <a:pPr/>
              <a:t>10</a:t>
            </a:fld>
            <a:endParaRPr lang="en-GB"/>
          </a:p>
        </p:txBody>
      </p:sp>
      <p:sp>
        <p:nvSpPr>
          <p:cNvPr id="398338" name="Rectangle 2"/>
          <p:cNvSpPr>
            <a:spLocks noGrp="1" noRot="1" noChangeAspect="1" noChangeArrowheads="1" noTextEdit="1"/>
          </p:cNvSpPr>
          <p:nvPr>
            <p:ph type="sldImg"/>
          </p:nvPr>
        </p:nvSpPr>
        <p:spPr>
          <a:xfrm>
            <a:off x="1006475" y="774700"/>
            <a:ext cx="4933950" cy="3702050"/>
          </a:xfrm>
          <a:ln/>
        </p:spPr>
      </p:sp>
      <p:sp>
        <p:nvSpPr>
          <p:cNvPr id="398339" name="Rectangle 3"/>
          <p:cNvSpPr>
            <a:spLocks noGrp="1" noChangeArrowheads="1"/>
          </p:cNvSpPr>
          <p:nvPr>
            <p:ph type="body" idx="1"/>
          </p:nvPr>
        </p:nvSpPr>
        <p:spPr>
          <a:xfrm>
            <a:off x="946468" y="4708790"/>
            <a:ext cx="5057387" cy="4476618"/>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C490E48-B2C3-4663-9C45-00494B8C148E}" type="slidenum">
              <a:rPr lang="en-GB" smtClean="0"/>
              <a:pPr/>
              <a:t>12</a:t>
            </a:fld>
            <a:endParaRPr lang="en-GB"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p:nvPicPr>
        <p:blipFill>
          <a:blip r:embed="rId2" cstate="print"/>
          <a:srcRect/>
          <a:stretch>
            <a:fillRect/>
          </a:stretch>
        </p:blipFill>
        <p:spPr bwMode="auto">
          <a:xfrm>
            <a:off x="0" y="0"/>
            <a:ext cx="9145588" cy="1828800"/>
          </a:xfrm>
          <a:prstGeom prst="rect">
            <a:avLst/>
          </a:prstGeom>
          <a:noFill/>
          <a:ln w="9525">
            <a:noFill/>
            <a:miter lim="800000"/>
            <a:headEnd/>
            <a:tailEnd/>
          </a:ln>
        </p:spPr>
      </p:pic>
      <p:pic>
        <p:nvPicPr>
          <p:cNvPr id="5" name="Picture 11"/>
          <p:cNvPicPr>
            <a:picLocks noChangeAspect="1" noChangeArrowheads="1"/>
          </p:cNvPicPr>
          <p:nvPr/>
        </p:nvPicPr>
        <p:blipFill>
          <a:blip r:embed="rId3" cstate="print"/>
          <a:srcRect/>
          <a:stretch>
            <a:fillRect/>
          </a:stretch>
        </p:blipFill>
        <p:spPr bwMode="auto">
          <a:xfrm>
            <a:off x="914400" y="2628900"/>
            <a:ext cx="758825" cy="758825"/>
          </a:xfrm>
          <a:prstGeom prst="rect">
            <a:avLst/>
          </a:prstGeom>
          <a:noFill/>
          <a:ln w="9525">
            <a:noFill/>
            <a:miter lim="800000"/>
            <a:headEnd/>
            <a:tailEnd/>
          </a:ln>
        </p:spPr>
      </p:pic>
      <p:sp>
        <p:nvSpPr>
          <p:cNvPr id="73731" name="Rectangle 3"/>
          <p:cNvSpPr>
            <a:spLocks noGrp="1" noChangeArrowheads="1"/>
          </p:cNvSpPr>
          <p:nvPr>
            <p:ph type="subTitle" sz="quarter" idx="1"/>
          </p:nvPr>
        </p:nvSpPr>
        <p:spPr>
          <a:xfrm>
            <a:off x="1828800" y="3449638"/>
            <a:ext cx="6400800" cy="1046162"/>
          </a:xfrm>
        </p:spPr>
        <p:txBody>
          <a:bodyPr/>
          <a:lstStyle>
            <a:lvl1pPr marL="0" indent="0">
              <a:buFontTx/>
              <a:buNone/>
              <a:defRPr sz="3200" i="1">
                <a:solidFill>
                  <a:schemeClr val="accent1"/>
                </a:solidFill>
                <a:latin typeface="Times New Roman" pitchFamily="18" charset="0"/>
              </a:defRPr>
            </a:lvl1pPr>
          </a:lstStyle>
          <a:p>
            <a:r>
              <a:rPr lang="en-GB"/>
              <a:t>Click to edit Master subtitle style</a:t>
            </a:r>
          </a:p>
        </p:txBody>
      </p:sp>
      <p:sp>
        <p:nvSpPr>
          <p:cNvPr id="6" name="Rectangle 6"/>
          <p:cNvSpPr>
            <a:spLocks noGrp="1" noChangeArrowheads="1"/>
          </p:cNvSpPr>
          <p:nvPr>
            <p:ph type="dt" sz="quarter" idx="10"/>
          </p:nvPr>
        </p:nvSpPr>
        <p:spPr bwMode="auto">
          <a:xfrm>
            <a:off x="1828800" y="4506913"/>
            <a:ext cx="4176713" cy="36036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2000" smtClean="0"/>
            </a:lvl1pPr>
          </a:lstStyle>
          <a:p>
            <a:pPr>
              <a:defRPr/>
            </a:pPr>
            <a:fld id="{BF58C128-F02E-4050-9AB7-E88FF9166B3D}" type="datetime3">
              <a:rPr lang="en-US"/>
              <a:pPr>
                <a:defRPr/>
              </a:pPr>
              <a:t>14 March 2013</a:t>
            </a:fld>
            <a:endParaRPr lang="en-GB"/>
          </a:p>
        </p:txBody>
      </p:sp>
      <p:sp>
        <p:nvSpPr>
          <p:cNvPr id="7" name="Slide Number Placeholder 6"/>
          <p:cNvSpPr>
            <a:spLocks noGrp="1"/>
          </p:cNvSpPr>
          <p:nvPr>
            <p:ph type="sldNum" sz="quarter" idx="11"/>
          </p:nvPr>
        </p:nvSpPr>
        <p:spPr/>
        <p:txBody>
          <a:bodyPr/>
          <a:lstStyle/>
          <a:p>
            <a:pPr>
              <a:defRPr/>
            </a:pPr>
            <a:fld id="{6D75B448-7C12-41D9-9DDF-D12B35F82F33}" type="slidenum">
              <a:rPr lang="en-GB" smtClean="0"/>
              <a:pPr>
                <a:defRPr/>
              </a:pPr>
              <a:t>‹#›</a:t>
            </a:fld>
            <a:endParaRPr lang="en-GB"/>
          </a:p>
        </p:txBody>
      </p:sp>
      <p:sp>
        <p:nvSpPr>
          <p:cNvPr id="8" name="Title 7"/>
          <p:cNvSpPr>
            <a:spLocks noGrp="1"/>
          </p:cNvSpPr>
          <p:nvPr>
            <p:ph type="title"/>
          </p:nvPr>
        </p:nvSpPr>
        <p:spPr/>
        <p:txBody>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7"/>
          <p:cNvSpPr>
            <a:spLocks noGrp="1" noChangeArrowheads="1"/>
          </p:cNvSpPr>
          <p:nvPr>
            <p:ph type="sldNum" sz="quarter" idx="11"/>
          </p:nvPr>
        </p:nvSpPr>
        <p:spPr>
          <a:ln/>
        </p:spPr>
        <p:txBody>
          <a:bodyPr/>
          <a:lstStyle>
            <a:lvl1pPr>
              <a:defRPr/>
            </a:lvl1pPr>
          </a:lstStyle>
          <a:p>
            <a:pPr>
              <a:defRPr/>
            </a:pPr>
            <a:fld id="{7B8C4BB8-422F-43C0-9BC6-7FCA0604C10B}"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533400"/>
            <a:ext cx="1905000" cy="5638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533400"/>
            <a:ext cx="55626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7"/>
          <p:cNvSpPr>
            <a:spLocks noGrp="1" noChangeArrowheads="1"/>
          </p:cNvSpPr>
          <p:nvPr>
            <p:ph type="sldNum" sz="quarter" idx="11"/>
          </p:nvPr>
        </p:nvSpPr>
        <p:spPr>
          <a:ln/>
        </p:spPr>
        <p:txBody>
          <a:bodyPr/>
          <a:lstStyle>
            <a:lvl1pPr>
              <a:defRPr/>
            </a:lvl1pPr>
          </a:lstStyle>
          <a:p>
            <a:pPr>
              <a:defRPr/>
            </a:pPr>
            <a:fld id="{E4F35BD3-724A-42E0-BD3B-00E75B3DB3F5}"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6200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838200" y="1831975"/>
            <a:ext cx="3733800" cy="434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724400" y="1831975"/>
            <a:ext cx="3733800" cy="4340225"/>
          </a:xfrm>
        </p:spPr>
        <p:txBody>
          <a:bodyPr/>
          <a:lstStyle/>
          <a:p>
            <a:pPr lvl="0"/>
            <a:endParaRPr lang="en-GB" noProof="0" smtClean="0"/>
          </a:p>
        </p:txBody>
      </p:sp>
      <p:sp>
        <p:nvSpPr>
          <p:cNvPr id="6" name="Rectangle 37"/>
          <p:cNvSpPr>
            <a:spLocks noGrp="1" noChangeArrowheads="1"/>
          </p:cNvSpPr>
          <p:nvPr>
            <p:ph type="sldNum" sz="quarter" idx="11"/>
          </p:nvPr>
        </p:nvSpPr>
        <p:spPr>
          <a:ln/>
        </p:spPr>
        <p:txBody>
          <a:bodyPr/>
          <a:lstStyle>
            <a:lvl1pPr>
              <a:defRPr/>
            </a:lvl1pPr>
          </a:lstStyle>
          <a:p>
            <a:pPr>
              <a:defRPr/>
            </a:pPr>
            <a:fld id="{BFC58E17-994D-454E-AEE5-A13F203C630F}"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1"/>
          </p:nvPr>
        </p:nvSpPr>
        <p:spPr/>
        <p:txBody>
          <a:bodyPr/>
          <a:lstStyle>
            <a:lvl1pPr>
              <a:defRPr smtClean="0"/>
            </a:lvl1pPr>
          </a:lstStyle>
          <a:p>
            <a:pPr>
              <a:defRPr/>
            </a:pPr>
            <a:fld id="{5034744E-5618-4545-99D4-62EADA46AA55}"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37"/>
          <p:cNvSpPr>
            <a:spLocks noGrp="1" noChangeArrowheads="1"/>
          </p:cNvSpPr>
          <p:nvPr>
            <p:ph type="sldNum" sz="quarter" idx="11"/>
          </p:nvPr>
        </p:nvSpPr>
        <p:spPr>
          <a:ln/>
        </p:spPr>
        <p:txBody>
          <a:bodyPr/>
          <a:lstStyle>
            <a:lvl1pPr>
              <a:defRPr/>
            </a:lvl1pPr>
          </a:lstStyle>
          <a:p>
            <a:pPr>
              <a:defRPr/>
            </a:pPr>
            <a:fld id="{51FC8097-8224-46E4-BA0F-4F2520496D87}"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31975"/>
            <a:ext cx="3733800" cy="4340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831975"/>
            <a:ext cx="3733800" cy="43402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37"/>
          <p:cNvSpPr>
            <a:spLocks noGrp="1" noChangeArrowheads="1"/>
          </p:cNvSpPr>
          <p:nvPr>
            <p:ph type="sldNum" sz="quarter" idx="11"/>
          </p:nvPr>
        </p:nvSpPr>
        <p:spPr>
          <a:ln/>
        </p:spPr>
        <p:txBody>
          <a:bodyPr/>
          <a:lstStyle>
            <a:lvl1pPr>
              <a:defRPr/>
            </a:lvl1pPr>
          </a:lstStyle>
          <a:p>
            <a:pPr>
              <a:defRPr/>
            </a:pPr>
            <a:fld id="{32AEFAA7-6063-444A-B68F-D0F5DC9F1F7C}"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37"/>
          <p:cNvSpPr>
            <a:spLocks noGrp="1" noChangeArrowheads="1"/>
          </p:cNvSpPr>
          <p:nvPr>
            <p:ph type="sldNum" sz="quarter" idx="11"/>
          </p:nvPr>
        </p:nvSpPr>
        <p:spPr>
          <a:ln/>
        </p:spPr>
        <p:txBody>
          <a:bodyPr/>
          <a:lstStyle>
            <a:lvl1pPr>
              <a:defRPr/>
            </a:lvl1pPr>
          </a:lstStyle>
          <a:p>
            <a:pPr>
              <a:defRPr/>
            </a:pPr>
            <a:fld id="{C5866A5C-6788-4A13-AF5B-9B248931DCC3}"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Rectangle 37"/>
          <p:cNvSpPr>
            <a:spLocks noGrp="1" noChangeArrowheads="1"/>
          </p:cNvSpPr>
          <p:nvPr>
            <p:ph type="sldNum" sz="quarter" idx="11"/>
          </p:nvPr>
        </p:nvSpPr>
        <p:spPr>
          <a:ln/>
        </p:spPr>
        <p:txBody>
          <a:bodyPr/>
          <a:lstStyle>
            <a:lvl1pPr>
              <a:defRPr/>
            </a:lvl1pPr>
          </a:lstStyle>
          <a:p>
            <a:pPr>
              <a:defRPr/>
            </a:pPr>
            <a:fld id="{30F9B0CE-14B1-471C-808E-58AEE23A03C6}"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37"/>
          <p:cNvSpPr>
            <a:spLocks noGrp="1" noChangeArrowheads="1"/>
          </p:cNvSpPr>
          <p:nvPr>
            <p:ph type="sldNum" sz="quarter" idx="11"/>
          </p:nvPr>
        </p:nvSpPr>
        <p:spPr>
          <a:ln/>
        </p:spPr>
        <p:txBody>
          <a:bodyPr/>
          <a:lstStyle>
            <a:lvl1pPr>
              <a:defRPr/>
            </a:lvl1pPr>
          </a:lstStyle>
          <a:p>
            <a:pPr>
              <a:defRPr/>
            </a:pPr>
            <a:fld id="{A6BA9535-7C22-4621-9482-4A5CAB4CAD07}"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7"/>
          <p:cNvSpPr>
            <a:spLocks noGrp="1" noChangeArrowheads="1"/>
          </p:cNvSpPr>
          <p:nvPr>
            <p:ph type="sldNum" sz="quarter" idx="11"/>
          </p:nvPr>
        </p:nvSpPr>
        <p:spPr>
          <a:ln/>
        </p:spPr>
        <p:txBody>
          <a:bodyPr/>
          <a:lstStyle>
            <a:lvl1pPr>
              <a:defRPr/>
            </a:lvl1pPr>
          </a:lstStyle>
          <a:p>
            <a:pPr>
              <a:defRPr/>
            </a:pPr>
            <a:fld id="{E3CCA559-692E-4B14-80CD-B2F1DE901DE8}"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37"/>
          <p:cNvSpPr>
            <a:spLocks noGrp="1" noChangeArrowheads="1"/>
          </p:cNvSpPr>
          <p:nvPr>
            <p:ph type="sldNum" sz="quarter" idx="11"/>
          </p:nvPr>
        </p:nvSpPr>
        <p:spPr>
          <a:ln/>
        </p:spPr>
        <p:txBody>
          <a:bodyPr/>
          <a:lstStyle>
            <a:lvl1pPr>
              <a:defRPr/>
            </a:lvl1pPr>
          </a:lstStyle>
          <a:p>
            <a:pPr>
              <a:defRPr/>
            </a:pPr>
            <a:fld id="{98B58A49-5C4D-4057-9614-7DC33184DC22}" type="slidenum">
              <a:rPr lang="en-GB"/>
              <a:pPr>
                <a:defRPr/>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290" name="Rectangle 33"/>
          <p:cNvSpPr>
            <a:spLocks noGrp="1" noChangeArrowheads="1"/>
          </p:cNvSpPr>
          <p:nvPr>
            <p:ph type="body" idx="1"/>
          </p:nvPr>
        </p:nvSpPr>
        <p:spPr bwMode="auto">
          <a:xfrm>
            <a:off x="838200" y="1831975"/>
            <a:ext cx="7620000"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291" name="Rectangle 34"/>
          <p:cNvSpPr>
            <a:spLocks noGrp="1" noChangeArrowheads="1"/>
          </p:cNvSpPr>
          <p:nvPr>
            <p:ph type="title"/>
          </p:nvPr>
        </p:nvSpPr>
        <p:spPr bwMode="auto">
          <a:xfrm>
            <a:off x="838200" y="533400"/>
            <a:ext cx="76200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title style</a:t>
            </a:r>
          </a:p>
        </p:txBody>
      </p:sp>
      <p:pic>
        <p:nvPicPr>
          <p:cNvPr id="12292" name="Picture 35"/>
          <p:cNvPicPr>
            <a:picLocks noChangeAspect="1" noChangeArrowheads="1"/>
          </p:cNvPicPr>
          <p:nvPr/>
        </p:nvPicPr>
        <p:blipFill>
          <a:blip r:embed="rId14" cstate="print"/>
          <a:srcRect/>
          <a:stretch>
            <a:fillRect/>
          </a:stretch>
        </p:blipFill>
        <p:spPr bwMode="auto">
          <a:xfrm>
            <a:off x="0" y="0"/>
            <a:ext cx="139700" cy="1828800"/>
          </a:xfrm>
          <a:prstGeom prst="rect">
            <a:avLst/>
          </a:prstGeom>
          <a:noFill/>
          <a:ln w="9525">
            <a:noFill/>
            <a:miter lim="800000"/>
            <a:headEnd/>
            <a:tailEnd/>
          </a:ln>
        </p:spPr>
      </p:pic>
      <p:sp>
        <p:nvSpPr>
          <p:cNvPr id="1061" name="Rectangle 37"/>
          <p:cNvSpPr>
            <a:spLocks noGrp="1" noChangeArrowheads="1"/>
          </p:cNvSpPr>
          <p:nvPr>
            <p:ph type="sldNum" sz="quarter" idx="4"/>
          </p:nvPr>
        </p:nvSpPr>
        <p:spPr bwMode="auto">
          <a:xfrm>
            <a:off x="8153400" y="6403975"/>
            <a:ext cx="7620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900" smtClean="0"/>
            </a:lvl1pPr>
          </a:lstStyle>
          <a:p>
            <a:pPr>
              <a:defRPr/>
            </a:pPr>
            <a:fld id="{6D75B448-7C12-41D9-9DDF-D12B35F82F33}" type="slidenum">
              <a:rPr lang="en-GB"/>
              <a:pPr>
                <a:defRPr/>
              </a:pPr>
              <a:t>‹#›</a:t>
            </a:fld>
            <a:endParaRPr lang="en-GB"/>
          </a:p>
        </p:txBody>
      </p:sp>
      <p:pic>
        <p:nvPicPr>
          <p:cNvPr id="12295" name="Picture 42"/>
          <p:cNvPicPr>
            <a:picLocks noChangeAspect="1" noChangeArrowheads="1"/>
          </p:cNvPicPr>
          <p:nvPr/>
        </p:nvPicPr>
        <p:blipFill>
          <a:blip r:embed="rId15" cstate="print"/>
          <a:srcRect/>
          <a:stretch>
            <a:fillRect/>
          </a:stretch>
        </p:blipFill>
        <p:spPr bwMode="auto">
          <a:xfrm>
            <a:off x="542925" y="6343650"/>
            <a:ext cx="357188" cy="3571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6" r:id="rId1"/>
    <p:sldLayoutId id="2147483697"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New Roman" pitchFamily="18" charset="0"/>
        </a:defRPr>
      </a:lvl2pPr>
      <a:lvl3pPr algn="l" rtl="0" eaLnBrk="0" fontAlgn="base" hangingPunct="0">
        <a:spcBef>
          <a:spcPct val="0"/>
        </a:spcBef>
        <a:spcAft>
          <a:spcPct val="0"/>
        </a:spcAft>
        <a:defRPr sz="3200">
          <a:solidFill>
            <a:schemeClr val="tx2"/>
          </a:solidFill>
          <a:latin typeface="Times New Roman" pitchFamily="18" charset="0"/>
        </a:defRPr>
      </a:lvl3pPr>
      <a:lvl4pPr algn="l" rtl="0" eaLnBrk="0" fontAlgn="base" hangingPunct="0">
        <a:spcBef>
          <a:spcPct val="0"/>
        </a:spcBef>
        <a:spcAft>
          <a:spcPct val="0"/>
        </a:spcAft>
        <a:defRPr sz="3200">
          <a:solidFill>
            <a:schemeClr val="tx2"/>
          </a:solidFill>
          <a:latin typeface="Times New Roman" pitchFamily="18" charset="0"/>
        </a:defRPr>
      </a:lvl4pPr>
      <a:lvl5pPr algn="l" rtl="0" eaLnBrk="0" fontAlgn="base" hangingPunct="0">
        <a:spcBef>
          <a:spcPct val="0"/>
        </a:spcBef>
        <a:spcAft>
          <a:spcPct val="0"/>
        </a:spcAft>
        <a:defRPr sz="3200">
          <a:solidFill>
            <a:schemeClr val="tx2"/>
          </a:solidFill>
          <a:latin typeface="Times New Roman" pitchFamily="18" charset="0"/>
        </a:defRPr>
      </a:lvl5pPr>
      <a:lvl6pPr marL="457200" algn="l" rtl="0" fontAlgn="base">
        <a:spcBef>
          <a:spcPct val="0"/>
        </a:spcBef>
        <a:spcAft>
          <a:spcPct val="0"/>
        </a:spcAft>
        <a:defRPr sz="3200">
          <a:solidFill>
            <a:schemeClr val="tx2"/>
          </a:solidFill>
          <a:latin typeface="Times New Roman" pitchFamily="18" charset="0"/>
        </a:defRPr>
      </a:lvl6pPr>
      <a:lvl7pPr marL="914400" algn="l" rtl="0" fontAlgn="base">
        <a:spcBef>
          <a:spcPct val="0"/>
        </a:spcBef>
        <a:spcAft>
          <a:spcPct val="0"/>
        </a:spcAft>
        <a:defRPr sz="3200">
          <a:solidFill>
            <a:schemeClr val="tx2"/>
          </a:solidFill>
          <a:latin typeface="Times New Roman" pitchFamily="18" charset="0"/>
        </a:defRPr>
      </a:lvl7pPr>
      <a:lvl8pPr marL="1371600" algn="l" rtl="0" fontAlgn="base">
        <a:spcBef>
          <a:spcPct val="0"/>
        </a:spcBef>
        <a:spcAft>
          <a:spcPct val="0"/>
        </a:spcAft>
        <a:defRPr sz="3200">
          <a:solidFill>
            <a:schemeClr val="tx2"/>
          </a:solidFill>
          <a:latin typeface="Times New Roman" pitchFamily="18" charset="0"/>
        </a:defRPr>
      </a:lvl8pPr>
      <a:lvl9pPr marL="1828800" algn="l" rtl="0" fontAlgn="base">
        <a:spcBef>
          <a:spcPct val="0"/>
        </a:spcBef>
        <a:spcAft>
          <a:spcPct val="0"/>
        </a:spcAft>
        <a:defRPr sz="3200">
          <a:solidFill>
            <a:schemeClr val="tx2"/>
          </a:solidFill>
          <a:latin typeface="Times New Roman" pitchFamily="18" charset="0"/>
        </a:defRPr>
      </a:lvl9pPr>
    </p:titleStyle>
    <p:bodyStyle>
      <a:lvl1pPr marL="231775" indent="-231775" algn="l" rtl="0" eaLnBrk="0" fontAlgn="base" hangingPunct="0">
        <a:spcBef>
          <a:spcPct val="20000"/>
        </a:spcBef>
        <a:spcAft>
          <a:spcPct val="0"/>
        </a:spcAft>
        <a:buChar char="•"/>
        <a:defRPr sz="2000">
          <a:solidFill>
            <a:srgbClr val="000000"/>
          </a:solidFill>
          <a:latin typeface="+mn-lt"/>
          <a:ea typeface="+mn-ea"/>
          <a:cs typeface="+mn-cs"/>
        </a:defRPr>
      </a:lvl1pPr>
      <a:lvl2pPr marL="446088" indent="-212725" algn="l" rtl="0" eaLnBrk="0" fontAlgn="base" hangingPunct="0">
        <a:spcBef>
          <a:spcPct val="20000"/>
        </a:spcBef>
        <a:spcAft>
          <a:spcPct val="0"/>
        </a:spcAft>
        <a:buChar char="–"/>
        <a:defRPr sz="2000">
          <a:solidFill>
            <a:srgbClr val="000000"/>
          </a:solidFill>
          <a:latin typeface="+mn-lt"/>
        </a:defRPr>
      </a:lvl2pPr>
      <a:lvl3pPr marL="630238" indent="-182563" algn="l" rtl="0" eaLnBrk="0" fontAlgn="base" hangingPunct="0">
        <a:spcBef>
          <a:spcPct val="20000"/>
        </a:spcBef>
        <a:spcAft>
          <a:spcPct val="0"/>
        </a:spcAft>
        <a:buChar char="•"/>
        <a:defRPr sz="1600">
          <a:solidFill>
            <a:srgbClr val="000000"/>
          </a:solidFill>
          <a:latin typeface="+mn-lt"/>
        </a:defRPr>
      </a:lvl3pPr>
      <a:lvl4pPr marL="1027113" indent="-228600" algn="l" rtl="0" eaLnBrk="0" fontAlgn="base" hangingPunct="0">
        <a:spcBef>
          <a:spcPct val="20000"/>
        </a:spcBef>
        <a:spcAft>
          <a:spcPct val="0"/>
        </a:spcAft>
        <a:buChar char="–"/>
        <a:defRPr sz="1600">
          <a:solidFill>
            <a:srgbClr val="000000"/>
          </a:solidFill>
          <a:latin typeface="+mn-lt"/>
        </a:defRPr>
      </a:lvl4pPr>
      <a:lvl5pPr marL="1257300" indent="-228600" algn="l" rtl="0" eaLnBrk="0" fontAlgn="base" hangingPunct="0">
        <a:spcBef>
          <a:spcPct val="20000"/>
        </a:spcBef>
        <a:spcAft>
          <a:spcPct val="0"/>
        </a:spcAft>
        <a:buChar char="–"/>
        <a:defRPr sz="1600">
          <a:solidFill>
            <a:srgbClr val="000000"/>
          </a:solidFill>
          <a:latin typeface="+mn-lt"/>
        </a:defRPr>
      </a:lvl5pPr>
      <a:lvl6pPr marL="1714500" indent="-228600" algn="l" rtl="0" fontAlgn="base">
        <a:spcBef>
          <a:spcPct val="20000"/>
        </a:spcBef>
        <a:spcAft>
          <a:spcPct val="0"/>
        </a:spcAft>
        <a:buChar char="–"/>
        <a:defRPr sz="1600">
          <a:solidFill>
            <a:srgbClr val="000000"/>
          </a:solidFill>
          <a:latin typeface="+mn-lt"/>
        </a:defRPr>
      </a:lvl6pPr>
      <a:lvl7pPr marL="2171700" indent="-228600" algn="l" rtl="0" fontAlgn="base">
        <a:spcBef>
          <a:spcPct val="20000"/>
        </a:spcBef>
        <a:spcAft>
          <a:spcPct val="0"/>
        </a:spcAft>
        <a:buChar char="–"/>
        <a:defRPr sz="1600">
          <a:solidFill>
            <a:srgbClr val="000000"/>
          </a:solidFill>
          <a:latin typeface="+mn-lt"/>
        </a:defRPr>
      </a:lvl7pPr>
      <a:lvl8pPr marL="2628900" indent="-228600" algn="l" rtl="0" fontAlgn="base">
        <a:spcBef>
          <a:spcPct val="20000"/>
        </a:spcBef>
        <a:spcAft>
          <a:spcPct val="0"/>
        </a:spcAft>
        <a:buChar char="–"/>
        <a:defRPr sz="1600">
          <a:solidFill>
            <a:srgbClr val="000000"/>
          </a:solidFill>
          <a:latin typeface="+mn-lt"/>
        </a:defRPr>
      </a:lvl8pPr>
      <a:lvl9pPr marL="3086100" indent="-228600" algn="l" rtl="0" fontAlgn="base">
        <a:spcBef>
          <a:spcPct val="20000"/>
        </a:spcBef>
        <a:spcAft>
          <a:spcPct val="0"/>
        </a:spcAft>
        <a:buChar char="–"/>
        <a:defRPr sz="16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0" fontAlgn="base" hangingPunct="0">
        <a:spcBef>
          <a:spcPct val="0"/>
        </a:spcBef>
        <a:spcAft>
          <a:spcPct val="0"/>
        </a:spcAft>
        <a:defRPr sz="3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Times" pitchFamily="18" charset="0"/>
        </a:defRPr>
      </a:lvl2pPr>
      <a:lvl3pPr algn="l" rtl="0" eaLnBrk="0" fontAlgn="base" hangingPunct="0">
        <a:spcBef>
          <a:spcPct val="0"/>
        </a:spcBef>
        <a:spcAft>
          <a:spcPct val="0"/>
        </a:spcAft>
        <a:defRPr sz="3200">
          <a:solidFill>
            <a:schemeClr val="tx2"/>
          </a:solidFill>
          <a:latin typeface="Times" pitchFamily="18" charset="0"/>
        </a:defRPr>
      </a:lvl3pPr>
      <a:lvl4pPr algn="l" rtl="0" eaLnBrk="0" fontAlgn="base" hangingPunct="0">
        <a:spcBef>
          <a:spcPct val="0"/>
        </a:spcBef>
        <a:spcAft>
          <a:spcPct val="0"/>
        </a:spcAft>
        <a:defRPr sz="3200">
          <a:solidFill>
            <a:schemeClr val="tx2"/>
          </a:solidFill>
          <a:latin typeface="Times" pitchFamily="18" charset="0"/>
        </a:defRPr>
      </a:lvl4pPr>
      <a:lvl5pPr algn="l" rtl="0" eaLnBrk="0" fontAlgn="base" hangingPunct="0">
        <a:spcBef>
          <a:spcPct val="0"/>
        </a:spcBef>
        <a:spcAft>
          <a:spcPct val="0"/>
        </a:spcAft>
        <a:defRPr sz="3200">
          <a:solidFill>
            <a:schemeClr val="tx2"/>
          </a:solidFill>
          <a:latin typeface="Times" pitchFamily="18" charset="0"/>
        </a:defRPr>
      </a:lvl5pPr>
      <a:lvl6pPr marL="457200" algn="l" rtl="0" fontAlgn="base">
        <a:spcBef>
          <a:spcPct val="0"/>
        </a:spcBef>
        <a:spcAft>
          <a:spcPct val="0"/>
        </a:spcAft>
        <a:defRPr sz="3200">
          <a:solidFill>
            <a:schemeClr val="tx2"/>
          </a:solidFill>
          <a:latin typeface="Times" pitchFamily="18" charset="0"/>
        </a:defRPr>
      </a:lvl6pPr>
      <a:lvl7pPr marL="914400" algn="l" rtl="0" fontAlgn="base">
        <a:spcBef>
          <a:spcPct val="0"/>
        </a:spcBef>
        <a:spcAft>
          <a:spcPct val="0"/>
        </a:spcAft>
        <a:defRPr sz="3200">
          <a:solidFill>
            <a:schemeClr val="tx2"/>
          </a:solidFill>
          <a:latin typeface="Times" pitchFamily="18" charset="0"/>
        </a:defRPr>
      </a:lvl7pPr>
      <a:lvl8pPr marL="1371600" algn="l" rtl="0" fontAlgn="base">
        <a:spcBef>
          <a:spcPct val="0"/>
        </a:spcBef>
        <a:spcAft>
          <a:spcPct val="0"/>
        </a:spcAft>
        <a:defRPr sz="3200">
          <a:solidFill>
            <a:schemeClr val="tx2"/>
          </a:solidFill>
          <a:latin typeface="Times" pitchFamily="18" charset="0"/>
        </a:defRPr>
      </a:lvl8pPr>
      <a:lvl9pPr marL="1828800" algn="l" rtl="0" fontAlgn="base">
        <a:spcBef>
          <a:spcPct val="0"/>
        </a:spcBef>
        <a:spcAft>
          <a:spcPct val="0"/>
        </a:spcAft>
        <a:defRPr sz="3200">
          <a:solidFill>
            <a:schemeClr val="tx2"/>
          </a:solidFill>
          <a:latin typeface="Times" pitchFamily="18" charset="0"/>
        </a:defRPr>
      </a:lvl9pPr>
    </p:titleStyle>
    <p:bodyStyle>
      <a:lvl1pPr marL="231775" indent="-231775" algn="l" rtl="0" eaLnBrk="0" fontAlgn="base" hangingPunct="0">
        <a:spcBef>
          <a:spcPct val="20000"/>
        </a:spcBef>
        <a:spcAft>
          <a:spcPct val="0"/>
        </a:spcAft>
        <a:buChar char="•"/>
        <a:defRPr sz="2400">
          <a:solidFill>
            <a:srgbClr val="000000"/>
          </a:solidFill>
          <a:latin typeface="+mn-lt"/>
          <a:ea typeface="+mn-ea"/>
          <a:cs typeface="+mn-cs"/>
        </a:defRPr>
      </a:lvl1pPr>
      <a:lvl2pPr marL="446088" indent="-212725" algn="l" rtl="0" eaLnBrk="0" fontAlgn="base" hangingPunct="0">
        <a:spcBef>
          <a:spcPct val="20000"/>
        </a:spcBef>
        <a:spcAft>
          <a:spcPct val="0"/>
        </a:spcAft>
        <a:buChar char="–"/>
        <a:defRPr sz="2400">
          <a:solidFill>
            <a:srgbClr val="000000"/>
          </a:solidFill>
          <a:latin typeface="+mn-lt"/>
        </a:defRPr>
      </a:lvl2pPr>
      <a:lvl3pPr marL="630238" indent="-182563" algn="l" rtl="0" eaLnBrk="0" fontAlgn="base" hangingPunct="0">
        <a:spcBef>
          <a:spcPct val="20000"/>
        </a:spcBef>
        <a:spcAft>
          <a:spcPct val="0"/>
        </a:spcAft>
        <a:defRPr sz="2000">
          <a:solidFill>
            <a:srgbClr val="000000"/>
          </a:solidFill>
          <a:latin typeface="+mn-lt"/>
        </a:defRPr>
      </a:lvl3pPr>
      <a:lvl4pPr marL="1027113" indent="-228600" algn="l" rtl="0" eaLnBrk="0" fontAlgn="base" hangingPunct="0">
        <a:spcBef>
          <a:spcPct val="20000"/>
        </a:spcBef>
        <a:spcAft>
          <a:spcPct val="0"/>
        </a:spcAft>
        <a:buChar char="–"/>
        <a:defRPr sz="2000">
          <a:solidFill>
            <a:srgbClr val="000000"/>
          </a:solidFill>
          <a:latin typeface="+mn-lt"/>
        </a:defRPr>
      </a:lvl4pPr>
      <a:lvl5pPr marL="1257300" indent="-228600" algn="l" rtl="0" eaLnBrk="0" fontAlgn="base" hangingPunct="0">
        <a:spcBef>
          <a:spcPct val="20000"/>
        </a:spcBef>
        <a:spcAft>
          <a:spcPct val="0"/>
        </a:spcAft>
        <a:buChar char="»"/>
        <a:defRPr sz="2000">
          <a:solidFill>
            <a:srgbClr val="000000"/>
          </a:solidFill>
          <a:latin typeface="+mn-lt"/>
        </a:defRPr>
      </a:lvl5pPr>
      <a:lvl6pPr marL="1714500" indent="-228600" algn="l" rtl="0" fontAlgn="base">
        <a:spcBef>
          <a:spcPct val="20000"/>
        </a:spcBef>
        <a:spcAft>
          <a:spcPct val="0"/>
        </a:spcAft>
        <a:buChar char="»"/>
        <a:defRPr sz="2000">
          <a:solidFill>
            <a:srgbClr val="000000"/>
          </a:solidFill>
          <a:latin typeface="+mn-lt"/>
        </a:defRPr>
      </a:lvl6pPr>
      <a:lvl7pPr marL="2171700" indent="-228600" algn="l" rtl="0" fontAlgn="base">
        <a:spcBef>
          <a:spcPct val="20000"/>
        </a:spcBef>
        <a:spcAft>
          <a:spcPct val="0"/>
        </a:spcAft>
        <a:buChar char="»"/>
        <a:defRPr sz="2000">
          <a:solidFill>
            <a:srgbClr val="000000"/>
          </a:solidFill>
          <a:latin typeface="+mn-lt"/>
        </a:defRPr>
      </a:lvl7pPr>
      <a:lvl8pPr marL="2628900" indent="-228600" algn="l" rtl="0" fontAlgn="base">
        <a:spcBef>
          <a:spcPct val="20000"/>
        </a:spcBef>
        <a:spcAft>
          <a:spcPct val="0"/>
        </a:spcAft>
        <a:buChar char="»"/>
        <a:defRPr sz="2000">
          <a:solidFill>
            <a:srgbClr val="000000"/>
          </a:solidFill>
          <a:latin typeface="+mn-lt"/>
        </a:defRPr>
      </a:lvl8pPr>
      <a:lvl9pPr marL="3086100" indent="-228600" algn="l" rtl="0" fontAlgn="base">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1.wmf"/><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7"/>
          <p:cNvSpPr>
            <a:spLocks noGrp="1" noChangeArrowheads="1"/>
          </p:cNvSpPr>
          <p:nvPr>
            <p:ph type="ctrTitle"/>
          </p:nvPr>
        </p:nvSpPr>
        <p:spPr>
          <a:xfrm>
            <a:off x="1828800" y="2590800"/>
            <a:ext cx="6402388" cy="811213"/>
          </a:xfrm>
        </p:spPr>
        <p:txBody>
          <a:bodyPr/>
          <a:lstStyle/>
          <a:p>
            <a:pPr eaLnBrk="1" hangingPunct="1"/>
            <a:r>
              <a:rPr lang="de-AT" dirty="0" smtClean="0"/>
              <a:t>Worker Remittances Solution</a:t>
            </a:r>
            <a:br>
              <a:rPr lang="de-AT" dirty="0" smtClean="0"/>
            </a:br>
            <a:r>
              <a:rPr lang="de-AT" dirty="0" smtClean="0"/>
              <a:t>enabled for Mobile channel</a:t>
            </a:r>
            <a:endParaRPr lang="en-GB" dirty="0" smtClean="0"/>
          </a:p>
        </p:txBody>
      </p:sp>
      <p:sp>
        <p:nvSpPr>
          <p:cNvPr id="15364" name="Text Box 34"/>
          <p:cNvSpPr txBox="1">
            <a:spLocks noChangeArrowheads="1"/>
          </p:cNvSpPr>
          <p:nvPr/>
        </p:nvSpPr>
        <p:spPr bwMode="auto">
          <a:xfrm>
            <a:off x="838200" y="609600"/>
            <a:ext cx="7848600" cy="457200"/>
          </a:xfrm>
          <a:prstGeom prst="rect">
            <a:avLst/>
          </a:prstGeom>
          <a:noFill/>
          <a:ln w="9525">
            <a:noFill/>
            <a:miter lim="800000"/>
            <a:headEnd/>
            <a:tailEnd/>
          </a:ln>
        </p:spPr>
        <p:txBody>
          <a:bodyPr>
            <a:spAutoFit/>
          </a:bodyPr>
          <a:lstStyle/>
          <a:p>
            <a:pPr>
              <a:spcBef>
                <a:spcPct val="50000"/>
              </a:spcBef>
            </a:pPr>
            <a:endParaRPr lang="en-US"/>
          </a:p>
        </p:txBody>
      </p:sp>
      <p:sp>
        <p:nvSpPr>
          <p:cNvPr id="15366" name="Text Box 45"/>
          <p:cNvSpPr txBox="1">
            <a:spLocks noChangeArrowheads="1"/>
          </p:cNvSpPr>
          <p:nvPr/>
        </p:nvSpPr>
        <p:spPr bwMode="auto">
          <a:xfrm>
            <a:off x="2667000" y="4495800"/>
            <a:ext cx="3733800" cy="1130300"/>
          </a:xfrm>
          <a:prstGeom prst="rect">
            <a:avLst/>
          </a:prstGeom>
          <a:noFill/>
          <a:ln w="9525">
            <a:noFill/>
            <a:miter lim="800000"/>
            <a:headEnd/>
            <a:tailEnd/>
          </a:ln>
        </p:spPr>
        <p:txBody>
          <a:bodyPr>
            <a:spAutoFit/>
          </a:bodyPr>
          <a:lstStyle/>
          <a:p>
            <a:pPr>
              <a:spcBef>
                <a:spcPct val="50000"/>
              </a:spcBef>
            </a:pPr>
            <a:r>
              <a:rPr lang="en-GB" sz="2000" dirty="0"/>
              <a:t>Stephan Kraft</a:t>
            </a:r>
          </a:p>
          <a:p>
            <a:pPr>
              <a:spcBef>
                <a:spcPct val="50000"/>
              </a:spcBef>
            </a:pPr>
            <a:r>
              <a:rPr lang="en-GB" sz="1600" dirty="0" smtClean="0"/>
              <a:t>Senior </a:t>
            </a:r>
            <a:r>
              <a:rPr lang="en-GB" sz="1600" smtClean="0"/>
              <a:t>Account  Director</a:t>
            </a:r>
            <a:endParaRPr lang="en-GB" sz="1600" dirty="0"/>
          </a:p>
          <a:p>
            <a:pPr>
              <a:spcBef>
                <a:spcPct val="50000"/>
              </a:spcBef>
            </a:pPr>
            <a:r>
              <a:rPr lang="fr-BE" sz="1600" dirty="0" smtClean="0"/>
              <a:t>Romania</a:t>
            </a:r>
            <a:endParaRPr lang="en-GB" sz="1600" dirty="0"/>
          </a:p>
        </p:txBody>
      </p:sp>
      <p:pic>
        <p:nvPicPr>
          <p:cNvPr id="15367" name="Picture 47" descr="https://planet.swift.com/swift/whoswho/images/99905199.jpg"/>
          <p:cNvPicPr>
            <a:picLocks noChangeAspect="1" noChangeArrowheads="1"/>
          </p:cNvPicPr>
          <p:nvPr/>
        </p:nvPicPr>
        <p:blipFill>
          <a:blip r:embed="rId3" cstate="print"/>
          <a:srcRect/>
          <a:stretch>
            <a:fillRect/>
          </a:stretch>
        </p:blipFill>
        <p:spPr bwMode="auto">
          <a:xfrm>
            <a:off x="1752600" y="4572000"/>
            <a:ext cx="800100" cy="1066800"/>
          </a:xfrm>
          <a:prstGeom prst="rect">
            <a:avLst/>
          </a:prstGeom>
          <a:noFill/>
          <a:ln w="9525">
            <a:noFill/>
            <a:miter lim="800000"/>
            <a:headEnd/>
            <a:tailEnd/>
          </a:ln>
        </p:spPr>
      </p:pic>
      <p:sp>
        <p:nvSpPr>
          <p:cNvPr id="9" name="Subtitle 8"/>
          <p:cNvSpPr>
            <a:spLocks noGrp="1"/>
          </p:cNvSpPr>
          <p:nvPr>
            <p:ph type="subTitle" sz="quarter"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3"/>
          <p:cNvSpPr>
            <a:spLocks noGrp="1"/>
          </p:cNvSpPr>
          <p:nvPr>
            <p:ph type="sldNum" sz="quarter" idx="11"/>
          </p:nvPr>
        </p:nvSpPr>
        <p:spPr/>
        <p:txBody>
          <a:bodyPr/>
          <a:lstStyle/>
          <a:p>
            <a:fld id="{D67A1035-0CAF-4D31-9BE5-76BEC76F6768}" type="slidenum">
              <a:rPr lang="en-GB"/>
              <a:pPr/>
              <a:t>10</a:t>
            </a:fld>
            <a:endParaRPr lang="en-GB"/>
          </a:p>
        </p:txBody>
      </p:sp>
      <p:sp>
        <p:nvSpPr>
          <p:cNvPr id="397314" name="Oval 2"/>
          <p:cNvSpPr>
            <a:spLocks noChangeArrowheads="1"/>
          </p:cNvSpPr>
          <p:nvPr/>
        </p:nvSpPr>
        <p:spPr bwMode="auto">
          <a:xfrm>
            <a:off x="2159000" y="1700213"/>
            <a:ext cx="4665663" cy="4278312"/>
          </a:xfrm>
          <a:prstGeom prst="ellipse">
            <a:avLst/>
          </a:prstGeom>
          <a:solidFill>
            <a:schemeClr val="accent3">
              <a:lumMod val="85000"/>
            </a:schemeClr>
          </a:solidFill>
          <a:ln w="12700">
            <a:solidFill>
              <a:schemeClr val="bg2"/>
            </a:solidFill>
            <a:round/>
            <a:headEnd/>
            <a:tailEnd/>
          </a:ln>
          <a:effectLst/>
        </p:spPr>
        <p:txBody>
          <a:bodyPr wrap="none" anchor="ctr"/>
          <a:lstStyle/>
          <a:p>
            <a:pPr algn="ctr"/>
            <a:endParaRPr lang="en-US"/>
          </a:p>
        </p:txBody>
      </p:sp>
      <p:sp>
        <p:nvSpPr>
          <p:cNvPr id="397315" name="Oval 3"/>
          <p:cNvSpPr>
            <a:spLocks noChangeArrowheads="1"/>
          </p:cNvSpPr>
          <p:nvPr/>
        </p:nvSpPr>
        <p:spPr bwMode="auto">
          <a:xfrm>
            <a:off x="2981325" y="2308225"/>
            <a:ext cx="3048000" cy="2911475"/>
          </a:xfrm>
          <a:prstGeom prst="ellipse">
            <a:avLst/>
          </a:prstGeom>
          <a:solidFill>
            <a:schemeClr val="accent3">
              <a:lumMod val="65000"/>
            </a:schemeClr>
          </a:solidFill>
          <a:ln w="12700">
            <a:solidFill>
              <a:schemeClr val="hlink"/>
            </a:solidFill>
            <a:round/>
            <a:headEnd/>
            <a:tailEnd/>
          </a:ln>
          <a:effectLst/>
        </p:spPr>
        <p:txBody>
          <a:bodyPr wrap="none" anchor="ctr"/>
          <a:lstStyle/>
          <a:p>
            <a:pPr algn="ctr"/>
            <a:endParaRPr lang="en-US"/>
          </a:p>
        </p:txBody>
      </p:sp>
      <p:sp>
        <p:nvSpPr>
          <p:cNvPr id="397316" name="Text Box 4"/>
          <p:cNvSpPr txBox="1">
            <a:spLocks noChangeArrowheads="1"/>
          </p:cNvSpPr>
          <p:nvPr/>
        </p:nvSpPr>
        <p:spPr bwMode="auto">
          <a:xfrm>
            <a:off x="3347864" y="2947570"/>
            <a:ext cx="2465740" cy="338554"/>
          </a:xfrm>
          <a:prstGeom prst="rect">
            <a:avLst/>
          </a:prstGeom>
          <a:noFill/>
          <a:ln w="12700">
            <a:noFill/>
            <a:miter lim="800000"/>
            <a:headEnd/>
            <a:tailEnd/>
          </a:ln>
          <a:effectLst/>
        </p:spPr>
        <p:txBody>
          <a:bodyPr wrap="none">
            <a:spAutoFit/>
          </a:bodyPr>
          <a:lstStyle/>
          <a:p>
            <a:r>
              <a:rPr lang="en-US" sz="1600" dirty="0" smtClean="0"/>
              <a:t>Reference data Directory</a:t>
            </a:r>
            <a:endParaRPr lang="en-US" sz="1600" dirty="0"/>
          </a:p>
        </p:txBody>
      </p:sp>
      <p:sp>
        <p:nvSpPr>
          <p:cNvPr id="397317" name="Line 5"/>
          <p:cNvSpPr>
            <a:spLocks noChangeShapeType="1"/>
          </p:cNvSpPr>
          <p:nvPr/>
        </p:nvSpPr>
        <p:spPr bwMode="auto">
          <a:xfrm>
            <a:off x="1487488" y="4349750"/>
            <a:ext cx="274637"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18" name="Line 6"/>
          <p:cNvSpPr>
            <a:spLocks noChangeShapeType="1"/>
          </p:cNvSpPr>
          <p:nvPr/>
        </p:nvSpPr>
        <p:spPr bwMode="auto">
          <a:xfrm>
            <a:off x="2219325" y="4349750"/>
            <a:ext cx="792163"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19" name="Line 7"/>
          <p:cNvSpPr>
            <a:spLocks noChangeShapeType="1"/>
          </p:cNvSpPr>
          <p:nvPr/>
        </p:nvSpPr>
        <p:spPr bwMode="auto">
          <a:xfrm>
            <a:off x="3376613" y="4349750"/>
            <a:ext cx="2149475"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0" name="Line 8"/>
          <p:cNvSpPr>
            <a:spLocks noChangeShapeType="1"/>
          </p:cNvSpPr>
          <p:nvPr/>
        </p:nvSpPr>
        <p:spPr bwMode="auto">
          <a:xfrm>
            <a:off x="5983288" y="4349750"/>
            <a:ext cx="806450"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1" name="Line 9"/>
          <p:cNvSpPr>
            <a:spLocks noChangeShapeType="1"/>
          </p:cNvSpPr>
          <p:nvPr/>
        </p:nvSpPr>
        <p:spPr bwMode="auto">
          <a:xfrm>
            <a:off x="7205663" y="4349750"/>
            <a:ext cx="669925"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2" name="Line 10"/>
          <p:cNvSpPr>
            <a:spLocks noChangeShapeType="1"/>
          </p:cNvSpPr>
          <p:nvPr/>
        </p:nvSpPr>
        <p:spPr bwMode="auto">
          <a:xfrm flipV="1">
            <a:off x="3238500" y="3436938"/>
            <a:ext cx="944563" cy="639762"/>
          </a:xfrm>
          <a:prstGeom prst="line">
            <a:avLst/>
          </a:prstGeom>
          <a:noFill/>
          <a:ln w="25400">
            <a:solidFill>
              <a:schemeClr val="bg2"/>
            </a:solidFill>
            <a:prstDash val="sysDot"/>
            <a:round/>
            <a:headEnd type="triangle" w="med" len="med"/>
            <a:tailEnd type="triangle" w="med" len="med"/>
          </a:ln>
          <a:effectLst/>
        </p:spPr>
        <p:txBody>
          <a:bodyPr anchor="ctr"/>
          <a:lstStyle/>
          <a:p>
            <a:endParaRPr lang="en-US"/>
          </a:p>
        </p:txBody>
      </p:sp>
      <p:sp>
        <p:nvSpPr>
          <p:cNvPr id="397323" name="Line 11"/>
          <p:cNvSpPr>
            <a:spLocks noChangeShapeType="1"/>
          </p:cNvSpPr>
          <p:nvPr/>
        </p:nvSpPr>
        <p:spPr bwMode="auto">
          <a:xfrm>
            <a:off x="4778375" y="3451225"/>
            <a:ext cx="854075" cy="655638"/>
          </a:xfrm>
          <a:prstGeom prst="line">
            <a:avLst/>
          </a:prstGeom>
          <a:noFill/>
          <a:ln w="25400">
            <a:solidFill>
              <a:schemeClr val="bg2"/>
            </a:solidFill>
            <a:prstDash val="sysDot"/>
            <a:round/>
            <a:headEnd type="triangle" w="med" len="med"/>
            <a:tailEnd type="triangle" w="med" len="med"/>
          </a:ln>
          <a:effectLst/>
        </p:spPr>
        <p:txBody>
          <a:bodyPr anchor="ctr"/>
          <a:lstStyle/>
          <a:p>
            <a:endParaRPr lang="en-US"/>
          </a:p>
        </p:txBody>
      </p:sp>
      <p:sp>
        <p:nvSpPr>
          <p:cNvPr id="397324" name="Text Box 12"/>
          <p:cNvSpPr txBox="1">
            <a:spLocks noChangeArrowheads="1"/>
          </p:cNvSpPr>
          <p:nvPr/>
        </p:nvSpPr>
        <p:spPr bwMode="auto">
          <a:xfrm>
            <a:off x="3662363" y="3857628"/>
            <a:ext cx="1677061" cy="738664"/>
          </a:xfrm>
          <a:prstGeom prst="rect">
            <a:avLst/>
          </a:prstGeom>
          <a:noFill/>
          <a:ln w="25400">
            <a:noFill/>
            <a:miter lim="800000"/>
            <a:headEnd/>
            <a:tailEnd/>
          </a:ln>
          <a:effectLst/>
        </p:spPr>
        <p:txBody>
          <a:bodyPr wrap="none">
            <a:spAutoFit/>
          </a:bodyPr>
          <a:lstStyle/>
          <a:p>
            <a:pPr algn="ctr"/>
            <a:r>
              <a:rPr lang="en-US" sz="1400" dirty="0" err="1"/>
              <a:t>FileAct</a:t>
            </a:r>
            <a:r>
              <a:rPr lang="en-US" sz="1400" dirty="0"/>
              <a:t>  </a:t>
            </a:r>
          </a:p>
          <a:p>
            <a:pPr algn="ctr"/>
            <a:r>
              <a:rPr lang="en-US" sz="1400" dirty="0"/>
              <a:t>ISO </a:t>
            </a:r>
            <a:r>
              <a:rPr lang="en-US" sz="1400" dirty="0" smtClean="0"/>
              <a:t>20022</a:t>
            </a:r>
          </a:p>
          <a:p>
            <a:pPr algn="ctr"/>
            <a:r>
              <a:rPr lang="en-US" sz="1400" dirty="0" err="1" smtClean="0"/>
              <a:t>Pacs</a:t>
            </a:r>
            <a:r>
              <a:rPr lang="en-US" sz="1400" dirty="0" smtClean="0"/>
              <a:t>. 008,002,004</a:t>
            </a:r>
            <a:endParaRPr lang="en-US" sz="1400" dirty="0"/>
          </a:p>
        </p:txBody>
      </p:sp>
      <p:sp>
        <p:nvSpPr>
          <p:cNvPr id="397325" name="Text Box 13"/>
          <p:cNvSpPr txBox="1">
            <a:spLocks noChangeArrowheads="1"/>
          </p:cNvSpPr>
          <p:nvPr/>
        </p:nvSpPr>
        <p:spPr bwMode="auto">
          <a:xfrm>
            <a:off x="3779838" y="2438400"/>
            <a:ext cx="1538287" cy="396875"/>
          </a:xfrm>
          <a:prstGeom prst="rect">
            <a:avLst/>
          </a:prstGeom>
          <a:noFill/>
          <a:ln w="12700">
            <a:noFill/>
            <a:miter lim="800000"/>
            <a:headEnd/>
            <a:tailEnd/>
          </a:ln>
          <a:effectLst/>
        </p:spPr>
        <p:txBody>
          <a:bodyPr wrap="none">
            <a:spAutoFit/>
          </a:bodyPr>
          <a:lstStyle/>
          <a:p>
            <a:r>
              <a:rPr lang="en-US" sz="2000" i="1"/>
              <a:t>Architecture</a:t>
            </a:r>
          </a:p>
        </p:txBody>
      </p:sp>
      <p:sp>
        <p:nvSpPr>
          <p:cNvPr id="397326" name="Line 14"/>
          <p:cNvSpPr>
            <a:spLocks noChangeShapeType="1"/>
          </p:cNvSpPr>
          <p:nvPr/>
        </p:nvSpPr>
        <p:spPr bwMode="auto">
          <a:xfrm>
            <a:off x="3270250" y="4516438"/>
            <a:ext cx="1015998" cy="984264"/>
          </a:xfrm>
          <a:prstGeom prst="line">
            <a:avLst/>
          </a:prstGeom>
          <a:noFill/>
          <a:ln w="25400">
            <a:solidFill>
              <a:schemeClr val="tx1"/>
            </a:solidFill>
            <a:round/>
            <a:headEnd/>
            <a:tailEnd type="triangle" w="med" len="med"/>
          </a:ln>
          <a:effectLst/>
        </p:spPr>
        <p:txBody>
          <a:bodyPr anchor="ctr"/>
          <a:lstStyle/>
          <a:p>
            <a:endParaRPr lang="en-US"/>
          </a:p>
        </p:txBody>
      </p:sp>
      <p:sp>
        <p:nvSpPr>
          <p:cNvPr id="397327" name="Text Box 15"/>
          <p:cNvSpPr txBox="1">
            <a:spLocks noChangeArrowheads="1"/>
          </p:cNvSpPr>
          <p:nvPr/>
        </p:nvSpPr>
        <p:spPr bwMode="auto">
          <a:xfrm>
            <a:off x="3394075" y="1920875"/>
            <a:ext cx="2324100" cy="396875"/>
          </a:xfrm>
          <a:prstGeom prst="rect">
            <a:avLst/>
          </a:prstGeom>
          <a:noFill/>
          <a:ln w="12700">
            <a:noFill/>
            <a:miter lim="800000"/>
            <a:headEnd/>
            <a:tailEnd/>
          </a:ln>
          <a:effectLst/>
        </p:spPr>
        <p:txBody>
          <a:bodyPr wrap="none">
            <a:spAutoFit/>
          </a:bodyPr>
          <a:lstStyle/>
          <a:p>
            <a:r>
              <a:rPr lang="en-US" sz="2000" i="1" dirty="0"/>
              <a:t>Rules + Guidelines</a:t>
            </a:r>
          </a:p>
        </p:txBody>
      </p:sp>
      <p:sp>
        <p:nvSpPr>
          <p:cNvPr id="397329" name="Line 17"/>
          <p:cNvSpPr>
            <a:spLocks noChangeShapeType="1"/>
          </p:cNvSpPr>
          <p:nvPr/>
        </p:nvSpPr>
        <p:spPr bwMode="auto">
          <a:xfrm flipV="1">
            <a:off x="4857752" y="4592638"/>
            <a:ext cx="911223" cy="765188"/>
          </a:xfrm>
          <a:prstGeom prst="line">
            <a:avLst/>
          </a:prstGeom>
          <a:noFill/>
          <a:ln w="25400">
            <a:solidFill>
              <a:schemeClr val="tx1"/>
            </a:solidFill>
            <a:round/>
            <a:headEnd/>
            <a:tailEnd type="triangle" w="med" len="med"/>
          </a:ln>
          <a:effectLst/>
        </p:spPr>
        <p:txBody>
          <a:bodyPr anchor="ctr"/>
          <a:lstStyle/>
          <a:p>
            <a:endParaRPr lang="en-US"/>
          </a:p>
        </p:txBody>
      </p:sp>
      <p:sp>
        <p:nvSpPr>
          <p:cNvPr id="397330" name="Line 18"/>
          <p:cNvSpPr>
            <a:spLocks noChangeShapeType="1"/>
          </p:cNvSpPr>
          <p:nvPr/>
        </p:nvSpPr>
        <p:spPr bwMode="auto">
          <a:xfrm>
            <a:off x="1304925" y="4581525"/>
            <a:ext cx="0" cy="1722438"/>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1" name="Line 19"/>
          <p:cNvSpPr>
            <a:spLocks noChangeShapeType="1"/>
          </p:cNvSpPr>
          <p:nvPr/>
        </p:nvSpPr>
        <p:spPr bwMode="auto">
          <a:xfrm>
            <a:off x="1304925" y="6318250"/>
            <a:ext cx="6765925" cy="0"/>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2" name="Line 20"/>
          <p:cNvSpPr>
            <a:spLocks noChangeShapeType="1"/>
          </p:cNvSpPr>
          <p:nvPr/>
        </p:nvSpPr>
        <p:spPr bwMode="auto">
          <a:xfrm flipV="1">
            <a:off x="8074025" y="4535488"/>
            <a:ext cx="0" cy="1782762"/>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3" name="Text Box 21"/>
          <p:cNvSpPr txBox="1">
            <a:spLocks noChangeArrowheads="1"/>
          </p:cNvSpPr>
          <p:nvPr/>
        </p:nvSpPr>
        <p:spPr bwMode="auto">
          <a:xfrm>
            <a:off x="2870200" y="5710238"/>
            <a:ext cx="3260725" cy="304800"/>
          </a:xfrm>
          <a:prstGeom prst="rect">
            <a:avLst/>
          </a:prstGeom>
          <a:noFill/>
          <a:ln w="12700">
            <a:noFill/>
            <a:miter lim="800000"/>
            <a:headEnd/>
            <a:tailEnd/>
          </a:ln>
          <a:effectLst/>
        </p:spPr>
        <p:txBody>
          <a:bodyPr>
            <a:spAutoFit/>
          </a:bodyPr>
          <a:lstStyle/>
          <a:p>
            <a:pPr algn="ctr">
              <a:spcBef>
                <a:spcPct val="50000"/>
              </a:spcBef>
            </a:pPr>
            <a:r>
              <a:rPr lang="en-US" sz="1400" i="1" dirty="0" smtClean="0"/>
              <a:t>Settlement Agent </a:t>
            </a:r>
            <a:endParaRPr lang="en-US" sz="1400" i="1" dirty="0"/>
          </a:p>
        </p:txBody>
      </p:sp>
      <p:sp>
        <p:nvSpPr>
          <p:cNvPr id="397334" name="Text Box 22"/>
          <p:cNvSpPr txBox="1">
            <a:spLocks noChangeArrowheads="1"/>
          </p:cNvSpPr>
          <p:nvPr/>
        </p:nvSpPr>
        <p:spPr bwMode="auto">
          <a:xfrm>
            <a:off x="428596" y="3714752"/>
            <a:ext cx="761747" cy="523220"/>
          </a:xfrm>
          <a:prstGeom prst="rect">
            <a:avLst/>
          </a:prstGeom>
          <a:noFill/>
          <a:ln w="12700">
            <a:noFill/>
            <a:miter lim="800000"/>
            <a:headEnd/>
            <a:tailEnd/>
          </a:ln>
          <a:effectLst/>
        </p:spPr>
        <p:txBody>
          <a:bodyPr wrap="none">
            <a:spAutoFit/>
          </a:bodyPr>
          <a:lstStyle/>
          <a:p>
            <a:r>
              <a:rPr lang="en-GB" sz="1400" dirty="0" smtClean="0"/>
              <a:t>Sender</a:t>
            </a:r>
          </a:p>
          <a:p>
            <a:r>
              <a:rPr lang="fr-BE" sz="1400" dirty="0" err="1" smtClean="0"/>
              <a:t>debtor</a:t>
            </a:r>
            <a:endParaRPr lang="en-GB" sz="1400" dirty="0"/>
          </a:p>
        </p:txBody>
      </p:sp>
      <p:sp>
        <p:nvSpPr>
          <p:cNvPr id="397335" name="Text Box 23"/>
          <p:cNvSpPr txBox="1">
            <a:spLocks noChangeArrowheads="1"/>
          </p:cNvSpPr>
          <p:nvPr/>
        </p:nvSpPr>
        <p:spPr bwMode="auto">
          <a:xfrm>
            <a:off x="7930029" y="3571876"/>
            <a:ext cx="1071127" cy="523220"/>
          </a:xfrm>
          <a:prstGeom prst="rect">
            <a:avLst/>
          </a:prstGeom>
          <a:noFill/>
          <a:ln w="12700">
            <a:noFill/>
            <a:miter lim="800000"/>
            <a:headEnd/>
            <a:tailEnd/>
          </a:ln>
          <a:effectLst/>
        </p:spPr>
        <p:txBody>
          <a:bodyPr wrap="none">
            <a:spAutoFit/>
          </a:bodyPr>
          <a:lstStyle/>
          <a:p>
            <a:r>
              <a:rPr lang="en-GB" sz="1400" dirty="0" smtClean="0"/>
              <a:t>Beneficiary</a:t>
            </a:r>
          </a:p>
          <a:p>
            <a:r>
              <a:rPr lang="fr-BE" sz="1400" dirty="0" err="1" smtClean="0"/>
              <a:t>creditor</a:t>
            </a:r>
            <a:endParaRPr lang="en-GB" sz="1400" dirty="0"/>
          </a:p>
        </p:txBody>
      </p:sp>
      <p:sp>
        <p:nvSpPr>
          <p:cNvPr id="397336" name="Text Box 24"/>
          <p:cNvSpPr txBox="1">
            <a:spLocks noChangeArrowheads="1"/>
          </p:cNvSpPr>
          <p:nvPr/>
        </p:nvSpPr>
        <p:spPr bwMode="auto">
          <a:xfrm>
            <a:off x="1547813" y="3740150"/>
            <a:ext cx="817562" cy="336550"/>
          </a:xfrm>
          <a:prstGeom prst="rect">
            <a:avLst/>
          </a:prstGeom>
          <a:noFill/>
          <a:ln w="12700">
            <a:noFill/>
            <a:miter lim="800000"/>
            <a:headEnd/>
            <a:tailEnd/>
          </a:ln>
          <a:effectLst/>
        </p:spPr>
        <p:txBody>
          <a:bodyPr>
            <a:spAutoFit/>
          </a:bodyPr>
          <a:lstStyle/>
          <a:p>
            <a:pPr>
              <a:spcBef>
                <a:spcPct val="50000"/>
              </a:spcBef>
            </a:pPr>
            <a:r>
              <a:rPr lang="en-GB" sz="1600"/>
              <a:t>Agents</a:t>
            </a:r>
          </a:p>
        </p:txBody>
      </p:sp>
      <p:sp>
        <p:nvSpPr>
          <p:cNvPr id="397337" name="Text Box 25"/>
          <p:cNvSpPr txBox="1">
            <a:spLocks noChangeArrowheads="1"/>
          </p:cNvSpPr>
          <p:nvPr/>
        </p:nvSpPr>
        <p:spPr bwMode="auto">
          <a:xfrm>
            <a:off x="1662113" y="4587875"/>
            <a:ext cx="1889125" cy="623888"/>
          </a:xfrm>
          <a:prstGeom prst="rect">
            <a:avLst/>
          </a:prstGeom>
          <a:noFill/>
          <a:ln w="12700">
            <a:noFill/>
            <a:miter lim="800000"/>
            <a:headEnd/>
            <a:tailEnd/>
          </a:ln>
          <a:effectLst/>
        </p:spPr>
        <p:txBody>
          <a:bodyPr>
            <a:spAutoFit/>
          </a:bodyPr>
          <a:lstStyle/>
          <a:p>
            <a:pPr algn="ctr">
              <a:spcBef>
                <a:spcPct val="50000"/>
              </a:spcBef>
            </a:pPr>
            <a:r>
              <a:rPr lang="en-US" sz="1400" i="1" dirty="0"/>
              <a:t>Distribution network</a:t>
            </a:r>
          </a:p>
          <a:p>
            <a:pPr algn="ctr">
              <a:spcBef>
                <a:spcPct val="50000"/>
              </a:spcBef>
            </a:pPr>
            <a:r>
              <a:rPr lang="en-US" sz="1400" i="1" dirty="0"/>
              <a:t>sending country</a:t>
            </a:r>
          </a:p>
        </p:txBody>
      </p:sp>
      <p:sp>
        <p:nvSpPr>
          <p:cNvPr id="397338" name="Text Box 26"/>
          <p:cNvSpPr txBox="1">
            <a:spLocks noChangeArrowheads="1"/>
          </p:cNvSpPr>
          <p:nvPr/>
        </p:nvSpPr>
        <p:spPr bwMode="auto">
          <a:xfrm>
            <a:off x="5053013" y="4652963"/>
            <a:ext cx="3260725" cy="623887"/>
          </a:xfrm>
          <a:prstGeom prst="rect">
            <a:avLst/>
          </a:prstGeom>
          <a:noFill/>
          <a:ln w="12700">
            <a:noFill/>
            <a:miter lim="800000"/>
            <a:headEnd/>
            <a:tailEnd/>
          </a:ln>
          <a:effectLst/>
        </p:spPr>
        <p:txBody>
          <a:bodyPr>
            <a:spAutoFit/>
          </a:bodyPr>
          <a:lstStyle/>
          <a:p>
            <a:pPr algn="ctr">
              <a:spcBef>
                <a:spcPct val="50000"/>
              </a:spcBef>
            </a:pPr>
            <a:r>
              <a:rPr lang="en-US" sz="1400" i="1"/>
              <a:t>Distribution network</a:t>
            </a:r>
          </a:p>
          <a:p>
            <a:pPr algn="ctr">
              <a:spcBef>
                <a:spcPct val="50000"/>
              </a:spcBef>
            </a:pPr>
            <a:r>
              <a:rPr lang="en-US" sz="1400" i="1"/>
              <a:t>Receiving country</a:t>
            </a:r>
          </a:p>
        </p:txBody>
      </p:sp>
      <p:sp>
        <p:nvSpPr>
          <p:cNvPr id="397339" name="Text Box 27"/>
          <p:cNvSpPr txBox="1">
            <a:spLocks noChangeArrowheads="1"/>
          </p:cNvSpPr>
          <p:nvPr/>
        </p:nvSpPr>
        <p:spPr bwMode="auto">
          <a:xfrm>
            <a:off x="2484438" y="3668713"/>
            <a:ext cx="1366837" cy="336550"/>
          </a:xfrm>
          <a:prstGeom prst="rect">
            <a:avLst/>
          </a:prstGeom>
          <a:noFill/>
          <a:ln w="12700">
            <a:noFill/>
            <a:miter lim="800000"/>
            <a:headEnd/>
            <a:tailEnd/>
          </a:ln>
          <a:effectLst/>
        </p:spPr>
        <p:txBody>
          <a:bodyPr>
            <a:spAutoFit/>
          </a:bodyPr>
          <a:lstStyle/>
          <a:p>
            <a:pPr>
              <a:spcBef>
                <a:spcPct val="50000"/>
              </a:spcBef>
            </a:pPr>
            <a:r>
              <a:rPr lang="en-GB" sz="1600"/>
              <a:t>participants</a:t>
            </a:r>
          </a:p>
        </p:txBody>
      </p:sp>
      <p:sp>
        <p:nvSpPr>
          <p:cNvPr id="397341" name="Text Box 29"/>
          <p:cNvSpPr txBox="1">
            <a:spLocks noChangeArrowheads="1"/>
          </p:cNvSpPr>
          <p:nvPr/>
        </p:nvSpPr>
        <p:spPr bwMode="auto">
          <a:xfrm>
            <a:off x="3755192" y="4870450"/>
            <a:ext cx="1531188" cy="584775"/>
          </a:xfrm>
          <a:prstGeom prst="rect">
            <a:avLst/>
          </a:prstGeom>
          <a:noFill/>
          <a:ln w="25400">
            <a:noFill/>
            <a:miter lim="800000"/>
            <a:headEnd/>
            <a:tailEnd/>
          </a:ln>
          <a:effectLst/>
        </p:spPr>
        <p:txBody>
          <a:bodyPr wrap="none">
            <a:spAutoFit/>
          </a:bodyPr>
          <a:lstStyle/>
          <a:p>
            <a:pPr algn="ctr"/>
            <a:r>
              <a:rPr lang="en-US" sz="1600" dirty="0" smtClean="0"/>
              <a:t>cover </a:t>
            </a:r>
            <a:r>
              <a:rPr lang="en-US" sz="1600" dirty="0"/>
              <a:t>payment</a:t>
            </a:r>
          </a:p>
          <a:p>
            <a:pPr algn="ctr"/>
            <a:endParaRPr lang="en-US" sz="1600" dirty="0"/>
          </a:p>
        </p:txBody>
      </p:sp>
      <p:pic>
        <p:nvPicPr>
          <p:cNvPr id="397342" name="Picture 30"/>
          <p:cNvPicPr>
            <a:picLocks noChangeAspect="1" noChangeArrowheads="1"/>
          </p:cNvPicPr>
          <p:nvPr/>
        </p:nvPicPr>
        <p:blipFill>
          <a:blip r:embed="rId3" cstate="print"/>
          <a:srcRect/>
          <a:stretch>
            <a:fillRect/>
          </a:stretch>
        </p:blipFill>
        <p:spPr bwMode="auto">
          <a:xfrm>
            <a:off x="1762125" y="4052888"/>
            <a:ext cx="508000" cy="544512"/>
          </a:xfrm>
          <a:prstGeom prst="rect">
            <a:avLst/>
          </a:prstGeom>
          <a:noFill/>
        </p:spPr>
      </p:pic>
      <p:pic>
        <p:nvPicPr>
          <p:cNvPr id="397343" name="Picture 31"/>
          <p:cNvPicPr>
            <a:picLocks noChangeAspect="1" noChangeArrowheads="1"/>
          </p:cNvPicPr>
          <p:nvPr/>
        </p:nvPicPr>
        <p:blipFill>
          <a:blip r:embed="rId4" cstate="print"/>
          <a:srcRect/>
          <a:stretch>
            <a:fillRect/>
          </a:stretch>
        </p:blipFill>
        <p:spPr bwMode="auto">
          <a:xfrm>
            <a:off x="4214810" y="3236912"/>
            <a:ext cx="507974" cy="477840"/>
          </a:xfrm>
          <a:prstGeom prst="rect">
            <a:avLst/>
          </a:prstGeom>
          <a:noFill/>
        </p:spPr>
      </p:pic>
      <p:pic>
        <p:nvPicPr>
          <p:cNvPr id="397344" name="Picture 32"/>
          <p:cNvPicPr>
            <a:picLocks noChangeAspect="1" noChangeArrowheads="1"/>
          </p:cNvPicPr>
          <p:nvPr/>
        </p:nvPicPr>
        <p:blipFill>
          <a:blip r:embed="rId5" cstate="print"/>
          <a:srcRect/>
          <a:stretch>
            <a:fillRect/>
          </a:stretch>
        </p:blipFill>
        <p:spPr bwMode="auto">
          <a:xfrm>
            <a:off x="1017588" y="4070350"/>
            <a:ext cx="530225" cy="487363"/>
          </a:xfrm>
          <a:prstGeom prst="rect">
            <a:avLst/>
          </a:prstGeom>
          <a:noFill/>
        </p:spPr>
      </p:pic>
      <p:pic>
        <p:nvPicPr>
          <p:cNvPr id="397345" name="Picture 33"/>
          <p:cNvPicPr>
            <a:picLocks noChangeAspect="1" noChangeArrowheads="1"/>
          </p:cNvPicPr>
          <p:nvPr/>
        </p:nvPicPr>
        <p:blipFill>
          <a:blip r:embed="rId3" cstate="print"/>
          <a:srcRect/>
          <a:stretch>
            <a:fillRect/>
          </a:stretch>
        </p:blipFill>
        <p:spPr bwMode="auto">
          <a:xfrm>
            <a:off x="2913063" y="4052888"/>
            <a:ext cx="508000" cy="544512"/>
          </a:xfrm>
          <a:prstGeom prst="rect">
            <a:avLst/>
          </a:prstGeom>
          <a:noFill/>
        </p:spPr>
      </p:pic>
      <p:pic>
        <p:nvPicPr>
          <p:cNvPr id="397346" name="Picture 34"/>
          <p:cNvPicPr>
            <a:picLocks noChangeAspect="1" noChangeArrowheads="1"/>
          </p:cNvPicPr>
          <p:nvPr/>
        </p:nvPicPr>
        <p:blipFill>
          <a:blip r:embed="rId3" cstate="print"/>
          <a:srcRect/>
          <a:stretch>
            <a:fillRect/>
          </a:stretch>
        </p:blipFill>
        <p:spPr bwMode="auto">
          <a:xfrm>
            <a:off x="5578475" y="4059238"/>
            <a:ext cx="508000" cy="544512"/>
          </a:xfrm>
          <a:prstGeom prst="rect">
            <a:avLst/>
          </a:prstGeom>
          <a:noFill/>
        </p:spPr>
      </p:pic>
      <p:pic>
        <p:nvPicPr>
          <p:cNvPr id="397347" name="Picture 35"/>
          <p:cNvPicPr>
            <a:picLocks noChangeAspect="1" noChangeArrowheads="1"/>
          </p:cNvPicPr>
          <p:nvPr/>
        </p:nvPicPr>
        <p:blipFill>
          <a:blip r:embed="rId3" cstate="print"/>
          <a:srcRect/>
          <a:stretch>
            <a:fillRect/>
          </a:stretch>
        </p:blipFill>
        <p:spPr bwMode="auto">
          <a:xfrm>
            <a:off x="6729413" y="4059238"/>
            <a:ext cx="508000" cy="544512"/>
          </a:xfrm>
          <a:prstGeom prst="rect">
            <a:avLst/>
          </a:prstGeom>
          <a:noFill/>
        </p:spPr>
      </p:pic>
      <p:pic>
        <p:nvPicPr>
          <p:cNvPr id="397348" name="Picture 36"/>
          <p:cNvPicPr>
            <a:picLocks noChangeAspect="1" noChangeArrowheads="1"/>
          </p:cNvPicPr>
          <p:nvPr/>
        </p:nvPicPr>
        <p:blipFill>
          <a:blip r:embed="rId3" cstate="print"/>
          <a:srcRect/>
          <a:stretch>
            <a:fillRect/>
          </a:stretch>
        </p:blipFill>
        <p:spPr bwMode="auto">
          <a:xfrm>
            <a:off x="4349752" y="5205413"/>
            <a:ext cx="508000" cy="544512"/>
          </a:xfrm>
          <a:prstGeom prst="rect">
            <a:avLst/>
          </a:prstGeom>
          <a:noFill/>
        </p:spPr>
      </p:pic>
      <p:pic>
        <p:nvPicPr>
          <p:cNvPr id="397350" name="Picture 38"/>
          <p:cNvPicPr>
            <a:picLocks noChangeAspect="1" noChangeArrowheads="1"/>
          </p:cNvPicPr>
          <p:nvPr/>
        </p:nvPicPr>
        <p:blipFill>
          <a:blip r:embed="rId5" cstate="print"/>
          <a:srcRect/>
          <a:stretch>
            <a:fillRect/>
          </a:stretch>
        </p:blipFill>
        <p:spPr bwMode="auto">
          <a:xfrm>
            <a:off x="7856538" y="4052888"/>
            <a:ext cx="530225" cy="487362"/>
          </a:xfrm>
          <a:prstGeom prst="rect">
            <a:avLst/>
          </a:prstGeom>
          <a:noFill/>
        </p:spPr>
      </p:pic>
      <p:sp>
        <p:nvSpPr>
          <p:cNvPr id="397351" name="Rectangle 39"/>
          <p:cNvSpPr>
            <a:spLocks noGrp="1" noChangeArrowheads="1"/>
          </p:cNvSpPr>
          <p:nvPr>
            <p:ph type="title"/>
          </p:nvPr>
        </p:nvSpPr>
        <p:spPr>
          <a:xfrm>
            <a:off x="428596" y="285728"/>
            <a:ext cx="8486804" cy="1143000"/>
          </a:xfrm>
        </p:spPr>
        <p:txBody>
          <a:bodyPr/>
          <a:lstStyle/>
          <a:p>
            <a:r>
              <a:rPr lang="en-US" dirty="0" smtClean="0"/>
              <a:t>Worker Remittance – enabled for Mobile channel</a:t>
            </a:r>
            <a:endParaRPr lang="en-GB" dirty="0"/>
          </a:p>
        </p:txBody>
      </p:sp>
      <p:sp>
        <p:nvSpPr>
          <p:cNvPr id="397352" name="Text Box 40"/>
          <p:cNvSpPr txBox="1">
            <a:spLocks noChangeArrowheads="1"/>
          </p:cNvSpPr>
          <p:nvPr/>
        </p:nvSpPr>
        <p:spPr bwMode="auto">
          <a:xfrm>
            <a:off x="5364163" y="3716338"/>
            <a:ext cx="1366837" cy="336550"/>
          </a:xfrm>
          <a:prstGeom prst="rect">
            <a:avLst/>
          </a:prstGeom>
          <a:noFill/>
          <a:ln w="12700">
            <a:noFill/>
            <a:miter lim="800000"/>
            <a:headEnd/>
            <a:tailEnd/>
          </a:ln>
          <a:effectLst/>
        </p:spPr>
        <p:txBody>
          <a:bodyPr>
            <a:spAutoFit/>
          </a:bodyPr>
          <a:lstStyle/>
          <a:p>
            <a:pPr>
              <a:spcBef>
                <a:spcPct val="50000"/>
              </a:spcBef>
            </a:pPr>
            <a:r>
              <a:rPr lang="en-GB" sz="1600"/>
              <a:t>participants</a:t>
            </a:r>
          </a:p>
        </p:txBody>
      </p:sp>
      <p:sp>
        <p:nvSpPr>
          <p:cNvPr id="397353" name="Text Box 41"/>
          <p:cNvSpPr txBox="1">
            <a:spLocks noChangeArrowheads="1"/>
          </p:cNvSpPr>
          <p:nvPr/>
        </p:nvSpPr>
        <p:spPr bwMode="auto">
          <a:xfrm>
            <a:off x="6732588" y="3716338"/>
            <a:ext cx="817562" cy="336550"/>
          </a:xfrm>
          <a:prstGeom prst="rect">
            <a:avLst/>
          </a:prstGeom>
          <a:noFill/>
          <a:ln w="12700">
            <a:noFill/>
            <a:miter lim="800000"/>
            <a:headEnd/>
            <a:tailEnd/>
          </a:ln>
          <a:effectLst/>
        </p:spPr>
        <p:txBody>
          <a:bodyPr>
            <a:spAutoFit/>
          </a:bodyPr>
          <a:lstStyle/>
          <a:p>
            <a:pPr>
              <a:spcBef>
                <a:spcPct val="50000"/>
              </a:spcBef>
            </a:pPr>
            <a:r>
              <a:rPr lang="en-GB" sz="1600"/>
              <a:t>Agents</a:t>
            </a:r>
          </a:p>
        </p:txBody>
      </p:sp>
      <p:pic>
        <p:nvPicPr>
          <p:cNvPr id="44" name="Picture 11" descr="MCj03002330000[1]"/>
          <p:cNvPicPr>
            <a:picLocks noChangeAspect="1" noChangeArrowheads="1"/>
          </p:cNvPicPr>
          <p:nvPr/>
        </p:nvPicPr>
        <p:blipFill>
          <a:blip r:embed="rId6" cstate="print"/>
          <a:srcRect/>
          <a:stretch>
            <a:fillRect/>
          </a:stretch>
        </p:blipFill>
        <p:spPr bwMode="auto">
          <a:xfrm>
            <a:off x="7858148" y="2786058"/>
            <a:ext cx="712588" cy="785818"/>
          </a:xfrm>
          <a:prstGeom prst="rect">
            <a:avLst/>
          </a:prstGeom>
          <a:noFill/>
        </p:spPr>
      </p:pic>
      <p:pic>
        <p:nvPicPr>
          <p:cNvPr id="45" name="Picture 11" descr="MCj03002330000[1]"/>
          <p:cNvPicPr>
            <a:picLocks noChangeAspect="1" noChangeArrowheads="1"/>
          </p:cNvPicPr>
          <p:nvPr/>
        </p:nvPicPr>
        <p:blipFill>
          <a:blip r:embed="rId6" cstate="print"/>
          <a:srcRect/>
          <a:stretch>
            <a:fillRect/>
          </a:stretch>
        </p:blipFill>
        <p:spPr bwMode="auto">
          <a:xfrm>
            <a:off x="500034" y="2857496"/>
            <a:ext cx="712588" cy="785818"/>
          </a:xfrm>
          <a:prstGeom prst="rect">
            <a:avLst/>
          </a:prstGeom>
          <a:noFill/>
        </p:spPr>
      </p:pic>
      <p:sp>
        <p:nvSpPr>
          <p:cNvPr id="46" name="TextBox 45"/>
          <p:cNvSpPr txBox="1"/>
          <p:nvPr/>
        </p:nvSpPr>
        <p:spPr bwMode="white">
          <a:xfrm>
            <a:off x="0" y="1828800"/>
            <a:ext cx="2497200" cy="869469"/>
          </a:xfrm>
          <a:prstGeom prst="rect">
            <a:avLst/>
          </a:prstGeom>
          <a:solidFill>
            <a:schemeClr val="bg1"/>
          </a:solidFill>
        </p:spPr>
        <p:txBody>
          <a:bodyPr wrap="square" rtlCol="0">
            <a:spAutoFit/>
          </a:bodyPr>
          <a:lstStyle/>
          <a:p>
            <a:pPr marL="179388" indent="-179388">
              <a:spcBef>
                <a:spcPts val="300"/>
              </a:spcBef>
              <a:buFont typeface="Arial" pitchFamily="34" charset="0"/>
              <a:buChar char="•"/>
            </a:pPr>
            <a:r>
              <a:rPr lang="en-US" sz="1600" dirty="0" smtClean="0">
                <a:solidFill>
                  <a:srgbClr val="3399FF"/>
                </a:solidFill>
              </a:rPr>
              <a:t>Mobile instruction</a:t>
            </a:r>
          </a:p>
          <a:p>
            <a:pPr marL="179388" indent="-179388">
              <a:spcBef>
                <a:spcPts val="300"/>
              </a:spcBef>
              <a:buFont typeface="Arial" pitchFamily="34" charset="0"/>
              <a:buChar char="•"/>
            </a:pPr>
            <a:r>
              <a:rPr lang="en-US" sz="1600" dirty="0" smtClean="0">
                <a:solidFill>
                  <a:srgbClr val="3399FF"/>
                </a:solidFill>
              </a:rPr>
              <a:t>Mobile access to online banking application</a:t>
            </a:r>
            <a:endParaRPr lang="en-GB" sz="1600" dirty="0">
              <a:solidFill>
                <a:srgbClr val="3399FF"/>
              </a:solidFill>
            </a:endParaRPr>
          </a:p>
        </p:txBody>
      </p:sp>
      <p:sp>
        <p:nvSpPr>
          <p:cNvPr id="47" name="TextBox 46"/>
          <p:cNvSpPr txBox="1"/>
          <p:nvPr/>
        </p:nvSpPr>
        <p:spPr bwMode="white">
          <a:xfrm>
            <a:off x="6646800" y="1600200"/>
            <a:ext cx="2497200" cy="1192634"/>
          </a:xfrm>
          <a:prstGeom prst="rect">
            <a:avLst/>
          </a:prstGeom>
          <a:solidFill>
            <a:schemeClr val="bg1"/>
          </a:solidFill>
        </p:spPr>
        <p:txBody>
          <a:bodyPr wrap="square" rtlCol="0">
            <a:spAutoFit/>
          </a:bodyPr>
          <a:lstStyle/>
          <a:p>
            <a:pPr marL="179388" indent="-179388">
              <a:spcBef>
                <a:spcPts val="300"/>
              </a:spcBef>
              <a:buFont typeface="Arial" pitchFamily="34" charset="0"/>
              <a:buChar char="•"/>
            </a:pPr>
            <a:r>
              <a:rPr lang="en-US" sz="1600" dirty="0" smtClean="0">
                <a:solidFill>
                  <a:srgbClr val="3399FF"/>
                </a:solidFill>
              </a:rPr>
              <a:t>SMS notification</a:t>
            </a:r>
            <a:endParaRPr lang="en-GB" sz="1600" dirty="0" smtClean="0">
              <a:solidFill>
                <a:srgbClr val="3399FF"/>
              </a:solidFill>
            </a:endParaRPr>
          </a:p>
          <a:p>
            <a:pPr marL="179388" indent="-179388">
              <a:spcBef>
                <a:spcPts val="300"/>
              </a:spcBef>
              <a:buFont typeface="Arial" pitchFamily="34" charset="0"/>
              <a:buChar char="•"/>
            </a:pPr>
            <a:r>
              <a:rPr lang="en-US" sz="1600" dirty="0" smtClean="0">
                <a:solidFill>
                  <a:srgbClr val="3399FF"/>
                </a:solidFill>
              </a:rPr>
              <a:t>Cash pick-up</a:t>
            </a:r>
          </a:p>
          <a:p>
            <a:pPr marL="179388" indent="-179388">
              <a:spcBef>
                <a:spcPts val="300"/>
              </a:spcBef>
              <a:buFont typeface="Arial" pitchFamily="34" charset="0"/>
              <a:buChar char="•"/>
            </a:pPr>
            <a:r>
              <a:rPr lang="en-US" sz="1600" dirty="0" smtClean="0">
                <a:solidFill>
                  <a:srgbClr val="3399FF"/>
                </a:solidFill>
              </a:rPr>
              <a:t>Credit bank account</a:t>
            </a:r>
          </a:p>
          <a:p>
            <a:pPr marL="179388" indent="-179388">
              <a:spcBef>
                <a:spcPts val="300"/>
              </a:spcBef>
              <a:buFont typeface="Arial" pitchFamily="34" charset="0"/>
              <a:buChar char="•"/>
            </a:pPr>
            <a:r>
              <a:rPr lang="en-US" sz="1600" dirty="0" smtClean="0">
                <a:solidFill>
                  <a:srgbClr val="3399FF"/>
                </a:solidFill>
              </a:rPr>
              <a:t>Store on mobile wallet</a:t>
            </a:r>
            <a:endParaRPr lang="en-GB" sz="1600" dirty="0">
              <a:solidFill>
                <a:srgbClr val="3399FF"/>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p:cNvSpPr>
            <a:spLocks noChangeArrowheads="1"/>
          </p:cNvSpPr>
          <p:nvPr/>
        </p:nvSpPr>
        <p:spPr bwMode="auto">
          <a:xfrm>
            <a:off x="662172" y="307442"/>
            <a:ext cx="7578060" cy="764104"/>
          </a:xfrm>
          <a:prstGeom prst="rect">
            <a:avLst/>
          </a:prstGeom>
          <a:noFill/>
          <a:ln w="9525">
            <a:noFill/>
            <a:miter lim="800000"/>
            <a:headEnd/>
            <a:tailEnd/>
          </a:ln>
          <a:effectLst/>
        </p:spPr>
        <p:txBody>
          <a:bodyPr lIns="0" tIns="0" rIns="0" bIns="0"/>
          <a:lstStyle/>
          <a:p>
            <a:pPr defTabSz="1828800">
              <a:lnSpc>
                <a:spcPct val="90000"/>
              </a:lnSpc>
            </a:pPr>
            <a:r>
              <a:rPr lang="en-US" sz="2800" baseline="0" dirty="0" smtClean="0">
                <a:latin typeface="Times New Roman" pitchFamily="18" charset="0"/>
              </a:rPr>
              <a:t>Mobile instructed Remittances – value </a:t>
            </a:r>
            <a:r>
              <a:rPr lang="en-US" sz="2800" dirty="0" smtClean="0">
                <a:latin typeface="Times New Roman" pitchFamily="18" charset="0"/>
              </a:rPr>
              <a:t>proposition</a:t>
            </a:r>
            <a:endParaRPr lang="en-GB" sz="2800" baseline="0" dirty="0">
              <a:latin typeface="Times New Roman" pitchFamily="18" charset="0"/>
            </a:endParaRPr>
          </a:p>
        </p:txBody>
      </p:sp>
      <p:sp>
        <p:nvSpPr>
          <p:cNvPr id="140294" name="Oval 6"/>
          <p:cNvSpPr>
            <a:spLocks noChangeArrowheads="1"/>
          </p:cNvSpPr>
          <p:nvPr/>
        </p:nvSpPr>
        <p:spPr bwMode="auto">
          <a:xfrm>
            <a:off x="4429124" y="738182"/>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eaLnBrk="0" hangingPunct="0"/>
            <a:endParaRPr lang="en-US" sz="1800" dirty="0" smtClean="0">
              <a:solidFill>
                <a:schemeClr val="bg1"/>
              </a:solidFill>
            </a:endParaRPr>
          </a:p>
          <a:p>
            <a:pPr eaLnBrk="0" hangingPunct="0"/>
            <a:endParaRPr lang="en-US" sz="1800" dirty="0" smtClean="0">
              <a:solidFill>
                <a:schemeClr val="bg1"/>
              </a:solidFill>
            </a:endParaRPr>
          </a:p>
          <a:p>
            <a:pPr eaLnBrk="0" hangingPunct="0"/>
            <a:r>
              <a:rPr lang="en-US" sz="1800" dirty="0" smtClean="0">
                <a:solidFill>
                  <a:schemeClr val="bg1"/>
                </a:solidFill>
              </a:rPr>
              <a:t>New service</a:t>
            </a:r>
          </a:p>
          <a:p>
            <a:pPr eaLnBrk="0" hangingPunct="0"/>
            <a:r>
              <a:rPr lang="en-US" sz="1800" dirty="0" smtClean="0">
                <a:solidFill>
                  <a:schemeClr val="bg1"/>
                </a:solidFill>
              </a:rPr>
              <a:t>with agents</a:t>
            </a:r>
          </a:p>
          <a:p>
            <a:pPr eaLnBrk="0" hangingPunct="0"/>
            <a:r>
              <a:rPr lang="en-US" sz="1800" dirty="0" smtClean="0">
                <a:solidFill>
                  <a:schemeClr val="bg1"/>
                </a:solidFill>
              </a:rPr>
              <a:t>For mobile </a:t>
            </a:r>
          </a:p>
          <a:p>
            <a:pPr eaLnBrk="0" hangingPunct="0"/>
            <a:r>
              <a:rPr lang="en-US" sz="1800" dirty="0" smtClean="0">
                <a:solidFill>
                  <a:schemeClr val="bg1"/>
                </a:solidFill>
              </a:rPr>
              <a:t>remittances </a:t>
            </a:r>
          </a:p>
          <a:p>
            <a:pPr eaLnBrk="0" hangingPunct="0"/>
            <a:endParaRPr lang="en-US" sz="1800" dirty="0" smtClean="0">
              <a:solidFill>
                <a:schemeClr val="bg1"/>
              </a:solidFill>
            </a:endParaRPr>
          </a:p>
          <a:p>
            <a:pPr eaLnBrk="0" hangingPunct="0"/>
            <a:endParaRPr lang="en-US" sz="1800" dirty="0" smtClean="0">
              <a:solidFill>
                <a:schemeClr val="bg1"/>
              </a:solidFill>
            </a:endParaRPr>
          </a:p>
          <a:p>
            <a:pPr algn="ctr" eaLnBrk="0" hangingPunct="0"/>
            <a:endParaRPr lang="en-US" sz="2400" baseline="0" dirty="0">
              <a:solidFill>
                <a:schemeClr val="bg1"/>
              </a:solidFill>
            </a:endParaRPr>
          </a:p>
        </p:txBody>
      </p:sp>
      <p:sp>
        <p:nvSpPr>
          <p:cNvPr id="140295" name="Oval 7"/>
          <p:cNvSpPr>
            <a:spLocks noChangeArrowheads="1"/>
          </p:cNvSpPr>
          <p:nvPr/>
        </p:nvSpPr>
        <p:spPr bwMode="auto">
          <a:xfrm>
            <a:off x="6072198" y="3452826"/>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dirty="0" smtClean="0">
                <a:solidFill>
                  <a:schemeClr val="bg1"/>
                </a:solidFill>
              </a:rPr>
              <a:t>reaching</a:t>
            </a:r>
          </a:p>
          <a:p>
            <a:pPr algn="ctr" eaLnBrk="0" hangingPunct="0"/>
            <a:r>
              <a:rPr lang="en-US" sz="1800" dirty="0" smtClean="0">
                <a:solidFill>
                  <a:schemeClr val="bg1"/>
                </a:solidFill>
              </a:rPr>
              <a:t>customers</a:t>
            </a:r>
          </a:p>
          <a:p>
            <a:pPr algn="ctr" eaLnBrk="0" hangingPunct="0"/>
            <a:r>
              <a:rPr lang="en-US" sz="1800" dirty="0" smtClean="0">
                <a:solidFill>
                  <a:schemeClr val="bg1"/>
                </a:solidFill>
              </a:rPr>
              <a:t>in rural </a:t>
            </a:r>
          </a:p>
          <a:p>
            <a:pPr algn="ctr" eaLnBrk="0" hangingPunct="0"/>
            <a:r>
              <a:rPr lang="en-US" sz="1800" baseline="0" dirty="0" smtClean="0">
                <a:solidFill>
                  <a:schemeClr val="bg1"/>
                </a:solidFill>
              </a:rPr>
              <a:t>areas</a:t>
            </a:r>
            <a:endParaRPr lang="en-US" sz="2400" baseline="0" dirty="0">
              <a:solidFill>
                <a:schemeClr val="bg1"/>
              </a:solidFill>
            </a:endParaRPr>
          </a:p>
        </p:txBody>
      </p:sp>
      <p:sp>
        <p:nvSpPr>
          <p:cNvPr id="140296" name="Oval 8"/>
          <p:cNvSpPr>
            <a:spLocks noChangeArrowheads="1"/>
          </p:cNvSpPr>
          <p:nvPr/>
        </p:nvSpPr>
        <p:spPr bwMode="auto">
          <a:xfrm>
            <a:off x="2415216" y="4688884"/>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dirty="0" smtClean="0">
                <a:solidFill>
                  <a:schemeClr val="bg1"/>
                </a:solidFill>
              </a:rPr>
              <a:t>Acquiring</a:t>
            </a:r>
          </a:p>
          <a:p>
            <a:pPr algn="ctr" eaLnBrk="0" hangingPunct="0"/>
            <a:r>
              <a:rPr lang="en-US" sz="1800" baseline="0" dirty="0" smtClean="0">
                <a:solidFill>
                  <a:schemeClr val="bg1"/>
                </a:solidFill>
              </a:rPr>
              <a:t> new</a:t>
            </a:r>
          </a:p>
          <a:p>
            <a:pPr algn="ctr" eaLnBrk="0" hangingPunct="0"/>
            <a:r>
              <a:rPr lang="en-US" sz="1800" baseline="0" dirty="0" smtClean="0">
                <a:solidFill>
                  <a:schemeClr val="bg1"/>
                </a:solidFill>
              </a:rPr>
              <a:t>customers</a:t>
            </a:r>
            <a:endParaRPr lang="en-US" sz="2400" baseline="0" dirty="0">
              <a:solidFill>
                <a:schemeClr val="bg1"/>
              </a:solidFill>
            </a:endParaRPr>
          </a:p>
        </p:txBody>
      </p:sp>
      <p:sp>
        <p:nvSpPr>
          <p:cNvPr id="140297" name="Oval 9"/>
          <p:cNvSpPr>
            <a:spLocks noChangeArrowheads="1"/>
          </p:cNvSpPr>
          <p:nvPr/>
        </p:nvSpPr>
        <p:spPr bwMode="auto">
          <a:xfrm>
            <a:off x="1362850" y="2711488"/>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dirty="0" smtClean="0">
                <a:solidFill>
                  <a:schemeClr val="bg1"/>
                </a:solidFill>
              </a:rPr>
              <a:t> </a:t>
            </a:r>
          </a:p>
          <a:p>
            <a:pPr algn="ctr" eaLnBrk="0" hangingPunct="0"/>
            <a:r>
              <a:rPr lang="en-US" sz="1800" dirty="0" smtClean="0">
                <a:solidFill>
                  <a:schemeClr val="bg1"/>
                </a:solidFill>
              </a:rPr>
              <a:t>Enable  </a:t>
            </a:r>
          </a:p>
          <a:p>
            <a:pPr algn="ctr" eaLnBrk="0" hangingPunct="0"/>
            <a:r>
              <a:rPr lang="en-US" sz="1800" dirty="0" smtClean="0">
                <a:solidFill>
                  <a:schemeClr val="bg1"/>
                </a:solidFill>
              </a:rPr>
              <a:t>mobile banking</a:t>
            </a:r>
          </a:p>
          <a:p>
            <a:pPr algn="ctr" eaLnBrk="0" hangingPunct="0"/>
            <a:r>
              <a:rPr lang="en-US" sz="1800" dirty="0" smtClean="0">
                <a:solidFill>
                  <a:schemeClr val="bg1"/>
                </a:solidFill>
              </a:rPr>
              <a:t>channel</a:t>
            </a:r>
          </a:p>
          <a:p>
            <a:pPr algn="ctr" eaLnBrk="0" hangingPunct="0"/>
            <a:r>
              <a:rPr lang="en-US" sz="1800" baseline="0" dirty="0" smtClean="0">
                <a:solidFill>
                  <a:schemeClr val="bg1"/>
                </a:solidFill>
              </a:rPr>
              <a:t>For remittances </a:t>
            </a:r>
          </a:p>
          <a:p>
            <a:pPr algn="ctr" eaLnBrk="0" hangingPunct="0"/>
            <a:endParaRPr lang="en-US" sz="2400" baseline="0" dirty="0">
              <a:solidFill>
                <a:schemeClr val="bg1"/>
              </a:solidFill>
            </a:endParaRPr>
          </a:p>
        </p:txBody>
      </p:sp>
      <p:sp>
        <p:nvSpPr>
          <p:cNvPr id="140298" name="Oval 10"/>
          <p:cNvSpPr>
            <a:spLocks noChangeArrowheads="1"/>
          </p:cNvSpPr>
          <p:nvPr/>
        </p:nvSpPr>
        <p:spPr bwMode="auto">
          <a:xfrm>
            <a:off x="2428860" y="940206"/>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dirty="0" smtClean="0">
                <a:solidFill>
                  <a:schemeClr val="bg1"/>
                </a:solidFill>
              </a:rPr>
              <a:t>Speed</a:t>
            </a:r>
          </a:p>
          <a:p>
            <a:pPr algn="ctr" eaLnBrk="0" hangingPunct="0"/>
            <a:r>
              <a:rPr lang="en-US" sz="1800" dirty="0" smtClean="0">
                <a:solidFill>
                  <a:schemeClr val="bg1"/>
                </a:solidFill>
              </a:rPr>
              <a:t>Flexibility</a:t>
            </a:r>
          </a:p>
          <a:p>
            <a:pPr algn="ctr" eaLnBrk="0" hangingPunct="0"/>
            <a:r>
              <a:rPr lang="en-US" sz="1800" dirty="0" smtClean="0">
                <a:solidFill>
                  <a:schemeClr val="bg1"/>
                </a:solidFill>
              </a:rPr>
              <a:t>ubiquity</a:t>
            </a:r>
          </a:p>
          <a:p>
            <a:pPr algn="ctr" eaLnBrk="0" hangingPunct="0"/>
            <a:r>
              <a:rPr lang="en-US" sz="1800" dirty="0" smtClean="0">
                <a:solidFill>
                  <a:schemeClr val="bg1"/>
                </a:solidFill>
              </a:rPr>
              <a:t> security</a:t>
            </a:r>
            <a:endParaRPr lang="en-US" sz="2400" baseline="0" dirty="0">
              <a:solidFill>
                <a:schemeClr val="bg1"/>
              </a:solidFill>
            </a:endParaRPr>
          </a:p>
        </p:txBody>
      </p:sp>
      <p:sp>
        <p:nvSpPr>
          <p:cNvPr id="140299" name="Oval 11"/>
          <p:cNvSpPr>
            <a:spLocks noChangeArrowheads="1"/>
          </p:cNvSpPr>
          <p:nvPr/>
        </p:nvSpPr>
        <p:spPr bwMode="auto">
          <a:xfrm>
            <a:off x="4643438" y="4857760"/>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baseline="0" dirty="0" smtClean="0">
                <a:solidFill>
                  <a:schemeClr val="bg1"/>
                </a:solidFill>
              </a:rPr>
              <a:t>new</a:t>
            </a:r>
          </a:p>
          <a:p>
            <a:pPr algn="ctr" eaLnBrk="0" hangingPunct="0"/>
            <a:r>
              <a:rPr lang="en-US" sz="1800" baseline="0" dirty="0" smtClean="0">
                <a:solidFill>
                  <a:schemeClr val="bg1"/>
                </a:solidFill>
              </a:rPr>
              <a:t>revenue </a:t>
            </a:r>
          </a:p>
          <a:p>
            <a:pPr algn="ctr" eaLnBrk="0" hangingPunct="0"/>
            <a:r>
              <a:rPr lang="en-US" sz="1800" baseline="0" dirty="0" smtClean="0">
                <a:solidFill>
                  <a:schemeClr val="bg1"/>
                </a:solidFill>
              </a:rPr>
              <a:t>opportunities</a:t>
            </a:r>
            <a:endParaRPr lang="en-US" sz="2400" baseline="0" dirty="0">
              <a:solidFill>
                <a:schemeClr val="bg1"/>
              </a:solidFill>
            </a:endParaRPr>
          </a:p>
        </p:txBody>
      </p:sp>
      <p:sp>
        <p:nvSpPr>
          <p:cNvPr id="140300" name="Oval 12"/>
          <p:cNvSpPr>
            <a:spLocks noChangeArrowheads="1"/>
          </p:cNvSpPr>
          <p:nvPr/>
        </p:nvSpPr>
        <p:spPr bwMode="auto">
          <a:xfrm>
            <a:off x="3608388" y="2619560"/>
            <a:ext cx="2352675" cy="2365375"/>
          </a:xfrm>
          <a:prstGeom prst="ellipse">
            <a:avLst/>
          </a:prstGeom>
          <a:solidFill>
            <a:srgbClr val="92D050"/>
          </a:solidFill>
          <a:ln w="9525">
            <a:noFill/>
            <a:round/>
            <a:headEnd/>
            <a:tailEnd/>
          </a:ln>
          <a:effectLst>
            <a:innerShdw blurRad="114300">
              <a:prstClr val="black"/>
            </a:innerShdw>
            <a:softEdge rad="12700"/>
          </a:effectLst>
        </p:spPr>
        <p:txBody>
          <a:bodyPr wrap="none" anchor="ctr"/>
          <a:lstStyle/>
          <a:p>
            <a:pPr algn="ctr" eaLnBrk="0" hangingPunct="0"/>
            <a:r>
              <a:rPr lang="en-US" sz="2000" dirty="0" smtClean="0">
                <a:effectLst>
                  <a:outerShdw blurRad="38100" dist="38100" dir="2700000" algn="tl">
                    <a:srgbClr val="000000">
                      <a:alpha val="43137"/>
                    </a:srgbClr>
                  </a:outerShdw>
                </a:effectLst>
                <a:latin typeface="Times" charset="0"/>
              </a:rPr>
              <a:t>Mobile instructed</a:t>
            </a:r>
          </a:p>
          <a:p>
            <a:pPr algn="ctr" eaLnBrk="0" hangingPunct="0"/>
            <a:r>
              <a:rPr lang="en-US" sz="2000" dirty="0" smtClean="0">
                <a:effectLst>
                  <a:outerShdw blurRad="38100" dist="38100" dir="2700000" algn="tl">
                    <a:srgbClr val="000000">
                      <a:alpha val="43137"/>
                    </a:srgbClr>
                  </a:outerShdw>
                </a:effectLst>
                <a:latin typeface="Times" charset="0"/>
              </a:rPr>
              <a:t>remittances</a:t>
            </a:r>
            <a:endParaRPr lang="en-US" sz="2000" baseline="0" dirty="0" smtClean="0">
              <a:effectLst>
                <a:outerShdw blurRad="38100" dist="38100" dir="2700000" algn="tl">
                  <a:srgbClr val="000000">
                    <a:alpha val="43137"/>
                  </a:srgbClr>
                </a:outerShdw>
              </a:effectLst>
              <a:latin typeface="Times" charset="0"/>
            </a:endParaRPr>
          </a:p>
        </p:txBody>
      </p:sp>
      <p:sp>
        <p:nvSpPr>
          <p:cNvPr id="10" name="Oval 7"/>
          <p:cNvSpPr>
            <a:spLocks noChangeArrowheads="1"/>
          </p:cNvSpPr>
          <p:nvPr/>
        </p:nvSpPr>
        <p:spPr bwMode="auto">
          <a:xfrm>
            <a:off x="6296036" y="1428736"/>
            <a:ext cx="1905000" cy="1905000"/>
          </a:xfrm>
          <a:prstGeom prst="ellipse">
            <a:avLst/>
          </a:prstGeom>
          <a:solidFill>
            <a:srgbClr val="FFC000"/>
          </a:solidFill>
          <a:ln w="9525">
            <a:noFill/>
            <a:round/>
            <a:headEnd/>
            <a:tailEnd/>
          </a:ln>
          <a:effectLst>
            <a:outerShdw blurRad="50800" dist="38100" dir="2700000" algn="tl" rotWithShape="0">
              <a:prstClr val="black">
                <a:alpha val="40000"/>
              </a:prstClr>
            </a:outerShdw>
          </a:effectLst>
        </p:spPr>
        <p:txBody>
          <a:bodyPr wrap="none" anchor="ctr"/>
          <a:lstStyle/>
          <a:p>
            <a:pPr algn="ctr" eaLnBrk="0" hangingPunct="0"/>
            <a:r>
              <a:rPr lang="en-US" sz="1800" dirty="0" smtClean="0">
                <a:solidFill>
                  <a:schemeClr val="bg1"/>
                </a:solidFill>
              </a:rPr>
              <a:t>authorizing</a:t>
            </a:r>
          </a:p>
          <a:p>
            <a:pPr algn="ctr" eaLnBrk="0" hangingPunct="0"/>
            <a:r>
              <a:rPr lang="en-US" sz="1800" dirty="0" smtClean="0">
                <a:solidFill>
                  <a:schemeClr val="bg1"/>
                </a:solidFill>
              </a:rPr>
              <a:t>cash pay-out</a:t>
            </a:r>
          </a:p>
          <a:p>
            <a:pPr algn="ctr" eaLnBrk="0" hangingPunct="0"/>
            <a:r>
              <a:rPr lang="en-US" sz="1800" dirty="0" smtClean="0">
                <a:solidFill>
                  <a:schemeClr val="bg1"/>
                </a:solidFill>
              </a:rPr>
              <a:t>To unbanked</a:t>
            </a:r>
          </a:p>
          <a:p>
            <a:pPr algn="ctr" eaLnBrk="0" hangingPunct="0"/>
            <a:r>
              <a:rPr lang="en-US" sz="1800" dirty="0" smtClean="0">
                <a:solidFill>
                  <a:schemeClr val="bg1"/>
                </a:solidFill>
              </a:rPr>
              <a:t>with mobile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0294"/>
                                        </p:tgtEl>
                                        <p:attrNameLst>
                                          <p:attrName>style.visibility</p:attrName>
                                        </p:attrNameLst>
                                      </p:cBhvr>
                                      <p:to>
                                        <p:strVal val="visible"/>
                                      </p:to>
                                    </p:set>
                                    <p:anim calcmode="lin" valueType="num">
                                      <p:cBhvr>
                                        <p:cTn id="7" dur="500" fill="hold"/>
                                        <p:tgtEl>
                                          <p:spTgt spid="140294"/>
                                        </p:tgtEl>
                                        <p:attrNameLst>
                                          <p:attrName>ppt_w</p:attrName>
                                        </p:attrNameLst>
                                      </p:cBhvr>
                                      <p:tavLst>
                                        <p:tav tm="0">
                                          <p:val>
                                            <p:fltVal val="0"/>
                                          </p:val>
                                        </p:tav>
                                        <p:tav tm="100000">
                                          <p:val>
                                            <p:strVal val="#ppt_w"/>
                                          </p:val>
                                        </p:tav>
                                      </p:tavLst>
                                    </p:anim>
                                    <p:anim calcmode="lin" valueType="num">
                                      <p:cBhvr>
                                        <p:cTn id="8" dur="500" fill="hold"/>
                                        <p:tgtEl>
                                          <p:spTgt spid="140294"/>
                                        </p:tgtEl>
                                        <p:attrNameLst>
                                          <p:attrName>ppt_h</p:attrName>
                                        </p:attrNameLst>
                                      </p:cBhvr>
                                      <p:tavLst>
                                        <p:tav tm="0">
                                          <p:val>
                                            <p:fltVal val="0"/>
                                          </p:val>
                                        </p:tav>
                                        <p:tav tm="100000">
                                          <p:val>
                                            <p:strVal val="#ppt_h"/>
                                          </p:val>
                                        </p:tav>
                                      </p:tavLst>
                                    </p:anim>
                                    <p:animEffect transition="in" filter="fade">
                                      <p:cBhvr>
                                        <p:cTn id="9" dur="500"/>
                                        <p:tgtEl>
                                          <p:spTgt spid="140294"/>
                                        </p:tgtEl>
                                      </p:cBhvr>
                                    </p:animEffect>
                                  </p:childTnLst>
                                </p:cTn>
                              </p:par>
                            </p:childTnLst>
                          </p:cTn>
                        </p:par>
                        <p:par>
                          <p:cTn id="10" fill="hold">
                            <p:stCondLst>
                              <p:cond delay="500"/>
                            </p:stCondLst>
                            <p:childTnLst>
                              <p:par>
                                <p:cTn id="11" presetID="53" presetClass="entr" presetSubtype="0" fill="hold" grpId="0" nodeType="afterEffect">
                                  <p:stCondLst>
                                    <p:cond delay="500"/>
                                  </p:stCondLst>
                                  <p:childTnLst>
                                    <p:set>
                                      <p:cBhvr>
                                        <p:cTn id="12" dur="1" fill="hold">
                                          <p:stCondLst>
                                            <p:cond delay="0"/>
                                          </p:stCondLst>
                                        </p:cTn>
                                        <p:tgtEl>
                                          <p:spTgt spid="140295"/>
                                        </p:tgtEl>
                                        <p:attrNameLst>
                                          <p:attrName>style.visibility</p:attrName>
                                        </p:attrNameLst>
                                      </p:cBhvr>
                                      <p:to>
                                        <p:strVal val="visible"/>
                                      </p:to>
                                    </p:set>
                                    <p:anim calcmode="lin" valueType="num">
                                      <p:cBhvr>
                                        <p:cTn id="13" dur="500" fill="hold"/>
                                        <p:tgtEl>
                                          <p:spTgt spid="140295"/>
                                        </p:tgtEl>
                                        <p:attrNameLst>
                                          <p:attrName>ppt_w</p:attrName>
                                        </p:attrNameLst>
                                      </p:cBhvr>
                                      <p:tavLst>
                                        <p:tav tm="0">
                                          <p:val>
                                            <p:fltVal val="0"/>
                                          </p:val>
                                        </p:tav>
                                        <p:tav tm="100000">
                                          <p:val>
                                            <p:strVal val="#ppt_w"/>
                                          </p:val>
                                        </p:tav>
                                      </p:tavLst>
                                    </p:anim>
                                    <p:anim calcmode="lin" valueType="num">
                                      <p:cBhvr>
                                        <p:cTn id="14" dur="500" fill="hold"/>
                                        <p:tgtEl>
                                          <p:spTgt spid="140295"/>
                                        </p:tgtEl>
                                        <p:attrNameLst>
                                          <p:attrName>ppt_h</p:attrName>
                                        </p:attrNameLst>
                                      </p:cBhvr>
                                      <p:tavLst>
                                        <p:tav tm="0">
                                          <p:val>
                                            <p:fltVal val="0"/>
                                          </p:val>
                                        </p:tav>
                                        <p:tav tm="100000">
                                          <p:val>
                                            <p:strVal val="#ppt_h"/>
                                          </p:val>
                                        </p:tav>
                                      </p:tavLst>
                                    </p:anim>
                                    <p:animEffect transition="in" filter="fade">
                                      <p:cBhvr>
                                        <p:cTn id="15" dur="500"/>
                                        <p:tgtEl>
                                          <p:spTgt spid="140295"/>
                                        </p:tgtEl>
                                      </p:cBhvr>
                                    </p:animEffect>
                                  </p:childTnLst>
                                </p:cTn>
                              </p:par>
                            </p:childTnLst>
                          </p:cTn>
                        </p:par>
                        <p:par>
                          <p:cTn id="16" fill="hold">
                            <p:stCondLst>
                              <p:cond delay="1500"/>
                            </p:stCondLst>
                            <p:childTnLst>
                              <p:par>
                                <p:cTn id="17" presetID="53" presetClass="entr" presetSubtype="0" fill="hold" grpId="0" nodeType="afterEffect">
                                  <p:stCondLst>
                                    <p:cond delay="500"/>
                                  </p:stCondLst>
                                  <p:childTnLst>
                                    <p:set>
                                      <p:cBhvr>
                                        <p:cTn id="18" dur="1" fill="hold">
                                          <p:stCondLst>
                                            <p:cond delay="0"/>
                                          </p:stCondLst>
                                        </p:cTn>
                                        <p:tgtEl>
                                          <p:spTgt spid="140299"/>
                                        </p:tgtEl>
                                        <p:attrNameLst>
                                          <p:attrName>style.visibility</p:attrName>
                                        </p:attrNameLst>
                                      </p:cBhvr>
                                      <p:to>
                                        <p:strVal val="visible"/>
                                      </p:to>
                                    </p:set>
                                    <p:anim calcmode="lin" valueType="num">
                                      <p:cBhvr>
                                        <p:cTn id="19" dur="500" fill="hold"/>
                                        <p:tgtEl>
                                          <p:spTgt spid="140299"/>
                                        </p:tgtEl>
                                        <p:attrNameLst>
                                          <p:attrName>ppt_w</p:attrName>
                                        </p:attrNameLst>
                                      </p:cBhvr>
                                      <p:tavLst>
                                        <p:tav tm="0">
                                          <p:val>
                                            <p:fltVal val="0"/>
                                          </p:val>
                                        </p:tav>
                                        <p:tav tm="100000">
                                          <p:val>
                                            <p:strVal val="#ppt_w"/>
                                          </p:val>
                                        </p:tav>
                                      </p:tavLst>
                                    </p:anim>
                                    <p:anim calcmode="lin" valueType="num">
                                      <p:cBhvr>
                                        <p:cTn id="20" dur="500" fill="hold"/>
                                        <p:tgtEl>
                                          <p:spTgt spid="140299"/>
                                        </p:tgtEl>
                                        <p:attrNameLst>
                                          <p:attrName>ppt_h</p:attrName>
                                        </p:attrNameLst>
                                      </p:cBhvr>
                                      <p:tavLst>
                                        <p:tav tm="0">
                                          <p:val>
                                            <p:fltVal val="0"/>
                                          </p:val>
                                        </p:tav>
                                        <p:tav tm="100000">
                                          <p:val>
                                            <p:strVal val="#ppt_h"/>
                                          </p:val>
                                        </p:tav>
                                      </p:tavLst>
                                    </p:anim>
                                    <p:animEffect transition="in" filter="fade">
                                      <p:cBhvr>
                                        <p:cTn id="21" dur="500"/>
                                        <p:tgtEl>
                                          <p:spTgt spid="140299"/>
                                        </p:tgtEl>
                                      </p:cBhvr>
                                    </p:animEffect>
                                  </p:childTnLst>
                                </p:cTn>
                              </p:par>
                            </p:childTnLst>
                          </p:cTn>
                        </p:par>
                        <p:par>
                          <p:cTn id="22" fill="hold">
                            <p:stCondLst>
                              <p:cond delay="2500"/>
                            </p:stCondLst>
                            <p:childTnLst>
                              <p:par>
                                <p:cTn id="23" presetID="53" presetClass="entr" presetSubtype="0" fill="hold" grpId="0" nodeType="afterEffect">
                                  <p:stCondLst>
                                    <p:cond delay="500"/>
                                  </p:stCondLst>
                                  <p:childTnLst>
                                    <p:set>
                                      <p:cBhvr>
                                        <p:cTn id="24" dur="1" fill="hold">
                                          <p:stCondLst>
                                            <p:cond delay="0"/>
                                          </p:stCondLst>
                                        </p:cTn>
                                        <p:tgtEl>
                                          <p:spTgt spid="140296"/>
                                        </p:tgtEl>
                                        <p:attrNameLst>
                                          <p:attrName>style.visibility</p:attrName>
                                        </p:attrNameLst>
                                      </p:cBhvr>
                                      <p:to>
                                        <p:strVal val="visible"/>
                                      </p:to>
                                    </p:set>
                                    <p:anim calcmode="lin" valueType="num">
                                      <p:cBhvr>
                                        <p:cTn id="25" dur="500" fill="hold"/>
                                        <p:tgtEl>
                                          <p:spTgt spid="140296"/>
                                        </p:tgtEl>
                                        <p:attrNameLst>
                                          <p:attrName>ppt_w</p:attrName>
                                        </p:attrNameLst>
                                      </p:cBhvr>
                                      <p:tavLst>
                                        <p:tav tm="0">
                                          <p:val>
                                            <p:fltVal val="0"/>
                                          </p:val>
                                        </p:tav>
                                        <p:tav tm="100000">
                                          <p:val>
                                            <p:strVal val="#ppt_w"/>
                                          </p:val>
                                        </p:tav>
                                      </p:tavLst>
                                    </p:anim>
                                    <p:anim calcmode="lin" valueType="num">
                                      <p:cBhvr>
                                        <p:cTn id="26" dur="500" fill="hold"/>
                                        <p:tgtEl>
                                          <p:spTgt spid="140296"/>
                                        </p:tgtEl>
                                        <p:attrNameLst>
                                          <p:attrName>ppt_h</p:attrName>
                                        </p:attrNameLst>
                                      </p:cBhvr>
                                      <p:tavLst>
                                        <p:tav tm="0">
                                          <p:val>
                                            <p:fltVal val="0"/>
                                          </p:val>
                                        </p:tav>
                                        <p:tav tm="100000">
                                          <p:val>
                                            <p:strVal val="#ppt_h"/>
                                          </p:val>
                                        </p:tav>
                                      </p:tavLst>
                                    </p:anim>
                                    <p:animEffect transition="in" filter="fade">
                                      <p:cBhvr>
                                        <p:cTn id="27" dur="500"/>
                                        <p:tgtEl>
                                          <p:spTgt spid="140296"/>
                                        </p:tgtEl>
                                      </p:cBhvr>
                                    </p:animEffect>
                                  </p:childTnLst>
                                </p:cTn>
                              </p:par>
                            </p:childTnLst>
                          </p:cTn>
                        </p:par>
                        <p:par>
                          <p:cTn id="28" fill="hold">
                            <p:stCondLst>
                              <p:cond delay="3500"/>
                            </p:stCondLst>
                            <p:childTnLst>
                              <p:par>
                                <p:cTn id="29" presetID="53" presetClass="entr" presetSubtype="0" fill="hold" grpId="0" nodeType="afterEffect">
                                  <p:stCondLst>
                                    <p:cond delay="500"/>
                                  </p:stCondLst>
                                  <p:childTnLst>
                                    <p:set>
                                      <p:cBhvr>
                                        <p:cTn id="30" dur="1" fill="hold">
                                          <p:stCondLst>
                                            <p:cond delay="0"/>
                                          </p:stCondLst>
                                        </p:cTn>
                                        <p:tgtEl>
                                          <p:spTgt spid="140297"/>
                                        </p:tgtEl>
                                        <p:attrNameLst>
                                          <p:attrName>style.visibility</p:attrName>
                                        </p:attrNameLst>
                                      </p:cBhvr>
                                      <p:to>
                                        <p:strVal val="visible"/>
                                      </p:to>
                                    </p:set>
                                    <p:anim calcmode="lin" valueType="num">
                                      <p:cBhvr>
                                        <p:cTn id="31" dur="500" fill="hold"/>
                                        <p:tgtEl>
                                          <p:spTgt spid="140297"/>
                                        </p:tgtEl>
                                        <p:attrNameLst>
                                          <p:attrName>ppt_w</p:attrName>
                                        </p:attrNameLst>
                                      </p:cBhvr>
                                      <p:tavLst>
                                        <p:tav tm="0">
                                          <p:val>
                                            <p:fltVal val="0"/>
                                          </p:val>
                                        </p:tav>
                                        <p:tav tm="100000">
                                          <p:val>
                                            <p:strVal val="#ppt_w"/>
                                          </p:val>
                                        </p:tav>
                                      </p:tavLst>
                                    </p:anim>
                                    <p:anim calcmode="lin" valueType="num">
                                      <p:cBhvr>
                                        <p:cTn id="32" dur="500" fill="hold"/>
                                        <p:tgtEl>
                                          <p:spTgt spid="140297"/>
                                        </p:tgtEl>
                                        <p:attrNameLst>
                                          <p:attrName>ppt_h</p:attrName>
                                        </p:attrNameLst>
                                      </p:cBhvr>
                                      <p:tavLst>
                                        <p:tav tm="0">
                                          <p:val>
                                            <p:fltVal val="0"/>
                                          </p:val>
                                        </p:tav>
                                        <p:tav tm="100000">
                                          <p:val>
                                            <p:strVal val="#ppt_h"/>
                                          </p:val>
                                        </p:tav>
                                      </p:tavLst>
                                    </p:anim>
                                    <p:animEffect transition="in" filter="fade">
                                      <p:cBhvr>
                                        <p:cTn id="33" dur="500"/>
                                        <p:tgtEl>
                                          <p:spTgt spid="140297"/>
                                        </p:tgtEl>
                                      </p:cBhvr>
                                    </p:animEffect>
                                  </p:childTnLst>
                                </p:cTn>
                              </p:par>
                            </p:childTnLst>
                          </p:cTn>
                        </p:par>
                        <p:par>
                          <p:cTn id="34" fill="hold">
                            <p:stCondLst>
                              <p:cond delay="4500"/>
                            </p:stCondLst>
                            <p:childTnLst>
                              <p:par>
                                <p:cTn id="35" presetID="53" presetClass="entr" presetSubtype="0" fill="hold" grpId="0" nodeType="afterEffect">
                                  <p:stCondLst>
                                    <p:cond delay="0"/>
                                  </p:stCondLst>
                                  <p:childTnLst>
                                    <p:set>
                                      <p:cBhvr>
                                        <p:cTn id="36" dur="1" fill="hold">
                                          <p:stCondLst>
                                            <p:cond delay="0"/>
                                          </p:stCondLst>
                                        </p:cTn>
                                        <p:tgtEl>
                                          <p:spTgt spid="140298"/>
                                        </p:tgtEl>
                                        <p:attrNameLst>
                                          <p:attrName>style.visibility</p:attrName>
                                        </p:attrNameLst>
                                      </p:cBhvr>
                                      <p:to>
                                        <p:strVal val="visible"/>
                                      </p:to>
                                    </p:set>
                                    <p:anim calcmode="lin" valueType="num">
                                      <p:cBhvr>
                                        <p:cTn id="37" dur="500" fill="hold"/>
                                        <p:tgtEl>
                                          <p:spTgt spid="140298"/>
                                        </p:tgtEl>
                                        <p:attrNameLst>
                                          <p:attrName>ppt_w</p:attrName>
                                        </p:attrNameLst>
                                      </p:cBhvr>
                                      <p:tavLst>
                                        <p:tav tm="0">
                                          <p:val>
                                            <p:fltVal val="0"/>
                                          </p:val>
                                        </p:tav>
                                        <p:tav tm="100000">
                                          <p:val>
                                            <p:strVal val="#ppt_w"/>
                                          </p:val>
                                        </p:tav>
                                      </p:tavLst>
                                    </p:anim>
                                    <p:anim calcmode="lin" valueType="num">
                                      <p:cBhvr>
                                        <p:cTn id="38" dur="500" fill="hold"/>
                                        <p:tgtEl>
                                          <p:spTgt spid="140298"/>
                                        </p:tgtEl>
                                        <p:attrNameLst>
                                          <p:attrName>ppt_h</p:attrName>
                                        </p:attrNameLst>
                                      </p:cBhvr>
                                      <p:tavLst>
                                        <p:tav tm="0">
                                          <p:val>
                                            <p:fltVal val="0"/>
                                          </p:val>
                                        </p:tav>
                                        <p:tav tm="100000">
                                          <p:val>
                                            <p:strVal val="#ppt_h"/>
                                          </p:val>
                                        </p:tav>
                                      </p:tavLst>
                                    </p:anim>
                                    <p:animEffect transition="in" filter="fade">
                                      <p:cBhvr>
                                        <p:cTn id="39" dur="500"/>
                                        <p:tgtEl>
                                          <p:spTgt spid="140298"/>
                                        </p:tgtEl>
                                      </p:cBhvr>
                                    </p:animEffect>
                                  </p:childTnLst>
                                </p:cTn>
                              </p:par>
                            </p:childTnLst>
                          </p:cTn>
                        </p:par>
                        <p:par>
                          <p:cTn id="40" fill="hold">
                            <p:stCondLst>
                              <p:cond delay="5000"/>
                            </p:stCondLst>
                            <p:childTnLst>
                              <p:par>
                                <p:cTn id="41" presetID="53" presetClass="entr" presetSubtype="0" fill="hold" grpId="0" nodeType="afterEffect">
                                  <p:stCondLst>
                                    <p:cond delay="50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4" grpId="0" animBg="1"/>
      <p:bldP spid="140295" grpId="0" animBg="1"/>
      <p:bldP spid="140296" grpId="0" animBg="1"/>
      <p:bldP spid="140297" grpId="0" animBg="1"/>
      <p:bldP spid="140298" grpId="0" animBg="1"/>
      <p:bldP spid="14029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2"/>
          <p:cNvSpPr>
            <a:spLocks noGrp="1"/>
          </p:cNvSpPr>
          <p:nvPr>
            <p:ph type="sldNum" sz="quarter" idx="11"/>
          </p:nvPr>
        </p:nvSpPr>
        <p:spPr>
          <a:noFill/>
        </p:spPr>
        <p:txBody>
          <a:bodyPr/>
          <a:lstStyle/>
          <a:p>
            <a:fld id="{9E615619-4357-49AA-93DE-3D334F96B123}" type="slidenum">
              <a:rPr lang="en-GB" smtClean="0"/>
              <a:pPr/>
              <a:t>12</a:t>
            </a:fld>
            <a:endParaRPr lang="en-GB" smtClean="0"/>
          </a:p>
        </p:txBody>
      </p:sp>
      <p:sp>
        <p:nvSpPr>
          <p:cNvPr id="53251" name="Rectangle 2"/>
          <p:cNvSpPr>
            <a:spLocks noChangeArrowheads="1"/>
          </p:cNvSpPr>
          <p:nvPr/>
        </p:nvSpPr>
        <p:spPr bwMode="auto">
          <a:xfrm>
            <a:off x="546100" y="2205038"/>
            <a:ext cx="6402388" cy="811212"/>
          </a:xfrm>
          <a:prstGeom prst="rect">
            <a:avLst/>
          </a:prstGeom>
          <a:noFill/>
          <a:ln w="9525">
            <a:noFill/>
            <a:miter lim="800000"/>
            <a:headEnd/>
            <a:tailEnd/>
          </a:ln>
        </p:spPr>
        <p:txBody>
          <a:bodyPr/>
          <a:lstStyle/>
          <a:p>
            <a:pPr eaLnBrk="1" hangingPunct="1"/>
            <a:r>
              <a:rPr lang="en-GB" sz="4000">
                <a:solidFill>
                  <a:schemeClr val="tx2"/>
                </a:solidFill>
              </a:rPr>
              <a:t>Your Contact</a:t>
            </a:r>
          </a:p>
        </p:txBody>
      </p:sp>
      <p:pic>
        <p:nvPicPr>
          <p:cNvPr id="53252" name="Picture 3"/>
          <p:cNvPicPr>
            <a:picLocks noChangeAspect="1" noChangeArrowheads="1"/>
          </p:cNvPicPr>
          <p:nvPr/>
        </p:nvPicPr>
        <p:blipFill>
          <a:blip r:embed="rId3" cstate="print"/>
          <a:srcRect/>
          <a:stretch>
            <a:fillRect/>
          </a:stretch>
        </p:blipFill>
        <p:spPr bwMode="auto">
          <a:xfrm>
            <a:off x="-1588" y="0"/>
            <a:ext cx="9145588" cy="1828800"/>
          </a:xfrm>
          <a:prstGeom prst="rect">
            <a:avLst/>
          </a:prstGeom>
          <a:noFill/>
          <a:ln w="9525">
            <a:noFill/>
            <a:miter lim="800000"/>
            <a:headEnd/>
            <a:tailEnd/>
          </a:ln>
        </p:spPr>
      </p:pic>
      <p:grpSp>
        <p:nvGrpSpPr>
          <p:cNvPr id="2" name="Group 18"/>
          <p:cNvGrpSpPr>
            <a:grpSpLocks/>
          </p:cNvGrpSpPr>
          <p:nvPr/>
        </p:nvGrpSpPr>
        <p:grpSpPr bwMode="auto">
          <a:xfrm>
            <a:off x="2555875" y="3357563"/>
            <a:ext cx="4321175" cy="2808287"/>
            <a:chOff x="1610" y="2115"/>
            <a:chExt cx="2722" cy="1769"/>
          </a:xfrm>
        </p:grpSpPr>
        <p:sp>
          <p:nvSpPr>
            <p:cNvPr id="53254" name="Rectangle 5"/>
            <p:cNvSpPr>
              <a:spLocks noChangeArrowheads="1"/>
            </p:cNvSpPr>
            <p:nvPr/>
          </p:nvSpPr>
          <p:spPr bwMode="auto">
            <a:xfrm>
              <a:off x="1610" y="2115"/>
              <a:ext cx="2722" cy="1769"/>
            </a:xfrm>
            <a:prstGeom prst="rect">
              <a:avLst/>
            </a:prstGeom>
            <a:noFill/>
            <a:ln w="9525">
              <a:solidFill>
                <a:schemeClr val="bg2"/>
              </a:solidFill>
              <a:miter lim="800000"/>
              <a:headEnd/>
              <a:tailEnd/>
            </a:ln>
          </p:spPr>
          <p:txBody>
            <a:bodyPr wrap="none" anchor="ctr"/>
            <a:lstStyle/>
            <a:p>
              <a:endParaRPr lang="en-US"/>
            </a:p>
          </p:txBody>
        </p:sp>
        <p:pic>
          <p:nvPicPr>
            <p:cNvPr id="53255" name="Picture 6"/>
            <p:cNvPicPr>
              <a:picLocks noChangeAspect="1" noChangeArrowheads="1"/>
            </p:cNvPicPr>
            <p:nvPr/>
          </p:nvPicPr>
          <p:blipFill>
            <a:blip r:embed="rId4" cstate="print"/>
            <a:srcRect l="11111" t="11111" r="11111" b="11111"/>
            <a:stretch>
              <a:fillRect/>
            </a:stretch>
          </p:blipFill>
          <p:spPr bwMode="auto">
            <a:xfrm>
              <a:off x="1668" y="2174"/>
              <a:ext cx="598" cy="598"/>
            </a:xfrm>
            <a:prstGeom prst="rect">
              <a:avLst/>
            </a:prstGeom>
            <a:noFill/>
            <a:ln w="9525">
              <a:noFill/>
              <a:miter lim="800000"/>
              <a:headEnd/>
              <a:tailEnd/>
            </a:ln>
          </p:spPr>
        </p:pic>
        <p:sp>
          <p:nvSpPr>
            <p:cNvPr id="53256" name="Text Box 7"/>
            <p:cNvSpPr txBox="1">
              <a:spLocks noChangeArrowheads="1"/>
            </p:cNvSpPr>
            <p:nvPr/>
          </p:nvSpPr>
          <p:spPr bwMode="auto">
            <a:xfrm>
              <a:off x="2426" y="2160"/>
              <a:ext cx="1497" cy="250"/>
            </a:xfrm>
            <a:prstGeom prst="rect">
              <a:avLst/>
            </a:prstGeom>
            <a:noFill/>
            <a:ln w="9525">
              <a:noFill/>
              <a:miter lim="800000"/>
              <a:headEnd/>
              <a:tailEnd/>
            </a:ln>
          </p:spPr>
          <p:txBody>
            <a:bodyPr>
              <a:spAutoFit/>
            </a:bodyPr>
            <a:lstStyle/>
            <a:p>
              <a:pPr>
                <a:spcBef>
                  <a:spcPct val="50000"/>
                </a:spcBef>
              </a:pPr>
              <a:r>
                <a:rPr lang="de-DE" sz="2000" b="1">
                  <a:solidFill>
                    <a:srgbClr val="5A504A"/>
                  </a:solidFill>
                  <a:latin typeface="Times New Roman" pitchFamily="18" charset="0"/>
                </a:rPr>
                <a:t>Stephan Kraft</a:t>
              </a:r>
              <a:endParaRPr lang="en-US" sz="2000" b="1">
                <a:solidFill>
                  <a:srgbClr val="5A504A"/>
                </a:solidFill>
                <a:latin typeface="Times New Roman" pitchFamily="18" charset="0"/>
              </a:endParaRPr>
            </a:p>
          </p:txBody>
        </p:sp>
        <p:sp>
          <p:nvSpPr>
            <p:cNvPr id="53257" name="Text Box 8"/>
            <p:cNvSpPr txBox="1">
              <a:spLocks noChangeArrowheads="1"/>
            </p:cNvSpPr>
            <p:nvPr/>
          </p:nvSpPr>
          <p:spPr bwMode="auto">
            <a:xfrm>
              <a:off x="2426" y="2363"/>
              <a:ext cx="1814" cy="330"/>
            </a:xfrm>
            <a:prstGeom prst="rect">
              <a:avLst/>
            </a:prstGeom>
            <a:noFill/>
            <a:ln w="9525">
              <a:noFill/>
              <a:miter lim="800000"/>
              <a:headEnd/>
              <a:tailEnd/>
            </a:ln>
          </p:spPr>
          <p:txBody>
            <a:bodyPr>
              <a:spAutoFit/>
            </a:bodyPr>
            <a:lstStyle/>
            <a:p>
              <a:pPr>
                <a:spcBef>
                  <a:spcPct val="50000"/>
                </a:spcBef>
              </a:pPr>
              <a:r>
                <a:rPr lang="de-DE" sz="1400" i="1">
                  <a:solidFill>
                    <a:srgbClr val="766A60"/>
                  </a:solidFill>
                  <a:latin typeface="Times New Roman" pitchFamily="18" charset="0"/>
                </a:rPr>
                <a:t>Senior Account Director</a:t>
              </a:r>
              <a:br>
                <a:rPr lang="de-DE" sz="1400" i="1">
                  <a:solidFill>
                    <a:srgbClr val="766A60"/>
                  </a:solidFill>
                  <a:latin typeface="Times New Roman" pitchFamily="18" charset="0"/>
                </a:rPr>
              </a:br>
              <a:r>
                <a:rPr lang="de-DE" sz="1400" i="1">
                  <a:solidFill>
                    <a:srgbClr val="766A60"/>
                  </a:solidFill>
                  <a:latin typeface="Times New Roman" pitchFamily="18" charset="0"/>
                </a:rPr>
                <a:t>Central &amp; Eastern Europe</a:t>
              </a:r>
              <a:endParaRPr lang="en-US" sz="1400" i="1">
                <a:solidFill>
                  <a:srgbClr val="766A60"/>
                </a:solidFill>
                <a:latin typeface="Times New Roman" pitchFamily="18" charset="0"/>
              </a:endParaRPr>
            </a:p>
          </p:txBody>
        </p:sp>
        <p:sp>
          <p:nvSpPr>
            <p:cNvPr id="53258" name="Text Box 9"/>
            <p:cNvSpPr txBox="1">
              <a:spLocks noChangeArrowheads="1"/>
            </p:cNvSpPr>
            <p:nvPr/>
          </p:nvSpPr>
          <p:spPr bwMode="auto">
            <a:xfrm>
              <a:off x="2426" y="2716"/>
              <a:ext cx="1860" cy="480"/>
            </a:xfrm>
            <a:prstGeom prst="rect">
              <a:avLst/>
            </a:prstGeom>
            <a:noFill/>
            <a:ln w="9525">
              <a:noFill/>
              <a:miter lim="800000"/>
              <a:headEnd/>
              <a:tailEnd/>
            </a:ln>
          </p:spPr>
          <p:txBody>
            <a:bodyPr>
              <a:spAutoFit/>
            </a:bodyPr>
            <a:lstStyle/>
            <a:p>
              <a:pPr>
                <a:spcBef>
                  <a:spcPct val="50000"/>
                </a:spcBef>
              </a:pPr>
              <a:r>
                <a:rPr lang="de-DE" sz="1400" b="1">
                  <a:solidFill>
                    <a:srgbClr val="766A60"/>
                  </a:solidFill>
                </a:rPr>
                <a:t>SWIFT</a:t>
              </a:r>
              <a:r>
                <a:rPr lang="de-DE" sz="1000">
                  <a:solidFill>
                    <a:srgbClr val="766A60"/>
                  </a:solidFill>
                </a:rPr>
                <a:t/>
              </a:r>
              <a:br>
                <a:rPr lang="de-DE" sz="1000">
                  <a:solidFill>
                    <a:srgbClr val="766A60"/>
                  </a:solidFill>
                </a:rPr>
              </a:br>
              <a:r>
                <a:rPr lang="de-DE" sz="1000">
                  <a:solidFill>
                    <a:srgbClr val="766A60"/>
                  </a:solidFill>
                </a:rPr>
                <a:t>Fischhof 3/6</a:t>
              </a:r>
              <a:br>
                <a:rPr lang="de-DE" sz="1000">
                  <a:solidFill>
                    <a:srgbClr val="766A60"/>
                  </a:solidFill>
                </a:rPr>
              </a:br>
              <a:r>
                <a:rPr lang="de-DE" sz="1000">
                  <a:solidFill>
                    <a:srgbClr val="766A60"/>
                  </a:solidFill>
                </a:rPr>
                <a:t>A-1010 Vienna</a:t>
              </a:r>
              <a:br>
                <a:rPr lang="de-DE" sz="1000">
                  <a:solidFill>
                    <a:srgbClr val="766A60"/>
                  </a:solidFill>
                </a:rPr>
              </a:br>
              <a:r>
                <a:rPr lang="de-DE" sz="1000">
                  <a:solidFill>
                    <a:srgbClr val="766A60"/>
                  </a:solidFill>
                </a:rPr>
                <a:t>Austria</a:t>
              </a:r>
              <a:endParaRPr lang="en-US" sz="1000">
                <a:solidFill>
                  <a:srgbClr val="766A60"/>
                </a:solidFill>
              </a:endParaRPr>
            </a:p>
          </p:txBody>
        </p:sp>
        <p:sp>
          <p:nvSpPr>
            <p:cNvPr id="53259" name="Text Box 10"/>
            <p:cNvSpPr txBox="1">
              <a:spLocks noChangeArrowheads="1"/>
            </p:cNvSpPr>
            <p:nvPr/>
          </p:nvSpPr>
          <p:spPr bwMode="auto">
            <a:xfrm>
              <a:off x="2426" y="3249"/>
              <a:ext cx="1860" cy="538"/>
            </a:xfrm>
            <a:prstGeom prst="rect">
              <a:avLst/>
            </a:prstGeom>
            <a:noFill/>
            <a:ln w="9525">
              <a:noFill/>
              <a:miter lim="800000"/>
              <a:headEnd/>
              <a:tailEnd/>
            </a:ln>
          </p:spPr>
          <p:txBody>
            <a:bodyPr>
              <a:spAutoFit/>
            </a:bodyPr>
            <a:lstStyle/>
            <a:p>
              <a:pPr>
                <a:spcBef>
                  <a:spcPct val="50000"/>
                </a:spcBef>
              </a:pPr>
              <a:r>
                <a:rPr lang="de-DE" sz="1000">
                  <a:solidFill>
                    <a:srgbClr val="766A60"/>
                  </a:solidFill>
                </a:rPr>
                <a:t>+43 1 740 40 2374</a:t>
              </a:r>
              <a:br>
                <a:rPr lang="de-DE" sz="1000">
                  <a:solidFill>
                    <a:srgbClr val="766A60"/>
                  </a:solidFill>
                </a:rPr>
              </a:br>
              <a:r>
                <a:rPr lang="de-DE" sz="1000">
                  <a:solidFill>
                    <a:srgbClr val="766A60"/>
                  </a:solidFill>
                </a:rPr>
                <a:t>+43 1 740 40 2379</a:t>
              </a:r>
              <a:br>
                <a:rPr lang="de-DE" sz="1000">
                  <a:solidFill>
                    <a:srgbClr val="766A60"/>
                  </a:solidFill>
                </a:rPr>
              </a:br>
              <a:r>
                <a:rPr lang="de-DE" sz="1000">
                  <a:solidFill>
                    <a:srgbClr val="766A60"/>
                  </a:solidFill>
                </a:rPr>
                <a:t>+43 664 636 2090</a:t>
              </a:r>
              <a:br>
                <a:rPr lang="de-DE" sz="1000">
                  <a:solidFill>
                    <a:srgbClr val="766A60"/>
                  </a:solidFill>
                </a:rPr>
              </a:br>
              <a:r>
                <a:rPr lang="de-DE" sz="1000">
                  <a:solidFill>
                    <a:srgbClr val="766A60"/>
                  </a:solidFill>
                </a:rPr>
                <a:t>stephan.kraft@swift.com</a:t>
              </a:r>
              <a:br>
                <a:rPr lang="de-DE" sz="1000">
                  <a:solidFill>
                    <a:srgbClr val="766A60"/>
                  </a:solidFill>
                </a:rPr>
              </a:br>
              <a:r>
                <a:rPr lang="de-DE" sz="1000">
                  <a:solidFill>
                    <a:srgbClr val="766A60"/>
                  </a:solidFill>
                </a:rPr>
                <a:t>swift.com</a:t>
              </a:r>
              <a:endParaRPr lang="en-US" sz="1000">
                <a:solidFill>
                  <a:srgbClr val="766A60"/>
                </a:solidFill>
              </a:endParaRPr>
            </a:p>
          </p:txBody>
        </p:sp>
        <p:sp>
          <p:nvSpPr>
            <p:cNvPr id="53260" name="Oval 11"/>
            <p:cNvSpPr>
              <a:spLocks noChangeArrowheads="1"/>
            </p:cNvSpPr>
            <p:nvPr/>
          </p:nvSpPr>
          <p:spPr bwMode="auto">
            <a:xfrm>
              <a:off x="2342" y="3283"/>
              <a:ext cx="90" cy="90"/>
            </a:xfrm>
            <a:prstGeom prst="ellipse">
              <a:avLst/>
            </a:prstGeom>
            <a:solidFill>
              <a:schemeClr val="accent1"/>
            </a:solidFill>
            <a:ln w="9525">
              <a:noFill/>
              <a:round/>
              <a:headEnd/>
              <a:tailEnd/>
            </a:ln>
          </p:spPr>
          <p:txBody>
            <a:bodyPr wrap="none" anchor="ctr"/>
            <a:lstStyle/>
            <a:p>
              <a:pPr algn="ctr"/>
              <a:r>
                <a:rPr lang="de-DE" sz="700">
                  <a:solidFill>
                    <a:schemeClr val="bg1"/>
                  </a:solidFill>
                </a:rPr>
                <a:t>T</a:t>
              </a:r>
              <a:endParaRPr lang="en-US" sz="700">
                <a:solidFill>
                  <a:schemeClr val="bg1"/>
                </a:solidFill>
              </a:endParaRPr>
            </a:p>
          </p:txBody>
        </p:sp>
        <p:sp>
          <p:nvSpPr>
            <p:cNvPr id="53261" name="Oval 13"/>
            <p:cNvSpPr>
              <a:spLocks noChangeArrowheads="1"/>
            </p:cNvSpPr>
            <p:nvPr/>
          </p:nvSpPr>
          <p:spPr bwMode="auto">
            <a:xfrm>
              <a:off x="2342" y="3385"/>
              <a:ext cx="90" cy="90"/>
            </a:xfrm>
            <a:prstGeom prst="ellipse">
              <a:avLst/>
            </a:prstGeom>
            <a:solidFill>
              <a:schemeClr val="accent1"/>
            </a:solidFill>
            <a:ln w="9525">
              <a:noFill/>
              <a:round/>
              <a:headEnd/>
              <a:tailEnd/>
            </a:ln>
          </p:spPr>
          <p:txBody>
            <a:bodyPr wrap="none" anchor="ctr"/>
            <a:lstStyle/>
            <a:p>
              <a:pPr algn="ctr"/>
              <a:r>
                <a:rPr lang="de-DE" sz="700">
                  <a:solidFill>
                    <a:schemeClr val="bg1"/>
                  </a:solidFill>
                </a:rPr>
                <a:t>F</a:t>
              </a:r>
              <a:endParaRPr lang="en-US" sz="700">
                <a:solidFill>
                  <a:schemeClr val="bg1"/>
                </a:solidFill>
              </a:endParaRPr>
            </a:p>
          </p:txBody>
        </p:sp>
        <p:sp>
          <p:nvSpPr>
            <p:cNvPr id="53262" name="Oval 14"/>
            <p:cNvSpPr>
              <a:spLocks noChangeArrowheads="1"/>
            </p:cNvSpPr>
            <p:nvPr/>
          </p:nvSpPr>
          <p:spPr bwMode="auto">
            <a:xfrm>
              <a:off x="2342" y="3481"/>
              <a:ext cx="90" cy="90"/>
            </a:xfrm>
            <a:prstGeom prst="ellipse">
              <a:avLst/>
            </a:prstGeom>
            <a:solidFill>
              <a:schemeClr val="accent1"/>
            </a:solidFill>
            <a:ln w="9525">
              <a:noFill/>
              <a:round/>
              <a:headEnd/>
              <a:tailEnd/>
            </a:ln>
          </p:spPr>
          <p:txBody>
            <a:bodyPr wrap="none" anchor="ctr"/>
            <a:lstStyle/>
            <a:p>
              <a:pPr algn="ctr"/>
              <a:r>
                <a:rPr lang="de-DE" sz="700">
                  <a:solidFill>
                    <a:schemeClr val="bg1"/>
                  </a:solidFill>
                </a:rPr>
                <a:t>M</a:t>
              </a:r>
              <a:endParaRPr lang="en-US" sz="700">
                <a:solidFill>
                  <a:schemeClr val="bg1"/>
                </a:solidFill>
              </a:endParaRPr>
            </a:p>
          </p:txBody>
        </p:sp>
        <p:sp>
          <p:nvSpPr>
            <p:cNvPr id="53263" name="Oval 15"/>
            <p:cNvSpPr>
              <a:spLocks noChangeArrowheads="1"/>
            </p:cNvSpPr>
            <p:nvPr/>
          </p:nvSpPr>
          <p:spPr bwMode="auto">
            <a:xfrm>
              <a:off x="2342" y="3672"/>
              <a:ext cx="90" cy="90"/>
            </a:xfrm>
            <a:prstGeom prst="ellipse">
              <a:avLst/>
            </a:prstGeom>
            <a:solidFill>
              <a:schemeClr val="accent1"/>
            </a:solidFill>
            <a:ln w="9525">
              <a:noFill/>
              <a:round/>
              <a:headEnd/>
              <a:tailEnd/>
            </a:ln>
          </p:spPr>
          <p:txBody>
            <a:bodyPr wrap="none" anchor="ctr"/>
            <a:lstStyle/>
            <a:p>
              <a:pPr algn="ctr"/>
              <a:r>
                <a:rPr lang="de-DE" sz="700">
                  <a:solidFill>
                    <a:schemeClr val="bg1"/>
                  </a:solidFill>
                </a:rPr>
                <a:t>W</a:t>
              </a:r>
              <a:endParaRPr lang="en-US" sz="700">
                <a:solidFill>
                  <a:schemeClr val="bg1"/>
                </a:solidFill>
              </a:endParaRPr>
            </a:p>
          </p:txBody>
        </p:sp>
        <p:sp>
          <p:nvSpPr>
            <p:cNvPr id="53264" name="Oval 16"/>
            <p:cNvSpPr>
              <a:spLocks noChangeArrowheads="1"/>
            </p:cNvSpPr>
            <p:nvPr/>
          </p:nvSpPr>
          <p:spPr bwMode="auto">
            <a:xfrm>
              <a:off x="2341" y="3576"/>
              <a:ext cx="90" cy="90"/>
            </a:xfrm>
            <a:prstGeom prst="ellipse">
              <a:avLst/>
            </a:prstGeom>
            <a:solidFill>
              <a:schemeClr val="accent1"/>
            </a:solidFill>
            <a:ln w="9525">
              <a:noFill/>
              <a:round/>
              <a:headEnd/>
              <a:tailEnd/>
            </a:ln>
          </p:spPr>
          <p:txBody>
            <a:bodyPr wrap="none" anchor="ctr"/>
            <a:lstStyle/>
            <a:p>
              <a:pPr algn="ctr"/>
              <a:r>
                <a:rPr lang="de-DE" sz="700">
                  <a:solidFill>
                    <a:schemeClr val="bg1"/>
                  </a:solidFill>
                </a:rPr>
                <a:t>E</a:t>
              </a:r>
              <a:endParaRPr lang="en-US" sz="700">
                <a:solidFill>
                  <a:schemeClr val="bg1"/>
                </a:solidFill>
              </a:endParaRP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1"/>
          </p:nvPr>
        </p:nvSpPr>
        <p:spPr>
          <a:noFill/>
        </p:spPr>
        <p:txBody>
          <a:bodyPr/>
          <a:lstStyle/>
          <a:p>
            <a:fld id="{469CEF4E-BCF8-4EC3-96E0-2FC4D65DC57A}" type="slidenum">
              <a:rPr lang="en-GB" smtClean="0"/>
              <a:pPr/>
              <a:t>2</a:t>
            </a:fld>
            <a:endParaRPr lang="en-GB" smtClean="0"/>
          </a:p>
        </p:txBody>
      </p:sp>
      <p:sp>
        <p:nvSpPr>
          <p:cNvPr id="12291" name="Rectangle 2"/>
          <p:cNvSpPr>
            <a:spLocks noGrp="1" noChangeArrowheads="1"/>
          </p:cNvSpPr>
          <p:nvPr>
            <p:ph type="title"/>
          </p:nvPr>
        </p:nvSpPr>
        <p:spPr>
          <a:noFill/>
        </p:spPr>
        <p:txBody>
          <a:bodyPr/>
          <a:lstStyle/>
          <a:p>
            <a:pPr eaLnBrk="1" hangingPunct="1"/>
            <a:r>
              <a:rPr lang="en-US" smtClean="0"/>
              <a:t>What is SWIFT?</a:t>
            </a:r>
          </a:p>
        </p:txBody>
      </p:sp>
      <p:sp>
        <p:nvSpPr>
          <p:cNvPr id="12292" name="Oval 3"/>
          <p:cNvSpPr>
            <a:spLocks noChangeArrowheads="1"/>
          </p:cNvSpPr>
          <p:nvPr/>
        </p:nvSpPr>
        <p:spPr bwMode="auto">
          <a:xfrm>
            <a:off x="609600" y="2590800"/>
            <a:ext cx="2590800" cy="2590800"/>
          </a:xfrm>
          <a:prstGeom prst="ellipse">
            <a:avLst/>
          </a:prstGeom>
          <a:solidFill>
            <a:schemeClr val="accent1"/>
          </a:solidFill>
          <a:ln w="9525">
            <a:noFill/>
            <a:round/>
            <a:headEnd/>
            <a:tailEnd/>
          </a:ln>
        </p:spPr>
        <p:txBody>
          <a:bodyPr wrap="none" anchor="ctr" anchorCtr="1"/>
          <a:lstStyle/>
          <a:p>
            <a:pPr algn="ctr" eaLnBrk="1" hangingPunct="1">
              <a:lnSpc>
                <a:spcPct val="80000"/>
              </a:lnSpc>
              <a:spcBef>
                <a:spcPct val="20000"/>
              </a:spcBef>
            </a:pPr>
            <a:r>
              <a:rPr lang="en-US">
                <a:solidFill>
                  <a:schemeClr val="bg1"/>
                </a:solidFill>
              </a:rPr>
              <a:t>A</a:t>
            </a:r>
          </a:p>
          <a:p>
            <a:pPr algn="ctr" eaLnBrk="1" hangingPunct="1">
              <a:lnSpc>
                <a:spcPct val="80000"/>
              </a:lnSpc>
              <a:spcBef>
                <a:spcPct val="20000"/>
              </a:spcBef>
            </a:pPr>
            <a:r>
              <a:rPr lang="en-US">
                <a:solidFill>
                  <a:schemeClr val="bg1"/>
                </a:solidFill>
              </a:rPr>
              <a:t>co-operative</a:t>
            </a:r>
          </a:p>
          <a:p>
            <a:pPr algn="ctr" eaLnBrk="1" hangingPunct="1">
              <a:lnSpc>
                <a:spcPct val="80000"/>
              </a:lnSpc>
              <a:spcBef>
                <a:spcPct val="20000"/>
              </a:spcBef>
            </a:pPr>
            <a:r>
              <a:rPr lang="en-US">
                <a:solidFill>
                  <a:schemeClr val="bg1"/>
                </a:solidFill>
              </a:rPr>
              <a:t>organisation</a:t>
            </a:r>
          </a:p>
          <a:p>
            <a:pPr algn="ctr" eaLnBrk="1" hangingPunct="1">
              <a:lnSpc>
                <a:spcPct val="80000"/>
              </a:lnSpc>
              <a:spcBef>
                <a:spcPct val="20000"/>
              </a:spcBef>
            </a:pPr>
            <a:r>
              <a:rPr lang="en-US">
                <a:solidFill>
                  <a:schemeClr val="bg1"/>
                </a:solidFill>
              </a:rPr>
              <a:t>serving the</a:t>
            </a:r>
          </a:p>
          <a:p>
            <a:pPr algn="ctr" eaLnBrk="1" hangingPunct="1">
              <a:lnSpc>
                <a:spcPct val="80000"/>
              </a:lnSpc>
              <a:spcBef>
                <a:spcPct val="20000"/>
              </a:spcBef>
            </a:pPr>
            <a:r>
              <a:rPr lang="en-US">
                <a:solidFill>
                  <a:schemeClr val="bg1"/>
                </a:solidFill>
              </a:rPr>
              <a:t>financial</a:t>
            </a:r>
          </a:p>
          <a:p>
            <a:pPr algn="ctr" eaLnBrk="1" hangingPunct="1">
              <a:lnSpc>
                <a:spcPct val="80000"/>
              </a:lnSpc>
              <a:spcBef>
                <a:spcPct val="20000"/>
              </a:spcBef>
            </a:pPr>
            <a:r>
              <a:rPr lang="en-US">
                <a:solidFill>
                  <a:schemeClr val="bg1"/>
                </a:solidFill>
              </a:rPr>
              <a:t>industry</a:t>
            </a:r>
          </a:p>
        </p:txBody>
      </p:sp>
      <p:sp>
        <p:nvSpPr>
          <p:cNvPr id="588804" name="Oval 4"/>
          <p:cNvSpPr>
            <a:spLocks noChangeArrowheads="1"/>
          </p:cNvSpPr>
          <p:nvPr/>
        </p:nvSpPr>
        <p:spPr bwMode="auto">
          <a:xfrm>
            <a:off x="3276600" y="2590800"/>
            <a:ext cx="2590800" cy="2590800"/>
          </a:xfrm>
          <a:prstGeom prst="ellipse">
            <a:avLst/>
          </a:prstGeom>
          <a:solidFill>
            <a:srgbClr val="800080"/>
          </a:solidFill>
          <a:ln w="9525">
            <a:noFill/>
            <a:round/>
            <a:headEnd/>
            <a:tailEnd/>
          </a:ln>
        </p:spPr>
        <p:txBody>
          <a:bodyPr wrap="none" anchor="ctr" anchorCtr="1"/>
          <a:lstStyle/>
          <a:p>
            <a:pPr algn="ctr" eaLnBrk="1" hangingPunct="1">
              <a:lnSpc>
                <a:spcPct val="80000"/>
              </a:lnSpc>
              <a:spcBef>
                <a:spcPct val="20000"/>
              </a:spcBef>
            </a:pPr>
            <a:r>
              <a:rPr lang="en-US">
                <a:solidFill>
                  <a:schemeClr val="bg1"/>
                </a:solidFill>
              </a:rPr>
              <a:t>A</a:t>
            </a:r>
          </a:p>
          <a:p>
            <a:pPr algn="ctr" eaLnBrk="1" hangingPunct="1">
              <a:lnSpc>
                <a:spcPct val="80000"/>
              </a:lnSpc>
              <a:spcBef>
                <a:spcPct val="20000"/>
              </a:spcBef>
            </a:pPr>
            <a:r>
              <a:rPr lang="en-US">
                <a:solidFill>
                  <a:schemeClr val="bg1"/>
                </a:solidFill>
              </a:rPr>
              <a:t>provider of</a:t>
            </a:r>
          </a:p>
          <a:p>
            <a:pPr algn="ctr" eaLnBrk="1" hangingPunct="1">
              <a:lnSpc>
                <a:spcPct val="80000"/>
              </a:lnSpc>
              <a:spcBef>
                <a:spcPct val="20000"/>
              </a:spcBef>
            </a:pPr>
            <a:r>
              <a:rPr lang="en-US">
                <a:solidFill>
                  <a:schemeClr val="bg1"/>
                </a:solidFill>
              </a:rPr>
              <a:t>highly secure</a:t>
            </a:r>
          </a:p>
          <a:p>
            <a:pPr algn="ctr" eaLnBrk="1" hangingPunct="1">
              <a:lnSpc>
                <a:spcPct val="80000"/>
              </a:lnSpc>
              <a:spcBef>
                <a:spcPct val="20000"/>
              </a:spcBef>
            </a:pPr>
            <a:r>
              <a:rPr lang="en-US">
                <a:solidFill>
                  <a:schemeClr val="bg1"/>
                </a:solidFill>
              </a:rPr>
              <a:t>financial</a:t>
            </a:r>
          </a:p>
          <a:p>
            <a:pPr algn="ctr" eaLnBrk="1" hangingPunct="1">
              <a:lnSpc>
                <a:spcPct val="80000"/>
              </a:lnSpc>
              <a:spcBef>
                <a:spcPct val="20000"/>
              </a:spcBef>
            </a:pPr>
            <a:r>
              <a:rPr lang="en-US">
                <a:solidFill>
                  <a:schemeClr val="bg1"/>
                </a:solidFill>
              </a:rPr>
              <a:t>messaging</a:t>
            </a:r>
          </a:p>
          <a:p>
            <a:pPr algn="ctr" eaLnBrk="1" hangingPunct="1">
              <a:lnSpc>
                <a:spcPct val="80000"/>
              </a:lnSpc>
              <a:spcBef>
                <a:spcPct val="20000"/>
              </a:spcBef>
            </a:pPr>
            <a:r>
              <a:rPr lang="en-US">
                <a:solidFill>
                  <a:schemeClr val="bg1"/>
                </a:solidFill>
              </a:rPr>
              <a:t>services</a:t>
            </a:r>
          </a:p>
        </p:txBody>
      </p:sp>
      <p:sp>
        <p:nvSpPr>
          <p:cNvPr id="588805" name="Oval 5"/>
          <p:cNvSpPr>
            <a:spLocks noChangeArrowheads="1"/>
          </p:cNvSpPr>
          <p:nvPr/>
        </p:nvSpPr>
        <p:spPr bwMode="auto">
          <a:xfrm>
            <a:off x="5943600" y="2590800"/>
            <a:ext cx="2590800" cy="2590800"/>
          </a:xfrm>
          <a:prstGeom prst="ellipse">
            <a:avLst/>
          </a:prstGeom>
          <a:solidFill>
            <a:schemeClr val="hlink"/>
          </a:solidFill>
          <a:ln w="9525">
            <a:noFill/>
            <a:round/>
            <a:headEnd/>
            <a:tailEnd/>
          </a:ln>
        </p:spPr>
        <p:txBody>
          <a:bodyPr wrap="none" anchor="ctr" anchorCtr="1"/>
          <a:lstStyle/>
          <a:p>
            <a:pPr algn="ctr" eaLnBrk="1" hangingPunct="1">
              <a:lnSpc>
                <a:spcPct val="80000"/>
              </a:lnSpc>
              <a:spcBef>
                <a:spcPct val="20000"/>
              </a:spcBef>
            </a:pPr>
            <a:r>
              <a:rPr lang="en-US">
                <a:solidFill>
                  <a:schemeClr val="bg1"/>
                </a:solidFill>
              </a:rPr>
              <a:t>The</a:t>
            </a:r>
          </a:p>
          <a:p>
            <a:pPr algn="ctr" eaLnBrk="1" hangingPunct="1">
              <a:lnSpc>
                <a:spcPct val="80000"/>
              </a:lnSpc>
              <a:spcBef>
                <a:spcPct val="20000"/>
              </a:spcBef>
            </a:pPr>
            <a:r>
              <a:rPr lang="de-DE">
                <a:solidFill>
                  <a:schemeClr val="bg1"/>
                </a:solidFill>
              </a:rPr>
              <a:t>financial</a:t>
            </a:r>
          </a:p>
          <a:p>
            <a:pPr algn="ctr" eaLnBrk="1" hangingPunct="1">
              <a:lnSpc>
                <a:spcPct val="80000"/>
              </a:lnSpc>
              <a:spcBef>
                <a:spcPct val="20000"/>
              </a:spcBef>
            </a:pPr>
            <a:r>
              <a:rPr lang="de-DE">
                <a:solidFill>
                  <a:schemeClr val="bg1"/>
                </a:solidFill>
              </a:rPr>
              <a:t>standardisation</a:t>
            </a:r>
          </a:p>
          <a:p>
            <a:pPr algn="ctr" eaLnBrk="1" hangingPunct="1">
              <a:lnSpc>
                <a:spcPct val="80000"/>
              </a:lnSpc>
              <a:spcBef>
                <a:spcPct val="20000"/>
              </a:spcBef>
            </a:pPr>
            <a:r>
              <a:rPr lang="de-DE">
                <a:solidFill>
                  <a:schemeClr val="bg1"/>
                </a:solidFill>
              </a:rPr>
              <a:t>body</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8804"/>
                                        </p:tgtEl>
                                        <p:attrNameLst>
                                          <p:attrName>style.visibility</p:attrName>
                                        </p:attrNameLst>
                                      </p:cBhvr>
                                      <p:to>
                                        <p:strVal val="visible"/>
                                      </p:to>
                                    </p:set>
                                    <p:animEffect transition="in" filter="fade">
                                      <p:cBhvr>
                                        <p:cTn id="7" dur="1000"/>
                                        <p:tgtEl>
                                          <p:spTgt spid="5888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8805"/>
                                        </p:tgtEl>
                                        <p:attrNameLst>
                                          <p:attrName>style.visibility</p:attrName>
                                        </p:attrNameLst>
                                      </p:cBhvr>
                                      <p:to>
                                        <p:strVal val="visible"/>
                                      </p:to>
                                    </p:set>
                                    <p:animEffect transition="in" filter="fade">
                                      <p:cBhvr>
                                        <p:cTn id="12" dur="1000"/>
                                        <p:tgtEl>
                                          <p:spTgt spid="588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8804" grpId="0" animBg="1"/>
      <p:bldP spid="5888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noFill/>
        </p:spPr>
        <p:txBody>
          <a:bodyPr/>
          <a:lstStyle/>
          <a:p>
            <a:fld id="{DA97BD3E-FAFA-4DF6-811F-524C3256B1D0}" type="slidenum">
              <a:rPr lang="en-GB" smtClean="0"/>
              <a:pPr/>
              <a:t>3</a:t>
            </a:fld>
            <a:endParaRPr lang="en-GB" smtClean="0"/>
          </a:p>
        </p:txBody>
      </p:sp>
      <p:sp>
        <p:nvSpPr>
          <p:cNvPr id="13315" name="Rectangle 2"/>
          <p:cNvSpPr>
            <a:spLocks noGrp="1" noChangeArrowheads="1"/>
          </p:cNvSpPr>
          <p:nvPr>
            <p:ph type="title"/>
          </p:nvPr>
        </p:nvSpPr>
        <p:spPr>
          <a:noFill/>
        </p:spPr>
        <p:txBody>
          <a:bodyPr/>
          <a:lstStyle/>
          <a:p>
            <a:pPr eaLnBrk="1" hangingPunct="1"/>
            <a:r>
              <a:rPr lang="en-US" smtClean="0"/>
              <a:t>Country Coverage</a:t>
            </a:r>
          </a:p>
        </p:txBody>
      </p:sp>
      <p:grpSp>
        <p:nvGrpSpPr>
          <p:cNvPr id="2" name="Group 805"/>
          <p:cNvGrpSpPr>
            <a:grpSpLocks/>
          </p:cNvGrpSpPr>
          <p:nvPr/>
        </p:nvGrpSpPr>
        <p:grpSpPr bwMode="auto">
          <a:xfrm>
            <a:off x="179388" y="1268413"/>
            <a:ext cx="8912225" cy="5500687"/>
            <a:chOff x="113" y="799"/>
            <a:chExt cx="5614" cy="3465"/>
          </a:xfrm>
        </p:grpSpPr>
        <p:grpSp>
          <p:nvGrpSpPr>
            <p:cNvPr id="3" name="Group 7"/>
            <p:cNvGrpSpPr>
              <a:grpSpLocks/>
            </p:cNvGrpSpPr>
            <p:nvPr/>
          </p:nvGrpSpPr>
          <p:grpSpPr bwMode="auto">
            <a:xfrm>
              <a:off x="113" y="803"/>
              <a:ext cx="5614" cy="3461"/>
              <a:chOff x="252" y="609"/>
              <a:chExt cx="5614" cy="3461"/>
            </a:xfrm>
          </p:grpSpPr>
          <p:sp>
            <p:nvSpPr>
              <p:cNvPr id="13727" name="Oval 8"/>
              <p:cNvSpPr>
                <a:spLocks noChangeArrowheads="1"/>
              </p:cNvSpPr>
              <p:nvPr/>
            </p:nvSpPr>
            <p:spPr bwMode="ltGray">
              <a:xfrm>
                <a:off x="1135" y="2455"/>
                <a:ext cx="3" cy="2"/>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728" name="Freeform 9"/>
              <p:cNvSpPr>
                <a:spLocks/>
              </p:cNvSpPr>
              <p:nvPr/>
            </p:nvSpPr>
            <p:spPr bwMode="ltGray">
              <a:xfrm>
                <a:off x="283" y="1249"/>
                <a:ext cx="19" cy="19"/>
              </a:xfrm>
              <a:custGeom>
                <a:avLst/>
                <a:gdLst>
                  <a:gd name="T0" fmla="*/ 0 w 19"/>
                  <a:gd name="T1" fmla="*/ 4 h 17"/>
                  <a:gd name="T2" fmla="*/ 16 w 19"/>
                  <a:gd name="T3" fmla="*/ 0 h 17"/>
                  <a:gd name="T4" fmla="*/ 18 w 19"/>
                  <a:gd name="T5" fmla="*/ 11 h 17"/>
                  <a:gd name="T6" fmla="*/ 8 w 19"/>
                  <a:gd name="T7" fmla="*/ 22 h 17"/>
                  <a:gd name="T8" fmla="*/ 0 w 19"/>
                  <a:gd name="T9" fmla="*/ 17 h 17"/>
                  <a:gd name="T10" fmla="*/ 0 w 19"/>
                  <a:gd name="T11" fmla="*/ 4 h 17"/>
                  <a:gd name="T12" fmla="*/ 0 60000 65536"/>
                  <a:gd name="T13" fmla="*/ 0 60000 65536"/>
                  <a:gd name="T14" fmla="*/ 0 60000 65536"/>
                  <a:gd name="T15" fmla="*/ 0 60000 65536"/>
                  <a:gd name="T16" fmla="*/ 0 60000 65536"/>
                  <a:gd name="T17" fmla="*/ 0 60000 65536"/>
                  <a:gd name="T18" fmla="*/ 0 w 19"/>
                  <a:gd name="T19" fmla="*/ 0 h 17"/>
                  <a:gd name="T20" fmla="*/ 19 w 1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9" h="17">
                    <a:moveTo>
                      <a:pt x="0" y="4"/>
                    </a:moveTo>
                    <a:lnTo>
                      <a:pt x="16" y="0"/>
                    </a:lnTo>
                    <a:lnTo>
                      <a:pt x="18" y="8"/>
                    </a:lnTo>
                    <a:lnTo>
                      <a:pt x="8" y="16"/>
                    </a:lnTo>
                    <a:lnTo>
                      <a:pt x="0" y="12"/>
                    </a:lnTo>
                    <a:lnTo>
                      <a:pt x="0" y="4"/>
                    </a:lnTo>
                  </a:path>
                </a:pathLst>
              </a:custGeom>
              <a:solidFill>
                <a:schemeClr val="hlink"/>
              </a:solidFill>
              <a:ln w="12700" cap="rnd">
                <a:solidFill>
                  <a:schemeClr val="bg1"/>
                </a:solidFill>
                <a:round/>
                <a:headEnd/>
                <a:tailEnd/>
              </a:ln>
            </p:spPr>
            <p:txBody>
              <a:bodyPr/>
              <a:lstStyle/>
              <a:p>
                <a:endParaRPr lang="en-US"/>
              </a:p>
            </p:txBody>
          </p:sp>
          <p:sp>
            <p:nvSpPr>
              <p:cNvPr id="13729" name="Freeform 10"/>
              <p:cNvSpPr>
                <a:spLocks/>
              </p:cNvSpPr>
              <p:nvPr/>
            </p:nvSpPr>
            <p:spPr bwMode="ltGray">
              <a:xfrm>
                <a:off x="2147" y="1412"/>
                <a:ext cx="138" cy="97"/>
              </a:xfrm>
              <a:custGeom>
                <a:avLst/>
                <a:gdLst>
                  <a:gd name="T0" fmla="*/ 103 w 139"/>
                  <a:gd name="T1" fmla="*/ 13 h 87"/>
                  <a:gd name="T2" fmla="*/ 111 w 139"/>
                  <a:gd name="T3" fmla="*/ 4 h 87"/>
                  <a:gd name="T4" fmla="*/ 121 w 139"/>
                  <a:gd name="T5" fmla="*/ 9 h 87"/>
                  <a:gd name="T6" fmla="*/ 125 w 139"/>
                  <a:gd name="T7" fmla="*/ 28 h 87"/>
                  <a:gd name="T8" fmla="*/ 131 w 139"/>
                  <a:gd name="T9" fmla="*/ 36 h 87"/>
                  <a:gd name="T10" fmla="*/ 133 w 139"/>
                  <a:gd name="T11" fmla="*/ 58 h 87"/>
                  <a:gd name="T12" fmla="*/ 117 w 139"/>
                  <a:gd name="T13" fmla="*/ 88 h 87"/>
                  <a:gd name="T14" fmla="*/ 103 w 139"/>
                  <a:gd name="T15" fmla="*/ 104 h 87"/>
                  <a:gd name="T16" fmla="*/ 91 w 139"/>
                  <a:gd name="T17" fmla="*/ 119 h 87"/>
                  <a:gd name="T18" fmla="*/ 68 w 139"/>
                  <a:gd name="T19" fmla="*/ 117 h 87"/>
                  <a:gd name="T20" fmla="*/ 52 w 139"/>
                  <a:gd name="T21" fmla="*/ 108 h 87"/>
                  <a:gd name="T22" fmla="*/ 34 w 139"/>
                  <a:gd name="T23" fmla="*/ 104 h 87"/>
                  <a:gd name="T24" fmla="*/ 24 w 139"/>
                  <a:gd name="T25" fmla="*/ 93 h 87"/>
                  <a:gd name="T26" fmla="*/ 32 w 139"/>
                  <a:gd name="T27" fmla="*/ 80 h 87"/>
                  <a:gd name="T28" fmla="*/ 26 w 139"/>
                  <a:gd name="T29" fmla="*/ 67 h 87"/>
                  <a:gd name="T30" fmla="*/ 10 w 139"/>
                  <a:gd name="T31" fmla="*/ 64 h 87"/>
                  <a:gd name="T32" fmla="*/ 12 w 139"/>
                  <a:gd name="T33" fmla="*/ 56 h 87"/>
                  <a:gd name="T34" fmla="*/ 34 w 139"/>
                  <a:gd name="T35" fmla="*/ 52 h 87"/>
                  <a:gd name="T36" fmla="*/ 36 w 139"/>
                  <a:gd name="T37" fmla="*/ 41 h 87"/>
                  <a:gd name="T38" fmla="*/ 24 w 139"/>
                  <a:gd name="T39" fmla="*/ 36 h 87"/>
                  <a:gd name="T40" fmla="*/ 0 w 139"/>
                  <a:gd name="T41" fmla="*/ 45 h 87"/>
                  <a:gd name="T42" fmla="*/ 14 w 139"/>
                  <a:gd name="T43" fmla="*/ 28 h 87"/>
                  <a:gd name="T44" fmla="*/ 20 w 139"/>
                  <a:gd name="T45" fmla="*/ 9 h 87"/>
                  <a:gd name="T46" fmla="*/ 32 w 139"/>
                  <a:gd name="T47" fmla="*/ 20 h 87"/>
                  <a:gd name="T48" fmla="*/ 38 w 139"/>
                  <a:gd name="T49" fmla="*/ 0 h 87"/>
                  <a:gd name="T50" fmla="*/ 44 w 139"/>
                  <a:gd name="T51" fmla="*/ 28 h 87"/>
                  <a:gd name="T52" fmla="*/ 48 w 139"/>
                  <a:gd name="T53" fmla="*/ 52 h 87"/>
                  <a:gd name="T54" fmla="*/ 54 w 139"/>
                  <a:gd name="T55" fmla="*/ 41 h 87"/>
                  <a:gd name="T56" fmla="*/ 58 w 139"/>
                  <a:gd name="T57" fmla="*/ 33 h 87"/>
                  <a:gd name="T58" fmla="*/ 60 w 139"/>
                  <a:gd name="T59" fmla="*/ 13 h 87"/>
                  <a:gd name="T60" fmla="*/ 68 w 139"/>
                  <a:gd name="T61" fmla="*/ 33 h 87"/>
                  <a:gd name="T62" fmla="*/ 71 w 139"/>
                  <a:gd name="T63" fmla="*/ 13 h 87"/>
                  <a:gd name="T64" fmla="*/ 79 w 139"/>
                  <a:gd name="T65" fmla="*/ 16 h 87"/>
                  <a:gd name="T66" fmla="*/ 91 w 139"/>
                  <a:gd name="T67" fmla="*/ 22 h 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9"/>
                  <a:gd name="T103" fmla="*/ 0 h 87"/>
                  <a:gd name="T104" fmla="*/ 139 w 139"/>
                  <a:gd name="T105" fmla="*/ 87 h 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9" h="87">
                    <a:moveTo>
                      <a:pt x="100" y="12"/>
                    </a:moveTo>
                    <a:lnTo>
                      <a:pt x="106" y="10"/>
                    </a:lnTo>
                    <a:lnTo>
                      <a:pt x="108" y="2"/>
                    </a:lnTo>
                    <a:lnTo>
                      <a:pt x="114" y="4"/>
                    </a:lnTo>
                    <a:lnTo>
                      <a:pt x="118" y="10"/>
                    </a:lnTo>
                    <a:lnTo>
                      <a:pt x="124" y="6"/>
                    </a:lnTo>
                    <a:lnTo>
                      <a:pt x="126" y="14"/>
                    </a:lnTo>
                    <a:lnTo>
                      <a:pt x="128" y="20"/>
                    </a:lnTo>
                    <a:lnTo>
                      <a:pt x="126" y="24"/>
                    </a:lnTo>
                    <a:lnTo>
                      <a:pt x="134" y="26"/>
                    </a:lnTo>
                    <a:lnTo>
                      <a:pt x="138" y="32"/>
                    </a:lnTo>
                    <a:lnTo>
                      <a:pt x="136" y="42"/>
                    </a:lnTo>
                    <a:lnTo>
                      <a:pt x="128" y="56"/>
                    </a:lnTo>
                    <a:lnTo>
                      <a:pt x="120" y="64"/>
                    </a:lnTo>
                    <a:lnTo>
                      <a:pt x="114" y="64"/>
                    </a:lnTo>
                    <a:lnTo>
                      <a:pt x="106" y="74"/>
                    </a:lnTo>
                    <a:lnTo>
                      <a:pt x="106" y="78"/>
                    </a:lnTo>
                    <a:lnTo>
                      <a:pt x="94" y="86"/>
                    </a:lnTo>
                    <a:lnTo>
                      <a:pt x="84" y="80"/>
                    </a:lnTo>
                    <a:lnTo>
                      <a:pt x="68" y="84"/>
                    </a:lnTo>
                    <a:lnTo>
                      <a:pt x="58" y="78"/>
                    </a:lnTo>
                    <a:lnTo>
                      <a:pt x="52" y="78"/>
                    </a:lnTo>
                    <a:lnTo>
                      <a:pt x="46" y="72"/>
                    </a:lnTo>
                    <a:lnTo>
                      <a:pt x="34" y="74"/>
                    </a:lnTo>
                    <a:lnTo>
                      <a:pt x="24" y="72"/>
                    </a:lnTo>
                    <a:lnTo>
                      <a:pt x="24" y="66"/>
                    </a:lnTo>
                    <a:lnTo>
                      <a:pt x="30" y="66"/>
                    </a:lnTo>
                    <a:lnTo>
                      <a:pt x="32" y="58"/>
                    </a:lnTo>
                    <a:lnTo>
                      <a:pt x="26" y="52"/>
                    </a:lnTo>
                    <a:lnTo>
                      <a:pt x="26" y="48"/>
                    </a:lnTo>
                    <a:lnTo>
                      <a:pt x="22" y="46"/>
                    </a:lnTo>
                    <a:lnTo>
                      <a:pt x="10" y="46"/>
                    </a:lnTo>
                    <a:lnTo>
                      <a:pt x="10" y="42"/>
                    </a:lnTo>
                    <a:lnTo>
                      <a:pt x="12" y="40"/>
                    </a:lnTo>
                    <a:lnTo>
                      <a:pt x="22" y="40"/>
                    </a:lnTo>
                    <a:lnTo>
                      <a:pt x="34" y="38"/>
                    </a:lnTo>
                    <a:lnTo>
                      <a:pt x="30" y="36"/>
                    </a:lnTo>
                    <a:lnTo>
                      <a:pt x="36" y="30"/>
                    </a:lnTo>
                    <a:lnTo>
                      <a:pt x="32" y="28"/>
                    </a:lnTo>
                    <a:lnTo>
                      <a:pt x="24" y="26"/>
                    </a:lnTo>
                    <a:lnTo>
                      <a:pt x="14" y="34"/>
                    </a:lnTo>
                    <a:lnTo>
                      <a:pt x="0" y="32"/>
                    </a:lnTo>
                    <a:lnTo>
                      <a:pt x="10" y="24"/>
                    </a:lnTo>
                    <a:lnTo>
                      <a:pt x="14" y="20"/>
                    </a:lnTo>
                    <a:lnTo>
                      <a:pt x="18" y="22"/>
                    </a:lnTo>
                    <a:lnTo>
                      <a:pt x="20" y="6"/>
                    </a:lnTo>
                    <a:lnTo>
                      <a:pt x="28" y="14"/>
                    </a:lnTo>
                    <a:lnTo>
                      <a:pt x="32" y="14"/>
                    </a:lnTo>
                    <a:lnTo>
                      <a:pt x="30" y="6"/>
                    </a:lnTo>
                    <a:lnTo>
                      <a:pt x="38" y="0"/>
                    </a:lnTo>
                    <a:lnTo>
                      <a:pt x="44" y="10"/>
                    </a:lnTo>
                    <a:lnTo>
                      <a:pt x="44" y="20"/>
                    </a:lnTo>
                    <a:lnTo>
                      <a:pt x="46" y="28"/>
                    </a:lnTo>
                    <a:lnTo>
                      <a:pt x="48" y="38"/>
                    </a:lnTo>
                    <a:lnTo>
                      <a:pt x="52" y="26"/>
                    </a:lnTo>
                    <a:lnTo>
                      <a:pt x="54" y="30"/>
                    </a:lnTo>
                    <a:lnTo>
                      <a:pt x="58" y="32"/>
                    </a:lnTo>
                    <a:lnTo>
                      <a:pt x="58" y="24"/>
                    </a:lnTo>
                    <a:lnTo>
                      <a:pt x="56" y="16"/>
                    </a:lnTo>
                    <a:lnTo>
                      <a:pt x="60" y="10"/>
                    </a:lnTo>
                    <a:lnTo>
                      <a:pt x="64" y="16"/>
                    </a:lnTo>
                    <a:lnTo>
                      <a:pt x="68" y="24"/>
                    </a:lnTo>
                    <a:lnTo>
                      <a:pt x="68" y="16"/>
                    </a:lnTo>
                    <a:lnTo>
                      <a:pt x="74" y="10"/>
                    </a:lnTo>
                    <a:lnTo>
                      <a:pt x="82" y="18"/>
                    </a:lnTo>
                    <a:lnTo>
                      <a:pt x="82" y="12"/>
                    </a:lnTo>
                    <a:lnTo>
                      <a:pt x="88" y="10"/>
                    </a:lnTo>
                    <a:lnTo>
                      <a:pt x="94" y="16"/>
                    </a:lnTo>
                    <a:lnTo>
                      <a:pt x="100" y="12"/>
                    </a:lnTo>
                  </a:path>
                </a:pathLst>
              </a:custGeom>
              <a:solidFill>
                <a:schemeClr val="hlink"/>
              </a:solidFill>
              <a:ln w="12700" cap="rnd">
                <a:solidFill>
                  <a:schemeClr val="bg1"/>
                </a:solidFill>
                <a:round/>
                <a:headEnd/>
                <a:tailEnd/>
              </a:ln>
            </p:spPr>
            <p:txBody>
              <a:bodyPr/>
              <a:lstStyle/>
              <a:p>
                <a:endParaRPr lang="en-US"/>
              </a:p>
            </p:txBody>
          </p:sp>
          <p:sp>
            <p:nvSpPr>
              <p:cNvPr id="13730" name="Oval 11"/>
              <p:cNvSpPr>
                <a:spLocks noChangeArrowheads="1"/>
              </p:cNvSpPr>
              <p:nvPr/>
            </p:nvSpPr>
            <p:spPr bwMode="ltGray">
              <a:xfrm>
                <a:off x="1309" y="2370"/>
                <a:ext cx="5" cy="5"/>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731" name="Freeform 12"/>
              <p:cNvSpPr>
                <a:spLocks/>
              </p:cNvSpPr>
              <p:nvPr/>
            </p:nvSpPr>
            <p:spPr bwMode="ltGray">
              <a:xfrm>
                <a:off x="1549" y="2564"/>
                <a:ext cx="21" cy="32"/>
              </a:xfrm>
              <a:custGeom>
                <a:avLst/>
                <a:gdLst>
                  <a:gd name="T0" fmla="*/ 14 w 21"/>
                  <a:gd name="T1" fmla="*/ 9 h 29"/>
                  <a:gd name="T2" fmla="*/ 20 w 21"/>
                  <a:gd name="T3" fmla="*/ 29 h 29"/>
                  <a:gd name="T4" fmla="*/ 4 w 21"/>
                  <a:gd name="T5" fmla="*/ 38 h 29"/>
                  <a:gd name="T6" fmla="*/ 6 w 21"/>
                  <a:gd name="T7" fmla="*/ 24 h 29"/>
                  <a:gd name="T8" fmla="*/ 0 w 21"/>
                  <a:gd name="T9" fmla="*/ 0 h 29"/>
                  <a:gd name="T10" fmla="*/ 14 w 21"/>
                  <a:gd name="T11" fmla="*/ 9 h 29"/>
                  <a:gd name="T12" fmla="*/ 0 60000 65536"/>
                  <a:gd name="T13" fmla="*/ 0 60000 65536"/>
                  <a:gd name="T14" fmla="*/ 0 60000 65536"/>
                  <a:gd name="T15" fmla="*/ 0 60000 65536"/>
                  <a:gd name="T16" fmla="*/ 0 60000 65536"/>
                  <a:gd name="T17" fmla="*/ 0 60000 65536"/>
                  <a:gd name="T18" fmla="*/ 0 w 21"/>
                  <a:gd name="T19" fmla="*/ 0 h 29"/>
                  <a:gd name="T20" fmla="*/ 21 w 21"/>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21" h="29">
                    <a:moveTo>
                      <a:pt x="14" y="6"/>
                    </a:moveTo>
                    <a:lnTo>
                      <a:pt x="20" y="22"/>
                    </a:lnTo>
                    <a:lnTo>
                      <a:pt x="4" y="28"/>
                    </a:lnTo>
                    <a:lnTo>
                      <a:pt x="6" y="18"/>
                    </a:lnTo>
                    <a:lnTo>
                      <a:pt x="0" y="0"/>
                    </a:lnTo>
                    <a:lnTo>
                      <a:pt x="14" y="6"/>
                    </a:lnTo>
                  </a:path>
                </a:pathLst>
              </a:custGeom>
              <a:solidFill>
                <a:schemeClr val="hlink"/>
              </a:solidFill>
              <a:ln w="12700" cap="rnd">
                <a:solidFill>
                  <a:schemeClr val="bg1"/>
                </a:solidFill>
                <a:round/>
                <a:headEnd/>
                <a:tailEnd/>
              </a:ln>
            </p:spPr>
            <p:txBody>
              <a:bodyPr/>
              <a:lstStyle/>
              <a:p>
                <a:endParaRPr lang="en-US"/>
              </a:p>
            </p:txBody>
          </p:sp>
          <p:sp>
            <p:nvSpPr>
              <p:cNvPr id="13732" name="Oval 13"/>
              <p:cNvSpPr>
                <a:spLocks noChangeArrowheads="1"/>
              </p:cNvSpPr>
              <p:nvPr/>
            </p:nvSpPr>
            <p:spPr bwMode="ltGray">
              <a:xfrm>
                <a:off x="1473" y="1395"/>
                <a:ext cx="1" cy="5"/>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733" name="Oval 14"/>
              <p:cNvSpPr>
                <a:spLocks noChangeArrowheads="1"/>
              </p:cNvSpPr>
              <p:nvPr/>
            </p:nvSpPr>
            <p:spPr bwMode="ltGray">
              <a:xfrm>
                <a:off x="1450" y="1400"/>
                <a:ext cx="5" cy="6"/>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734" name="Freeform 15"/>
              <p:cNvSpPr>
                <a:spLocks/>
              </p:cNvSpPr>
              <p:nvPr/>
            </p:nvSpPr>
            <p:spPr bwMode="ltGray">
              <a:xfrm>
                <a:off x="651" y="1434"/>
                <a:ext cx="16" cy="66"/>
              </a:xfrm>
              <a:custGeom>
                <a:avLst/>
                <a:gdLst>
                  <a:gd name="T0" fmla="*/ 0 w 17"/>
                  <a:gd name="T1" fmla="*/ 0 h 59"/>
                  <a:gd name="T2" fmla="*/ 8 w 17"/>
                  <a:gd name="T3" fmla="*/ 0 h 59"/>
                  <a:gd name="T4" fmla="*/ 13 w 17"/>
                  <a:gd name="T5" fmla="*/ 25 h 59"/>
                  <a:gd name="T6" fmla="*/ 11 w 17"/>
                  <a:gd name="T7" fmla="*/ 45 h 59"/>
                  <a:gd name="T8" fmla="*/ 9 w 17"/>
                  <a:gd name="T9" fmla="*/ 67 h 59"/>
                  <a:gd name="T10" fmla="*/ 4 w 17"/>
                  <a:gd name="T11" fmla="*/ 82 h 59"/>
                  <a:gd name="T12" fmla="*/ 0 w 17"/>
                  <a:gd name="T13" fmla="*/ 73 h 59"/>
                  <a:gd name="T14" fmla="*/ 2 w 17"/>
                  <a:gd name="T15" fmla="*/ 62 h 59"/>
                  <a:gd name="T16" fmla="*/ 2 w 17"/>
                  <a:gd name="T17" fmla="*/ 39 h 59"/>
                  <a:gd name="T18" fmla="*/ 0 w 17"/>
                  <a:gd name="T19" fmla="*/ 20 h 59"/>
                  <a:gd name="T20" fmla="*/ 0 w 17"/>
                  <a:gd name="T21" fmla="*/ 0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59"/>
                  <a:gd name="T35" fmla="*/ 17 w 17"/>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59">
                    <a:moveTo>
                      <a:pt x="0" y="0"/>
                    </a:moveTo>
                    <a:lnTo>
                      <a:pt x="10" y="0"/>
                    </a:lnTo>
                    <a:lnTo>
                      <a:pt x="16" y="18"/>
                    </a:lnTo>
                    <a:lnTo>
                      <a:pt x="14" y="32"/>
                    </a:lnTo>
                    <a:lnTo>
                      <a:pt x="12" y="48"/>
                    </a:lnTo>
                    <a:lnTo>
                      <a:pt x="4" y="58"/>
                    </a:lnTo>
                    <a:lnTo>
                      <a:pt x="0" y="52"/>
                    </a:lnTo>
                    <a:lnTo>
                      <a:pt x="2" y="44"/>
                    </a:lnTo>
                    <a:lnTo>
                      <a:pt x="2" y="28"/>
                    </a:lnTo>
                    <a:lnTo>
                      <a:pt x="0" y="14"/>
                    </a:lnTo>
                    <a:lnTo>
                      <a:pt x="0" y="0"/>
                    </a:lnTo>
                  </a:path>
                </a:pathLst>
              </a:custGeom>
              <a:solidFill>
                <a:schemeClr val="hlink"/>
              </a:solidFill>
              <a:ln w="12700" cap="rnd">
                <a:solidFill>
                  <a:schemeClr val="bg1"/>
                </a:solidFill>
                <a:round/>
                <a:headEnd/>
                <a:tailEnd/>
              </a:ln>
            </p:spPr>
            <p:txBody>
              <a:bodyPr/>
              <a:lstStyle/>
              <a:p>
                <a:endParaRPr lang="en-US"/>
              </a:p>
            </p:txBody>
          </p:sp>
          <p:sp>
            <p:nvSpPr>
              <p:cNvPr id="13735" name="Freeform 16"/>
              <p:cNvSpPr>
                <a:spLocks/>
              </p:cNvSpPr>
              <p:nvPr/>
            </p:nvSpPr>
            <p:spPr bwMode="ltGray">
              <a:xfrm>
                <a:off x="654" y="1504"/>
                <a:ext cx="21" cy="45"/>
              </a:xfrm>
              <a:custGeom>
                <a:avLst/>
                <a:gdLst>
                  <a:gd name="T0" fmla="*/ 8 w 21"/>
                  <a:gd name="T1" fmla="*/ 0 h 41"/>
                  <a:gd name="T2" fmla="*/ 14 w 21"/>
                  <a:gd name="T3" fmla="*/ 11 h 41"/>
                  <a:gd name="T4" fmla="*/ 18 w 21"/>
                  <a:gd name="T5" fmla="*/ 22 h 41"/>
                  <a:gd name="T6" fmla="*/ 20 w 21"/>
                  <a:gd name="T7" fmla="*/ 37 h 41"/>
                  <a:gd name="T8" fmla="*/ 16 w 21"/>
                  <a:gd name="T9" fmla="*/ 48 h 41"/>
                  <a:gd name="T10" fmla="*/ 2 w 21"/>
                  <a:gd name="T11" fmla="*/ 53 h 41"/>
                  <a:gd name="T12" fmla="*/ 4 w 21"/>
                  <a:gd name="T13" fmla="*/ 48 h 41"/>
                  <a:gd name="T14" fmla="*/ 6 w 21"/>
                  <a:gd name="T15" fmla="*/ 37 h 41"/>
                  <a:gd name="T16" fmla="*/ 2 w 21"/>
                  <a:gd name="T17" fmla="*/ 18 h 41"/>
                  <a:gd name="T18" fmla="*/ 0 w 21"/>
                  <a:gd name="T19" fmla="*/ 13 h 41"/>
                  <a:gd name="T20" fmla="*/ 2 w 21"/>
                  <a:gd name="T21" fmla="*/ 2 h 41"/>
                  <a:gd name="T22" fmla="*/ 8 w 21"/>
                  <a:gd name="T23" fmla="*/ 0 h 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41"/>
                  <a:gd name="T38" fmla="*/ 21 w 21"/>
                  <a:gd name="T39" fmla="*/ 41 h 4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41">
                    <a:moveTo>
                      <a:pt x="8" y="0"/>
                    </a:moveTo>
                    <a:lnTo>
                      <a:pt x="14" y="8"/>
                    </a:lnTo>
                    <a:lnTo>
                      <a:pt x="18" y="16"/>
                    </a:lnTo>
                    <a:lnTo>
                      <a:pt x="20" y="28"/>
                    </a:lnTo>
                    <a:lnTo>
                      <a:pt x="16" y="36"/>
                    </a:lnTo>
                    <a:lnTo>
                      <a:pt x="2" y="40"/>
                    </a:lnTo>
                    <a:lnTo>
                      <a:pt x="4" y="36"/>
                    </a:lnTo>
                    <a:lnTo>
                      <a:pt x="6" y="28"/>
                    </a:lnTo>
                    <a:lnTo>
                      <a:pt x="2" y="14"/>
                    </a:lnTo>
                    <a:lnTo>
                      <a:pt x="0" y="10"/>
                    </a:lnTo>
                    <a:lnTo>
                      <a:pt x="2" y="2"/>
                    </a:lnTo>
                    <a:lnTo>
                      <a:pt x="8" y="0"/>
                    </a:lnTo>
                  </a:path>
                </a:pathLst>
              </a:custGeom>
              <a:solidFill>
                <a:schemeClr val="hlink"/>
              </a:solidFill>
              <a:ln w="12700" cap="rnd">
                <a:solidFill>
                  <a:schemeClr val="bg1"/>
                </a:solidFill>
                <a:round/>
                <a:headEnd/>
                <a:tailEnd/>
              </a:ln>
            </p:spPr>
            <p:txBody>
              <a:bodyPr/>
              <a:lstStyle/>
              <a:p>
                <a:endParaRPr lang="en-US"/>
              </a:p>
            </p:txBody>
          </p:sp>
          <p:sp>
            <p:nvSpPr>
              <p:cNvPr id="13736" name="Freeform 17"/>
              <p:cNvSpPr>
                <a:spLocks/>
              </p:cNvSpPr>
              <p:nvPr/>
            </p:nvSpPr>
            <p:spPr bwMode="ltGray">
              <a:xfrm>
                <a:off x="1423" y="3145"/>
                <a:ext cx="173" cy="916"/>
              </a:xfrm>
              <a:custGeom>
                <a:avLst/>
                <a:gdLst>
                  <a:gd name="T0" fmla="*/ 18 w 173"/>
                  <a:gd name="T1" fmla="*/ 28 h 819"/>
                  <a:gd name="T2" fmla="*/ 18 w 173"/>
                  <a:gd name="T3" fmla="*/ 84 h 819"/>
                  <a:gd name="T4" fmla="*/ 20 w 173"/>
                  <a:gd name="T5" fmla="*/ 160 h 819"/>
                  <a:gd name="T6" fmla="*/ 20 w 173"/>
                  <a:gd name="T7" fmla="*/ 221 h 819"/>
                  <a:gd name="T8" fmla="*/ 18 w 173"/>
                  <a:gd name="T9" fmla="*/ 263 h 819"/>
                  <a:gd name="T10" fmla="*/ 14 w 173"/>
                  <a:gd name="T11" fmla="*/ 310 h 819"/>
                  <a:gd name="T12" fmla="*/ 14 w 173"/>
                  <a:gd name="T13" fmla="*/ 350 h 819"/>
                  <a:gd name="T14" fmla="*/ 20 w 173"/>
                  <a:gd name="T15" fmla="*/ 400 h 819"/>
                  <a:gd name="T16" fmla="*/ 28 w 173"/>
                  <a:gd name="T17" fmla="*/ 451 h 819"/>
                  <a:gd name="T18" fmla="*/ 18 w 173"/>
                  <a:gd name="T19" fmla="*/ 484 h 819"/>
                  <a:gd name="T20" fmla="*/ 12 w 173"/>
                  <a:gd name="T21" fmla="*/ 518 h 819"/>
                  <a:gd name="T22" fmla="*/ 8 w 173"/>
                  <a:gd name="T23" fmla="*/ 557 h 819"/>
                  <a:gd name="T24" fmla="*/ 2 w 173"/>
                  <a:gd name="T25" fmla="*/ 566 h 819"/>
                  <a:gd name="T26" fmla="*/ 6 w 173"/>
                  <a:gd name="T27" fmla="*/ 585 h 819"/>
                  <a:gd name="T28" fmla="*/ 16 w 173"/>
                  <a:gd name="T29" fmla="*/ 615 h 819"/>
                  <a:gd name="T30" fmla="*/ 12 w 173"/>
                  <a:gd name="T31" fmla="*/ 672 h 819"/>
                  <a:gd name="T32" fmla="*/ 34 w 173"/>
                  <a:gd name="T33" fmla="*/ 695 h 819"/>
                  <a:gd name="T34" fmla="*/ 36 w 173"/>
                  <a:gd name="T35" fmla="*/ 701 h 819"/>
                  <a:gd name="T36" fmla="*/ 36 w 173"/>
                  <a:gd name="T37" fmla="*/ 747 h 819"/>
                  <a:gd name="T38" fmla="*/ 34 w 173"/>
                  <a:gd name="T39" fmla="*/ 783 h 819"/>
                  <a:gd name="T40" fmla="*/ 36 w 173"/>
                  <a:gd name="T41" fmla="*/ 820 h 819"/>
                  <a:gd name="T42" fmla="*/ 18 w 173"/>
                  <a:gd name="T43" fmla="*/ 820 h 819"/>
                  <a:gd name="T44" fmla="*/ 6 w 173"/>
                  <a:gd name="T45" fmla="*/ 851 h 819"/>
                  <a:gd name="T46" fmla="*/ 12 w 173"/>
                  <a:gd name="T47" fmla="*/ 851 h 819"/>
                  <a:gd name="T48" fmla="*/ 30 w 173"/>
                  <a:gd name="T49" fmla="*/ 853 h 819"/>
                  <a:gd name="T50" fmla="*/ 34 w 173"/>
                  <a:gd name="T51" fmla="*/ 885 h 819"/>
                  <a:gd name="T52" fmla="*/ 16 w 173"/>
                  <a:gd name="T53" fmla="*/ 900 h 819"/>
                  <a:gd name="T54" fmla="*/ 30 w 173"/>
                  <a:gd name="T55" fmla="*/ 957 h 819"/>
                  <a:gd name="T56" fmla="*/ 48 w 173"/>
                  <a:gd name="T57" fmla="*/ 1002 h 819"/>
                  <a:gd name="T58" fmla="*/ 56 w 173"/>
                  <a:gd name="T59" fmla="*/ 1021 h 819"/>
                  <a:gd name="T60" fmla="*/ 74 w 173"/>
                  <a:gd name="T61" fmla="*/ 1066 h 819"/>
                  <a:gd name="T62" fmla="*/ 102 w 173"/>
                  <a:gd name="T63" fmla="*/ 1084 h 819"/>
                  <a:gd name="T64" fmla="*/ 122 w 173"/>
                  <a:gd name="T65" fmla="*/ 1079 h 819"/>
                  <a:gd name="T66" fmla="*/ 138 w 173"/>
                  <a:gd name="T67" fmla="*/ 1041 h 819"/>
                  <a:gd name="T68" fmla="*/ 132 w 173"/>
                  <a:gd name="T69" fmla="*/ 1060 h 819"/>
                  <a:gd name="T70" fmla="*/ 146 w 173"/>
                  <a:gd name="T71" fmla="*/ 1075 h 819"/>
                  <a:gd name="T72" fmla="*/ 142 w 173"/>
                  <a:gd name="T73" fmla="*/ 1097 h 819"/>
                  <a:gd name="T74" fmla="*/ 148 w 173"/>
                  <a:gd name="T75" fmla="*/ 1113 h 819"/>
                  <a:gd name="T76" fmla="*/ 134 w 173"/>
                  <a:gd name="T77" fmla="*/ 1124 h 819"/>
                  <a:gd name="T78" fmla="*/ 142 w 173"/>
                  <a:gd name="T79" fmla="*/ 1144 h 819"/>
                  <a:gd name="T80" fmla="*/ 162 w 173"/>
                  <a:gd name="T81" fmla="*/ 1131 h 819"/>
                  <a:gd name="T82" fmla="*/ 154 w 173"/>
                  <a:gd name="T83" fmla="*/ 1036 h 819"/>
                  <a:gd name="T84" fmla="*/ 84 w 173"/>
                  <a:gd name="T85" fmla="*/ 805 h 819"/>
                  <a:gd name="T86" fmla="*/ 94 w 173"/>
                  <a:gd name="T87" fmla="*/ 213 h 8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3"/>
                  <a:gd name="T133" fmla="*/ 0 h 819"/>
                  <a:gd name="T134" fmla="*/ 173 w 173"/>
                  <a:gd name="T135" fmla="*/ 819 h 8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3" h="819">
                    <a:moveTo>
                      <a:pt x="70" y="20"/>
                    </a:moveTo>
                    <a:lnTo>
                      <a:pt x="34" y="0"/>
                    </a:lnTo>
                    <a:lnTo>
                      <a:pt x="18" y="20"/>
                    </a:lnTo>
                    <a:lnTo>
                      <a:pt x="18" y="46"/>
                    </a:lnTo>
                    <a:lnTo>
                      <a:pt x="22" y="56"/>
                    </a:lnTo>
                    <a:lnTo>
                      <a:pt x="18" y="60"/>
                    </a:lnTo>
                    <a:lnTo>
                      <a:pt x="22" y="80"/>
                    </a:lnTo>
                    <a:lnTo>
                      <a:pt x="24" y="114"/>
                    </a:lnTo>
                    <a:lnTo>
                      <a:pt x="20" y="114"/>
                    </a:lnTo>
                    <a:lnTo>
                      <a:pt x="20" y="142"/>
                    </a:lnTo>
                    <a:lnTo>
                      <a:pt x="24" y="152"/>
                    </a:lnTo>
                    <a:lnTo>
                      <a:pt x="20" y="158"/>
                    </a:lnTo>
                    <a:lnTo>
                      <a:pt x="24" y="170"/>
                    </a:lnTo>
                    <a:lnTo>
                      <a:pt x="22" y="184"/>
                    </a:lnTo>
                    <a:lnTo>
                      <a:pt x="18" y="188"/>
                    </a:lnTo>
                    <a:lnTo>
                      <a:pt x="20" y="194"/>
                    </a:lnTo>
                    <a:lnTo>
                      <a:pt x="16" y="216"/>
                    </a:lnTo>
                    <a:lnTo>
                      <a:pt x="14" y="222"/>
                    </a:lnTo>
                    <a:lnTo>
                      <a:pt x="18" y="232"/>
                    </a:lnTo>
                    <a:lnTo>
                      <a:pt x="18" y="248"/>
                    </a:lnTo>
                    <a:lnTo>
                      <a:pt x="14" y="250"/>
                    </a:lnTo>
                    <a:lnTo>
                      <a:pt x="16" y="264"/>
                    </a:lnTo>
                    <a:lnTo>
                      <a:pt x="20" y="276"/>
                    </a:lnTo>
                    <a:lnTo>
                      <a:pt x="20" y="286"/>
                    </a:lnTo>
                    <a:lnTo>
                      <a:pt x="26" y="304"/>
                    </a:lnTo>
                    <a:lnTo>
                      <a:pt x="24" y="312"/>
                    </a:lnTo>
                    <a:lnTo>
                      <a:pt x="28" y="322"/>
                    </a:lnTo>
                    <a:lnTo>
                      <a:pt x="20" y="332"/>
                    </a:lnTo>
                    <a:lnTo>
                      <a:pt x="22" y="334"/>
                    </a:lnTo>
                    <a:lnTo>
                      <a:pt x="18" y="346"/>
                    </a:lnTo>
                    <a:lnTo>
                      <a:pt x="16" y="352"/>
                    </a:lnTo>
                    <a:lnTo>
                      <a:pt x="14" y="362"/>
                    </a:lnTo>
                    <a:lnTo>
                      <a:pt x="12" y="370"/>
                    </a:lnTo>
                    <a:lnTo>
                      <a:pt x="10" y="376"/>
                    </a:lnTo>
                    <a:lnTo>
                      <a:pt x="6" y="382"/>
                    </a:lnTo>
                    <a:lnTo>
                      <a:pt x="8" y="398"/>
                    </a:lnTo>
                    <a:lnTo>
                      <a:pt x="4" y="394"/>
                    </a:lnTo>
                    <a:lnTo>
                      <a:pt x="2" y="396"/>
                    </a:lnTo>
                    <a:lnTo>
                      <a:pt x="2" y="404"/>
                    </a:lnTo>
                    <a:lnTo>
                      <a:pt x="0" y="408"/>
                    </a:lnTo>
                    <a:lnTo>
                      <a:pt x="8" y="412"/>
                    </a:lnTo>
                    <a:lnTo>
                      <a:pt x="6" y="418"/>
                    </a:lnTo>
                    <a:lnTo>
                      <a:pt x="8" y="422"/>
                    </a:lnTo>
                    <a:lnTo>
                      <a:pt x="10" y="428"/>
                    </a:lnTo>
                    <a:lnTo>
                      <a:pt x="16" y="440"/>
                    </a:lnTo>
                    <a:lnTo>
                      <a:pt x="14" y="452"/>
                    </a:lnTo>
                    <a:lnTo>
                      <a:pt x="12" y="462"/>
                    </a:lnTo>
                    <a:lnTo>
                      <a:pt x="12" y="480"/>
                    </a:lnTo>
                    <a:lnTo>
                      <a:pt x="20" y="490"/>
                    </a:lnTo>
                    <a:lnTo>
                      <a:pt x="20" y="494"/>
                    </a:lnTo>
                    <a:lnTo>
                      <a:pt x="34" y="496"/>
                    </a:lnTo>
                    <a:lnTo>
                      <a:pt x="34" y="490"/>
                    </a:lnTo>
                    <a:lnTo>
                      <a:pt x="36" y="490"/>
                    </a:lnTo>
                    <a:lnTo>
                      <a:pt x="36" y="502"/>
                    </a:lnTo>
                    <a:lnTo>
                      <a:pt x="36" y="516"/>
                    </a:lnTo>
                    <a:lnTo>
                      <a:pt x="38" y="522"/>
                    </a:lnTo>
                    <a:lnTo>
                      <a:pt x="36" y="534"/>
                    </a:lnTo>
                    <a:lnTo>
                      <a:pt x="38" y="542"/>
                    </a:lnTo>
                    <a:lnTo>
                      <a:pt x="36" y="550"/>
                    </a:lnTo>
                    <a:lnTo>
                      <a:pt x="34" y="560"/>
                    </a:lnTo>
                    <a:lnTo>
                      <a:pt x="36" y="570"/>
                    </a:lnTo>
                    <a:lnTo>
                      <a:pt x="40" y="580"/>
                    </a:lnTo>
                    <a:lnTo>
                      <a:pt x="36" y="586"/>
                    </a:lnTo>
                    <a:lnTo>
                      <a:pt x="36" y="598"/>
                    </a:lnTo>
                    <a:lnTo>
                      <a:pt x="24" y="586"/>
                    </a:lnTo>
                    <a:lnTo>
                      <a:pt x="18" y="586"/>
                    </a:lnTo>
                    <a:lnTo>
                      <a:pt x="14" y="588"/>
                    </a:lnTo>
                    <a:lnTo>
                      <a:pt x="16" y="596"/>
                    </a:lnTo>
                    <a:lnTo>
                      <a:pt x="6" y="608"/>
                    </a:lnTo>
                    <a:lnTo>
                      <a:pt x="8" y="612"/>
                    </a:lnTo>
                    <a:lnTo>
                      <a:pt x="12" y="614"/>
                    </a:lnTo>
                    <a:lnTo>
                      <a:pt x="12" y="608"/>
                    </a:lnTo>
                    <a:lnTo>
                      <a:pt x="20" y="604"/>
                    </a:lnTo>
                    <a:lnTo>
                      <a:pt x="22" y="610"/>
                    </a:lnTo>
                    <a:lnTo>
                      <a:pt x="30" y="610"/>
                    </a:lnTo>
                    <a:lnTo>
                      <a:pt x="36" y="614"/>
                    </a:lnTo>
                    <a:lnTo>
                      <a:pt x="30" y="624"/>
                    </a:lnTo>
                    <a:lnTo>
                      <a:pt x="34" y="632"/>
                    </a:lnTo>
                    <a:lnTo>
                      <a:pt x="34" y="642"/>
                    </a:lnTo>
                    <a:lnTo>
                      <a:pt x="24" y="638"/>
                    </a:lnTo>
                    <a:lnTo>
                      <a:pt x="16" y="644"/>
                    </a:lnTo>
                    <a:lnTo>
                      <a:pt x="20" y="658"/>
                    </a:lnTo>
                    <a:lnTo>
                      <a:pt x="24" y="668"/>
                    </a:lnTo>
                    <a:lnTo>
                      <a:pt x="30" y="684"/>
                    </a:lnTo>
                    <a:lnTo>
                      <a:pt x="40" y="688"/>
                    </a:lnTo>
                    <a:lnTo>
                      <a:pt x="42" y="700"/>
                    </a:lnTo>
                    <a:lnTo>
                      <a:pt x="48" y="716"/>
                    </a:lnTo>
                    <a:lnTo>
                      <a:pt x="58" y="716"/>
                    </a:lnTo>
                    <a:lnTo>
                      <a:pt x="62" y="724"/>
                    </a:lnTo>
                    <a:lnTo>
                      <a:pt x="56" y="730"/>
                    </a:lnTo>
                    <a:lnTo>
                      <a:pt x="64" y="736"/>
                    </a:lnTo>
                    <a:lnTo>
                      <a:pt x="72" y="744"/>
                    </a:lnTo>
                    <a:lnTo>
                      <a:pt x="74" y="762"/>
                    </a:lnTo>
                    <a:lnTo>
                      <a:pt x="86" y="764"/>
                    </a:lnTo>
                    <a:lnTo>
                      <a:pt x="92" y="772"/>
                    </a:lnTo>
                    <a:lnTo>
                      <a:pt x="102" y="774"/>
                    </a:lnTo>
                    <a:lnTo>
                      <a:pt x="112" y="782"/>
                    </a:lnTo>
                    <a:lnTo>
                      <a:pt x="122" y="782"/>
                    </a:lnTo>
                    <a:lnTo>
                      <a:pt x="122" y="772"/>
                    </a:lnTo>
                    <a:lnTo>
                      <a:pt x="124" y="760"/>
                    </a:lnTo>
                    <a:lnTo>
                      <a:pt x="130" y="750"/>
                    </a:lnTo>
                    <a:lnTo>
                      <a:pt x="138" y="744"/>
                    </a:lnTo>
                    <a:lnTo>
                      <a:pt x="138" y="752"/>
                    </a:lnTo>
                    <a:lnTo>
                      <a:pt x="134" y="756"/>
                    </a:lnTo>
                    <a:lnTo>
                      <a:pt x="132" y="758"/>
                    </a:lnTo>
                    <a:lnTo>
                      <a:pt x="132" y="768"/>
                    </a:lnTo>
                    <a:lnTo>
                      <a:pt x="138" y="774"/>
                    </a:lnTo>
                    <a:lnTo>
                      <a:pt x="146" y="768"/>
                    </a:lnTo>
                    <a:lnTo>
                      <a:pt x="150" y="770"/>
                    </a:lnTo>
                    <a:lnTo>
                      <a:pt x="142" y="778"/>
                    </a:lnTo>
                    <a:lnTo>
                      <a:pt x="142" y="784"/>
                    </a:lnTo>
                    <a:lnTo>
                      <a:pt x="150" y="792"/>
                    </a:lnTo>
                    <a:lnTo>
                      <a:pt x="166" y="796"/>
                    </a:lnTo>
                    <a:lnTo>
                      <a:pt x="148" y="796"/>
                    </a:lnTo>
                    <a:lnTo>
                      <a:pt x="134" y="798"/>
                    </a:lnTo>
                    <a:lnTo>
                      <a:pt x="120" y="802"/>
                    </a:lnTo>
                    <a:lnTo>
                      <a:pt x="134" y="804"/>
                    </a:lnTo>
                    <a:lnTo>
                      <a:pt x="132" y="810"/>
                    </a:lnTo>
                    <a:lnTo>
                      <a:pt x="130" y="810"/>
                    </a:lnTo>
                    <a:lnTo>
                      <a:pt x="142" y="818"/>
                    </a:lnTo>
                    <a:lnTo>
                      <a:pt x="144" y="814"/>
                    </a:lnTo>
                    <a:lnTo>
                      <a:pt x="144" y="810"/>
                    </a:lnTo>
                    <a:lnTo>
                      <a:pt x="162" y="808"/>
                    </a:lnTo>
                    <a:lnTo>
                      <a:pt x="172" y="804"/>
                    </a:lnTo>
                    <a:lnTo>
                      <a:pt x="162" y="766"/>
                    </a:lnTo>
                    <a:lnTo>
                      <a:pt x="154" y="740"/>
                    </a:lnTo>
                    <a:lnTo>
                      <a:pt x="144" y="728"/>
                    </a:lnTo>
                    <a:lnTo>
                      <a:pt x="94" y="714"/>
                    </a:lnTo>
                    <a:lnTo>
                      <a:pt x="84" y="576"/>
                    </a:lnTo>
                    <a:lnTo>
                      <a:pt x="68" y="492"/>
                    </a:lnTo>
                    <a:lnTo>
                      <a:pt x="68" y="332"/>
                    </a:lnTo>
                    <a:lnTo>
                      <a:pt x="94" y="152"/>
                    </a:lnTo>
                    <a:lnTo>
                      <a:pt x="104" y="74"/>
                    </a:lnTo>
                    <a:lnTo>
                      <a:pt x="70" y="20"/>
                    </a:lnTo>
                  </a:path>
                </a:pathLst>
              </a:custGeom>
              <a:solidFill>
                <a:schemeClr val="hlink"/>
              </a:solidFill>
              <a:ln w="12700" cap="rnd">
                <a:solidFill>
                  <a:schemeClr val="bg1"/>
                </a:solidFill>
                <a:round/>
                <a:headEnd/>
                <a:tailEnd/>
              </a:ln>
            </p:spPr>
            <p:txBody>
              <a:bodyPr/>
              <a:lstStyle/>
              <a:p>
                <a:endParaRPr lang="en-US"/>
              </a:p>
            </p:txBody>
          </p:sp>
          <p:sp>
            <p:nvSpPr>
              <p:cNvPr id="13737" name="Freeform 18"/>
              <p:cNvSpPr>
                <a:spLocks/>
              </p:cNvSpPr>
              <p:nvPr/>
            </p:nvSpPr>
            <p:spPr bwMode="ltGray">
              <a:xfrm>
                <a:off x="1464" y="3226"/>
                <a:ext cx="300" cy="824"/>
              </a:xfrm>
              <a:custGeom>
                <a:avLst/>
                <a:gdLst>
                  <a:gd name="T0" fmla="*/ 36 w 303"/>
                  <a:gd name="T1" fmla="*/ 78 h 737"/>
                  <a:gd name="T2" fmla="*/ 20 w 303"/>
                  <a:gd name="T3" fmla="*/ 108 h 737"/>
                  <a:gd name="T4" fmla="*/ 24 w 303"/>
                  <a:gd name="T5" fmla="*/ 157 h 737"/>
                  <a:gd name="T6" fmla="*/ 8 w 303"/>
                  <a:gd name="T7" fmla="*/ 192 h 737"/>
                  <a:gd name="T8" fmla="*/ 2 w 303"/>
                  <a:gd name="T9" fmla="*/ 233 h 737"/>
                  <a:gd name="T10" fmla="*/ 0 w 303"/>
                  <a:gd name="T11" fmla="*/ 274 h 737"/>
                  <a:gd name="T12" fmla="*/ 12 w 303"/>
                  <a:gd name="T13" fmla="*/ 330 h 737"/>
                  <a:gd name="T14" fmla="*/ 12 w 303"/>
                  <a:gd name="T15" fmla="*/ 369 h 737"/>
                  <a:gd name="T16" fmla="*/ 12 w 303"/>
                  <a:gd name="T17" fmla="*/ 400 h 737"/>
                  <a:gd name="T18" fmla="*/ 6 w 303"/>
                  <a:gd name="T19" fmla="*/ 430 h 737"/>
                  <a:gd name="T20" fmla="*/ 8 w 303"/>
                  <a:gd name="T21" fmla="*/ 475 h 737"/>
                  <a:gd name="T22" fmla="*/ 14 w 303"/>
                  <a:gd name="T23" fmla="*/ 495 h 737"/>
                  <a:gd name="T24" fmla="*/ 2 w 303"/>
                  <a:gd name="T25" fmla="*/ 533 h 737"/>
                  <a:gd name="T26" fmla="*/ 10 w 303"/>
                  <a:gd name="T27" fmla="*/ 587 h 737"/>
                  <a:gd name="T28" fmla="*/ 8 w 303"/>
                  <a:gd name="T29" fmla="*/ 608 h 737"/>
                  <a:gd name="T30" fmla="*/ 26 w 303"/>
                  <a:gd name="T31" fmla="*/ 663 h 737"/>
                  <a:gd name="T32" fmla="*/ 20 w 303"/>
                  <a:gd name="T33" fmla="*/ 679 h 737"/>
                  <a:gd name="T34" fmla="*/ 26 w 303"/>
                  <a:gd name="T35" fmla="*/ 690 h 737"/>
                  <a:gd name="T36" fmla="*/ 32 w 303"/>
                  <a:gd name="T37" fmla="*/ 719 h 737"/>
                  <a:gd name="T38" fmla="*/ 32 w 303"/>
                  <a:gd name="T39" fmla="*/ 763 h 737"/>
                  <a:gd name="T40" fmla="*/ 34 w 303"/>
                  <a:gd name="T41" fmla="*/ 783 h 737"/>
                  <a:gd name="T42" fmla="*/ 26 w 303"/>
                  <a:gd name="T43" fmla="*/ 875 h 737"/>
                  <a:gd name="T44" fmla="*/ 38 w 303"/>
                  <a:gd name="T45" fmla="*/ 875 h 737"/>
                  <a:gd name="T46" fmla="*/ 73 w 303"/>
                  <a:gd name="T47" fmla="*/ 920 h 737"/>
                  <a:gd name="T48" fmla="*/ 109 w 303"/>
                  <a:gd name="T49" fmla="*/ 931 h 737"/>
                  <a:gd name="T50" fmla="*/ 139 w 303"/>
                  <a:gd name="T51" fmla="*/ 1026 h 737"/>
                  <a:gd name="T52" fmla="*/ 160 w 303"/>
                  <a:gd name="T53" fmla="*/ 1029 h 737"/>
                  <a:gd name="T54" fmla="*/ 174 w 303"/>
                  <a:gd name="T55" fmla="*/ 1020 h 737"/>
                  <a:gd name="T56" fmla="*/ 164 w 303"/>
                  <a:gd name="T57" fmla="*/ 1011 h 737"/>
                  <a:gd name="T58" fmla="*/ 135 w 303"/>
                  <a:gd name="T59" fmla="*/ 986 h 737"/>
                  <a:gd name="T60" fmla="*/ 121 w 303"/>
                  <a:gd name="T61" fmla="*/ 970 h 737"/>
                  <a:gd name="T62" fmla="*/ 115 w 303"/>
                  <a:gd name="T63" fmla="*/ 945 h 737"/>
                  <a:gd name="T64" fmla="*/ 107 w 303"/>
                  <a:gd name="T65" fmla="*/ 917 h 737"/>
                  <a:gd name="T66" fmla="*/ 93 w 303"/>
                  <a:gd name="T67" fmla="*/ 875 h 737"/>
                  <a:gd name="T68" fmla="*/ 111 w 303"/>
                  <a:gd name="T69" fmla="*/ 841 h 737"/>
                  <a:gd name="T70" fmla="*/ 117 w 303"/>
                  <a:gd name="T71" fmla="*/ 807 h 737"/>
                  <a:gd name="T72" fmla="*/ 133 w 303"/>
                  <a:gd name="T73" fmla="*/ 774 h 737"/>
                  <a:gd name="T74" fmla="*/ 117 w 303"/>
                  <a:gd name="T75" fmla="*/ 752 h 737"/>
                  <a:gd name="T76" fmla="*/ 95 w 303"/>
                  <a:gd name="T77" fmla="*/ 723 h 737"/>
                  <a:gd name="T78" fmla="*/ 101 w 303"/>
                  <a:gd name="T79" fmla="*/ 697 h 737"/>
                  <a:gd name="T80" fmla="*/ 125 w 303"/>
                  <a:gd name="T81" fmla="*/ 688 h 737"/>
                  <a:gd name="T82" fmla="*/ 129 w 303"/>
                  <a:gd name="T83" fmla="*/ 667 h 737"/>
                  <a:gd name="T84" fmla="*/ 127 w 303"/>
                  <a:gd name="T85" fmla="*/ 635 h 737"/>
                  <a:gd name="T86" fmla="*/ 125 w 303"/>
                  <a:gd name="T87" fmla="*/ 615 h 737"/>
                  <a:gd name="T88" fmla="*/ 137 w 303"/>
                  <a:gd name="T89" fmla="*/ 617 h 737"/>
                  <a:gd name="T90" fmla="*/ 129 w 303"/>
                  <a:gd name="T91" fmla="*/ 593 h 737"/>
                  <a:gd name="T92" fmla="*/ 117 w 303"/>
                  <a:gd name="T93" fmla="*/ 557 h 737"/>
                  <a:gd name="T94" fmla="*/ 143 w 303"/>
                  <a:gd name="T95" fmla="*/ 565 h 737"/>
                  <a:gd name="T96" fmla="*/ 162 w 303"/>
                  <a:gd name="T97" fmla="*/ 540 h 737"/>
                  <a:gd name="T98" fmla="*/ 162 w 303"/>
                  <a:gd name="T99" fmla="*/ 489 h 737"/>
                  <a:gd name="T100" fmla="*/ 214 w 303"/>
                  <a:gd name="T101" fmla="*/ 481 h 737"/>
                  <a:gd name="T102" fmla="*/ 238 w 303"/>
                  <a:gd name="T103" fmla="*/ 449 h 737"/>
                  <a:gd name="T104" fmla="*/ 238 w 303"/>
                  <a:gd name="T105" fmla="*/ 416 h 737"/>
                  <a:gd name="T106" fmla="*/ 232 w 303"/>
                  <a:gd name="T107" fmla="*/ 389 h 737"/>
                  <a:gd name="T108" fmla="*/ 206 w 303"/>
                  <a:gd name="T109" fmla="*/ 363 h 737"/>
                  <a:gd name="T110" fmla="*/ 178 w 303"/>
                  <a:gd name="T111" fmla="*/ 0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03"/>
                  <a:gd name="T169" fmla="*/ 0 h 737"/>
                  <a:gd name="T170" fmla="*/ 303 w 303"/>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03" h="737">
                    <a:moveTo>
                      <a:pt x="46" y="30"/>
                    </a:moveTo>
                    <a:lnTo>
                      <a:pt x="44" y="44"/>
                    </a:lnTo>
                    <a:lnTo>
                      <a:pt x="36" y="56"/>
                    </a:lnTo>
                    <a:lnTo>
                      <a:pt x="22" y="64"/>
                    </a:lnTo>
                    <a:lnTo>
                      <a:pt x="16" y="70"/>
                    </a:lnTo>
                    <a:lnTo>
                      <a:pt x="20" y="78"/>
                    </a:lnTo>
                    <a:lnTo>
                      <a:pt x="22" y="92"/>
                    </a:lnTo>
                    <a:lnTo>
                      <a:pt x="22" y="102"/>
                    </a:lnTo>
                    <a:lnTo>
                      <a:pt x="24" y="112"/>
                    </a:lnTo>
                    <a:lnTo>
                      <a:pt x="18" y="124"/>
                    </a:lnTo>
                    <a:lnTo>
                      <a:pt x="14" y="138"/>
                    </a:lnTo>
                    <a:lnTo>
                      <a:pt x="8" y="138"/>
                    </a:lnTo>
                    <a:lnTo>
                      <a:pt x="6" y="154"/>
                    </a:lnTo>
                    <a:lnTo>
                      <a:pt x="0" y="156"/>
                    </a:lnTo>
                    <a:lnTo>
                      <a:pt x="2" y="166"/>
                    </a:lnTo>
                    <a:lnTo>
                      <a:pt x="4" y="174"/>
                    </a:lnTo>
                    <a:lnTo>
                      <a:pt x="2" y="192"/>
                    </a:lnTo>
                    <a:lnTo>
                      <a:pt x="0" y="196"/>
                    </a:lnTo>
                    <a:lnTo>
                      <a:pt x="0" y="208"/>
                    </a:lnTo>
                    <a:lnTo>
                      <a:pt x="10" y="226"/>
                    </a:lnTo>
                    <a:lnTo>
                      <a:pt x="12" y="236"/>
                    </a:lnTo>
                    <a:lnTo>
                      <a:pt x="16" y="238"/>
                    </a:lnTo>
                    <a:lnTo>
                      <a:pt x="18" y="264"/>
                    </a:lnTo>
                    <a:lnTo>
                      <a:pt x="12" y="264"/>
                    </a:lnTo>
                    <a:lnTo>
                      <a:pt x="10" y="274"/>
                    </a:lnTo>
                    <a:lnTo>
                      <a:pt x="8" y="286"/>
                    </a:lnTo>
                    <a:lnTo>
                      <a:pt x="12" y="286"/>
                    </a:lnTo>
                    <a:lnTo>
                      <a:pt x="14" y="290"/>
                    </a:lnTo>
                    <a:lnTo>
                      <a:pt x="14" y="294"/>
                    </a:lnTo>
                    <a:lnTo>
                      <a:pt x="6" y="308"/>
                    </a:lnTo>
                    <a:lnTo>
                      <a:pt x="8" y="320"/>
                    </a:lnTo>
                    <a:lnTo>
                      <a:pt x="6" y="326"/>
                    </a:lnTo>
                    <a:lnTo>
                      <a:pt x="8" y="340"/>
                    </a:lnTo>
                    <a:lnTo>
                      <a:pt x="14" y="346"/>
                    </a:lnTo>
                    <a:lnTo>
                      <a:pt x="16" y="350"/>
                    </a:lnTo>
                    <a:lnTo>
                      <a:pt x="14" y="354"/>
                    </a:lnTo>
                    <a:lnTo>
                      <a:pt x="10" y="356"/>
                    </a:lnTo>
                    <a:lnTo>
                      <a:pt x="8" y="370"/>
                    </a:lnTo>
                    <a:lnTo>
                      <a:pt x="2" y="382"/>
                    </a:lnTo>
                    <a:lnTo>
                      <a:pt x="8" y="390"/>
                    </a:lnTo>
                    <a:lnTo>
                      <a:pt x="8" y="420"/>
                    </a:lnTo>
                    <a:lnTo>
                      <a:pt x="10" y="420"/>
                    </a:lnTo>
                    <a:lnTo>
                      <a:pt x="14" y="426"/>
                    </a:lnTo>
                    <a:lnTo>
                      <a:pt x="10" y="432"/>
                    </a:lnTo>
                    <a:lnTo>
                      <a:pt x="8" y="436"/>
                    </a:lnTo>
                    <a:lnTo>
                      <a:pt x="14" y="454"/>
                    </a:lnTo>
                    <a:lnTo>
                      <a:pt x="20" y="472"/>
                    </a:lnTo>
                    <a:lnTo>
                      <a:pt x="26" y="474"/>
                    </a:lnTo>
                    <a:lnTo>
                      <a:pt x="32" y="482"/>
                    </a:lnTo>
                    <a:lnTo>
                      <a:pt x="26" y="484"/>
                    </a:lnTo>
                    <a:lnTo>
                      <a:pt x="20" y="486"/>
                    </a:lnTo>
                    <a:lnTo>
                      <a:pt x="20" y="490"/>
                    </a:lnTo>
                    <a:lnTo>
                      <a:pt x="22" y="494"/>
                    </a:lnTo>
                    <a:lnTo>
                      <a:pt x="26" y="494"/>
                    </a:lnTo>
                    <a:lnTo>
                      <a:pt x="30" y="494"/>
                    </a:lnTo>
                    <a:lnTo>
                      <a:pt x="30" y="498"/>
                    </a:lnTo>
                    <a:lnTo>
                      <a:pt x="32" y="514"/>
                    </a:lnTo>
                    <a:lnTo>
                      <a:pt x="36" y="522"/>
                    </a:lnTo>
                    <a:lnTo>
                      <a:pt x="32" y="528"/>
                    </a:lnTo>
                    <a:lnTo>
                      <a:pt x="32" y="546"/>
                    </a:lnTo>
                    <a:lnTo>
                      <a:pt x="36" y="548"/>
                    </a:lnTo>
                    <a:lnTo>
                      <a:pt x="30" y="552"/>
                    </a:lnTo>
                    <a:lnTo>
                      <a:pt x="34" y="560"/>
                    </a:lnTo>
                    <a:lnTo>
                      <a:pt x="34" y="574"/>
                    </a:lnTo>
                    <a:lnTo>
                      <a:pt x="22" y="614"/>
                    </a:lnTo>
                    <a:lnTo>
                      <a:pt x="26" y="626"/>
                    </a:lnTo>
                    <a:lnTo>
                      <a:pt x="32" y="634"/>
                    </a:lnTo>
                    <a:lnTo>
                      <a:pt x="36" y="628"/>
                    </a:lnTo>
                    <a:lnTo>
                      <a:pt x="38" y="626"/>
                    </a:lnTo>
                    <a:lnTo>
                      <a:pt x="42" y="628"/>
                    </a:lnTo>
                    <a:lnTo>
                      <a:pt x="50" y="654"/>
                    </a:lnTo>
                    <a:lnTo>
                      <a:pt x="76" y="658"/>
                    </a:lnTo>
                    <a:lnTo>
                      <a:pt x="96" y="658"/>
                    </a:lnTo>
                    <a:lnTo>
                      <a:pt x="104" y="660"/>
                    </a:lnTo>
                    <a:lnTo>
                      <a:pt x="112" y="666"/>
                    </a:lnTo>
                    <a:lnTo>
                      <a:pt x="118" y="684"/>
                    </a:lnTo>
                    <a:lnTo>
                      <a:pt x="132" y="734"/>
                    </a:lnTo>
                    <a:lnTo>
                      <a:pt x="142" y="734"/>
                    </a:lnTo>
                    <a:lnTo>
                      <a:pt x="158" y="732"/>
                    </a:lnTo>
                    <a:lnTo>
                      <a:pt x="162" y="732"/>
                    </a:lnTo>
                    <a:lnTo>
                      <a:pt x="166" y="736"/>
                    </a:lnTo>
                    <a:lnTo>
                      <a:pt x="174" y="734"/>
                    </a:lnTo>
                    <a:lnTo>
                      <a:pt x="174" y="730"/>
                    </a:lnTo>
                    <a:lnTo>
                      <a:pt x="180" y="730"/>
                    </a:lnTo>
                    <a:lnTo>
                      <a:pt x="184" y="726"/>
                    </a:lnTo>
                    <a:lnTo>
                      <a:pt x="176" y="722"/>
                    </a:lnTo>
                    <a:lnTo>
                      <a:pt x="170" y="724"/>
                    </a:lnTo>
                    <a:lnTo>
                      <a:pt x="156" y="716"/>
                    </a:lnTo>
                    <a:lnTo>
                      <a:pt x="144" y="712"/>
                    </a:lnTo>
                    <a:lnTo>
                      <a:pt x="138" y="706"/>
                    </a:lnTo>
                    <a:lnTo>
                      <a:pt x="130" y="704"/>
                    </a:lnTo>
                    <a:lnTo>
                      <a:pt x="128" y="694"/>
                    </a:lnTo>
                    <a:lnTo>
                      <a:pt x="124" y="694"/>
                    </a:lnTo>
                    <a:lnTo>
                      <a:pt x="122" y="688"/>
                    </a:lnTo>
                    <a:lnTo>
                      <a:pt x="128" y="688"/>
                    </a:lnTo>
                    <a:lnTo>
                      <a:pt x="118" y="676"/>
                    </a:lnTo>
                    <a:lnTo>
                      <a:pt x="118" y="668"/>
                    </a:lnTo>
                    <a:lnTo>
                      <a:pt x="120" y="666"/>
                    </a:lnTo>
                    <a:lnTo>
                      <a:pt x="110" y="656"/>
                    </a:lnTo>
                    <a:lnTo>
                      <a:pt x="104" y="634"/>
                    </a:lnTo>
                    <a:lnTo>
                      <a:pt x="98" y="630"/>
                    </a:lnTo>
                    <a:lnTo>
                      <a:pt x="96" y="626"/>
                    </a:lnTo>
                    <a:lnTo>
                      <a:pt x="98" y="622"/>
                    </a:lnTo>
                    <a:lnTo>
                      <a:pt x="110" y="608"/>
                    </a:lnTo>
                    <a:lnTo>
                      <a:pt x="114" y="602"/>
                    </a:lnTo>
                    <a:lnTo>
                      <a:pt x="116" y="594"/>
                    </a:lnTo>
                    <a:lnTo>
                      <a:pt x="112" y="590"/>
                    </a:lnTo>
                    <a:lnTo>
                      <a:pt x="120" y="578"/>
                    </a:lnTo>
                    <a:lnTo>
                      <a:pt x="124" y="578"/>
                    </a:lnTo>
                    <a:lnTo>
                      <a:pt x="136" y="564"/>
                    </a:lnTo>
                    <a:lnTo>
                      <a:pt x="136" y="554"/>
                    </a:lnTo>
                    <a:lnTo>
                      <a:pt x="134" y="552"/>
                    </a:lnTo>
                    <a:lnTo>
                      <a:pt x="132" y="538"/>
                    </a:lnTo>
                    <a:lnTo>
                      <a:pt x="120" y="538"/>
                    </a:lnTo>
                    <a:lnTo>
                      <a:pt x="112" y="530"/>
                    </a:lnTo>
                    <a:lnTo>
                      <a:pt x="104" y="526"/>
                    </a:lnTo>
                    <a:lnTo>
                      <a:pt x="98" y="518"/>
                    </a:lnTo>
                    <a:lnTo>
                      <a:pt x="100" y="510"/>
                    </a:lnTo>
                    <a:lnTo>
                      <a:pt x="102" y="506"/>
                    </a:lnTo>
                    <a:lnTo>
                      <a:pt x="104" y="498"/>
                    </a:lnTo>
                    <a:lnTo>
                      <a:pt x="112" y="496"/>
                    </a:lnTo>
                    <a:lnTo>
                      <a:pt x="116" y="492"/>
                    </a:lnTo>
                    <a:lnTo>
                      <a:pt x="128" y="492"/>
                    </a:lnTo>
                    <a:lnTo>
                      <a:pt x="126" y="482"/>
                    </a:lnTo>
                    <a:lnTo>
                      <a:pt x="130" y="484"/>
                    </a:lnTo>
                    <a:lnTo>
                      <a:pt x="132" y="478"/>
                    </a:lnTo>
                    <a:lnTo>
                      <a:pt x="130" y="476"/>
                    </a:lnTo>
                    <a:lnTo>
                      <a:pt x="128" y="466"/>
                    </a:lnTo>
                    <a:lnTo>
                      <a:pt x="130" y="454"/>
                    </a:lnTo>
                    <a:lnTo>
                      <a:pt x="132" y="450"/>
                    </a:lnTo>
                    <a:lnTo>
                      <a:pt x="138" y="446"/>
                    </a:lnTo>
                    <a:lnTo>
                      <a:pt x="128" y="440"/>
                    </a:lnTo>
                    <a:lnTo>
                      <a:pt x="134" y="434"/>
                    </a:lnTo>
                    <a:lnTo>
                      <a:pt x="140" y="434"/>
                    </a:lnTo>
                    <a:lnTo>
                      <a:pt x="140" y="442"/>
                    </a:lnTo>
                    <a:lnTo>
                      <a:pt x="152" y="438"/>
                    </a:lnTo>
                    <a:lnTo>
                      <a:pt x="150" y="420"/>
                    </a:lnTo>
                    <a:lnTo>
                      <a:pt x="132" y="424"/>
                    </a:lnTo>
                    <a:lnTo>
                      <a:pt x="126" y="424"/>
                    </a:lnTo>
                    <a:lnTo>
                      <a:pt x="124" y="414"/>
                    </a:lnTo>
                    <a:lnTo>
                      <a:pt x="120" y="398"/>
                    </a:lnTo>
                    <a:lnTo>
                      <a:pt x="120" y="390"/>
                    </a:lnTo>
                    <a:lnTo>
                      <a:pt x="132" y="396"/>
                    </a:lnTo>
                    <a:lnTo>
                      <a:pt x="146" y="404"/>
                    </a:lnTo>
                    <a:lnTo>
                      <a:pt x="160" y="404"/>
                    </a:lnTo>
                    <a:lnTo>
                      <a:pt x="164" y="398"/>
                    </a:lnTo>
                    <a:lnTo>
                      <a:pt x="168" y="386"/>
                    </a:lnTo>
                    <a:lnTo>
                      <a:pt x="164" y="368"/>
                    </a:lnTo>
                    <a:lnTo>
                      <a:pt x="168" y="354"/>
                    </a:lnTo>
                    <a:lnTo>
                      <a:pt x="168" y="350"/>
                    </a:lnTo>
                    <a:lnTo>
                      <a:pt x="174" y="350"/>
                    </a:lnTo>
                    <a:lnTo>
                      <a:pt x="186" y="352"/>
                    </a:lnTo>
                    <a:lnTo>
                      <a:pt x="220" y="344"/>
                    </a:lnTo>
                    <a:lnTo>
                      <a:pt x="238" y="336"/>
                    </a:lnTo>
                    <a:lnTo>
                      <a:pt x="240" y="326"/>
                    </a:lnTo>
                    <a:lnTo>
                      <a:pt x="244" y="322"/>
                    </a:lnTo>
                    <a:lnTo>
                      <a:pt x="250" y="310"/>
                    </a:lnTo>
                    <a:lnTo>
                      <a:pt x="248" y="294"/>
                    </a:lnTo>
                    <a:lnTo>
                      <a:pt x="244" y="298"/>
                    </a:lnTo>
                    <a:lnTo>
                      <a:pt x="240" y="298"/>
                    </a:lnTo>
                    <a:lnTo>
                      <a:pt x="236" y="296"/>
                    </a:lnTo>
                    <a:lnTo>
                      <a:pt x="238" y="278"/>
                    </a:lnTo>
                    <a:lnTo>
                      <a:pt x="236" y="274"/>
                    </a:lnTo>
                    <a:lnTo>
                      <a:pt x="228" y="268"/>
                    </a:lnTo>
                    <a:lnTo>
                      <a:pt x="212" y="260"/>
                    </a:lnTo>
                    <a:lnTo>
                      <a:pt x="222" y="246"/>
                    </a:lnTo>
                    <a:lnTo>
                      <a:pt x="302" y="90"/>
                    </a:lnTo>
                    <a:lnTo>
                      <a:pt x="184" y="0"/>
                    </a:lnTo>
                    <a:lnTo>
                      <a:pt x="50" y="10"/>
                    </a:lnTo>
                    <a:lnTo>
                      <a:pt x="46" y="30"/>
                    </a:lnTo>
                  </a:path>
                </a:pathLst>
              </a:custGeom>
              <a:solidFill>
                <a:schemeClr val="hlink"/>
              </a:solidFill>
              <a:ln w="12700" cap="rnd">
                <a:solidFill>
                  <a:schemeClr val="bg1"/>
                </a:solidFill>
                <a:round/>
                <a:headEnd/>
                <a:tailEnd/>
              </a:ln>
            </p:spPr>
            <p:txBody>
              <a:bodyPr/>
              <a:lstStyle/>
              <a:p>
                <a:endParaRPr lang="en-US"/>
              </a:p>
            </p:txBody>
          </p:sp>
          <p:sp>
            <p:nvSpPr>
              <p:cNvPr id="13738" name="Freeform 19"/>
              <p:cNvSpPr>
                <a:spLocks/>
              </p:cNvSpPr>
              <p:nvPr/>
            </p:nvSpPr>
            <p:spPr bwMode="ltGray">
              <a:xfrm>
                <a:off x="1674" y="3405"/>
                <a:ext cx="90" cy="124"/>
              </a:xfrm>
              <a:custGeom>
                <a:avLst/>
                <a:gdLst>
                  <a:gd name="T0" fmla="*/ 8 w 91"/>
                  <a:gd name="T1" fmla="*/ 4 h 111"/>
                  <a:gd name="T2" fmla="*/ 0 w 91"/>
                  <a:gd name="T3" fmla="*/ 25 h 111"/>
                  <a:gd name="T4" fmla="*/ 4 w 91"/>
                  <a:gd name="T5" fmla="*/ 36 h 111"/>
                  <a:gd name="T6" fmla="*/ 0 w 91"/>
                  <a:gd name="T7" fmla="*/ 64 h 111"/>
                  <a:gd name="T8" fmla="*/ 4 w 91"/>
                  <a:gd name="T9" fmla="*/ 73 h 111"/>
                  <a:gd name="T10" fmla="*/ 0 w 91"/>
                  <a:gd name="T11" fmla="*/ 84 h 111"/>
                  <a:gd name="T12" fmla="*/ 0 w 91"/>
                  <a:gd name="T13" fmla="*/ 97 h 111"/>
                  <a:gd name="T14" fmla="*/ 0 w 91"/>
                  <a:gd name="T15" fmla="*/ 104 h 111"/>
                  <a:gd name="T16" fmla="*/ 0 w 91"/>
                  <a:gd name="T17" fmla="*/ 120 h 111"/>
                  <a:gd name="T18" fmla="*/ 2 w 91"/>
                  <a:gd name="T19" fmla="*/ 131 h 111"/>
                  <a:gd name="T20" fmla="*/ 6 w 91"/>
                  <a:gd name="T21" fmla="*/ 136 h 111"/>
                  <a:gd name="T22" fmla="*/ 24 w 91"/>
                  <a:gd name="T23" fmla="*/ 140 h 111"/>
                  <a:gd name="T24" fmla="*/ 32 w 91"/>
                  <a:gd name="T25" fmla="*/ 147 h 111"/>
                  <a:gd name="T26" fmla="*/ 44 w 91"/>
                  <a:gd name="T27" fmla="*/ 147 h 111"/>
                  <a:gd name="T28" fmla="*/ 49 w 91"/>
                  <a:gd name="T29" fmla="*/ 147 h 111"/>
                  <a:gd name="T30" fmla="*/ 59 w 91"/>
                  <a:gd name="T31" fmla="*/ 153 h 111"/>
                  <a:gd name="T32" fmla="*/ 73 w 91"/>
                  <a:gd name="T33" fmla="*/ 142 h 111"/>
                  <a:gd name="T34" fmla="*/ 79 w 91"/>
                  <a:gd name="T35" fmla="*/ 128 h 111"/>
                  <a:gd name="T36" fmla="*/ 79 w 91"/>
                  <a:gd name="T37" fmla="*/ 117 h 111"/>
                  <a:gd name="T38" fmla="*/ 81 w 91"/>
                  <a:gd name="T39" fmla="*/ 108 h 111"/>
                  <a:gd name="T40" fmla="*/ 83 w 91"/>
                  <a:gd name="T41" fmla="*/ 97 h 111"/>
                  <a:gd name="T42" fmla="*/ 87 w 91"/>
                  <a:gd name="T43" fmla="*/ 82 h 111"/>
                  <a:gd name="T44" fmla="*/ 57 w 91"/>
                  <a:gd name="T45" fmla="*/ 25 h 111"/>
                  <a:gd name="T46" fmla="*/ 22 w 91"/>
                  <a:gd name="T47" fmla="*/ 0 h 111"/>
                  <a:gd name="T48" fmla="*/ 8 w 91"/>
                  <a:gd name="T49" fmla="*/ 4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111"/>
                  <a:gd name="T77" fmla="*/ 91 w 91"/>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111">
                    <a:moveTo>
                      <a:pt x="8" y="4"/>
                    </a:moveTo>
                    <a:lnTo>
                      <a:pt x="0" y="18"/>
                    </a:lnTo>
                    <a:lnTo>
                      <a:pt x="4" y="26"/>
                    </a:lnTo>
                    <a:lnTo>
                      <a:pt x="0" y="46"/>
                    </a:lnTo>
                    <a:lnTo>
                      <a:pt x="4" y="52"/>
                    </a:lnTo>
                    <a:lnTo>
                      <a:pt x="0" y="60"/>
                    </a:lnTo>
                    <a:lnTo>
                      <a:pt x="0" y="70"/>
                    </a:lnTo>
                    <a:lnTo>
                      <a:pt x="0" y="74"/>
                    </a:lnTo>
                    <a:lnTo>
                      <a:pt x="0" y="86"/>
                    </a:lnTo>
                    <a:lnTo>
                      <a:pt x="2" y="94"/>
                    </a:lnTo>
                    <a:lnTo>
                      <a:pt x="6" y="98"/>
                    </a:lnTo>
                    <a:lnTo>
                      <a:pt x="24" y="100"/>
                    </a:lnTo>
                    <a:lnTo>
                      <a:pt x="32" y="106"/>
                    </a:lnTo>
                    <a:lnTo>
                      <a:pt x="44" y="106"/>
                    </a:lnTo>
                    <a:lnTo>
                      <a:pt x="52" y="106"/>
                    </a:lnTo>
                    <a:lnTo>
                      <a:pt x="62" y="110"/>
                    </a:lnTo>
                    <a:lnTo>
                      <a:pt x="76" y="102"/>
                    </a:lnTo>
                    <a:lnTo>
                      <a:pt x="82" y="92"/>
                    </a:lnTo>
                    <a:lnTo>
                      <a:pt x="82" y="84"/>
                    </a:lnTo>
                    <a:lnTo>
                      <a:pt x="84" y="78"/>
                    </a:lnTo>
                    <a:lnTo>
                      <a:pt x="86" y="70"/>
                    </a:lnTo>
                    <a:lnTo>
                      <a:pt x="90" y="58"/>
                    </a:lnTo>
                    <a:lnTo>
                      <a:pt x="60" y="18"/>
                    </a:lnTo>
                    <a:lnTo>
                      <a:pt x="22" y="0"/>
                    </a:lnTo>
                    <a:lnTo>
                      <a:pt x="8" y="4"/>
                    </a:lnTo>
                  </a:path>
                </a:pathLst>
              </a:custGeom>
              <a:solidFill>
                <a:schemeClr val="hlink"/>
              </a:solidFill>
              <a:ln w="12700" cap="rnd">
                <a:solidFill>
                  <a:schemeClr val="bg1"/>
                </a:solidFill>
                <a:round/>
                <a:headEnd/>
                <a:tailEnd/>
              </a:ln>
            </p:spPr>
            <p:txBody>
              <a:bodyPr/>
              <a:lstStyle/>
              <a:p>
                <a:endParaRPr lang="en-US"/>
              </a:p>
            </p:txBody>
          </p:sp>
          <p:sp>
            <p:nvSpPr>
              <p:cNvPr id="13739" name="Freeform 20"/>
              <p:cNvSpPr>
                <a:spLocks/>
              </p:cNvSpPr>
              <p:nvPr/>
            </p:nvSpPr>
            <p:spPr bwMode="ltGray">
              <a:xfrm>
                <a:off x="1221" y="2626"/>
                <a:ext cx="98" cy="51"/>
              </a:xfrm>
              <a:custGeom>
                <a:avLst/>
                <a:gdLst>
                  <a:gd name="T0" fmla="*/ 8 w 99"/>
                  <a:gd name="T1" fmla="*/ 52 h 45"/>
                  <a:gd name="T2" fmla="*/ 22 w 99"/>
                  <a:gd name="T3" fmla="*/ 44 h 45"/>
                  <a:gd name="T4" fmla="*/ 38 w 99"/>
                  <a:gd name="T5" fmla="*/ 46 h 45"/>
                  <a:gd name="T6" fmla="*/ 53 w 99"/>
                  <a:gd name="T7" fmla="*/ 50 h 45"/>
                  <a:gd name="T8" fmla="*/ 57 w 99"/>
                  <a:gd name="T9" fmla="*/ 23 h 45"/>
                  <a:gd name="T10" fmla="*/ 63 w 99"/>
                  <a:gd name="T11" fmla="*/ 18 h 45"/>
                  <a:gd name="T12" fmla="*/ 75 w 99"/>
                  <a:gd name="T13" fmla="*/ 26 h 45"/>
                  <a:gd name="T14" fmla="*/ 79 w 99"/>
                  <a:gd name="T15" fmla="*/ 52 h 45"/>
                  <a:gd name="T16" fmla="*/ 83 w 99"/>
                  <a:gd name="T17" fmla="*/ 65 h 45"/>
                  <a:gd name="T18" fmla="*/ 89 w 99"/>
                  <a:gd name="T19" fmla="*/ 52 h 45"/>
                  <a:gd name="T20" fmla="*/ 95 w 99"/>
                  <a:gd name="T21" fmla="*/ 44 h 45"/>
                  <a:gd name="T22" fmla="*/ 93 w 99"/>
                  <a:gd name="T23" fmla="*/ 29 h 45"/>
                  <a:gd name="T24" fmla="*/ 83 w 99"/>
                  <a:gd name="T25" fmla="*/ 11 h 45"/>
                  <a:gd name="T26" fmla="*/ 61 w 99"/>
                  <a:gd name="T27" fmla="*/ 0 h 45"/>
                  <a:gd name="T28" fmla="*/ 44 w 99"/>
                  <a:gd name="T29" fmla="*/ 26 h 45"/>
                  <a:gd name="T30" fmla="*/ 28 w 99"/>
                  <a:gd name="T31" fmla="*/ 20 h 45"/>
                  <a:gd name="T32" fmla="*/ 8 w 99"/>
                  <a:gd name="T33" fmla="*/ 0 h 45"/>
                  <a:gd name="T34" fmla="*/ 0 w 99"/>
                  <a:gd name="T35" fmla="*/ 23 h 45"/>
                  <a:gd name="T36" fmla="*/ 8 w 99"/>
                  <a:gd name="T37" fmla="*/ 52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45"/>
                  <a:gd name="T59" fmla="*/ 99 w 99"/>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45">
                    <a:moveTo>
                      <a:pt x="8" y="36"/>
                    </a:moveTo>
                    <a:lnTo>
                      <a:pt x="22" y="30"/>
                    </a:lnTo>
                    <a:lnTo>
                      <a:pt x="38" y="32"/>
                    </a:lnTo>
                    <a:lnTo>
                      <a:pt x="56" y="34"/>
                    </a:lnTo>
                    <a:lnTo>
                      <a:pt x="60" y="16"/>
                    </a:lnTo>
                    <a:lnTo>
                      <a:pt x="66" y="12"/>
                    </a:lnTo>
                    <a:lnTo>
                      <a:pt x="78" y="18"/>
                    </a:lnTo>
                    <a:lnTo>
                      <a:pt x="82" y="36"/>
                    </a:lnTo>
                    <a:lnTo>
                      <a:pt x="86" y="44"/>
                    </a:lnTo>
                    <a:lnTo>
                      <a:pt x="92" y="36"/>
                    </a:lnTo>
                    <a:lnTo>
                      <a:pt x="98" y="30"/>
                    </a:lnTo>
                    <a:lnTo>
                      <a:pt x="96" y="20"/>
                    </a:lnTo>
                    <a:lnTo>
                      <a:pt x="86" y="8"/>
                    </a:lnTo>
                    <a:lnTo>
                      <a:pt x="64" y="0"/>
                    </a:lnTo>
                    <a:lnTo>
                      <a:pt x="44" y="18"/>
                    </a:lnTo>
                    <a:lnTo>
                      <a:pt x="28" y="14"/>
                    </a:lnTo>
                    <a:lnTo>
                      <a:pt x="8" y="0"/>
                    </a:lnTo>
                    <a:lnTo>
                      <a:pt x="0" y="16"/>
                    </a:lnTo>
                    <a:lnTo>
                      <a:pt x="8" y="36"/>
                    </a:lnTo>
                  </a:path>
                </a:pathLst>
              </a:custGeom>
              <a:solidFill>
                <a:schemeClr val="hlink"/>
              </a:solidFill>
              <a:ln w="12700" cap="rnd">
                <a:solidFill>
                  <a:schemeClr val="bg1"/>
                </a:solidFill>
                <a:round/>
                <a:headEnd/>
                <a:tailEnd/>
              </a:ln>
            </p:spPr>
            <p:txBody>
              <a:bodyPr/>
              <a:lstStyle/>
              <a:p>
                <a:endParaRPr lang="en-US"/>
              </a:p>
            </p:txBody>
          </p:sp>
          <p:sp>
            <p:nvSpPr>
              <p:cNvPr id="13740" name="Freeform 21"/>
              <p:cNvSpPr>
                <a:spLocks/>
              </p:cNvSpPr>
              <p:nvPr/>
            </p:nvSpPr>
            <p:spPr bwMode="ltGray">
              <a:xfrm>
                <a:off x="1114" y="2539"/>
                <a:ext cx="52" cy="41"/>
              </a:xfrm>
              <a:custGeom>
                <a:avLst/>
                <a:gdLst>
                  <a:gd name="T0" fmla="*/ 0 w 53"/>
                  <a:gd name="T1" fmla="*/ 20 h 37"/>
                  <a:gd name="T2" fmla="*/ 0 w 53"/>
                  <a:gd name="T3" fmla="*/ 35 h 37"/>
                  <a:gd name="T4" fmla="*/ 12 w 53"/>
                  <a:gd name="T5" fmla="*/ 33 h 37"/>
                  <a:gd name="T6" fmla="*/ 26 w 53"/>
                  <a:gd name="T7" fmla="*/ 38 h 37"/>
                  <a:gd name="T8" fmla="*/ 41 w 53"/>
                  <a:gd name="T9" fmla="*/ 49 h 37"/>
                  <a:gd name="T10" fmla="*/ 49 w 53"/>
                  <a:gd name="T11" fmla="*/ 13 h 37"/>
                  <a:gd name="T12" fmla="*/ 22 w 53"/>
                  <a:gd name="T13" fmla="*/ 0 h 37"/>
                  <a:gd name="T14" fmla="*/ 0 w 53"/>
                  <a:gd name="T15" fmla="*/ 20 h 37"/>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37"/>
                  <a:gd name="T26" fmla="*/ 53 w 53"/>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37">
                    <a:moveTo>
                      <a:pt x="0" y="14"/>
                    </a:moveTo>
                    <a:lnTo>
                      <a:pt x="0" y="26"/>
                    </a:lnTo>
                    <a:lnTo>
                      <a:pt x="12" y="24"/>
                    </a:lnTo>
                    <a:lnTo>
                      <a:pt x="28" y="28"/>
                    </a:lnTo>
                    <a:lnTo>
                      <a:pt x="44" y="36"/>
                    </a:lnTo>
                    <a:lnTo>
                      <a:pt x="52" y="10"/>
                    </a:lnTo>
                    <a:lnTo>
                      <a:pt x="22"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3741" name="Freeform 22"/>
              <p:cNvSpPr>
                <a:spLocks/>
              </p:cNvSpPr>
              <p:nvPr/>
            </p:nvSpPr>
            <p:spPr bwMode="ltGray">
              <a:xfrm>
                <a:off x="1183" y="2602"/>
                <a:ext cx="52" cy="66"/>
              </a:xfrm>
              <a:custGeom>
                <a:avLst/>
                <a:gdLst>
                  <a:gd name="T0" fmla="*/ 0 w 53"/>
                  <a:gd name="T1" fmla="*/ 0 h 59"/>
                  <a:gd name="T2" fmla="*/ 4 w 53"/>
                  <a:gd name="T3" fmla="*/ 13 h 59"/>
                  <a:gd name="T4" fmla="*/ 4 w 53"/>
                  <a:gd name="T5" fmla="*/ 34 h 59"/>
                  <a:gd name="T6" fmla="*/ 16 w 53"/>
                  <a:gd name="T7" fmla="*/ 43 h 59"/>
                  <a:gd name="T8" fmla="*/ 27 w 53"/>
                  <a:gd name="T9" fmla="*/ 50 h 59"/>
                  <a:gd name="T10" fmla="*/ 33 w 53"/>
                  <a:gd name="T11" fmla="*/ 59 h 59"/>
                  <a:gd name="T12" fmla="*/ 35 w 53"/>
                  <a:gd name="T13" fmla="*/ 67 h 59"/>
                  <a:gd name="T14" fmla="*/ 45 w 53"/>
                  <a:gd name="T15" fmla="*/ 82 h 59"/>
                  <a:gd name="T16" fmla="*/ 47 w 53"/>
                  <a:gd name="T17" fmla="*/ 67 h 59"/>
                  <a:gd name="T18" fmla="*/ 43 w 53"/>
                  <a:gd name="T19" fmla="*/ 54 h 59"/>
                  <a:gd name="T20" fmla="*/ 49 w 53"/>
                  <a:gd name="T21" fmla="*/ 36 h 59"/>
                  <a:gd name="T22" fmla="*/ 41 w 53"/>
                  <a:gd name="T23" fmla="*/ 28 h 59"/>
                  <a:gd name="T24" fmla="*/ 35 w 53"/>
                  <a:gd name="T25" fmla="*/ 11 h 59"/>
                  <a:gd name="T26" fmla="*/ 0 w 53"/>
                  <a:gd name="T27" fmla="*/ 0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3"/>
                  <a:gd name="T43" fmla="*/ 0 h 59"/>
                  <a:gd name="T44" fmla="*/ 53 w 53"/>
                  <a:gd name="T45" fmla="*/ 59 h 5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3" h="59">
                    <a:moveTo>
                      <a:pt x="0" y="0"/>
                    </a:moveTo>
                    <a:lnTo>
                      <a:pt x="4" y="10"/>
                    </a:lnTo>
                    <a:lnTo>
                      <a:pt x="4" y="24"/>
                    </a:lnTo>
                    <a:lnTo>
                      <a:pt x="16" y="30"/>
                    </a:lnTo>
                    <a:lnTo>
                      <a:pt x="30" y="36"/>
                    </a:lnTo>
                    <a:lnTo>
                      <a:pt x="36" y="42"/>
                    </a:lnTo>
                    <a:lnTo>
                      <a:pt x="38" y="48"/>
                    </a:lnTo>
                    <a:lnTo>
                      <a:pt x="48" y="58"/>
                    </a:lnTo>
                    <a:lnTo>
                      <a:pt x="50" y="48"/>
                    </a:lnTo>
                    <a:lnTo>
                      <a:pt x="46" y="38"/>
                    </a:lnTo>
                    <a:lnTo>
                      <a:pt x="52" y="26"/>
                    </a:lnTo>
                    <a:lnTo>
                      <a:pt x="44" y="20"/>
                    </a:lnTo>
                    <a:lnTo>
                      <a:pt x="38"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742" name="Freeform 23"/>
              <p:cNvSpPr>
                <a:spLocks/>
              </p:cNvSpPr>
              <p:nvPr/>
            </p:nvSpPr>
            <p:spPr bwMode="ltGray">
              <a:xfrm>
                <a:off x="1162" y="2537"/>
                <a:ext cx="68" cy="77"/>
              </a:xfrm>
              <a:custGeom>
                <a:avLst/>
                <a:gdLst>
                  <a:gd name="T0" fmla="*/ 0 w 69"/>
                  <a:gd name="T1" fmla="*/ 56 h 69"/>
                  <a:gd name="T2" fmla="*/ 10 w 69"/>
                  <a:gd name="T3" fmla="*/ 73 h 69"/>
                  <a:gd name="T4" fmla="*/ 18 w 69"/>
                  <a:gd name="T5" fmla="*/ 88 h 69"/>
                  <a:gd name="T6" fmla="*/ 32 w 69"/>
                  <a:gd name="T7" fmla="*/ 84 h 69"/>
                  <a:gd name="T8" fmla="*/ 37 w 69"/>
                  <a:gd name="T9" fmla="*/ 88 h 69"/>
                  <a:gd name="T10" fmla="*/ 47 w 69"/>
                  <a:gd name="T11" fmla="*/ 88 h 69"/>
                  <a:gd name="T12" fmla="*/ 57 w 69"/>
                  <a:gd name="T13" fmla="*/ 95 h 69"/>
                  <a:gd name="T14" fmla="*/ 59 w 69"/>
                  <a:gd name="T15" fmla="*/ 88 h 69"/>
                  <a:gd name="T16" fmla="*/ 55 w 69"/>
                  <a:gd name="T17" fmla="*/ 77 h 69"/>
                  <a:gd name="T18" fmla="*/ 59 w 69"/>
                  <a:gd name="T19" fmla="*/ 61 h 69"/>
                  <a:gd name="T20" fmla="*/ 57 w 69"/>
                  <a:gd name="T21" fmla="*/ 36 h 69"/>
                  <a:gd name="T22" fmla="*/ 65 w 69"/>
                  <a:gd name="T23" fmla="*/ 22 h 69"/>
                  <a:gd name="T24" fmla="*/ 63 w 69"/>
                  <a:gd name="T25" fmla="*/ 0 h 69"/>
                  <a:gd name="T26" fmla="*/ 20 w 69"/>
                  <a:gd name="T27" fmla="*/ 0 h 69"/>
                  <a:gd name="T28" fmla="*/ 0 w 69"/>
                  <a:gd name="T29" fmla="*/ 56 h 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
                  <a:gd name="T46" fmla="*/ 0 h 69"/>
                  <a:gd name="T47" fmla="*/ 69 w 69"/>
                  <a:gd name="T48" fmla="*/ 69 h 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 h="69">
                    <a:moveTo>
                      <a:pt x="0" y="40"/>
                    </a:moveTo>
                    <a:lnTo>
                      <a:pt x="10" y="52"/>
                    </a:lnTo>
                    <a:lnTo>
                      <a:pt x="18" y="64"/>
                    </a:lnTo>
                    <a:lnTo>
                      <a:pt x="32" y="60"/>
                    </a:lnTo>
                    <a:lnTo>
                      <a:pt x="40" y="64"/>
                    </a:lnTo>
                    <a:lnTo>
                      <a:pt x="50" y="64"/>
                    </a:lnTo>
                    <a:lnTo>
                      <a:pt x="60" y="68"/>
                    </a:lnTo>
                    <a:lnTo>
                      <a:pt x="62" y="64"/>
                    </a:lnTo>
                    <a:lnTo>
                      <a:pt x="58" y="56"/>
                    </a:lnTo>
                    <a:lnTo>
                      <a:pt x="62" y="44"/>
                    </a:lnTo>
                    <a:lnTo>
                      <a:pt x="60" y="26"/>
                    </a:lnTo>
                    <a:lnTo>
                      <a:pt x="68" y="16"/>
                    </a:lnTo>
                    <a:lnTo>
                      <a:pt x="66" y="0"/>
                    </a:lnTo>
                    <a:lnTo>
                      <a:pt x="20" y="0"/>
                    </a:lnTo>
                    <a:lnTo>
                      <a:pt x="0" y="40"/>
                    </a:lnTo>
                  </a:path>
                </a:pathLst>
              </a:custGeom>
              <a:solidFill>
                <a:schemeClr val="hlink"/>
              </a:solidFill>
              <a:ln w="12700" cap="rnd">
                <a:solidFill>
                  <a:schemeClr val="bg1"/>
                </a:solidFill>
                <a:round/>
                <a:headEnd/>
                <a:tailEnd/>
              </a:ln>
            </p:spPr>
            <p:txBody>
              <a:bodyPr/>
              <a:lstStyle/>
              <a:p>
                <a:endParaRPr lang="en-US"/>
              </a:p>
            </p:txBody>
          </p:sp>
          <p:sp>
            <p:nvSpPr>
              <p:cNvPr id="13743" name="Freeform 24"/>
              <p:cNvSpPr>
                <a:spLocks/>
              </p:cNvSpPr>
              <p:nvPr/>
            </p:nvSpPr>
            <p:spPr bwMode="ltGray">
              <a:xfrm>
                <a:off x="1135" y="2528"/>
                <a:ext cx="95" cy="66"/>
              </a:xfrm>
              <a:custGeom>
                <a:avLst/>
                <a:gdLst>
                  <a:gd name="T0" fmla="*/ 0 w 95"/>
                  <a:gd name="T1" fmla="*/ 39 h 59"/>
                  <a:gd name="T2" fmla="*/ 10 w 95"/>
                  <a:gd name="T3" fmla="*/ 45 h 59"/>
                  <a:gd name="T4" fmla="*/ 14 w 95"/>
                  <a:gd name="T5" fmla="*/ 48 h 59"/>
                  <a:gd name="T6" fmla="*/ 18 w 95"/>
                  <a:gd name="T7" fmla="*/ 45 h 59"/>
                  <a:gd name="T8" fmla="*/ 20 w 95"/>
                  <a:gd name="T9" fmla="*/ 62 h 59"/>
                  <a:gd name="T10" fmla="*/ 22 w 95"/>
                  <a:gd name="T11" fmla="*/ 75 h 59"/>
                  <a:gd name="T12" fmla="*/ 26 w 95"/>
                  <a:gd name="T13" fmla="*/ 82 h 59"/>
                  <a:gd name="T14" fmla="*/ 32 w 95"/>
                  <a:gd name="T15" fmla="*/ 75 h 59"/>
                  <a:gd name="T16" fmla="*/ 34 w 95"/>
                  <a:gd name="T17" fmla="*/ 64 h 59"/>
                  <a:gd name="T18" fmla="*/ 36 w 95"/>
                  <a:gd name="T19" fmla="*/ 50 h 59"/>
                  <a:gd name="T20" fmla="*/ 42 w 95"/>
                  <a:gd name="T21" fmla="*/ 45 h 59"/>
                  <a:gd name="T22" fmla="*/ 54 w 95"/>
                  <a:gd name="T23" fmla="*/ 54 h 59"/>
                  <a:gd name="T24" fmla="*/ 62 w 95"/>
                  <a:gd name="T25" fmla="*/ 45 h 59"/>
                  <a:gd name="T26" fmla="*/ 64 w 95"/>
                  <a:gd name="T27" fmla="*/ 36 h 59"/>
                  <a:gd name="T28" fmla="*/ 70 w 95"/>
                  <a:gd name="T29" fmla="*/ 31 h 59"/>
                  <a:gd name="T30" fmla="*/ 72 w 95"/>
                  <a:gd name="T31" fmla="*/ 34 h 59"/>
                  <a:gd name="T32" fmla="*/ 86 w 95"/>
                  <a:gd name="T33" fmla="*/ 25 h 59"/>
                  <a:gd name="T34" fmla="*/ 94 w 95"/>
                  <a:gd name="T35" fmla="*/ 22 h 59"/>
                  <a:gd name="T36" fmla="*/ 90 w 95"/>
                  <a:gd name="T37" fmla="*/ 13 h 59"/>
                  <a:gd name="T38" fmla="*/ 78 w 95"/>
                  <a:gd name="T39" fmla="*/ 4 h 59"/>
                  <a:gd name="T40" fmla="*/ 60 w 95"/>
                  <a:gd name="T41" fmla="*/ 2 h 59"/>
                  <a:gd name="T42" fmla="*/ 40 w 95"/>
                  <a:gd name="T43" fmla="*/ 0 h 59"/>
                  <a:gd name="T44" fmla="*/ 26 w 95"/>
                  <a:gd name="T45" fmla="*/ 2 h 59"/>
                  <a:gd name="T46" fmla="*/ 16 w 95"/>
                  <a:gd name="T47" fmla="*/ 9 h 59"/>
                  <a:gd name="T48" fmla="*/ 2 w 95"/>
                  <a:gd name="T49" fmla="*/ 17 h 59"/>
                  <a:gd name="T50" fmla="*/ 0 w 95"/>
                  <a:gd name="T51" fmla="*/ 39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5"/>
                  <a:gd name="T79" fmla="*/ 0 h 59"/>
                  <a:gd name="T80" fmla="*/ 95 w 95"/>
                  <a:gd name="T81" fmla="*/ 59 h 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5" h="59">
                    <a:moveTo>
                      <a:pt x="0" y="28"/>
                    </a:moveTo>
                    <a:lnTo>
                      <a:pt x="10" y="32"/>
                    </a:lnTo>
                    <a:lnTo>
                      <a:pt x="14" y="34"/>
                    </a:lnTo>
                    <a:lnTo>
                      <a:pt x="18" y="32"/>
                    </a:lnTo>
                    <a:lnTo>
                      <a:pt x="20" y="44"/>
                    </a:lnTo>
                    <a:lnTo>
                      <a:pt x="22" y="54"/>
                    </a:lnTo>
                    <a:lnTo>
                      <a:pt x="26" y="58"/>
                    </a:lnTo>
                    <a:lnTo>
                      <a:pt x="32" y="54"/>
                    </a:lnTo>
                    <a:lnTo>
                      <a:pt x="34" y="46"/>
                    </a:lnTo>
                    <a:lnTo>
                      <a:pt x="36" y="36"/>
                    </a:lnTo>
                    <a:lnTo>
                      <a:pt x="42" y="32"/>
                    </a:lnTo>
                    <a:lnTo>
                      <a:pt x="54" y="38"/>
                    </a:lnTo>
                    <a:lnTo>
                      <a:pt x="62" y="32"/>
                    </a:lnTo>
                    <a:lnTo>
                      <a:pt x="64" y="26"/>
                    </a:lnTo>
                    <a:lnTo>
                      <a:pt x="70" y="22"/>
                    </a:lnTo>
                    <a:lnTo>
                      <a:pt x="72" y="24"/>
                    </a:lnTo>
                    <a:lnTo>
                      <a:pt x="86" y="18"/>
                    </a:lnTo>
                    <a:lnTo>
                      <a:pt x="94" y="16"/>
                    </a:lnTo>
                    <a:lnTo>
                      <a:pt x="90" y="10"/>
                    </a:lnTo>
                    <a:lnTo>
                      <a:pt x="78" y="4"/>
                    </a:lnTo>
                    <a:lnTo>
                      <a:pt x="60" y="2"/>
                    </a:lnTo>
                    <a:lnTo>
                      <a:pt x="40" y="0"/>
                    </a:lnTo>
                    <a:lnTo>
                      <a:pt x="26" y="2"/>
                    </a:lnTo>
                    <a:lnTo>
                      <a:pt x="16" y="6"/>
                    </a:lnTo>
                    <a:lnTo>
                      <a:pt x="2" y="12"/>
                    </a:lnTo>
                    <a:lnTo>
                      <a:pt x="0" y="28"/>
                    </a:lnTo>
                  </a:path>
                </a:pathLst>
              </a:custGeom>
              <a:solidFill>
                <a:schemeClr val="hlink"/>
              </a:solidFill>
              <a:ln w="12700" cap="rnd">
                <a:solidFill>
                  <a:schemeClr val="bg1"/>
                </a:solidFill>
                <a:round/>
                <a:headEnd/>
                <a:tailEnd/>
              </a:ln>
            </p:spPr>
            <p:txBody>
              <a:bodyPr/>
              <a:lstStyle/>
              <a:p>
                <a:endParaRPr lang="en-US"/>
              </a:p>
            </p:txBody>
          </p:sp>
          <p:sp>
            <p:nvSpPr>
              <p:cNvPr id="13744" name="Freeform 25"/>
              <p:cNvSpPr>
                <a:spLocks/>
              </p:cNvSpPr>
              <p:nvPr/>
            </p:nvSpPr>
            <p:spPr bwMode="ltGray">
              <a:xfrm>
                <a:off x="1083" y="2479"/>
                <a:ext cx="70" cy="88"/>
              </a:xfrm>
              <a:custGeom>
                <a:avLst/>
                <a:gdLst>
                  <a:gd name="T0" fmla="*/ 0 w 69"/>
                  <a:gd name="T1" fmla="*/ 72 h 79"/>
                  <a:gd name="T2" fmla="*/ 10 w 69"/>
                  <a:gd name="T3" fmla="*/ 95 h 79"/>
                  <a:gd name="T4" fmla="*/ 26 w 69"/>
                  <a:gd name="T5" fmla="*/ 108 h 79"/>
                  <a:gd name="T6" fmla="*/ 34 w 69"/>
                  <a:gd name="T7" fmla="*/ 108 h 79"/>
                  <a:gd name="T8" fmla="*/ 45 w 69"/>
                  <a:gd name="T9" fmla="*/ 91 h 79"/>
                  <a:gd name="T10" fmla="*/ 59 w 69"/>
                  <a:gd name="T11" fmla="*/ 88 h 79"/>
                  <a:gd name="T12" fmla="*/ 59 w 69"/>
                  <a:gd name="T13" fmla="*/ 75 h 79"/>
                  <a:gd name="T14" fmla="*/ 71 w 69"/>
                  <a:gd name="T15" fmla="*/ 63 h 79"/>
                  <a:gd name="T16" fmla="*/ 59 w 69"/>
                  <a:gd name="T17" fmla="*/ 50 h 79"/>
                  <a:gd name="T18" fmla="*/ 61 w 69"/>
                  <a:gd name="T19" fmla="*/ 2 h 79"/>
                  <a:gd name="T20" fmla="*/ 16 w 69"/>
                  <a:gd name="T21" fmla="*/ 0 h 79"/>
                  <a:gd name="T22" fmla="*/ 0 w 69"/>
                  <a:gd name="T23" fmla="*/ 72 h 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9"/>
                  <a:gd name="T37" fmla="*/ 0 h 79"/>
                  <a:gd name="T38" fmla="*/ 69 w 69"/>
                  <a:gd name="T39" fmla="*/ 79 h 7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9" h="79">
                    <a:moveTo>
                      <a:pt x="0" y="52"/>
                    </a:moveTo>
                    <a:lnTo>
                      <a:pt x="10" y="68"/>
                    </a:lnTo>
                    <a:lnTo>
                      <a:pt x="26" y="78"/>
                    </a:lnTo>
                    <a:lnTo>
                      <a:pt x="34" y="78"/>
                    </a:lnTo>
                    <a:lnTo>
                      <a:pt x="42" y="66"/>
                    </a:lnTo>
                    <a:lnTo>
                      <a:pt x="56" y="64"/>
                    </a:lnTo>
                    <a:lnTo>
                      <a:pt x="56" y="54"/>
                    </a:lnTo>
                    <a:lnTo>
                      <a:pt x="68" y="46"/>
                    </a:lnTo>
                    <a:lnTo>
                      <a:pt x="56" y="36"/>
                    </a:lnTo>
                    <a:lnTo>
                      <a:pt x="58" y="2"/>
                    </a:lnTo>
                    <a:lnTo>
                      <a:pt x="16" y="0"/>
                    </a:lnTo>
                    <a:lnTo>
                      <a:pt x="0" y="52"/>
                    </a:lnTo>
                  </a:path>
                </a:pathLst>
              </a:custGeom>
              <a:solidFill>
                <a:schemeClr val="hlink"/>
              </a:solidFill>
              <a:ln w="12700" cap="rnd">
                <a:solidFill>
                  <a:schemeClr val="bg1"/>
                </a:solidFill>
                <a:round/>
                <a:headEnd/>
                <a:tailEnd/>
              </a:ln>
            </p:spPr>
            <p:txBody>
              <a:bodyPr/>
              <a:lstStyle/>
              <a:p>
                <a:endParaRPr lang="en-US"/>
              </a:p>
            </p:txBody>
          </p:sp>
          <p:sp>
            <p:nvSpPr>
              <p:cNvPr id="13745" name="Freeform 26"/>
              <p:cNvSpPr>
                <a:spLocks/>
              </p:cNvSpPr>
              <p:nvPr/>
            </p:nvSpPr>
            <p:spPr bwMode="ltGray">
              <a:xfrm>
                <a:off x="730" y="2143"/>
                <a:ext cx="450" cy="411"/>
              </a:xfrm>
              <a:custGeom>
                <a:avLst/>
                <a:gdLst>
                  <a:gd name="T0" fmla="*/ 10 w 453"/>
                  <a:gd name="T1" fmla="*/ 75 h 367"/>
                  <a:gd name="T2" fmla="*/ 26 w 453"/>
                  <a:gd name="T3" fmla="*/ 118 h 367"/>
                  <a:gd name="T4" fmla="*/ 42 w 453"/>
                  <a:gd name="T5" fmla="*/ 164 h 367"/>
                  <a:gd name="T6" fmla="*/ 32 w 453"/>
                  <a:gd name="T7" fmla="*/ 195 h 367"/>
                  <a:gd name="T8" fmla="*/ 54 w 453"/>
                  <a:gd name="T9" fmla="*/ 216 h 367"/>
                  <a:gd name="T10" fmla="*/ 62 w 453"/>
                  <a:gd name="T11" fmla="*/ 268 h 367"/>
                  <a:gd name="T12" fmla="*/ 97 w 453"/>
                  <a:gd name="T13" fmla="*/ 317 h 367"/>
                  <a:gd name="T14" fmla="*/ 95 w 453"/>
                  <a:gd name="T15" fmla="*/ 290 h 367"/>
                  <a:gd name="T16" fmla="*/ 85 w 453"/>
                  <a:gd name="T17" fmla="*/ 270 h 367"/>
                  <a:gd name="T18" fmla="*/ 74 w 453"/>
                  <a:gd name="T19" fmla="*/ 206 h 367"/>
                  <a:gd name="T20" fmla="*/ 42 w 453"/>
                  <a:gd name="T21" fmla="*/ 138 h 367"/>
                  <a:gd name="T22" fmla="*/ 48 w 453"/>
                  <a:gd name="T23" fmla="*/ 73 h 367"/>
                  <a:gd name="T24" fmla="*/ 66 w 453"/>
                  <a:gd name="T25" fmla="*/ 118 h 367"/>
                  <a:gd name="T26" fmla="*/ 89 w 453"/>
                  <a:gd name="T27" fmla="*/ 195 h 367"/>
                  <a:gd name="T28" fmla="*/ 113 w 453"/>
                  <a:gd name="T29" fmla="*/ 231 h 367"/>
                  <a:gd name="T30" fmla="*/ 123 w 453"/>
                  <a:gd name="T31" fmla="*/ 264 h 367"/>
                  <a:gd name="T32" fmla="*/ 143 w 453"/>
                  <a:gd name="T33" fmla="*/ 297 h 367"/>
                  <a:gd name="T34" fmla="*/ 153 w 453"/>
                  <a:gd name="T35" fmla="*/ 359 h 367"/>
                  <a:gd name="T36" fmla="*/ 153 w 453"/>
                  <a:gd name="T37" fmla="*/ 383 h 367"/>
                  <a:gd name="T38" fmla="*/ 173 w 453"/>
                  <a:gd name="T39" fmla="*/ 408 h 367"/>
                  <a:gd name="T40" fmla="*/ 191 w 453"/>
                  <a:gd name="T41" fmla="*/ 430 h 367"/>
                  <a:gd name="T42" fmla="*/ 225 w 453"/>
                  <a:gd name="T43" fmla="*/ 456 h 367"/>
                  <a:gd name="T44" fmla="*/ 244 w 453"/>
                  <a:gd name="T45" fmla="*/ 469 h 367"/>
                  <a:gd name="T46" fmla="*/ 310 w 453"/>
                  <a:gd name="T47" fmla="*/ 475 h 367"/>
                  <a:gd name="T48" fmla="*/ 340 w 453"/>
                  <a:gd name="T49" fmla="*/ 496 h 367"/>
                  <a:gd name="T50" fmla="*/ 356 w 453"/>
                  <a:gd name="T51" fmla="*/ 496 h 367"/>
                  <a:gd name="T52" fmla="*/ 381 w 453"/>
                  <a:gd name="T53" fmla="*/ 475 h 367"/>
                  <a:gd name="T54" fmla="*/ 374 w 453"/>
                  <a:gd name="T55" fmla="*/ 458 h 367"/>
                  <a:gd name="T56" fmla="*/ 373 w 453"/>
                  <a:gd name="T57" fmla="*/ 449 h 367"/>
                  <a:gd name="T58" fmla="*/ 399 w 453"/>
                  <a:gd name="T59" fmla="*/ 436 h 367"/>
                  <a:gd name="T60" fmla="*/ 403 w 453"/>
                  <a:gd name="T61" fmla="*/ 475 h 367"/>
                  <a:gd name="T62" fmla="*/ 415 w 453"/>
                  <a:gd name="T63" fmla="*/ 467 h 367"/>
                  <a:gd name="T64" fmla="*/ 415 w 453"/>
                  <a:gd name="T65" fmla="*/ 415 h 367"/>
                  <a:gd name="T66" fmla="*/ 429 w 453"/>
                  <a:gd name="T67" fmla="*/ 408 h 367"/>
                  <a:gd name="T68" fmla="*/ 439 w 453"/>
                  <a:gd name="T69" fmla="*/ 365 h 367"/>
                  <a:gd name="T70" fmla="*/ 429 w 453"/>
                  <a:gd name="T71" fmla="*/ 339 h 367"/>
                  <a:gd name="T72" fmla="*/ 389 w 453"/>
                  <a:gd name="T73" fmla="*/ 354 h 367"/>
                  <a:gd name="T74" fmla="*/ 381 w 453"/>
                  <a:gd name="T75" fmla="*/ 396 h 367"/>
                  <a:gd name="T76" fmla="*/ 342 w 453"/>
                  <a:gd name="T77" fmla="*/ 419 h 367"/>
                  <a:gd name="T78" fmla="*/ 294 w 453"/>
                  <a:gd name="T79" fmla="*/ 399 h 367"/>
                  <a:gd name="T80" fmla="*/ 286 w 453"/>
                  <a:gd name="T81" fmla="*/ 376 h 367"/>
                  <a:gd name="T82" fmla="*/ 280 w 453"/>
                  <a:gd name="T83" fmla="*/ 283 h 367"/>
                  <a:gd name="T84" fmla="*/ 286 w 453"/>
                  <a:gd name="T85" fmla="*/ 247 h 367"/>
                  <a:gd name="T86" fmla="*/ 75 w 453"/>
                  <a:gd name="T87" fmla="*/ 0 h 36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53"/>
                  <a:gd name="T133" fmla="*/ 0 h 367"/>
                  <a:gd name="T134" fmla="*/ 453 w 453"/>
                  <a:gd name="T135" fmla="*/ 367 h 36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53" h="367">
                    <a:moveTo>
                      <a:pt x="0" y="24"/>
                    </a:moveTo>
                    <a:lnTo>
                      <a:pt x="10" y="54"/>
                    </a:lnTo>
                    <a:lnTo>
                      <a:pt x="16" y="74"/>
                    </a:lnTo>
                    <a:lnTo>
                      <a:pt x="26" y="84"/>
                    </a:lnTo>
                    <a:lnTo>
                      <a:pt x="24" y="92"/>
                    </a:lnTo>
                    <a:lnTo>
                      <a:pt x="42" y="116"/>
                    </a:lnTo>
                    <a:lnTo>
                      <a:pt x="44" y="134"/>
                    </a:lnTo>
                    <a:lnTo>
                      <a:pt x="32" y="138"/>
                    </a:lnTo>
                    <a:lnTo>
                      <a:pt x="46" y="154"/>
                    </a:lnTo>
                    <a:lnTo>
                      <a:pt x="54" y="154"/>
                    </a:lnTo>
                    <a:lnTo>
                      <a:pt x="68" y="168"/>
                    </a:lnTo>
                    <a:lnTo>
                      <a:pt x="62" y="190"/>
                    </a:lnTo>
                    <a:lnTo>
                      <a:pt x="84" y="206"/>
                    </a:lnTo>
                    <a:lnTo>
                      <a:pt x="100" y="226"/>
                    </a:lnTo>
                    <a:lnTo>
                      <a:pt x="104" y="222"/>
                    </a:lnTo>
                    <a:lnTo>
                      <a:pt x="98" y="206"/>
                    </a:lnTo>
                    <a:lnTo>
                      <a:pt x="88" y="196"/>
                    </a:lnTo>
                    <a:lnTo>
                      <a:pt x="88" y="192"/>
                    </a:lnTo>
                    <a:lnTo>
                      <a:pt x="82" y="166"/>
                    </a:lnTo>
                    <a:lnTo>
                      <a:pt x="74" y="146"/>
                    </a:lnTo>
                    <a:lnTo>
                      <a:pt x="58" y="112"/>
                    </a:lnTo>
                    <a:lnTo>
                      <a:pt x="42" y="98"/>
                    </a:lnTo>
                    <a:lnTo>
                      <a:pt x="42" y="76"/>
                    </a:lnTo>
                    <a:lnTo>
                      <a:pt x="48" y="52"/>
                    </a:lnTo>
                    <a:lnTo>
                      <a:pt x="60" y="68"/>
                    </a:lnTo>
                    <a:lnTo>
                      <a:pt x="66" y="84"/>
                    </a:lnTo>
                    <a:lnTo>
                      <a:pt x="72" y="102"/>
                    </a:lnTo>
                    <a:lnTo>
                      <a:pt x="92" y="138"/>
                    </a:lnTo>
                    <a:lnTo>
                      <a:pt x="104" y="152"/>
                    </a:lnTo>
                    <a:lnTo>
                      <a:pt x="116" y="164"/>
                    </a:lnTo>
                    <a:lnTo>
                      <a:pt x="106" y="168"/>
                    </a:lnTo>
                    <a:lnTo>
                      <a:pt x="126" y="188"/>
                    </a:lnTo>
                    <a:lnTo>
                      <a:pt x="132" y="194"/>
                    </a:lnTo>
                    <a:lnTo>
                      <a:pt x="146" y="212"/>
                    </a:lnTo>
                    <a:lnTo>
                      <a:pt x="162" y="244"/>
                    </a:lnTo>
                    <a:lnTo>
                      <a:pt x="156" y="256"/>
                    </a:lnTo>
                    <a:lnTo>
                      <a:pt x="154" y="266"/>
                    </a:lnTo>
                    <a:lnTo>
                      <a:pt x="156" y="272"/>
                    </a:lnTo>
                    <a:lnTo>
                      <a:pt x="160" y="278"/>
                    </a:lnTo>
                    <a:lnTo>
                      <a:pt x="176" y="290"/>
                    </a:lnTo>
                    <a:lnTo>
                      <a:pt x="182" y="292"/>
                    </a:lnTo>
                    <a:lnTo>
                      <a:pt x="194" y="306"/>
                    </a:lnTo>
                    <a:lnTo>
                      <a:pt x="208" y="310"/>
                    </a:lnTo>
                    <a:lnTo>
                      <a:pt x="230" y="324"/>
                    </a:lnTo>
                    <a:lnTo>
                      <a:pt x="242" y="328"/>
                    </a:lnTo>
                    <a:lnTo>
                      <a:pt x="250" y="334"/>
                    </a:lnTo>
                    <a:lnTo>
                      <a:pt x="298" y="348"/>
                    </a:lnTo>
                    <a:lnTo>
                      <a:pt x="316" y="338"/>
                    </a:lnTo>
                    <a:lnTo>
                      <a:pt x="334" y="342"/>
                    </a:lnTo>
                    <a:lnTo>
                      <a:pt x="346" y="354"/>
                    </a:lnTo>
                    <a:lnTo>
                      <a:pt x="362" y="366"/>
                    </a:lnTo>
                    <a:lnTo>
                      <a:pt x="362" y="354"/>
                    </a:lnTo>
                    <a:lnTo>
                      <a:pt x="368" y="338"/>
                    </a:lnTo>
                    <a:lnTo>
                      <a:pt x="390" y="338"/>
                    </a:lnTo>
                    <a:lnTo>
                      <a:pt x="386" y="332"/>
                    </a:lnTo>
                    <a:lnTo>
                      <a:pt x="382" y="326"/>
                    </a:lnTo>
                    <a:lnTo>
                      <a:pt x="372" y="322"/>
                    </a:lnTo>
                    <a:lnTo>
                      <a:pt x="380" y="320"/>
                    </a:lnTo>
                    <a:lnTo>
                      <a:pt x="382" y="310"/>
                    </a:lnTo>
                    <a:lnTo>
                      <a:pt x="408" y="310"/>
                    </a:lnTo>
                    <a:lnTo>
                      <a:pt x="408" y="338"/>
                    </a:lnTo>
                    <a:lnTo>
                      <a:pt x="412" y="338"/>
                    </a:lnTo>
                    <a:lnTo>
                      <a:pt x="418" y="332"/>
                    </a:lnTo>
                    <a:lnTo>
                      <a:pt x="424" y="332"/>
                    </a:lnTo>
                    <a:lnTo>
                      <a:pt x="424" y="318"/>
                    </a:lnTo>
                    <a:lnTo>
                      <a:pt x="424" y="296"/>
                    </a:lnTo>
                    <a:lnTo>
                      <a:pt x="432" y="304"/>
                    </a:lnTo>
                    <a:lnTo>
                      <a:pt x="438" y="290"/>
                    </a:lnTo>
                    <a:lnTo>
                      <a:pt x="438" y="276"/>
                    </a:lnTo>
                    <a:lnTo>
                      <a:pt x="448" y="260"/>
                    </a:lnTo>
                    <a:lnTo>
                      <a:pt x="452" y="244"/>
                    </a:lnTo>
                    <a:lnTo>
                      <a:pt x="438" y="242"/>
                    </a:lnTo>
                    <a:lnTo>
                      <a:pt x="414" y="246"/>
                    </a:lnTo>
                    <a:lnTo>
                      <a:pt x="398" y="252"/>
                    </a:lnTo>
                    <a:lnTo>
                      <a:pt x="392" y="272"/>
                    </a:lnTo>
                    <a:lnTo>
                      <a:pt x="390" y="282"/>
                    </a:lnTo>
                    <a:lnTo>
                      <a:pt x="378" y="290"/>
                    </a:lnTo>
                    <a:lnTo>
                      <a:pt x="348" y="298"/>
                    </a:lnTo>
                    <a:lnTo>
                      <a:pt x="324" y="300"/>
                    </a:lnTo>
                    <a:lnTo>
                      <a:pt x="300" y="284"/>
                    </a:lnTo>
                    <a:lnTo>
                      <a:pt x="296" y="274"/>
                    </a:lnTo>
                    <a:lnTo>
                      <a:pt x="292" y="268"/>
                    </a:lnTo>
                    <a:lnTo>
                      <a:pt x="286" y="252"/>
                    </a:lnTo>
                    <a:lnTo>
                      <a:pt x="286" y="202"/>
                    </a:lnTo>
                    <a:lnTo>
                      <a:pt x="290" y="178"/>
                    </a:lnTo>
                    <a:lnTo>
                      <a:pt x="292" y="176"/>
                    </a:lnTo>
                    <a:lnTo>
                      <a:pt x="288" y="74"/>
                    </a:lnTo>
                    <a:lnTo>
                      <a:pt x="78" y="0"/>
                    </a:lnTo>
                    <a:lnTo>
                      <a:pt x="0" y="24"/>
                    </a:lnTo>
                  </a:path>
                </a:pathLst>
              </a:custGeom>
              <a:solidFill>
                <a:schemeClr val="hlink"/>
              </a:solidFill>
              <a:ln w="12700" cap="rnd">
                <a:solidFill>
                  <a:schemeClr val="bg1"/>
                </a:solidFill>
                <a:round/>
                <a:headEnd/>
                <a:tailEnd/>
              </a:ln>
            </p:spPr>
            <p:txBody>
              <a:bodyPr/>
              <a:lstStyle/>
              <a:p>
                <a:endParaRPr lang="en-US"/>
              </a:p>
            </p:txBody>
          </p:sp>
          <p:sp>
            <p:nvSpPr>
              <p:cNvPr id="13746" name="Freeform 27"/>
              <p:cNvSpPr>
                <a:spLocks/>
              </p:cNvSpPr>
              <p:nvPr/>
            </p:nvSpPr>
            <p:spPr bwMode="ltGray">
              <a:xfrm>
                <a:off x="1211" y="828"/>
                <a:ext cx="146" cy="109"/>
              </a:xfrm>
              <a:custGeom>
                <a:avLst/>
                <a:gdLst>
                  <a:gd name="T0" fmla="*/ 127 w 147"/>
                  <a:gd name="T1" fmla="*/ 20 h 97"/>
                  <a:gd name="T2" fmla="*/ 119 w 147"/>
                  <a:gd name="T3" fmla="*/ 11 h 97"/>
                  <a:gd name="T4" fmla="*/ 103 w 147"/>
                  <a:gd name="T5" fmla="*/ 25 h 97"/>
                  <a:gd name="T6" fmla="*/ 105 w 147"/>
                  <a:gd name="T7" fmla="*/ 48 h 97"/>
                  <a:gd name="T8" fmla="*/ 93 w 147"/>
                  <a:gd name="T9" fmla="*/ 62 h 97"/>
                  <a:gd name="T10" fmla="*/ 97 w 147"/>
                  <a:gd name="T11" fmla="*/ 82 h 97"/>
                  <a:gd name="T12" fmla="*/ 81 w 147"/>
                  <a:gd name="T13" fmla="*/ 82 h 97"/>
                  <a:gd name="T14" fmla="*/ 73 w 147"/>
                  <a:gd name="T15" fmla="*/ 80 h 97"/>
                  <a:gd name="T16" fmla="*/ 73 w 147"/>
                  <a:gd name="T17" fmla="*/ 57 h 97"/>
                  <a:gd name="T18" fmla="*/ 73 w 147"/>
                  <a:gd name="T19" fmla="*/ 43 h 97"/>
                  <a:gd name="T20" fmla="*/ 64 w 147"/>
                  <a:gd name="T21" fmla="*/ 25 h 97"/>
                  <a:gd name="T22" fmla="*/ 68 w 147"/>
                  <a:gd name="T23" fmla="*/ 13 h 97"/>
                  <a:gd name="T24" fmla="*/ 52 w 147"/>
                  <a:gd name="T25" fmla="*/ 0 h 97"/>
                  <a:gd name="T26" fmla="*/ 50 w 147"/>
                  <a:gd name="T27" fmla="*/ 17 h 97"/>
                  <a:gd name="T28" fmla="*/ 28 w 147"/>
                  <a:gd name="T29" fmla="*/ 22 h 97"/>
                  <a:gd name="T30" fmla="*/ 28 w 147"/>
                  <a:gd name="T31" fmla="*/ 28 h 97"/>
                  <a:gd name="T32" fmla="*/ 34 w 147"/>
                  <a:gd name="T33" fmla="*/ 37 h 97"/>
                  <a:gd name="T34" fmla="*/ 18 w 147"/>
                  <a:gd name="T35" fmla="*/ 43 h 97"/>
                  <a:gd name="T36" fmla="*/ 24 w 147"/>
                  <a:gd name="T37" fmla="*/ 51 h 97"/>
                  <a:gd name="T38" fmla="*/ 22 w 147"/>
                  <a:gd name="T39" fmla="*/ 62 h 97"/>
                  <a:gd name="T40" fmla="*/ 10 w 147"/>
                  <a:gd name="T41" fmla="*/ 57 h 97"/>
                  <a:gd name="T42" fmla="*/ 0 w 147"/>
                  <a:gd name="T43" fmla="*/ 62 h 97"/>
                  <a:gd name="T44" fmla="*/ 2 w 147"/>
                  <a:gd name="T45" fmla="*/ 78 h 97"/>
                  <a:gd name="T46" fmla="*/ 14 w 147"/>
                  <a:gd name="T47" fmla="*/ 91 h 97"/>
                  <a:gd name="T48" fmla="*/ 24 w 147"/>
                  <a:gd name="T49" fmla="*/ 96 h 97"/>
                  <a:gd name="T50" fmla="*/ 40 w 147"/>
                  <a:gd name="T51" fmla="*/ 84 h 97"/>
                  <a:gd name="T52" fmla="*/ 36 w 147"/>
                  <a:gd name="T53" fmla="*/ 96 h 97"/>
                  <a:gd name="T54" fmla="*/ 52 w 147"/>
                  <a:gd name="T55" fmla="*/ 96 h 97"/>
                  <a:gd name="T56" fmla="*/ 64 w 147"/>
                  <a:gd name="T57" fmla="*/ 111 h 97"/>
                  <a:gd name="T58" fmla="*/ 46 w 147"/>
                  <a:gd name="T59" fmla="*/ 111 h 97"/>
                  <a:gd name="T60" fmla="*/ 20 w 147"/>
                  <a:gd name="T61" fmla="*/ 111 h 97"/>
                  <a:gd name="T62" fmla="*/ 24 w 147"/>
                  <a:gd name="T63" fmla="*/ 134 h 97"/>
                  <a:gd name="T64" fmla="*/ 62 w 147"/>
                  <a:gd name="T65" fmla="*/ 127 h 97"/>
                  <a:gd name="T66" fmla="*/ 87 w 147"/>
                  <a:gd name="T67" fmla="*/ 116 h 97"/>
                  <a:gd name="T68" fmla="*/ 97 w 147"/>
                  <a:gd name="T69" fmla="*/ 119 h 97"/>
                  <a:gd name="T70" fmla="*/ 109 w 147"/>
                  <a:gd name="T71" fmla="*/ 125 h 97"/>
                  <a:gd name="T72" fmla="*/ 131 w 147"/>
                  <a:gd name="T73" fmla="*/ 111 h 97"/>
                  <a:gd name="T74" fmla="*/ 135 w 147"/>
                  <a:gd name="T75" fmla="*/ 100 h 97"/>
                  <a:gd name="T76" fmla="*/ 143 w 147"/>
                  <a:gd name="T77" fmla="*/ 73 h 97"/>
                  <a:gd name="T78" fmla="*/ 135 w 147"/>
                  <a:gd name="T79" fmla="*/ 65 h 97"/>
                  <a:gd name="T80" fmla="*/ 129 w 147"/>
                  <a:gd name="T81" fmla="*/ 78 h 97"/>
                  <a:gd name="T82" fmla="*/ 123 w 147"/>
                  <a:gd name="T83" fmla="*/ 78 h 97"/>
                  <a:gd name="T84" fmla="*/ 119 w 147"/>
                  <a:gd name="T85" fmla="*/ 57 h 97"/>
                  <a:gd name="T86" fmla="*/ 121 w 147"/>
                  <a:gd name="T87" fmla="*/ 37 h 9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7"/>
                  <a:gd name="T133" fmla="*/ 0 h 97"/>
                  <a:gd name="T134" fmla="*/ 147 w 147"/>
                  <a:gd name="T135" fmla="*/ 97 h 9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7" h="97">
                    <a:moveTo>
                      <a:pt x="124" y="20"/>
                    </a:moveTo>
                    <a:lnTo>
                      <a:pt x="130" y="14"/>
                    </a:lnTo>
                    <a:lnTo>
                      <a:pt x="130" y="8"/>
                    </a:lnTo>
                    <a:lnTo>
                      <a:pt x="122" y="8"/>
                    </a:lnTo>
                    <a:lnTo>
                      <a:pt x="114" y="18"/>
                    </a:lnTo>
                    <a:lnTo>
                      <a:pt x="106" y="18"/>
                    </a:lnTo>
                    <a:lnTo>
                      <a:pt x="104" y="28"/>
                    </a:lnTo>
                    <a:lnTo>
                      <a:pt x="108" y="34"/>
                    </a:lnTo>
                    <a:lnTo>
                      <a:pt x="106" y="40"/>
                    </a:lnTo>
                    <a:lnTo>
                      <a:pt x="96" y="44"/>
                    </a:lnTo>
                    <a:lnTo>
                      <a:pt x="98" y="50"/>
                    </a:lnTo>
                    <a:lnTo>
                      <a:pt x="100" y="58"/>
                    </a:lnTo>
                    <a:lnTo>
                      <a:pt x="96" y="60"/>
                    </a:lnTo>
                    <a:lnTo>
                      <a:pt x="84" y="58"/>
                    </a:lnTo>
                    <a:lnTo>
                      <a:pt x="82" y="56"/>
                    </a:lnTo>
                    <a:lnTo>
                      <a:pt x="74" y="56"/>
                    </a:lnTo>
                    <a:lnTo>
                      <a:pt x="76" y="46"/>
                    </a:lnTo>
                    <a:lnTo>
                      <a:pt x="74" y="40"/>
                    </a:lnTo>
                    <a:lnTo>
                      <a:pt x="76" y="34"/>
                    </a:lnTo>
                    <a:lnTo>
                      <a:pt x="76" y="30"/>
                    </a:lnTo>
                    <a:lnTo>
                      <a:pt x="76" y="18"/>
                    </a:lnTo>
                    <a:lnTo>
                      <a:pt x="64" y="18"/>
                    </a:lnTo>
                    <a:lnTo>
                      <a:pt x="64" y="16"/>
                    </a:lnTo>
                    <a:lnTo>
                      <a:pt x="68" y="10"/>
                    </a:lnTo>
                    <a:lnTo>
                      <a:pt x="62" y="4"/>
                    </a:lnTo>
                    <a:lnTo>
                      <a:pt x="52" y="0"/>
                    </a:lnTo>
                    <a:lnTo>
                      <a:pt x="46" y="6"/>
                    </a:lnTo>
                    <a:lnTo>
                      <a:pt x="50" y="12"/>
                    </a:lnTo>
                    <a:lnTo>
                      <a:pt x="36" y="12"/>
                    </a:lnTo>
                    <a:lnTo>
                      <a:pt x="28" y="16"/>
                    </a:lnTo>
                    <a:lnTo>
                      <a:pt x="28" y="18"/>
                    </a:lnTo>
                    <a:lnTo>
                      <a:pt x="28" y="20"/>
                    </a:lnTo>
                    <a:lnTo>
                      <a:pt x="42" y="26"/>
                    </a:lnTo>
                    <a:lnTo>
                      <a:pt x="34" y="26"/>
                    </a:lnTo>
                    <a:lnTo>
                      <a:pt x="20" y="28"/>
                    </a:lnTo>
                    <a:lnTo>
                      <a:pt x="18" y="30"/>
                    </a:lnTo>
                    <a:lnTo>
                      <a:pt x="18" y="34"/>
                    </a:lnTo>
                    <a:lnTo>
                      <a:pt x="24" y="36"/>
                    </a:lnTo>
                    <a:lnTo>
                      <a:pt x="36" y="38"/>
                    </a:lnTo>
                    <a:lnTo>
                      <a:pt x="22" y="44"/>
                    </a:lnTo>
                    <a:lnTo>
                      <a:pt x="16" y="42"/>
                    </a:lnTo>
                    <a:lnTo>
                      <a:pt x="10" y="40"/>
                    </a:lnTo>
                    <a:lnTo>
                      <a:pt x="4" y="42"/>
                    </a:lnTo>
                    <a:lnTo>
                      <a:pt x="0" y="44"/>
                    </a:lnTo>
                    <a:lnTo>
                      <a:pt x="0" y="50"/>
                    </a:lnTo>
                    <a:lnTo>
                      <a:pt x="2" y="54"/>
                    </a:lnTo>
                    <a:lnTo>
                      <a:pt x="8" y="58"/>
                    </a:lnTo>
                    <a:lnTo>
                      <a:pt x="14" y="64"/>
                    </a:lnTo>
                    <a:lnTo>
                      <a:pt x="20" y="62"/>
                    </a:lnTo>
                    <a:lnTo>
                      <a:pt x="24" y="68"/>
                    </a:lnTo>
                    <a:lnTo>
                      <a:pt x="32" y="62"/>
                    </a:lnTo>
                    <a:lnTo>
                      <a:pt x="40" y="60"/>
                    </a:lnTo>
                    <a:lnTo>
                      <a:pt x="38" y="66"/>
                    </a:lnTo>
                    <a:lnTo>
                      <a:pt x="36" y="68"/>
                    </a:lnTo>
                    <a:lnTo>
                      <a:pt x="40" y="70"/>
                    </a:lnTo>
                    <a:lnTo>
                      <a:pt x="52" y="68"/>
                    </a:lnTo>
                    <a:lnTo>
                      <a:pt x="60" y="70"/>
                    </a:lnTo>
                    <a:lnTo>
                      <a:pt x="64" y="78"/>
                    </a:lnTo>
                    <a:lnTo>
                      <a:pt x="56" y="80"/>
                    </a:lnTo>
                    <a:lnTo>
                      <a:pt x="46" y="78"/>
                    </a:lnTo>
                    <a:lnTo>
                      <a:pt x="40" y="76"/>
                    </a:lnTo>
                    <a:lnTo>
                      <a:pt x="20" y="78"/>
                    </a:lnTo>
                    <a:lnTo>
                      <a:pt x="20" y="88"/>
                    </a:lnTo>
                    <a:lnTo>
                      <a:pt x="24" y="94"/>
                    </a:lnTo>
                    <a:lnTo>
                      <a:pt x="34" y="96"/>
                    </a:lnTo>
                    <a:lnTo>
                      <a:pt x="62" y="90"/>
                    </a:lnTo>
                    <a:lnTo>
                      <a:pt x="72" y="86"/>
                    </a:lnTo>
                    <a:lnTo>
                      <a:pt x="90" y="82"/>
                    </a:lnTo>
                    <a:lnTo>
                      <a:pt x="90" y="88"/>
                    </a:lnTo>
                    <a:lnTo>
                      <a:pt x="100" y="84"/>
                    </a:lnTo>
                    <a:lnTo>
                      <a:pt x="102" y="90"/>
                    </a:lnTo>
                    <a:lnTo>
                      <a:pt x="112" y="88"/>
                    </a:lnTo>
                    <a:lnTo>
                      <a:pt x="118" y="88"/>
                    </a:lnTo>
                    <a:lnTo>
                      <a:pt x="134" y="78"/>
                    </a:lnTo>
                    <a:lnTo>
                      <a:pt x="134" y="72"/>
                    </a:lnTo>
                    <a:lnTo>
                      <a:pt x="138" y="70"/>
                    </a:lnTo>
                    <a:lnTo>
                      <a:pt x="146" y="62"/>
                    </a:lnTo>
                    <a:lnTo>
                      <a:pt x="146" y="52"/>
                    </a:lnTo>
                    <a:lnTo>
                      <a:pt x="142" y="48"/>
                    </a:lnTo>
                    <a:lnTo>
                      <a:pt x="138" y="46"/>
                    </a:lnTo>
                    <a:lnTo>
                      <a:pt x="132" y="52"/>
                    </a:lnTo>
                    <a:lnTo>
                      <a:pt x="132" y="54"/>
                    </a:lnTo>
                    <a:lnTo>
                      <a:pt x="126" y="56"/>
                    </a:lnTo>
                    <a:lnTo>
                      <a:pt x="126" y="54"/>
                    </a:lnTo>
                    <a:lnTo>
                      <a:pt x="126" y="50"/>
                    </a:lnTo>
                    <a:lnTo>
                      <a:pt x="122" y="40"/>
                    </a:lnTo>
                    <a:lnTo>
                      <a:pt x="126" y="32"/>
                    </a:lnTo>
                    <a:lnTo>
                      <a:pt x="124" y="26"/>
                    </a:lnTo>
                    <a:lnTo>
                      <a:pt x="124" y="20"/>
                    </a:lnTo>
                  </a:path>
                </a:pathLst>
              </a:custGeom>
              <a:solidFill>
                <a:schemeClr val="hlink"/>
              </a:solidFill>
              <a:ln w="12700" cap="rnd">
                <a:solidFill>
                  <a:schemeClr val="bg1"/>
                </a:solidFill>
                <a:round/>
                <a:headEnd/>
                <a:tailEnd/>
              </a:ln>
            </p:spPr>
            <p:txBody>
              <a:bodyPr/>
              <a:lstStyle/>
              <a:p>
                <a:endParaRPr lang="en-US"/>
              </a:p>
            </p:txBody>
          </p:sp>
          <p:sp>
            <p:nvSpPr>
              <p:cNvPr id="13747" name="Freeform 28"/>
              <p:cNvSpPr>
                <a:spLocks/>
              </p:cNvSpPr>
              <p:nvPr/>
            </p:nvSpPr>
            <p:spPr bwMode="ltGray">
              <a:xfrm>
                <a:off x="1201" y="842"/>
                <a:ext cx="27" cy="21"/>
              </a:xfrm>
              <a:custGeom>
                <a:avLst/>
                <a:gdLst>
                  <a:gd name="T0" fmla="*/ 24 w 27"/>
                  <a:gd name="T1" fmla="*/ 9 h 19"/>
                  <a:gd name="T2" fmla="*/ 8 w 27"/>
                  <a:gd name="T3" fmla="*/ 24 h 19"/>
                  <a:gd name="T4" fmla="*/ 2 w 27"/>
                  <a:gd name="T5" fmla="*/ 22 h 19"/>
                  <a:gd name="T6" fmla="*/ 0 w 27"/>
                  <a:gd name="T7" fmla="*/ 13 h 19"/>
                  <a:gd name="T8" fmla="*/ 16 w 27"/>
                  <a:gd name="T9" fmla="*/ 0 h 19"/>
                  <a:gd name="T10" fmla="*/ 26 w 27"/>
                  <a:gd name="T11" fmla="*/ 0 h 19"/>
                  <a:gd name="T12" fmla="*/ 24 w 27"/>
                  <a:gd name="T13" fmla="*/ 9 h 19"/>
                  <a:gd name="T14" fmla="*/ 0 60000 65536"/>
                  <a:gd name="T15" fmla="*/ 0 60000 65536"/>
                  <a:gd name="T16" fmla="*/ 0 60000 65536"/>
                  <a:gd name="T17" fmla="*/ 0 60000 65536"/>
                  <a:gd name="T18" fmla="*/ 0 60000 65536"/>
                  <a:gd name="T19" fmla="*/ 0 60000 65536"/>
                  <a:gd name="T20" fmla="*/ 0 60000 65536"/>
                  <a:gd name="T21" fmla="*/ 0 w 27"/>
                  <a:gd name="T22" fmla="*/ 0 h 19"/>
                  <a:gd name="T23" fmla="*/ 27 w 27"/>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19">
                    <a:moveTo>
                      <a:pt x="24" y="6"/>
                    </a:moveTo>
                    <a:lnTo>
                      <a:pt x="8" y="18"/>
                    </a:lnTo>
                    <a:lnTo>
                      <a:pt x="2" y="16"/>
                    </a:lnTo>
                    <a:lnTo>
                      <a:pt x="0" y="10"/>
                    </a:lnTo>
                    <a:lnTo>
                      <a:pt x="16" y="0"/>
                    </a:lnTo>
                    <a:lnTo>
                      <a:pt x="26" y="0"/>
                    </a:lnTo>
                    <a:lnTo>
                      <a:pt x="24" y="6"/>
                    </a:lnTo>
                  </a:path>
                </a:pathLst>
              </a:custGeom>
              <a:solidFill>
                <a:schemeClr val="hlink"/>
              </a:solidFill>
              <a:ln w="12700" cap="rnd">
                <a:solidFill>
                  <a:schemeClr val="bg1"/>
                </a:solidFill>
                <a:round/>
                <a:headEnd/>
                <a:tailEnd/>
              </a:ln>
            </p:spPr>
            <p:txBody>
              <a:bodyPr/>
              <a:lstStyle/>
              <a:p>
                <a:endParaRPr lang="en-US"/>
              </a:p>
            </p:txBody>
          </p:sp>
          <p:sp>
            <p:nvSpPr>
              <p:cNvPr id="13748" name="Freeform 29"/>
              <p:cNvSpPr>
                <a:spLocks/>
              </p:cNvSpPr>
              <p:nvPr/>
            </p:nvSpPr>
            <p:spPr bwMode="ltGray">
              <a:xfrm>
                <a:off x="1282" y="982"/>
                <a:ext cx="32" cy="31"/>
              </a:xfrm>
              <a:custGeom>
                <a:avLst/>
                <a:gdLst>
                  <a:gd name="T0" fmla="*/ 12 w 31"/>
                  <a:gd name="T1" fmla="*/ 0 h 27"/>
                  <a:gd name="T2" fmla="*/ 21 w 31"/>
                  <a:gd name="T3" fmla="*/ 7 h 27"/>
                  <a:gd name="T4" fmla="*/ 31 w 31"/>
                  <a:gd name="T5" fmla="*/ 7 h 27"/>
                  <a:gd name="T6" fmla="*/ 33 w 31"/>
                  <a:gd name="T7" fmla="*/ 28 h 27"/>
                  <a:gd name="T8" fmla="*/ 27 w 31"/>
                  <a:gd name="T9" fmla="*/ 39 h 27"/>
                  <a:gd name="T10" fmla="*/ 19 w 31"/>
                  <a:gd name="T11" fmla="*/ 30 h 27"/>
                  <a:gd name="T12" fmla="*/ 12 w 31"/>
                  <a:gd name="T13" fmla="*/ 30 h 27"/>
                  <a:gd name="T14" fmla="*/ 8 w 31"/>
                  <a:gd name="T15" fmla="*/ 28 h 27"/>
                  <a:gd name="T16" fmla="*/ 4 w 31"/>
                  <a:gd name="T17" fmla="*/ 30 h 27"/>
                  <a:gd name="T18" fmla="*/ 0 w 31"/>
                  <a:gd name="T19" fmla="*/ 15 h 27"/>
                  <a:gd name="T20" fmla="*/ 0 w 31"/>
                  <a:gd name="T21" fmla="*/ 9 h 27"/>
                  <a:gd name="T22" fmla="*/ 6 w 31"/>
                  <a:gd name="T23" fmla="*/ 0 h 27"/>
                  <a:gd name="T24" fmla="*/ 12 w 31"/>
                  <a:gd name="T25" fmla="*/ 0 h 2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7"/>
                  <a:gd name="T41" fmla="*/ 31 w 31"/>
                  <a:gd name="T42" fmla="*/ 27 h 2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7">
                    <a:moveTo>
                      <a:pt x="12" y="0"/>
                    </a:moveTo>
                    <a:lnTo>
                      <a:pt x="18" y="4"/>
                    </a:lnTo>
                    <a:lnTo>
                      <a:pt x="28" y="4"/>
                    </a:lnTo>
                    <a:lnTo>
                      <a:pt x="30" y="18"/>
                    </a:lnTo>
                    <a:lnTo>
                      <a:pt x="24" y="26"/>
                    </a:lnTo>
                    <a:lnTo>
                      <a:pt x="16" y="20"/>
                    </a:lnTo>
                    <a:lnTo>
                      <a:pt x="12" y="20"/>
                    </a:lnTo>
                    <a:lnTo>
                      <a:pt x="8" y="18"/>
                    </a:lnTo>
                    <a:lnTo>
                      <a:pt x="4" y="20"/>
                    </a:lnTo>
                    <a:lnTo>
                      <a:pt x="0" y="10"/>
                    </a:lnTo>
                    <a:lnTo>
                      <a:pt x="0" y="6"/>
                    </a:lnTo>
                    <a:lnTo>
                      <a:pt x="6" y="0"/>
                    </a:lnTo>
                    <a:lnTo>
                      <a:pt x="12" y="0"/>
                    </a:lnTo>
                  </a:path>
                </a:pathLst>
              </a:custGeom>
              <a:solidFill>
                <a:schemeClr val="hlink"/>
              </a:solidFill>
              <a:ln w="12700" cap="rnd">
                <a:solidFill>
                  <a:schemeClr val="bg1"/>
                </a:solidFill>
                <a:round/>
                <a:headEnd/>
                <a:tailEnd/>
              </a:ln>
            </p:spPr>
            <p:txBody>
              <a:bodyPr/>
              <a:lstStyle/>
              <a:p>
                <a:endParaRPr lang="en-US"/>
              </a:p>
            </p:txBody>
          </p:sp>
          <p:sp>
            <p:nvSpPr>
              <p:cNvPr id="13749" name="Freeform 30"/>
              <p:cNvSpPr>
                <a:spLocks/>
              </p:cNvSpPr>
              <p:nvPr/>
            </p:nvSpPr>
            <p:spPr bwMode="ltGray">
              <a:xfrm>
                <a:off x="1287" y="1009"/>
                <a:ext cx="17" cy="15"/>
              </a:xfrm>
              <a:custGeom>
                <a:avLst/>
                <a:gdLst>
                  <a:gd name="T0" fmla="*/ 0 w 17"/>
                  <a:gd name="T1" fmla="*/ 0 h 13"/>
                  <a:gd name="T2" fmla="*/ 10 w 17"/>
                  <a:gd name="T3" fmla="*/ 0 h 13"/>
                  <a:gd name="T4" fmla="*/ 16 w 17"/>
                  <a:gd name="T5" fmla="*/ 9 h 13"/>
                  <a:gd name="T6" fmla="*/ 8 w 17"/>
                  <a:gd name="T7" fmla="*/ 18 h 13"/>
                  <a:gd name="T8" fmla="*/ 2 w 17"/>
                  <a:gd name="T9" fmla="*/ 18 h 13"/>
                  <a:gd name="T10" fmla="*/ 0 w 17"/>
                  <a:gd name="T11" fmla="*/ 0 h 13"/>
                  <a:gd name="T12" fmla="*/ 0 60000 65536"/>
                  <a:gd name="T13" fmla="*/ 0 60000 65536"/>
                  <a:gd name="T14" fmla="*/ 0 60000 65536"/>
                  <a:gd name="T15" fmla="*/ 0 60000 65536"/>
                  <a:gd name="T16" fmla="*/ 0 60000 65536"/>
                  <a:gd name="T17" fmla="*/ 0 60000 65536"/>
                  <a:gd name="T18" fmla="*/ 0 w 17"/>
                  <a:gd name="T19" fmla="*/ 0 h 13"/>
                  <a:gd name="T20" fmla="*/ 17 w 17"/>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7" h="13">
                    <a:moveTo>
                      <a:pt x="0" y="0"/>
                    </a:moveTo>
                    <a:lnTo>
                      <a:pt x="10" y="0"/>
                    </a:lnTo>
                    <a:lnTo>
                      <a:pt x="16" y="6"/>
                    </a:lnTo>
                    <a:lnTo>
                      <a:pt x="8" y="12"/>
                    </a:lnTo>
                    <a:lnTo>
                      <a:pt x="2" y="12"/>
                    </a:lnTo>
                    <a:lnTo>
                      <a:pt x="0" y="0"/>
                    </a:lnTo>
                  </a:path>
                </a:pathLst>
              </a:custGeom>
              <a:solidFill>
                <a:schemeClr val="hlink"/>
              </a:solidFill>
              <a:ln w="12700" cap="rnd">
                <a:solidFill>
                  <a:schemeClr val="bg1"/>
                </a:solidFill>
                <a:round/>
                <a:headEnd/>
                <a:tailEnd/>
              </a:ln>
            </p:spPr>
            <p:txBody>
              <a:bodyPr/>
              <a:lstStyle/>
              <a:p>
                <a:endParaRPr lang="en-US"/>
              </a:p>
            </p:txBody>
          </p:sp>
          <p:sp>
            <p:nvSpPr>
              <p:cNvPr id="13750" name="Freeform 31"/>
              <p:cNvSpPr>
                <a:spLocks/>
              </p:cNvSpPr>
              <p:nvPr/>
            </p:nvSpPr>
            <p:spPr bwMode="ltGray">
              <a:xfrm>
                <a:off x="1180" y="768"/>
                <a:ext cx="111" cy="70"/>
              </a:xfrm>
              <a:custGeom>
                <a:avLst/>
                <a:gdLst>
                  <a:gd name="T0" fmla="*/ 106 w 113"/>
                  <a:gd name="T1" fmla="*/ 2 h 63"/>
                  <a:gd name="T2" fmla="*/ 106 w 113"/>
                  <a:gd name="T3" fmla="*/ 24 h 63"/>
                  <a:gd name="T4" fmla="*/ 104 w 113"/>
                  <a:gd name="T5" fmla="*/ 30 h 63"/>
                  <a:gd name="T6" fmla="*/ 96 w 113"/>
                  <a:gd name="T7" fmla="*/ 30 h 63"/>
                  <a:gd name="T8" fmla="*/ 92 w 113"/>
                  <a:gd name="T9" fmla="*/ 36 h 63"/>
                  <a:gd name="T10" fmla="*/ 96 w 113"/>
                  <a:gd name="T11" fmla="*/ 41 h 63"/>
                  <a:gd name="T12" fmla="*/ 94 w 113"/>
                  <a:gd name="T13" fmla="*/ 47 h 63"/>
                  <a:gd name="T14" fmla="*/ 86 w 113"/>
                  <a:gd name="T15" fmla="*/ 49 h 63"/>
                  <a:gd name="T16" fmla="*/ 84 w 113"/>
                  <a:gd name="T17" fmla="*/ 60 h 63"/>
                  <a:gd name="T18" fmla="*/ 73 w 113"/>
                  <a:gd name="T19" fmla="*/ 66 h 63"/>
                  <a:gd name="T20" fmla="*/ 67 w 113"/>
                  <a:gd name="T21" fmla="*/ 69 h 63"/>
                  <a:gd name="T22" fmla="*/ 65 w 113"/>
                  <a:gd name="T23" fmla="*/ 79 h 63"/>
                  <a:gd name="T24" fmla="*/ 59 w 113"/>
                  <a:gd name="T25" fmla="*/ 79 h 63"/>
                  <a:gd name="T26" fmla="*/ 57 w 113"/>
                  <a:gd name="T27" fmla="*/ 79 h 63"/>
                  <a:gd name="T28" fmla="*/ 53 w 113"/>
                  <a:gd name="T29" fmla="*/ 52 h 63"/>
                  <a:gd name="T30" fmla="*/ 49 w 113"/>
                  <a:gd name="T31" fmla="*/ 49 h 63"/>
                  <a:gd name="T32" fmla="*/ 43 w 113"/>
                  <a:gd name="T33" fmla="*/ 79 h 63"/>
                  <a:gd name="T34" fmla="*/ 39 w 113"/>
                  <a:gd name="T35" fmla="*/ 79 h 63"/>
                  <a:gd name="T36" fmla="*/ 39 w 113"/>
                  <a:gd name="T37" fmla="*/ 69 h 63"/>
                  <a:gd name="T38" fmla="*/ 28 w 113"/>
                  <a:gd name="T39" fmla="*/ 86 h 63"/>
                  <a:gd name="T40" fmla="*/ 22 w 113"/>
                  <a:gd name="T41" fmla="*/ 86 h 63"/>
                  <a:gd name="T42" fmla="*/ 20 w 113"/>
                  <a:gd name="T43" fmla="*/ 74 h 63"/>
                  <a:gd name="T44" fmla="*/ 26 w 113"/>
                  <a:gd name="T45" fmla="*/ 66 h 63"/>
                  <a:gd name="T46" fmla="*/ 22 w 113"/>
                  <a:gd name="T47" fmla="*/ 66 h 63"/>
                  <a:gd name="T48" fmla="*/ 14 w 113"/>
                  <a:gd name="T49" fmla="*/ 77 h 63"/>
                  <a:gd name="T50" fmla="*/ 14 w 113"/>
                  <a:gd name="T51" fmla="*/ 74 h 63"/>
                  <a:gd name="T52" fmla="*/ 12 w 113"/>
                  <a:gd name="T53" fmla="*/ 66 h 63"/>
                  <a:gd name="T54" fmla="*/ 6 w 113"/>
                  <a:gd name="T55" fmla="*/ 69 h 63"/>
                  <a:gd name="T56" fmla="*/ 0 w 113"/>
                  <a:gd name="T57" fmla="*/ 69 h 63"/>
                  <a:gd name="T58" fmla="*/ 0 w 113"/>
                  <a:gd name="T59" fmla="*/ 60 h 63"/>
                  <a:gd name="T60" fmla="*/ 4 w 113"/>
                  <a:gd name="T61" fmla="*/ 60 h 63"/>
                  <a:gd name="T62" fmla="*/ 4 w 113"/>
                  <a:gd name="T63" fmla="*/ 52 h 63"/>
                  <a:gd name="T64" fmla="*/ 10 w 113"/>
                  <a:gd name="T65" fmla="*/ 49 h 63"/>
                  <a:gd name="T66" fmla="*/ 14 w 113"/>
                  <a:gd name="T67" fmla="*/ 41 h 63"/>
                  <a:gd name="T68" fmla="*/ 28 w 113"/>
                  <a:gd name="T69" fmla="*/ 41 h 63"/>
                  <a:gd name="T70" fmla="*/ 31 w 113"/>
                  <a:gd name="T71" fmla="*/ 33 h 63"/>
                  <a:gd name="T72" fmla="*/ 45 w 113"/>
                  <a:gd name="T73" fmla="*/ 33 h 63"/>
                  <a:gd name="T74" fmla="*/ 53 w 113"/>
                  <a:gd name="T75" fmla="*/ 24 h 63"/>
                  <a:gd name="T76" fmla="*/ 59 w 113"/>
                  <a:gd name="T77" fmla="*/ 22 h 63"/>
                  <a:gd name="T78" fmla="*/ 65 w 113"/>
                  <a:gd name="T79" fmla="*/ 13 h 63"/>
                  <a:gd name="T80" fmla="*/ 71 w 113"/>
                  <a:gd name="T81" fmla="*/ 4 h 63"/>
                  <a:gd name="T82" fmla="*/ 79 w 113"/>
                  <a:gd name="T83" fmla="*/ 0 h 63"/>
                  <a:gd name="T84" fmla="*/ 83 w 113"/>
                  <a:gd name="T85" fmla="*/ 0 h 63"/>
                  <a:gd name="T86" fmla="*/ 83 w 113"/>
                  <a:gd name="T87" fmla="*/ 2 h 63"/>
                  <a:gd name="T88" fmla="*/ 92 w 113"/>
                  <a:gd name="T89" fmla="*/ 4 h 63"/>
                  <a:gd name="T90" fmla="*/ 92 w 113"/>
                  <a:gd name="T91" fmla="*/ 16 h 63"/>
                  <a:gd name="T92" fmla="*/ 98 w 113"/>
                  <a:gd name="T93" fmla="*/ 13 h 63"/>
                  <a:gd name="T94" fmla="*/ 96 w 113"/>
                  <a:gd name="T95" fmla="*/ 9 h 63"/>
                  <a:gd name="T96" fmla="*/ 100 w 113"/>
                  <a:gd name="T97" fmla="*/ 2 h 63"/>
                  <a:gd name="T98" fmla="*/ 106 w 113"/>
                  <a:gd name="T99" fmla="*/ 2 h 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
                  <a:gd name="T151" fmla="*/ 0 h 63"/>
                  <a:gd name="T152" fmla="*/ 113 w 113"/>
                  <a:gd name="T153" fmla="*/ 63 h 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 h="63">
                    <a:moveTo>
                      <a:pt x="112" y="2"/>
                    </a:moveTo>
                    <a:lnTo>
                      <a:pt x="112" y="18"/>
                    </a:lnTo>
                    <a:lnTo>
                      <a:pt x="110" y="22"/>
                    </a:lnTo>
                    <a:lnTo>
                      <a:pt x="102" y="22"/>
                    </a:lnTo>
                    <a:lnTo>
                      <a:pt x="98" y="26"/>
                    </a:lnTo>
                    <a:lnTo>
                      <a:pt x="102" y="30"/>
                    </a:lnTo>
                    <a:lnTo>
                      <a:pt x="100" y="34"/>
                    </a:lnTo>
                    <a:lnTo>
                      <a:pt x="92" y="36"/>
                    </a:lnTo>
                    <a:lnTo>
                      <a:pt x="90" y="44"/>
                    </a:lnTo>
                    <a:lnTo>
                      <a:pt x="76" y="48"/>
                    </a:lnTo>
                    <a:lnTo>
                      <a:pt x="70" y="50"/>
                    </a:lnTo>
                    <a:lnTo>
                      <a:pt x="68" y="58"/>
                    </a:lnTo>
                    <a:lnTo>
                      <a:pt x="62" y="58"/>
                    </a:lnTo>
                    <a:lnTo>
                      <a:pt x="60" y="58"/>
                    </a:lnTo>
                    <a:lnTo>
                      <a:pt x="56" y="38"/>
                    </a:lnTo>
                    <a:lnTo>
                      <a:pt x="52" y="36"/>
                    </a:lnTo>
                    <a:lnTo>
                      <a:pt x="46" y="58"/>
                    </a:lnTo>
                    <a:lnTo>
                      <a:pt x="42" y="58"/>
                    </a:lnTo>
                    <a:lnTo>
                      <a:pt x="42" y="50"/>
                    </a:lnTo>
                    <a:lnTo>
                      <a:pt x="30" y="62"/>
                    </a:lnTo>
                    <a:lnTo>
                      <a:pt x="22" y="62"/>
                    </a:lnTo>
                    <a:lnTo>
                      <a:pt x="20" y="54"/>
                    </a:lnTo>
                    <a:lnTo>
                      <a:pt x="26" y="48"/>
                    </a:lnTo>
                    <a:lnTo>
                      <a:pt x="22" y="48"/>
                    </a:lnTo>
                    <a:lnTo>
                      <a:pt x="14" y="56"/>
                    </a:lnTo>
                    <a:lnTo>
                      <a:pt x="14" y="54"/>
                    </a:lnTo>
                    <a:lnTo>
                      <a:pt x="12" y="48"/>
                    </a:lnTo>
                    <a:lnTo>
                      <a:pt x="6" y="50"/>
                    </a:lnTo>
                    <a:lnTo>
                      <a:pt x="0" y="50"/>
                    </a:lnTo>
                    <a:lnTo>
                      <a:pt x="0" y="44"/>
                    </a:lnTo>
                    <a:lnTo>
                      <a:pt x="4" y="44"/>
                    </a:lnTo>
                    <a:lnTo>
                      <a:pt x="4" y="38"/>
                    </a:lnTo>
                    <a:lnTo>
                      <a:pt x="10" y="36"/>
                    </a:lnTo>
                    <a:lnTo>
                      <a:pt x="14" y="30"/>
                    </a:lnTo>
                    <a:lnTo>
                      <a:pt x="30" y="30"/>
                    </a:lnTo>
                    <a:lnTo>
                      <a:pt x="34" y="24"/>
                    </a:lnTo>
                    <a:lnTo>
                      <a:pt x="48" y="24"/>
                    </a:lnTo>
                    <a:lnTo>
                      <a:pt x="56" y="18"/>
                    </a:lnTo>
                    <a:lnTo>
                      <a:pt x="62" y="16"/>
                    </a:lnTo>
                    <a:lnTo>
                      <a:pt x="68" y="10"/>
                    </a:lnTo>
                    <a:lnTo>
                      <a:pt x="74" y="4"/>
                    </a:lnTo>
                    <a:lnTo>
                      <a:pt x="82" y="0"/>
                    </a:lnTo>
                    <a:lnTo>
                      <a:pt x="88" y="0"/>
                    </a:lnTo>
                    <a:lnTo>
                      <a:pt x="88" y="2"/>
                    </a:lnTo>
                    <a:lnTo>
                      <a:pt x="98" y="4"/>
                    </a:lnTo>
                    <a:lnTo>
                      <a:pt x="98" y="12"/>
                    </a:lnTo>
                    <a:lnTo>
                      <a:pt x="104" y="10"/>
                    </a:lnTo>
                    <a:lnTo>
                      <a:pt x="102" y="6"/>
                    </a:lnTo>
                    <a:lnTo>
                      <a:pt x="106" y="2"/>
                    </a:lnTo>
                    <a:lnTo>
                      <a:pt x="112" y="2"/>
                    </a:lnTo>
                  </a:path>
                </a:pathLst>
              </a:custGeom>
              <a:solidFill>
                <a:schemeClr val="hlink"/>
              </a:solidFill>
              <a:ln w="12700" cap="rnd">
                <a:solidFill>
                  <a:schemeClr val="bg1"/>
                </a:solidFill>
                <a:round/>
                <a:headEnd/>
                <a:tailEnd/>
              </a:ln>
            </p:spPr>
            <p:txBody>
              <a:bodyPr/>
              <a:lstStyle/>
              <a:p>
                <a:endParaRPr lang="en-US"/>
              </a:p>
            </p:txBody>
          </p:sp>
          <p:sp>
            <p:nvSpPr>
              <p:cNvPr id="13751" name="Freeform 32"/>
              <p:cNvSpPr>
                <a:spLocks/>
              </p:cNvSpPr>
              <p:nvPr/>
            </p:nvSpPr>
            <p:spPr bwMode="ltGray">
              <a:xfrm>
                <a:off x="1314" y="757"/>
                <a:ext cx="13" cy="21"/>
              </a:xfrm>
              <a:custGeom>
                <a:avLst/>
                <a:gdLst>
                  <a:gd name="T0" fmla="*/ 0 w 13"/>
                  <a:gd name="T1" fmla="*/ 4 h 19"/>
                  <a:gd name="T2" fmla="*/ 0 w 13"/>
                  <a:gd name="T3" fmla="*/ 19 h 19"/>
                  <a:gd name="T4" fmla="*/ 6 w 13"/>
                  <a:gd name="T5" fmla="*/ 24 h 19"/>
                  <a:gd name="T6" fmla="*/ 12 w 13"/>
                  <a:gd name="T7" fmla="*/ 19 h 19"/>
                  <a:gd name="T8" fmla="*/ 12 w 13"/>
                  <a:gd name="T9" fmla="*/ 0 h 19"/>
                  <a:gd name="T10" fmla="*/ 0 w 13"/>
                  <a:gd name="T11" fmla="*/ 4 h 19"/>
                  <a:gd name="T12" fmla="*/ 0 60000 65536"/>
                  <a:gd name="T13" fmla="*/ 0 60000 65536"/>
                  <a:gd name="T14" fmla="*/ 0 60000 65536"/>
                  <a:gd name="T15" fmla="*/ 0 60000 65536"/>
                  <a:gd name="T16" fmla="*/ 0 60000 65536"/>
                  <a:gd name="T17" fmla="*/ 0 60000 65536"/>
                  <a:gd name="T18" fmla="*/ 0 w 13"/>
                  <a:gd name="T19" fmla="*/ 0 h 19"/>
                  <a:gd name="T20" fmla="*/ 13 w 13"/>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3" h="19">
                    <a:moveTo>
                      <a:pt x="0" y="4"/>
                    </a:moveTo>
                    <a:lnTo>
                      <a:pt x="0" y="14"/>
                    </a:lnTo>
                    <a:lnTo>
                      <a:pt x="6" y="18"/>
                    </a:lnTo>
                    <a:lnTo>
                      <a:pt x="12" y="14"/>
                    </a:lnTo>
                    <a:lnTo>
                      <a:pt x="12"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752" name="Freeform 33"/>
              <p:cNvSpPr>
                <a:spLocks/>
              </p:cNvSpPr>
              <p:nvPr/>
            </p:nvSpPr>
            <p:spPr bwMode="ltGray">
              <a:xfrm>
                <a:off x="1287" y="810"/>
                <a:ext cx="10" cy="13"/>
              </a:xfrm>
              <a:custGeom>
                <a:avLst/>
                <a:gdLst>
                  <a:gd name="T0" fmla="*/ 7 w 11"/>
                  <a:gd name="T1" fmla="*/ 7 h 11"/>
                  <a:gd name="T2" fmla="*/ 5 w 11"/>
                  <a:gd name="T3" fmla="*/ 17 h 11"/>
                  <a:gd name="T4" fmla="*/ 2 w 11"/>
                  <a:gd name="T5" fmla="*/ 17 h 11"/>
                  <a:gd name="T6" fmla="*/ 0 w 11"/>
                  <a:gd name="T7" fmla="*/ 9 h 11"/>
                  <a:gd name="T8" fmla="*/ 2 w 11"/>
                  <a:gd name="T9" fmla="*/ 0 h 11"/>
                  <a:gd name="T10" fmla="*/ 7 w 11"/>
                  <a:gd name="T11" fmla="*/ 7 h 11"/>
                  <a:gd name="T12" fmla="*/ 0 60000 65536"/>
                  <a:gd name="T13" fmla="*/ 0 60000 65536"/>
                  <a:gd name="T14" fmla="*/ 0 60000 65536"/>
                  <a:gd name="T15" fmla="*/ 0 60000 65536"/>
                  <a:gd name="T16" fmla="*/ 0 60000 65536"/>
                  <a:gd name="T17" fmla="*/ 0 60000 65536"/>
                  <a:gd name="T18" fmla="*/ 0 w 11"/>
                  <a:gd name="T19" fmla="*/ 0 h 11"/>
                  <a:gd name="T20" fmla="*/ 11 w 11"/>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1" h="11">
                    <a:moveTo>
                      <a:pt x="10" y="4"/>
                    </a:moveTo>
                    <a:lnTo>
                      <a:pt x="8" y="10"/>
                    </a:lnTo>
                    <a:lnTo>
                      <a:pt x="2" y="10"/>
                    </a:lnTo>
                    <a:lnTo>
                      <a:pt x="0" y="6"/>
                    </a:lnTo>
                    <a:lnTo>
                      <a:pt x="2" y="0"/>
                    </a:lnTo>
                    <a:lnTo>
                      <a:pt x="10" y="4"/>
                    </a:lnTo>
                  </a:path>
                </a:pathLst>
              </a:custGeom>
              <a:solidFill>
                <a:schemeClr val="hlink"/>
              </a:solidFill>
              <a:ln w="12700" cap="rnd">
                <a:solidFill>
                  <a:schemeClr val="bg1"/>
                </a:solidFill>
                <a:round/>
                <a:headEnd/>
                <a:tailEnd/>
              </a:ln>
            </p:spPr>
            <p:txBody>
              <a:bodyPr/>
              <a:lstStyle/>
              <a:p>
                <a:endParaRPr lang="en-US"/>
              </a:p>
            </p:txBody>
          </p:sp>
          <p:sp>
            <p:nvSpPr>
              <p:cNvPr id="13753" name="Freeform 34"/>
              <p:cNvSpPr>
                <a:spLocks/>
              </p:cNvSpPr>
              <p:nvPr/>
            </p:nvSpPr>
            <p:spPr bwMode="ltGray">
              <a:xfrm>
                <a:off x="1320" y="770"/>
                <a:ext cx="51" cy="35"/>
              </a:xfrm>
              <a:custGeom>
                <a:avLst/>
                <a:gdLst>
                  <a:gd name="T0" fmla="*/ 26 w 51"/>
                  <a:gd name="T1" fmla="*/ 23 h 31"/>
                  <a:gd name="T2" fmla="*/ 46 w 51"/>
                  <a:gd name="T3" fmla="*/ 14 h 31"/>
                  <a:gd name="T4" fmla="*/ 50 w 51"/>
                  <a:gd name="T5" fmla="*/ 7 h 31"/>
                  <a:gd name="T6" fmla="*/ 44 w 51"/>
                  <a:gd name="T7" fmla="*/ 0 h 31"/>
                  <a:gd name="T8" fmla="*/ 28 w 51"/>
                  <a:gd name="T9" fmla="*/ 0 h 31"/>
                  <a:gd name="T10" fmla="*/ 10 w 51"/>
                  <a:gd name="T11" fmla="*/ 2 h 31"/>
                  <a:gd name="T12" fmla="*/ 6 w 51"/>
                  <a:gd name="T13" fmla="*/ 9 h 31"/>
                  <a:gd name="T14" fmla="*/ 2 w 51"/>
                  <a:gd name="T15" fmla="*/ 14 h 31"/>
                  <a:gd name="T16" fmla="*/ 0 w 51"/>
                  <a:gd name="T17" fmla="*/ 20 h 31"/>
                  <a:gd name="T18" fmla="*/ 2 w 51"/>
                  <a:gd name="T19" fmla="*/ 29 h 31"/>
                  <a:gd name="T20" fmla="*/ 6 w 51"/>
                  <a:gd name="T21" fmla="*/ 32 h 31"/>
                  <a:gd name="T22" fmla="*/ 8 w 51"/>
                  <a:gd name="T23" fmla="*/ 43 h 31"/>
                  <a:gd name="T24" fmla="*/ 28 w 51"/>
                  <a:gd name="T25" fmla="*/ 43 h 31"/>
                  <a:gd name="T26" fmla="*/ 36 w 51"/>
                  <a:gd name="T27" fmla="*/ 29 h 31"/>
                  <a:gd name="T28" fmla="*/ 26 w 51"/>
                  <a:gd name="T29" fmla="*/ 23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1"/>
                  <a:gd name="T46" fmla="*/ 0 h 31"/>
                  <a:gd name="T47" fmla="*/ 51 w 51"/>
                  <a:gd name="T48" fmla="*/ 31 h 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1" h="31">
                    <a:moveTo>
                      <a:pt x="26" y="16"/>
                    </a:moveTo>
                    <a:lnTo>
                      <a:pt x="46" y="10"/>
                    </a:lnTo>
                    <a:lnTo>
                      <a:pt x="50" y="4"/>
                    </a:lnTo>
                    <a:lnTo>
                      <a:pt x="44" y="0"/>
                    </a:lnTo>
                    <a:lnTo>
                      <a:pt x="28" y="0"/>
                    </a:lnTo>
                    <a:lnTo>
                      <a:pt x="10" y="2"/>
                    </a:lnTo>
                    <a:lnTo>
                      <a:pt x="6" y="6"/>
                    </a:lnTo>
                    <a:lnTo>
                      <a:pt x="2" y="10"/>
                    </a:lnTo>
                    <a:lnTo>
                      <a:pt x="0" y="14"/>
                    </a:lnTo>
                    <a:lnTo>
                      <a:pt x="2" y="20"/>
                    </a:lnTo>
                    <a:lnTo>
                      <a:pt x="6" y="22"/>
                    </a:lnTo>
                    <a:lnTo>
                      <a:pt x="8" y="30"/>
                    </a:lnTo>
                    <a:lnTo>
                      <a:pt x="28" y="30"/>
                    </a:lnTo>
                    <a:lnTo>
                      <a:pt x="36" y="20"/>
                    </a:lnTo>
                    <a:lnTo>
                      <a:pt x="26" y="16"/>
                    </a:lnTo>
                  </a:path>
                </a:pathLst>
              </a:custGeom>
              <a:solidFill>
                <a:schemeClr val="hlink"/>
              </a:solidFill>
              <a:ln w="12700" cap="rnd">
                <a:solidFill>
                  <a:schemeClr val="bg1"/>
                </a:solidFill>
                <a:round/>
                <a:headEnd/>
                <a:tailEnd/>
              </a:ln>
            </p:spPr>
            <p:txBody>
              <a:bodyPr/>
              <a:lstStyle/>
              <a:p>
                <a:endParaRPr lang="en-US"/>
              </a:p>
            </p:txBody>
          </p:sp>
          <p:sp>
            <p:nvSpPr>
              <p:cNvPr id="13754" name="Freeform 35"/>
              <p:cNvSpPr>
                <a:spLocks/>
              </p:cNvSpPr>
              <p:nvPr/>
            </p:nvSpPr>
            <p:spPr bwMode="ltGray">
              <a:xfrm>
                <a:off x="1346" y="736"/>
                <a:ext cx="45" cy="35"/>
              </a:xfrm>
              <a:custGeom>
                <a:avLst/>
                <a:gdLst>
                  <a:gd name="T0" fmla="*/ 0 w 45"/>
                  <a:gd name="T1" fmla="*/ 20 h 31"/>
                  <a:gd name="T2" fmla="*/ 14 w 45"/>
                  <a:gd name="T3" fmla="*/ 20 h 31"/>
                  <a:gd name="T4" fmla="*/ 14 w 45"/>
                  <a:gd name="T5" fmla="*/ 32 h 31"/>
                  <a:gd name="T6" fmla="*/ 24 w 45"/>
                  <a:gd name="T7" fmla="*/ 37 h 31"/>
                  <a:gd name="T8" fmla="*/ 34 w 45"/>
                  <a:gd name="T9" fmla="*/ 43 h 31"/>
                  <a:gd name="T10" fmla="*/ 40 w 45"/>
                  <a:gd name="T11" fmla="*/ 34 h 31"/>
                  <a:gd name="T12" fmla="*/ 44 w 45"/>
                  <a:gd name="T13" fmla="*/ 26 h 31"/>
                  <a:gd name="T14" fmla="*/ 42 w 45"/>
                  <a:gd name="T15" fmla="*/ 20 h 31"/>
                  <a:gd name="T16" fmla="*/ 44 w 45"/>
                  <a:gd name="T17" fmla="*/ 11 h 31"/>
                  <a:gd name="T18" fmla="*/ 44 w 45"/>
                  <a:gd name="T19" fmla="*/ 0 h 31"/>
                  <a:gd name="T20" fmla="*/ 32 w 45"/>
                  <a:gd name="T21" fmla="*/ 0 h 31"/>
                  <a:gd name="T22" fmla="*/ 26 w 45"/>
                  <a:gd name="T23" fmla="*/ 7 h 31"/>
                  <a:gd name="T24" fmla="*/ 24 w 45"/>
                  <a:gd name="T25" fmla="*/ 7 h 31"/>
                  <a:gd name="T26" fmla="*/ 4 w 45"/>
                  <a:gd name="T27" fmla="*/ 7 h 31"/>
                  <a:gd name="T28" fmla="*/ 0 w 45"/>
                  <a:gd name="T29" fmla="*/ 14 h 31"/>
                  <a:gd name="T30" fmla="*/ 0 w 45"/>
                  <a:gd name="T31" fmla="*/ 20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
                  <a:gd name="T49" fmla="*/ 0 h 31"/>
                  <a:gd name="T50" fmla="*/ 45 w 45"/>
                  <a:gd name="T51" fmla="*/ 31 h 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 h="31">
                    <a:moveTo>
                      <a:pt x="0" y="14"/>
                    </a:moveTo>
                    <a:lnTo>
                      <a:pt x="14" y="14"/>
                    </a:lnTo>
                    <a:lnTo>
                      <a:pt x="14" y="22"/>
                    </a:lnTo>
                    <a:lnTo>
                      <a:pt x="24" y="26"/>
                    </a:lnTo>
                    <a:lnTo>
                      <a:pt x="34" y="30"/>
                    </a:lnTo>
                    <a:lnTo>
                      <a:pt x="40" y="24"/>
                    </a:lnTo>
                    <a:lnTo>
                      <a:pt x="44" y="18"/>
                    </a:lnTo>
                    <a:lnTo>
                      <a:pt x="42" y="14"/>
                    </a:lnTo>
                    <a:lnTo>
                      <a:pt x="44" y="8"/>
                    </a:lnTo>
                    <a:lnTo>
                      <a:pt x="44" y="0"/>
                    </a:lnTo>
                    <a:lnTo>
                      <a:pt x="32" y="0"/>
                    </a:lnTo>
                    <a:lnTo>
                      <a:pt x="26" y="4"/>
                    </a:lnTo>
                    <a:lnTo>
                      <a:pt x="24" y="4"/>
                    </a:lnTo>
                    <a:lnTo>
                      <a:pt x="4" y="4"/>
                    </a:lnTo>
                    <a:lnTo>
                      <a:pt x="0" y="10"/>
                    </a:lnTo>
                    <a:lnTo>
                      <a:pt x="0" y="14"/>
                    </a:lnTo>
                  </a:path>
                </a:pathLst>
              </a:custGeom>
              <a:solidFill>
                <a:schemeClr val="hlink"/>
              </a:solidFill>
              <a:ln w="12700" cap="rnd">
                <a:solidFill>
                  <a:schemeClr val="bg1"/>
                </a:solidFill>
                <a:round/>
                <a:headEnd/>
                <a:tailEnd/>
              </a:ln>
            </p:spPr>
            <p:txBody>
              <a:bodyPr/>
              <a:lstStyle/>
              <a:p>
                <a:endParaRPr lang="en-US"/>
              </a:p>
            </p:txBody>
          </p:sp>
          <p:sp>
            <p:nvSpPr>
              <p:cNvPr id="13755" name="Freeform 36"/>
              <p:cNvSpPr>
                <a:spLocks/>
              </p:cNvSpPr>
              <p:nvPr/>
            </p:nvSpPr>
            <p:spPr bwMode="ltGray">
              <a:xfrm>
                <a:off x="1394" y="806"/>
                <a:ext cx="15" cy="37"/>
              </a:xfrm>
              <a:custGeom>
                <a:avLst/>
                <a:gdLst>
                  <a:gd name="T0" fmla="*/ 8 w 15"/>
                  <a:gd name="T1" fmla="*/ 4 h 33"/>
                  <a:gd name="T2" fmla="*/ 4 w 15"/>
                  <a:gd name="T3" fmla="*/ 17 h 33"/>
                  <a:gd name="T4" fmla="*/ 0 w 15"/>
                  <a:gd name="T5" fmla="*/ 28 h 33"/>
                  <a:gd name="T6" fmla="*/ 0 w 15"/>
                  <a:gd name="T7" fmla="*/ 37 h 33"/>
                  <a:gd name="T8" fmla="*/ 4 w 15"/>
                  <a:gd name="T9" fmla="*/ 45 h 33"/>
                  <a:gd name="T10" fmla="*/ 8 w 15"/>
                  <a:gd name="T11" fmla="*/ 43 h 33"/>
                  <a:gd name="T12" fmla="*/ 10 w 15"/>
                  <a:gd name="T13" fmla="*/ 34 h 33"/>
                  <a:gd name="T14" fmla="*/ 10 w 15"/>
                  <a:gd name="T15" fmla="*/ 25 h 33"/>
                  <a:gd name="T16" fmla="*/ 14 w 15"/>
                  <a:gd name="T17" fmla="*/ 13 h 33"/>
                  <a:gd name="T18" fmla="*/ 12 w 15"/>
                  <a:gd name="T19" fmla="*/ 0 h 33"/>
                  <a:gd name="T20" fmla="*/ 10 w 15"/>
                  <a:gd name="T21" fmla="*/ 0 h 33"/>
                  <a:gd name="T22" fmla="*/ 8 w 15"/>
                  <a:gd name="T23" fmla="*/ 4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
                  <a:gd name="T37" fmla="*/ 0 h 33"/>
                  <a:gd name="T38" fmla="*/ 15 w 15"/>
                  <a:gd name="T39" fmla="*/ 33 h 3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 h="33">
                    <a:moveTo>
                      <a:pt x="8" y="4"/>
                    </a:moveTo>
                    <a:lnTo>
                      <a:pt x="4" y="12"/>
                    </a:lnTo>
                    <a:lnTo>
                      <a:pt x="0" y="20"/>
                    </a:lnTo>
                    <a:lnTo>
                      <a:pt x="0" y="26"/>
                    </a:lnTo>
                    <a:lnTo>
                      <a:pt x="4" y="32"/>
                    </a:lnTo>
                    <a:lnTo>
                      <a:pt x="8" y="30"/>
                    </a:lnTo>
                    <a:lnTo>
                      <a:pt x="10" y="24"/>
                    </a:lnTo>
                    <a:lnTo>
                      <a:pt x="10" y="18"/>
                    </a:lnTo>
                    <a:lnTo>
                      <a:pt x="14" y="10"/>
                    </a:lnTo>
                    <a:lnTo>
                      <a:pt x="12" y="0"/>
                    </a:lnTo>
                    <a:lnTo>
                      <a:pt x="10" y="0"/>
                    </a:lnTo>
                    <a:lnTo>
                      <a:pt x="8" y="4"/>
                    </a:lnTo>
                  </a:path>
                </a:pathLst>
              </a:custGeom>
              <a:solidFill>
                <a:schemeClr val="hlink"/>
              </a:solidFill>
              <a:ln w="12700" cap="rnd">
                <a:solidFill>
                  <a:schemeClr val="bg1"/>
                </a:solidFill>
                <a:round/>
                <a:headEnd/>
                <a:tailEnd/>
              </a:ln>
            </p:spPr>
            <p:txBody>
              <a:bodyPr/>
              <a:lstStyle/>
              <a:p>
                <a:endParaRPr lang="en-US"/>
              </a:p>
            </p:txBody>
          </p:sp>
          <p:sp>
            <p:nvSpPr>
              <p:cNvPr id="13756" name="Freeform 37"/>
              <p:cNvSpPr>
                <a:spLocks/>
              </p:cNvSpPr>
              <p:nvPr/>
            </p:nvSpPr>
            <p:spPr bwMode="ltGray">
              <a:xfrm>
                <a:off x="1430" y="728"/>
                <a:ext cx="66" cy="101"/>
              </a:xfrm>
              <a:custGeom>
                <a:avLst/>
                <a:gdLst>
                  <a:gd name="T0" fmla="*/ 57 w 67"/>
                  <a:gd name="T1" fmla="*/ 38 h 91"/>
                  <a:gd name="T2" fmla="*/ 55 w 67"/>
                  <a:gd name="T3" fmla="*/ 27 h 91"/>
                  <a:gd name="T4" fmla="*/ 51 w 67"/>
                  <a:gd name="T5" fmla="*/ 27 h 91"/>
                  <a:gd name="T6" fmla="*/ 47 w 67"/>
                  <a:gd name="T7" fmla="*/ 30 h 91"/>
                  <a:gd name="T8" fmla="*/ 43 w 67"/>
                  <a:gd name="T9" fmla="*/ 30 h 91"/>
                  <a:gd name="T10" fmla="*/ 43 w 67"/>
                  <a:gd name="T11" fmla="*/ 11 h 91"/>
                  <a:gd name="T12" fmla="*/ 39 w 67"/>
                  <a:gd name="T13" fmla="*/ 0 h 91"/>
                  <a:gd name="T14" fmla="*/ 33 w 67"/>
                  <a:gd name="T15" fmla="*/ 0 h 91"/>
                  <a:gd name="T16" fmla="*/ 32 w 67"/>
                  <a:gd name="T17" fmla="*/ 4 h 91"/>
                  <a:gd name="T18" fmla="*/ 30 w 67"/>
                  <a:gd name="T19" fmla="*/ 4 h 91"/>
                  <a:gd name="T20" fmla="*/ 30 w 67"/>
                  <a:gd name="T21" fmla="*/ 0 h 91"/>
                  <a:gd name="T22" fmla="*/ 16 w 67"/>
                  <a:gd name="T23" fmla="*/ 16 h 91"/>
                  <a:gd name="T24" fmla="*/ 18 w 67"/>
                  <a:gd name="T25" fmla="*/ 22 h 91"/>
                  <a:gd name="T26" fmla="*/ 24 w 67"/>
                  <a:gd name="T27" fmla="*/ 20 h 91"/>
                  <a:gd name="T28" fmla="*/ 16 w 67"/>
                  <a:gd name="T29" fmla="*/ 30 h 91"/>
                  <a:gd name="T30" fmla="*/ 16 w 67"/>
                  <a:gd name="T31" fmla="*/ 36 h 91"/>
                  <a:gd name="T32" fmla="*/ 20 w 67"/>
                  <a:gd name="T33" fmla="*/ 33 h 91"/>
                  <a:gd name="T34" fmla="*/ 26 w 67"/>
                  <a:gd name="T35" fmla="*/ 27 h 91"/>
                  <a:gd name="T36" fmla="*/ 26 w 67"/>
                  <a:gd name="T37" fmla="*/ 33 h 91"/>
                  <a:gd name="T38" fmla="*/ 22 w 67"/>
                  <a:gd name="T39" fmla="*/ 44 h 91"/>
                  <a:gd name="T40" fmla="*/ 20 w 67"/>
                  <a:gd name="T41" fmla="*/ 52 h 91"/>
                  <a:gd name="T42" fmla="*/ 18 w 67"/>
                  <a:gd name="T43" fmla="*/ 58 h 91"/>
                  <a:gd name="T44" fmla="*/ 16 w 67"/>
                  <a:gd name="T45" fmla="*/ 58 h 91"/>
                  <a:gd name="T46" fmla="*/ 8 w 67"/>
                  <a:gd name="T47" fmla="*/ 47 h 91"/>
                  <a:gd name="T48" fmla="*/ 4 w 67"/>
                  <a:gd name="T49" fmla="*/ 49 h 91"/>
                  <a:gd name="T50" fmla="*/ 0 w 67"/>
                  <a:gd name="T51" fmla="*/ 58 h 91"/>
                  <a:gd name="T52" fmla="*/ 4 w 67"/>
                  <a:gd name="T53" fmla="*/ 68 h 91"/>
                  <a:gd name="T54" fmla="*/ 8 w 67"/>
                  <a:gd name="T55" fmla="*/ 71 h 91"/>
                  <a:gd name="T56" fmla="*/ 22 w 67"/>
                  <a:gd name="T57" fmla="*/ 71 h 91"/>
                  <a:gd name="T58" fmla="*/ 12 w 67"/>
                  <a:gd name="T59" fmla="*/ 79 h 91"/>
                  <a:gd name="T60" fmla="*/ 12 w 67"/>
                  <a:gd name="T61" fmla="*/ 82 h 91"/>
                  <a:gd name="T62" fmla="*/ 24 w 67"/>
                  <a:gd name="T63" fmla="*/ 82 h 91"/>
                  <a:gd name="T64" fmla="*/ 32 w 67"/>
                  <a:gd name="T65" fmla="*/ 97 h 91"/>
                  <a:gd name="T66" fmla="*/ 28 w 67"/>
                  <a:gd name="T67" fmla="*/ 112 h 91"/>
                  <a:gd name="T68" fmla="*/ 28 w 67"/>
                  <a:gd name="T69" fmla="*/ 117 h 91"/>
                  <a:gd name="T70" fmla="*/ 33 w 67"/>
                  <a:gd name="T71" fmla="*/ 123 h 91"/>
                  <a:gd name="T72" fmla="*/ 41 w 67"/>
                  <a:gd name="T73" fmla="*/ 117 h 91"/>
                  <a:gd name="T74" fmla="*/ 43 w 67"/>
                  <a:gd name="T75" fmla="*/ 114 h 91"/>
                  <a:gd name="T76" fmla="*/ 45 w 67"/>
                  <a:gd name="T77" fmla="*/ 99 h 91"/>
                  <a:gd name="T78" fmla="*/ 49 w 67"/>
                  <a:gd name="T79" fmla="*/ 85 h 91"/>
                  <a:gd name="T80" fmla="*/ 57 w 67"/>
                  <a:gd name="T81" fmla="*/ 79 h 91"/>
                  <a:gd name="T82" fmla="*/ 57 w 67"/>
                  <a:gd name="T83" fmla="*/ 68 h 91"/>
                  <a:gd name="T84" fmla="*/ 63 w 67"/>
                  <a:gd name="T85" fmla="*/ 63 h 91"/>
                  <a:gd name="T86" fmla="*/ 61 w 67"/>
                  <a:gd name="T87" fmla="*/ 54 h 91"/>
                  <a:gd name="T88" fmla="*/ 49 w 67"/>
                  <a:gd name="T89" fmla="*/ 52 h 91"/>
                  <a:gd name="T90" fmla="*/ 57 w 67"/>
                  <a:gd name="T91" fmla="*/ 44 h 91"/>
                  <a:gd name="T92" fmla="*/ 57 w 67"/>
                  <a:gd name="T93" fmla="*/ 38 h 9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7"/>
                  <a:gd name="T142" fmla="*/ 0 h 91"/>
                  <a:gd name="T143" fmla="*/ 67 w 67"/>
                  <a:gd name="T144" fmla="*/ 91 h 9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7" h="91">
                    <a:moveTo>
                      <a:pt x="60" y="28"/>
                    </a:moveTo>
                    <a:lnTo>
                      <a:pt x="58" y="20"/>
                    </a:lnTo>
                    <a:lnTo>
                      <a:pt x="54" y="20"/>
                    </a:lnTo>
                    <a:lnTo>
                      <a:pt x="50" y="22"/>
                    </a:lnTo>
                    <a:lnTo>
                      <a:pt x="46" y="22"/>
                    </a:lnTo>
                    <a:lnTo>
                      <a:pt x="46" y="8"/>
                    </a:lnTo>
                    <a:lnTo>
                      <a:pt x="42" y="0"/>
                    </a:lnTo>
                    <a:lnTo>
                      <a:pt x="34" y="0"/>
                    </a:lnTo>
                    <a:lnTo>
                      <a:pt x="32" y="4"/>
                    </a:lnTo>
                    <a:lnTo>
                      <a:pt x="30" y="4"/>
                    </a:lnTo>
                    <a:lnTo>
                      <a:pt x="30" y="0"/>
                    </a:lnTo>
                    <a:lnTo>
                      <a:pt x="16" y="12"/>
                    </a:lnTo>
                    <a:lnTo>
                      <a:pt x="18" y="16"/>
                    </a:lnTo>
                    <a:lnTo>
                      <a:pt x="24" y="14"/>
                    </a:lnTo>
                    <a:lnTo>
                      <a:pt x="16" y="22"/>
                    </a:lnTo>
                    <a:lnTo>
                      <a:pt x="16" y="26"/>
                    </a:lnTo>
                    <a:lnTo>
                      <a:pt x="20" y="24"/>
                    </a:lnTo>
                    <a:lnTo>
                      <a:pt x="26" y="20"/>
                    </a:lnTo>
                    <a:lnTo>
                      <a:pt x="26" y="24"/>
                    </a:lnTo>
                    <a:lnTo>
                      <a:pt x="22" y="32"/>
                    </a:lnTo>
                    <a:lnTo>
                      <a:pt x="20" y="38"/>
                    </a:lnTo>
                    <a:lnTo>
                      <a:pt x="18" y="42"/>
                    </a:lnTo>
                    <a:lnTo>
                      <a:pt x="16" y="42"/>
                    </a:lnTo>
                    <a:lnTo>
                      <a:pt x="8" y="34"/>
                    </a:lnTo>
                    <a:lnTo>
                      <a:pt x="4" y="36"/>
                    </a:lnTo>
                    <a:lnTo>
                      <a:pt x="0" y="42"/>
                    </a:lnTo>
                    <a:lnTo>
                      <a:pt x="4" y="50"/>
                    </a:lnTo>
                    <a:lnTo>
                      <a:pt x="8" y="52"/>
                    </a:lnTo>
                    <a:lnTo>
                      <a:pt x="22" y="52"/>
                    </a:lnTo>
                    <a:lnTo>
                      <a:pt x="12" y="58"/>
                    </a:lnTo>
                    <a:lnTo>
                      <a:pt x="12" y="60"/>
                    </a:lnTo>
                    <a:lnTo>
                      <a:pt x="24" y="60"/>
                    </a:lnTo>
                    <a:lnTo>
                      <a:pt x="32" y="70"/>
                    </a:lnTo>
                    <a:lnTo>
                      <a:pt x="28" y="82"/>
                    </a:lnTo>
                    <a:lnTo>
                      <a:pt x="28" y="86"/>
                    </a:lnTo>
                    <a:lnTo>
                      <a:pt x="34" y="90"/>
                    </a:lnTo>
                    <a:lnTo>
                      <a:pt x="44" y="86"/>
                    </a:lnTo>
                    <a:lnTo>
                      <a:pt x="46" y="84"/>
                    </a:lnTo>
                    <a:lnTo>
                      <a:pt x="48" y="72"/>
                    </a:lnTo>
                    <a:lnTo>
                      <a:pt x="52" y="62"/>
                    </a:lnTo>
                    <a:lnTo>
                      <a:pt x="60" y="58"/>
                    </a:lnTo>
                    <a:lnTo>
                      <a:pt x="60" y="50"/>
                    </a:lnTo>
                    <a:lnTo>
                      <a:pt x="66" y="46"/>
                    </a:lnTo>
                    <a:lnTo>
                      <a:pt x="64" y="40"/>
                    </a:lnTo>
                    <a:lnTo>
                      <a:pt x="52" y="38"/>
                    </a:lnTo>
                    <a:lnTo>
                      <a:pt x="60" y="32"/>
                    </a:lnTo>
                    <a:lnTo>
                      <a:pt x="60" y="28"/>
                    </a:lnTo>
                  </a:path>
                </a:pathLst>
              </a:custGeom>
              <a:solidFill>
                <a:schemeClr val="hlink"/>
              </a:solidFill>
              <a:ln w="12700" cap="rnd">
                <a:solidFill>
                  <a:schemeClr val="bg1"/>
                </a:solidFill>
                <a:round/>
                <a:headEnd/>
                <a:tailEnd/>
              </a:ln>
            </p:spPr>
            <p:txBody>
              <a:bodyPr/>
              <a:lstStyle/>
              <a:p>
                <a:endParaRPr lang="en-US"/>
              </a:p>
            </p:txBody>
          </p:sp>
          <p:sp>
            <p:nvSpPr>
              <p:cNvPr id="13757" name="Freeform 38"/>
              <p:cNvSpPr>
                <a:spLocks/>
              </p:cNvSpPr>
              <p:nvPr/>
            </p:nvSpPr>
            <p:spPr bwMode="ltGray">
              <a:xfrm>
                <a:off x="1527" y="710"/>
                <a:ext cx="15" cy="25"/>
              </a:xfrm>
              <a:custGeom>
                <a:avLst/>
                <a:gdLst>
                  <a:gd name="T0" fmla="*/ 6 w 15"/>
                  <a:gd name="T1" fmla="*/ 28 h 23"/>
                  <a:gd name="T2" fmla="*/ 14 w 15"/>
                  <a:gd name="T3" fmla="*/ 11 h 23"/>
                  <a:gd name="T4" fmla="*/ 14 w 15"/>
                  <a:gd name="T5" fmla="*/ 2 h 23"/>
                  <a:gd name="T6" fmla="*/ 10 w 15"/>
                  <a:gd name="T7" fmla="*/ 0 h 23"/>
                  <a:gd name="T8" fmla="*/ 0 w 15"/>
                  <a:gd name="T9" fmla="*/ 4 h 23"/>
                  <a:gd name="T10" fmla="*/ 0 w 15"/>
                  <a:gd name="T11" fmla="*/ 15 h 23"/>
                  <a:gd name="T12" fmla="*/ 4 w 15"/>
                  <a:gd name="T13" fmla="*/ 13 h 23"/>
                  <a:gd name="T14" fmla="*/ 2 w 15"/>
                  <a:gd name="T15" fmla="*/ 24 h 23"/>
                  <a:gd name="T16" fmla="*/ 4 w 15"/>
                  <a:gd name="T17" fmla="*/ 28 h 23"/>
                  <a:gd name="T18" fmla="*/ 6 w 15"/>
                  <a:gd name="T19" fmla="*/ 28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23"/>
                  <a:gd name="T32" fmla="*/ 15 w 15"/>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23">
                    <a:moveTo>
                      <a:pt x="6" y="22"/>
                    </a:moveTo>
                    <a:lnTo>
                      <a:pt x="14" y="8"/>
                    </a:lnTo>
                    <a:lnTo>
                      <a:pt x="14" y="2"/>
                    </a:lnTo>
                    <a:lnTo>
                      <a:pt x="10" y="0"/>
                    </a:lnTo>
                    <a:lnTo>
                      <a:pt x="0" y="4"/>
                    </a:lnTo>
                    <a:lnTo>
                      <a:pt x="0" y="12"/>
                    </a:lnTo>
                    <a:lnTo>
                      <a:pt x="4" y="10"/>
                    </a:lnTo>
                    <a:lnTo>
                      <a:pt x="2" y="18"/>
                    </a:lnTo>
                    <a:lnTo>
                      <a:pt x="4" y="22"/>
                    </a:lnTo>
                    <a:lnTo>
                      <a:pt x="6" y="22"/>
                    </a:lnTo>
                  </a:path>
                </a:pathLst>
              </a:custGeom>
              <a:solidFill>
                <a:schemeClr val="hlink"/>
              </a:solidFill>
              <a:ln w="12700" cap="rnd">
                <a:solidFill>
                  <a:schemeClr val="bg1"/>
                </a:solidFill>
                <a:round/>
                <a:headEnd/>
                <a:tailEnd/>
              </a:ln>
            </p:spPr>
            <p:txBody>
              <a:bodyPr/>
              <a:lstStyle/>
              <a:p>
                <a:endParaRPr lang="en-US"/>
              </a:p>
            </p:txBody>
          </p:sp>
          <p:sp>
            <p:nvSpPr>
              <p:cNvPr id="13758" name="Freeform 39"/>
              <p:cNvSpPr>
                <a:spLocks/>
              </p:cNvSpPr>
              <p:nvPr/>
            </p:nvSpPr>
            <p:spPr bwMode="ltGray">
              <a:xfrm>
                <a:off x="1484" y="781"/>
                <a:ext cx="44" cy="57"/>
              </a:xfrm>
              <a:custGeom>
                <a:avLst/>
                <a:gdLst>
                  <a:gd name="T0" fmla="*/ 29 w 45"/>
                  <a:gd name="T1" fmla="*/ 4 h 51"/>
                  <a:gd name="T2" fmla="*/ 31 w 45"/>
                  <a:gd name="T3" fmla="*/ 17 h 51"/>
                  <a:gd name="T4" fmla="*/ 35 w 45"/>
                  <a:gd name="T5" fmla="*/ 22 h 51"/>
                  <a:gd name="T6" fmla="*/ 35 w 45"/>
                  <a:gd name="T7" fmla="*/ 28 h 51"/>
                  <a:gd name="T8" fmla="*/ 41 w 45"/>
                  <a:gd name="T9" fmla="*/ 34 h 51"/>
                  <a:gd name="T10" fmla="*/ 39 w 45"/>
                  <a:gd name="T11" fmla="*/ 47 h 51"/>
                  <a:gd name="T12" fmla="*/ 35 w 45"/>
                  <a:gd name="T13" fmla="*/ 53 h 51"/>
                  <a:gd name="T14" fmla="*/ 31 w 45"/>
                  <a:gd name="T15" fmla="*/ 67 h 51"/>
                  <a:gd name="T16" fmla="*/ 18 w 45"/>
                  <a:gd name="T17" fmla="*/ 70 h 51"/>
                  <a:gd name="T18" fmla="*/ 12 w 45"/>
                  <a:gd name="T19" fmla="*/ 61 h 51"/>
                  <a:gd name="T20" fmla="*/ 6 w 45"/>
                  <a:gd name="T21" fmla="*/ 64 h 51"/>
                  <a:gd name="T22" fmla="*/ 0 w 45"/>
                  <a:gd name="T23" fmla="*/ 64 h 51"/>
                  <a:gd name="T24" fmla="*/ 0 w 45"/>
                  <a:gd name="T25" fmla="*/ 56 h 51"/>
                  <a:gd name="T26" fmla="*/ 4 w 45"/>
                  <a:gd name="T27" fmla="*/ 50 h 51"/>
                  <a:gd name="T28" fmla="*/ 6 w 45"/>
                  <a:gd name="T29" fmla="*/ 50 h 51"/>
                  <a:gd name="T30" fmla="*/ 10 w 45"/>
                  <a:gd name="T31" fmla="*/ 45 h 51"/>
                  <a:gd name="T32" fmla="*/ 14 w 45"/>
                  <a:gd name="T33" fmla="*/ 47 h 51"/>
                  <a:gd name="T34" fmla="*/ 12 w 45"/>
                  <a:gd name="T35" fmla="*/ 39 h 51"/>
                  <a:gd name="T36" fmla="*/ 12 w 45"/>
                  <a:gd name="T37" fmla="*/ 28 h 51"/>
                  <a:gd name="T38" fmla="*/ 16 w 45"/>
                  <a:gd name="T39" fmla="*/ 20 h 51"/>
                  <a:gd name="T40" fmla="*/ 20 w 45"/>
                  <a:gd name="T41" fmla="*/ 11 h 51"/>
                  <a:gd name="T42" fmla="*/ 22 w 45"/>
                  <a:gd name="T43" fmla="*/ 0 h 51"/>
                  <a:gd name="T44" fmla="*/ 23 w 45"/>
                  <a:gd name="T45" fmla="*/ 0 h 51"/>
                  <a:gd name="T46" fmla="*/ 29 w 45"/>
                  <a:gd name="T47" fmla="*/ 4 h 5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
                  <a:gd name="T73" fmla="*/ 0 h 51"/>
                  <a:gd name="T74" fmla="*/ 45 w 45"/>
                  <a:gd name="T75" fmla="*/ 51 h 5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 h="51">
                    <a:moveTo>
                      <a:pt x="32" y="4"/>
                    </a:moveTo>
                    <a:lnTo>
                      <a:pt x="34" y="12"/>
                    </a:lnTo>
                    <a:lnTo>
                      <a:pt x="38" y="16"/>
                    </a:lnTo>
                    <a:lnTo>
                      <a:pt x="38" y="20"/>
                    </a:lnTo>
                    <a:lnTo>
                      <a:pt x="44" y="24"/>
                    </a:lnTo>
                    <a:lnTo>
                      <a:pt x="42" y="34"/>
                    </a:lnTo>
                    <a:lnTo>
                      <a:pt x="38" y="38"/>
                    </a:lnTo>
                    <a:lnTo>
                      <a:pt x="34" y="48"/>
                    </a:lnTo>
                    <a:lnTo>
                      <a:pt x="18" y="50"/>
                    </a:lnTo>
                    <a:lnTo>
                      <a:pt x="12" y="44"/>
                    </a:lnTo>
                    <a:lnTo>
                      <a:pt x="6" y="46"/>
                    </a:lnTo>
                    <a:lnTo>
                      <a:pt x="0" y="46"/>
                    </a:lnTo>
                    <a:lnTo>
                      <a:pt x="0" y="40"/>
                    </a:lnTo>
                    <a:lnTo>
                      <a:pt x="4" y="36"/>
                    </a:lnTo>
                    <a:lnTo>
                      <a:pt x="6" y="36"/>
                    </a:lnTo>
                    <a:lnTo>
                      <a:pt x="10" y="32"/>
                    </a:lnTo>
                    <a:lnTo>
                      <a:pt x="14" y="34"/>
                    </a:lnTo>
                    <a:lnTo>
                      <a:pt x="12" y="28"/>
                    </a:lnTo>
                    <a:lnTo>
                      <a:pt x="12" y="20"/>
                    </a:lnTo>
                    <a:lnTo>
                      <a:pt x="16" y="14"/>
                    </a:lnTo>
                    <a:lnTo>
                      <a:pt x="20" y="8"/>
                    </a:lnTo>
                    <a:lnTo>
                      <a:pt x="22" y="0"/>
                    </a:lnTo>
                    <a:lnTo>
                      <a:pt x="26" y="0"/>
                    </a:lnTo>
                    <a:lnTo>
                      <a:pt x="32" y="4"/>
                    </a:lnTo>
                  </a:path>
                </a:pathLst>
              </a:custGeom>
              <a:solidFill>
                <a:schemeClr val="hlink"/>
              </a:solidFill>
              <a:ln w="12700" cap="rnd">
                <a:solidFill>
                  <a:schemeClr val="bg1"/>
                </a:solidFill>
                <a:round/>
                <a:headEnd/>
                <a:tailEnd/>
              </a:ln>
            </p:spPr>
            <p:txBody>
              <a:bodyPr/>
              <a:lstStyle/>
              <a:p>
                <a:endParaRPr lang="en-US"/>
              </a:p>
            </p:txBody>
          </p:sp>
          <p:sp>
            <p:nvSpPr>
              <p:cNvPr id="13759" name="Freeform 40"/>
              <p:cNvSpPr>
                <a:spLocks/>
              </p:cNvSpPr>
              <p:nvPr/>
            </p:nvSpPr>
            <p:spPr bwMode="ltGray">
              <a:xfrm>
                <a:off x="1489" y="846"/>
                <a:ext cx="35" cy="21"/>
              </a:xfrm>
              <a:custGeom>
                <a:avLst/>
                <a:gdLst>
                  <a:gd name="T0" fmla="*/ 34 w 35"/>
                  <a:gd name="T1" fmla="*/ 22 h 19"/>
                  <a:gd name="T2" fmla="*/ 26 w 35"/>
                  <a:gd name="T3" fmla="*/ 15 h 19"/>
                  <a:gd name="T4" fmla="*/ 26 w 35"/>
                  <a:gd name="T5" fmla="*/ 4 h 19"/>
                  <a:gd name="T6" fmla="*/ 24 w 35"/>
                  <a:gd name="T7" fmla="*/ 2 h 19"/>
                  <a:gd name="T8" fmla="*/ 18 w 35"/>
                  <a:gd name="T9" fmla="*/ 2 h 19"/>
                  <a:gd name="T10" fmla="*/ 14 w 35"/>
                  <a:gd name="T11" fmla="*/ 0 h 19"/>
                  <a:gd name="T12" fmla="*/ 2 w 35"/>
                  <a:gd name="T13" fmla="*/ 0 h 19"/>
                  <a:gd name="T14" fmla="*/ 0 w 35"/>
                  <a:gd name="T15" fmla="*/ 4 h 19"/>
                  <a:gd name="T16" fmla="*/ 0 w 35"/>
                  <a:gd name="T17" fmla="*/ 11 h 19"/>
                  <a:gd name="T18" fmla="*/ 6 w 35"/>
                  <a:gd name="T19" fmla="*/ 15 h 19"/>
                  <a:gd name="T20" fmla="*/ 18 w 35"/>
                  <a:gd name="T21" fmla="*/ 22 h 19"/>
                  <a:gd name="T22" fmla="*/ 26 w 35"/>
                  <a:gd name="T23" fmla="*/ 24 h 19"/>
                  <a:gd name="T24" fmla="*/ 34 w 35"/>
                  <a:gd name="T25" fmla="*/ 22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19"/>
                  <a:gd name="T41" fmla="*/ 35 w 3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19">
                    <a:moveTo>
                      <a:pt x="34" y="16"/>
                    </a:moveTo>
                    <a:lnTo>
                      <a:pt x="26" y="12"/>
                    </a:lnTo>
                    <a:lnTo>
                      <a:pt x="26" y="4"/>
                    </a:lnTo>
                    <a:lnTo>
                      <a:pt x="24" y="2"/>
                    </a:lnTo>
                    <a:lnTo>
                      <a:pt x="18" y="2"/>
                    </a:lnTo>
                    <a:lnTo>
                      <a:pt x="14" y="0"/>
                    </a:lnTo>
                    <a:lnTo>
                      <a:pt x="2" y="0"/>
                    </a:lnTo>
                    <a:lnTo>
                      <a:pt x="0" y="4"/>
                    </a:lnTo>
                    <a:lnTo>
                      <a:pt x="0" y="8"/>
                    </a:lnTo>
                    <a:lnTo>
                      <a:pt x="6" y="12"/>
                    </a:lnTo>
                    <a:lnTo>
                      <a:pt x="18" y="16"/>
                    </a:lnTo>
                    <a:lnTo>
                      <a:pt x="26" y="18"/>
                    </a:lnTo>
                    <a:lnTo>
                      <a:pt x="34" y="16"/>
                    </a:lnTo>
                  </a:path>
                </a:pathLst>
              </a:custGeom>
              <a:solidFill>
                <a:schemeClr val="hlink"/>
              </a:solidFill>
              <a:ln w="12700" cap="rnd">
                <a:solidFill>
                  <a:schemeClr val="bg1"/>
                </a:solidFill>
                <a:round/>
                <a:headEnd/>
                <a:tailEnd/>
              </a:ln>
            </p:spPr>
            <p:txBody>
              <a:bodyPr/>
              <a:lstStyle/>
              <a:p>
                <a:endParaRPr lang="en-US"/>
              </a:p>
            </p:txBody>
          </p:sp>
          <p:sp>
            <p:nvSpPr>
              <p:cNvPr id="13760" name="Freeform 41"/>
              <p:cNvSpPr>
                <a:spLocks/>
              </p:cNvSpPr>
              <p:nvPr/>
            </p:nvSpPr>
            <p:spPr bwMode="ltGray">
              <a:xfrm>
                <a:off x="1537" y="871"/>
                <a:ext cx="10" cy="19"/>
              </a:xfrm>
              <a:custGeom>
                <a:avLst/>
                <a:gdLst>
                  <a:gd name="T0" fmla="*/ 4 w 11"/>
                  <a:gd name="T1" fmla="*/ 22 h 17"/>
                  <a:gd name="T2" fmla="*/ 7 w 11"/>
                  <a:gd name="T3" fmla="*/ 17 h 17"/>
                  <a:gd name="T4" fmla="*/ 5 w 11"/>
                  <a:gd name="T5" fmla="*/ 4 h 17"/>
                  <a:gd name="T6" fmla="*/ 4 w 11"/>
                  <a:gd name="T7" fmla="*/ 0 h 17"/>
                  <a:gd name="T8" fmla="*/ 0 w 11"/>
                  <a:gd name="T9" fmla="*/ 0 h 17"/>
                  <a:gd name="T10" fmla="*/ 0 w 11"/>
                  <a:gd name="T11" fmla="*/ 4 h 17"/>
                  <a:gd name="T12" fmla="*/ 0 w 11"/>
                  <a:gd name="T13" fmla="*/ 20 h 17"/>
                  <a:gd name="T14" fmla="*/ 4 w 11"/>
                  <a:gd name="T15" fmla="*/ 22 h 17"/>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7"/>
                  <a:gd name="T26" fmla="*/ 11 w 11"/>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7">
                    <a:moveTo>
                      <a:pt x="4" y="16"/>
                    </a:moveTo>
                    <a:lnTo>
                      <a:pt x="10" y="12"/>
                    </a:lnTo>
                    <a:lnTo>
                      <a:pt x="8" y="4"/>
                    </a:lnTo>
                    <a:lnTo>
                      <a:pt x="4" y="0"/>
                    </a:lnTo>
                    <a:lnTo>
                      <a:pt x="0" y="0"/>
                    </a:lnTo>
                    <a:lnTo>
                      <a:pt x="0" y="4"/>
                    </a:lnTo>
                    <a:lnTo>
                      <a:pt x="0" y="14"/>
                    </a:lnTo>
                    <a:lnTo>
                      <a:pt x="4" y="16"/>
                    </a:lnTo>
                  </a:path>
                </a:pathLst>
              </a:custGeom>
              <a:solidFill>
                <a:schemeClr val="hlink"/>
              </a:solidFill>
              <a:ln w="12700" cap="rnd">
                <a:solidFill>
                  <a:schemeClr val="bg1"/>
                </a:solidFill>
                <a:round/>
                <a:headEnd/>
                <a:tailEnd/>
              </a:ln>
            </p:spPr>
            <p:txBody>
              <a:bodyPr/>
              <a:lstStyle/>
              <a:p>
                <a:endParaRPr lang="en-US"/>
              </a:p>
            </p:txBody>
          </p:sp>
          <p:sp>
            <p:nvSpPr>
              <p:cNvPr id="13761" name="Freeform 42"/>
              <p:cNvSpPr>
                <a:spLocks/>
              </p:cNvSpPr>
              <p:nvPr/>
            </p:nvSpPr>
            <p:spPr bwMode="ltGray">
              <a:xfrm>
                <a:off x="1374" y="873"/>
                <a:ext cx="81" cy="84"/>
              </a:xfrm>
              <a:custGeom>
                <a:avLst/>
                <a:gdLst>
                  <a:gd name="T0" fmla="*/ 58 w 81"/>
                  <a:gd name="T1" fmla="*/ 0 h 75"/>
                  <a:gd name="T2" fmla="*/ 44 w 81"/>
                  <a:gd name="T3" fmla="*/ 0 h 75"/>
                  <a:gd name="T4" fmla="*/ 40 w 81"/>
                  <a:gd name="T5" fmla="*/ 9 h 75"/>
                  <a:gd name="T6" fmla="*/ 40 w 81"/>
                  <a:gd name="T7" fmla="*/ 25 h 75"/>
                  <a:gd name="T8" fmla="*/ 40 w 81"/>
                  <a:gd name="T9" fmla="*/ 36 h 75"/>
                  <a:gd name="T10" fmla="*/ 38 w 81"/>
                  <a:gd name="T11" fmla="*/ 31 h 75"/>
                  <a:gd name="T12" fmla="*/ 34 w 81"/>
                  <a:gd name="T13" fmla="*/ 20 h 75"/>
                  <a:gd name="T14" fmla="*/ 32 w 81"/>
                  <a:gd name="T15" fmla="*/ 2 h 75"/>
                  <a:gd name="T16" fmla="*/ 28 w 81"/>
                  <a:gd name="T17" fmla="*/ 4 h 75"/>
                  <a:gd name="T18" fmla="*/ 26 w 81"/>
                  <a:gd name="T19" fmla="*/ 25 h 75"/>
                  <a:gd name="T20" fmla="*/ 22 w 81"/>
                  <a:gd name="T21" fmla="*/ 39 h 75"/>
                  <a:gd name="T22" fmla="*/ 20 w 81"/>
                  <a:gd name="T23" fmla="*/ 54 h 75"/>
                  <a:gd name="T24" fmla="*/ 16 w 81"/>
                  <a:gd name="T25" fmla="*/ 48 h 75"/>
                  <a:gd name="T26" fmla="*/ 10 w 81"/>
                  <a:gd name="T27" fmla="*/ 50 h 75"/>
                  <a:gd name="T28" fmla="*/ 4 w 81"/>
                  <a:gd name="T29" fmla="*/ 56 h 75"/>
                  <a:gd name="T30" fmla="*/ 0 w 81"/>
                  <a:gd name="T31" fmla="*/ 62 h 75"/>
                  <a:gd name="T32" fmla="*/ 16 w 81"/>
                  <a:gd name="T33" fmla="*/ 62 h 75"/>
                  <a:gd name="T34" fmla="*/ 36 w 81"/>
                  <a:gd name="T35" fmla="*/ 62 h 75"/>
                  <a:gd name="T36" fmla="*/ 40 w 81"/>
                  <a:gd name="T37" fmla="*/ 67 h 75"/>
                  <a:gd name="T38" fmla="*/ 32 w 81"/>
                  <a:gd name="T39" fmla="*/ 67 h 75"/>
                  <a:gd name="T40" fmla="*/ 24 w 81"/>
                  <a:gd name="T41" fmla="*/ 80 h 75"/>
                  <a:gd name="T42" fmla="*/ 20 w 81"/>
                  <a:gd name="T43" fmla="*/ 75 h 75"/>
                  <a:gd name="T44" fmla="*/ 20 w 81"/>
                  <a:gd name="T45" fmla="*/ 80 h 75"/>
                  <a:gd name="T46" fmla="*/ 20 w 81"/>
                  <a:gd name="T47" fmla="*/ 86 h 75"/>
                  <a:gd name="T48" fmla="*/ 14 w 81"/>
                  <a:gd name="T49" fmla="*/ 86 h 75"/>
                  <a:gd name="T50" fmla="*/ 14 w 81"/>
                  <a:gd name="T51" fmla="*/ 97 h 75"/>
                  <a:gd name="T52" fmla="*/ 22 w 81"/>
                  <a:gd name="T53" fmla="*/ 97 h 75"/>
                  <a:gd name="T54" fmla="*/ 30 w 81"/>
                  <a:gd name="T55" fmla="*/ 97 h 75"/>
                  <a:gd name="T56" fmla="*/ 36 w 81"/>
                  <a:gd name="T57" fmla="*/ 104 h 75"/>
                  <a:gd name="T58" fmla="*/ 40 w 81"/>
                  <a:gd name="T59" fmla="*/ 95 h 75"/>
                  <a:gd name="T60" fmla="*/ 42 w 81"/>
                  <a:gd name="T61" fmla="*/ 86 h 75"/>
                  <a:gd name="T62" fmla="*/ 48 w 81"/>
                  <a:gd name="T63" fmla="*/ 80 h 75"/>
                  <a:gd name="T64" fmla="*/ 58 w 81"/>
                  <a:gd name="T65" fmla="*/ 75 h 75"/>
                  <a:gd name="T66" fmla="*/ 58 w 81"/>
                  <a:gd name="T67" fmla="*/ 65 h 75"/>
                  <a:gd name="T68" fmla="*/ 62 w 81"/>
                  <a:gd name="T69" fmla="*/ 56 h 75"/>
                  <a:gd name="T70" fmla="*/ 68 w 81"/>
                  <a:gd name="T71" fmla="*/ 48 h 75"/>
                  <a:gd name="T72" fmla="*/ 72 w 81"/>
                  <a:gd name="T73" fmla="*/ 45 h 75"/>
                  <a:gd name="T74" fmla="*/ 72 w 81"/>
                  <a:gd name="T75" fmla="*/ 39 h 75"/>
                  <a:gd name="T76" fmla="*/ 80 w 81"/>
                  <a:gd name="T77" fmla="*/ 28 h 75"/>
                  <a:gd name="T78" fmla="*/ 80 w 81"/>
                  <a:gd name="T79" fmla="*/ 22 h 75"/>
                  <a:gd name="T80" fmla="*/ 76 w 81"/>
                  <a:gd name="T81" fmla="*/ 17 h 75"/>
                  <a:gd name="T82" fmla="*/ 74 w 81"/>
                  <a:gd name="T83" fmla="*/ 9 h 75"/>
                  <a:gd name="T84" fmla="*/ 68 w 81"/>
                  <a:gd name="T85" fmla="*/ 2 h 75"/>
                  <a:gd name="T86" fmla="*/ 68 w 81"/>
                  <a:gd name="T87" fmla="*/ 9 h 75"/>
                  <a:gd name="T88" fmla="*/ 66 w 81"/>
                  <a:gd name="T89" fmla="*/ 13 h 75"/>
                  <a:gd name="T90" fmla="*/ 62 w 81"/>
                  <a:gd name="T91" fmla="*/ 17 h 75"/>
                  <a:gd name="T92" fmla="*/ 60 w 81"/>
                  <a:gd name="T93" fmla="*/ 11 h 75"/>
                  <a:gd name="T94" fmla="*/ 58 w 81"/>
                  <a:gd name="T95" fmla="*/ 0 h 7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1"/>
                  <a:gd name="T145" fmla="*/ 0 h 75"/>
                  <a:gd name="T146" fmla="*/ 81 w 81"/>
                  <a:gd name="T147" fmla="*/ 75 h 7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1" h="75">
                    <a:moveTo>
                      <a:pt x="58" y="0"/>
                    </a:moveTo>
                    <a:lnTo>
                      <a:pt x="44" y="0"/>
                    </a:lnTo>
                    <a:lnTo>
                      <a:pt x="40" y="6"/>
                    </a:lnTo>
                    <a:lnTo>
                      <a:pt x="40" y="18"/>
                    </a:lnTo>
                    <a:lnTo>
                      <a:pt x="40" y="26"/>
                    </a:lnTo>
                    <a:lnTo>
                      <a:pt x="38" y="22"/>
                    </a:lnTo>
                    <a:lnTo>
                      <a:pt x="34" y="14"/>
                    </a:lnTo>
                    <a:lnTo>
                      <a:pt x="32" y="2"/>
                    </a:lnTo>
                    <a:lnTo>
                      <a:pt x="28" y="4"/>
                    </a:lnTo>
                    <a:lnTo>
                      <a:pt x="26" y="18"/>
                    </a:lnTo>
                    <a:lnTo>
                      <a:pt x="22" y="28"/>
                    </a:lnTo>
                    <a:lnTo>
                      <a:pt x="20" y="38"/>
                    </a:lnTo>
                    <a:lnTo>
                      <a:pt x="16" y="34"/>
                    </a:lnTo>
                    <a:lnTo>
                      <a:pt x="10" y="36"/>
                    </a:lnTo>
                    <a:lnTo>
                      <a:pt x="4" y="40"/>
                    </a:lnTo>
                    <a:lnTo>
                      <a:pt x="0" y="44"/>
                    </a:lnTo>
                    <a:lnTo>
                      <a:pt x="16" y="44"/>
                    </a:lnTo>
                    <a:lnTo>
                      <a:pt x="36" y="44"/>
                    </a:lnTo>
                    <a:lnTo>
                      <a:pt x="40" y="48"/>
                    </a:lnTo>
                    <a:lnTo>
                      <a:pt x="32" y="48"/>
                    </a:lnTo>
                    <a:lnTo>
                      <a:pt x="24" y="56"/>
                    </a:lnTo>
                    <a:lnTo>
                      <a:pt x="20" y="54"/>
                    </a:lnTo>
                    <a:lnTo>
                      <a:pt x="20" y="56"/>
                    </a:lnTo>
                    <a:lnTo>
                      <a:pt x="20" y="62"/>
                    </a:lnTo>
                    <a:lnTo>
                      <a:pt x="14" y="62"/>
                    </a:lnTo>
                    <a:lnTo>
                      <a:pt x="14" y="70"/>
                    </a:lnTo>
                    <a:lnTo>
                      <a:pt x="22" y="70"/>
                    </a:lnTo>
                    <a:lnTo>
                      <a:pt x="30" y="70"/>
                    </a:lnTo>
                    <a:lnTo>
                      <a:pt x="36" y="74"/>
                    </a:lnTo>
                    <a:lnTo>
                      <a:pt x="40" y="68"/>
                    </a:lnTo>
                    <a:lnTo>
                      <a:pt x="42" y="62"/>
                    </a:lnTo>
                    <a:lnTo>
                      <a:pt x="48" y="56"/>
                    </a:lnTo>
                    <a:lnTo>
                      <a:pt x="58" y="54"/>
                    </a:lnTo>
                    <a:lnTo>
                      <a:pt x="58" y="46"/>
                    </a:lnTo>
                    <a:lnTo>
                      <a:pt x="62" y="40"/>
                    </a:lnTo>
                    <a:lnTo>
                      <a:pt x="68" y="34"/>
                    </a:lnTo>
                    <a:lnTo>
                      <a:pt x="72" y="32"/>
                    </a:lnTo>
                    <a:lnTo>
                      <a:pt x="72" y="28"/>
                    </a:lnTo>
                    <a:lnTo>
                      <a:pt x="80" y="20"/>
                    </a:lnTo>
                    <a:lnTo>
                      <a:pt x="80" y="16"/>
                    </a:lnTo>
                    <a:lnTo>
                      <a:pt x="76" y="12"/>
                    </a:lnTo>
                    <a:lnTo>
                      <a:pt x="74" y="6"/>
                    </a:lnTo>
                    <a:lnTo>
                      <a:pt x="68" y="2"/>
                    </a:lnTo>
                    <a:lnTo>
                      <a:pt x="68" y="6"/>
                    </a:lnTo>
                    <a:lnTo>
                      <a:pt x="66" y="10"/>
                    </a:lnTo>
                    <a:lnTo>
                      <a:pt x="62" y="12"/>
                    </a:lnTo>
                    <a:lnTo>
                      <a:pt x="60" y="8"/>
                    </a:lnTo>
                    <a:lnTo>
                      <a:pt x="58" y="0"/>
                    </a:lnTo>
                  </a:path>
                </a:pathLst>
              </a:custGeom>
              <a:solidFill>
                <a:schemeClr val="hlink"/>
              </a:solidFill>
              <a:ln w="12700" cap="rnd">
                <a:solidFill>
                  <a:schemeClr val="bg1"/>
                </a:solidFill>
                <a:round/>
                <a:headEnd/>
                <a:tailEnd/>
              </a:ln>
            </p:spPr>
            <p:txBody>
              <a:bodyPr/>
              <a:lstStyle/>
              <a:p>
                <a:endParaRPr lang="en-US"/>
              </a:p>
            </p:txBody>
          </p:sp>
          <p:sp>
            <p:nvSpPr>
              <p:cNvPr id="13762" name="Freeform 43"/>
              <p:cNvSpPr>
                <a:spLocks/>
              </p:cNvSpPr>
              <p:nvPr/>
            </p:nvSpPr>
            <p:spPr bwMode="ltGray">
              <a:xfrm>
                <a:off x="1374" y="893"/>
                <a:ext cx="19" cy="8"/>
              </a:xfrm>
              <a:custGeom>
                <a:avLst/>
                <a:gdLst>
                  <a:gd name="T0" fmla="*/ 16 w 19"/>
                  <a:gd name="T1" fmla="*/ 0 h 7"/>
                  <a:gd name="T2" fmla="*/ 0 w 19"/>
                  <a:gd name="T3" fmla="*/ 0 h 7"/>
                  <a:gd name="T4" fmla="*/ 0 w 19"/>
                  <a:gd name="T5" fmla="*/ 9 h 7"/>
                  <a:gd name="T6" fmla="*/ 18 w 19"/>
                  <a:gd name="T7" fmla="*/ 9 h 7"/>
                  <a:gd name="T8" fmla="*/ 16 w 19"/>
                  <a:gd name="T9" fmla="*/ 0 h 7"/>
                  <a:gd name="T10" fmla="*/ 0 60000 65536"/>
                  <a:gd name="T11" fmla="*/ 0 60000 65536"/>
                  <a:gd name="T12" fmla="*/ 0 60000 65536"/>
                  <a:gd name="T13" fmla="*/ 0 60000 65536"/>
                  <a:gd name="T14" fmla="*/ 0 60000 65536"/>
                  <a:gd name="T15" fmla="*/ 0 w 19"/>
                  <a:gd name="T16" fmla="*/ 0 h 7"/>
                  <a:gd name="T17" fmla="*/ 19 w 19"/>
                  <a:gd name="T18" fmla="*/ 7 h 7"/>
                </a:gdLst>
                <a:ahLst/>
                <a:cxnLst>
                  <a:cxn ang="T10">
                    <a:pos x="T0" y="T1"/>
                  </a:cxn>
                  <a:cxn ang="T11">
                    <a:pos x="T2" y="T3"/>
                  </a:cxn>
                  <a:cxn ang="T12">
                    <a:pos x="T4" y="T5"/>
                  </a:cxn>
                  <a:cxn ang="T13">
                    <a:pos x="T6" y="T7"/>
                  </a:cxn>
                  <a:cxn ang="T14">
                    <a:pos x="T8" y="T9"/>
                  </a:cxn>
                </a:cxnLst>
                <a:rect l="T15" t="T16" r="T17" b="T18"/>
                <a:pathLst>
                  <a:path w="19" h="7">
                    <a:moveTo>
                      <a:pt x="16" y="0"/>
                    </a:moveTo>
                    <a:lnTo>
                      <a:pt x="0" y="0"/>
                    </a:lnTo>
                    <a:lnTo>
                      <a:pt x="0" y="6"/>
                    </a:lnTo>
                    <a:lnTo>
                      <a:pt x="18" y="6"/>
                    </a:lnTo>
                    <a:lnTo>
                      <a:pt x="16" y="0"/>
                    </a:lnTo>
                  </a:path>
                </a:pathLst>
              </a:custGeom>
              <a:solidFill>
                <a:schemeClr val="hlink"/>
              </a:solidFill>
              <a:ln w="12700" cap="rnd">
                <a:solidFill>
                  <a:schemeClr val="bg1"/>
                </a:solidFill>
                <a:round/>
                <a:headEnd/>
                <a:tailEnd/>
              </a:ln>
            </p:spPr>
            <p:txBody>
              <a:bodyPr/>
              <a:lstStyle/>
              <a:p>
                <a:endParaRPr lang="en-US"/>
              </a:p>
            </p:txBody>
          </p:sp>
          <p:sp>
            <p:nvSpPr>
              <p:cNvPr id="13763" name="Freeform 44"/>
              <p:cNvSpPr>
                <a:spLocks/>
              </p:cNvSpPr>
              <p:nvPr/>
            </p:nvSpPr>
            <p:spPr bwMode="ltGray">
              <a:xfrm>
                <a:off x="1374" y="884"/>
                <a:ext cx="20" cy="8"/>
              </a:xfrm>
              <a:custGeom>
                <a:avLst/>
                <a:gdLst>
                  <a:gd name="T0" fmla="*/ 4 w 21"/>
                  <a:gd name="T1" fmla="*/ 0 h 7"/>
                  <a:gd name="T2" fmla="*/ 0 w 21"/>
                  <a:gd name="T3" fmla="*/ 2 h 7"/>
                  <a:gd name="T4" fmla="*/ 2 w 21"/>
                  <a:gd name="T5" fmla="*/ 7 h 7"/>
                  <a:gd name="T6" fmla="*/ 15 w 21"/>
                  <a:gd name="T7" fmla="*/ 9 h 7"/>
                  <a:gd name="T8" fmla="*/ 17 w 21"/>
                  <a:gd name="T9" fmla="*/ 2 h 7"/>
                  <a:gd name="T10" fmla="*/ 15 w 21"/>
                  <a:gd name="T11" fmla="*/ 0 h 7"/>
                  <a:gd name="T12" fmla="*/ 4 w 21"/>
                  <a:gd name="T13" fmla="*/ 0 h 7"/>
                  <a:gd name="T14" fmla="*/ 0 60000 65536"/>
                  <a:gd name="T15" fmla="*/ 0 60000 65536"/>
                  <a:gd name="T16" fmla="*/ 0 60000 65536"/>
                  <a:gd name="T17" fmla="*/ 0 60000 65536"/>
                  <a:gd name="T18" fmla="*/ 0 60000 65536"/>
                  <a:gd name="T19" fmla="*/ 0 60000 65536"/>
                  <a:gd name="T20" fmla="*/ 0 60000 65536"/>
                  <a:gd name="T21" fmla="*/ 0 w 21"/>
                  <a:gd name="T22" fmla="*/ 0 h 7"/>
                  <a:gd name="T23" fmla="*/ 21 w 21"/>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7">
                    <a:moveTo>
                      <a:pt x="4" y="0"/>
                    </a:moveTo>
                    <a:lnTo>
                      <a:pt x="0" y="2"/>
                    </a:lnTo>
                    <a:lnTo>
                      <a:pt x="2" y="4"/>
                    </a:lnTo>
                    <a:lnTo>
                      <a:pt x="18" y="6"/>
                    </a:lnTo>
                    <a:lnTo>
                      <a:pt x="20" y="2"/>
                    </a:lnTo>
                    <a:lnTo>
                      <a:pt x="18" y="0"/>
                    </a:lnTo>
                    <a:lnTo>
                      <a:pt x="4" y="0"/>
                    </a:lnTo>
                  </a:path>
                </a:pathLst>
              </a:custGeom>
              <a:solidFill>
                <a:schemeClr val="hlink"/>
              </a:solidFill>
              <a:ln w="12700" cap="rnd">
                <a:solidFill>
                  <a:schemeClr val="bg1"/>
                </a:solidFill>
                <a:round/>
                <a:headEnd/>
                <a:tailEnd/>
              </a:ln>
            </p:spPr>
            <p:txBody>
              <a:bodyPr/>
              <a:lstStyle/>
              <a:p>
                <a:endParaRPr lang="en-US"/>
              </a:p>
            </p:txBody>
          </p:sp>
          <p:sp>
            <p:nvSpPr>
              <p:cNvPr id="13764" name="Freeform 45"/>
              <p:cNvSpPr>
                <a:spLocks/>
              </p:cNvSpPr>
              <p:nvPr/>
            </p:nvSpPr>
            <p:spPr bwMode="ltGray">
              <a:xfrm>
                <a:off x="1378" y="857"/>
                <a:ext cx="15" cy="21"/>
              </a:xfrm>
              <a:custGeom>
                <a:avLst/>
                <a:gdLst>
                  <a:gd name="T0" fmla="*/ 4 w 15"/>
                  <a:gd name="T1" fmla="*/ 2 h 19"/>
                  <a:gd name="T2" fmla="*/ 4 w 15"/>
                  <a:gd name="T3" fmla="*/ 13 h 19"/>
                  <a:gd name="T4" fmla="*/ 0 w 15"/>
                  <a:gd name="T5" fmla="*/ 19 h 19"/>
                  <a:gd name="T6" fmla="*/ 0 w 15"/>
                  <a:gd name="T7" fmla="*/ 24 h 19"/>
                  <a:gd name="T8" fmla="*/ 8 w 15"/>
                  <a:gd name="T9" fmla="*/ 24 h 19"/>
                  <a:gd name="T10" fmla="*/ 14 w 15"/>
                  <a:gd name="T11" fmla="*/ 24 h 19"/>
                  <a:gd name="T12" fmla="*/ 14 w 15"/>
                  <a:gd name="T13" fmla="*/ 15 h 19"/>
                  <a:gd name="T14" fmla="*/ 10 w 15"/>
                  <a:gd name="T15" fmla="*/ 4 h 19"/>
                  <a:gd name="T16" fmla="*/ 8 w 15"/>
                  <a:gd name="T17" fmla="*/ 0 h 19"/>
                  <a:gd name="T18" fmla="*/ 4 w 15"/>
                  <a:gd name="T19" fmla="*/ 2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9"/>
                  <a:gd name="T32" fmla="*/ 15 w 15"/>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9">
                    <a:moveTo>
                      <a:pt x="4" y="2"/>
                    </a:moveTo>
                    <a:lnTo>
                      <a:pt x="4" y="10"/>
                    </a:lnTo>
                    <a:lnTo>
                      <a:pt x="0" y="14"/>
                    </a:lnTo>
                    <a:lnTo>
                      <a:pt x="0" y="18"/>
                    </a:lnTo>
                    <a:lnTo>
                      <a:pt x="8" y="18"/>
                    </a:lnTo>
                    <a:lnTo>
                      <a:pt x="14" y="18"/>
                    </a:lnTo>
                    <a:lnTo>
                      <a:pt x="14" y="12"/>
                    </a:lnTo>
                    <a:lnTo>
                      <a:pt x="10" y="4"/>
                    </a:lnTo>
                    <a:lnTo>
                      <a:pt x="8" y="0"/>
                    </a:lnTo>
                    <a:lnTo>
                      <a:pt x="4" y="2"/>
                    </a:lnTo>
                  </a:path>
                </a:pathLst>
              </a:custGeom>
              <a:solidFill>
                <a:schemeClr val="hlink"/>
              </a:solidFill>
              <a:ln w="12700" cap="rnd">
                <a:solidFill>
                  <a:schemeClr val="bg1"/>
                </a:solidFill>
                <a:round/>
                <a:headEnd/>
                <a:tailEnd/>
              </a:ln>
            </p:spPr>
            <p:txBody>
              <a:bodyPr/>
              <a:lstStyle/>
              <a:p>
                <a:endParaRPr lang="en-US"/>
              </a:p>
            </p:txBody>
          </p:sp>
          <p:sp>
            <p:nvSpPr>
              <p:cNvPr id="13765" name="Freeform 46"/>
              <p:cNvSpPr>
                <a:spLocks/>
              </p:cNvSpPr>
              <p:nvPr/>
            </p:nvSpPr>
            <p:spPr bwMode="ltGray">
              <a:xfrm>
                <a:off x="1431" y="940"/>
                <a:ext cx="31" cy="46"/>
              </a:xfrm>
              <a:custGeom>
                <a:avLst/>
                <a:gdLst>
                  <a:gd name="T0" fmla="*/ 22 w 31"/>
                  <a:gd name="T1" fmla="*/ 0 h 41"/>
                  <a:gd name="T2" fmla="*/ 16 w 31"/>
                  <a:gd name="T3" fmla="*/ 2 h 41"/>
                  <a:gd name="T4" fmla="*/ 10 w 31"/>
                  <a:gd name="T5" fmla="*/ 9 h 41"/>
                  <a:gd name="T6" fmla="*/ 8 w 31"/>
                  <a:gd name="T7" fmla="*/ 20 h 41"/>
                  <a:gd name="T8" fmla="*/ 4 w 31"/>
                  <a:gd name="T9" fmla="*/ 28 h 41"/>
                  <a:gd name="T10" fmla="*/ 0 w 31"/>
                  <a:gd name="T11" fmla="*/ 34 h 41"/>
                  <a:gd name="T12" fmla="*/ 0 w 31"/>
                  <a:gd name="T13" fmla="*/ 45 h 41"/>
                  <a:gd name="T14" fmla="*/ 10 w 31"/>
                  <a:gd name="T15" fmla="*/ 54 h 41"/>
                  <a:gd name="T16" fmla="*/ 14 w 31"/>
                  <a:gd name="T17" fmla="*/ 56 h 41"/>
                  <a:gd name="T18" fmla="*/ 22 w 31"/>
                  <a:gd name="T19" fmla="*/ 56 h 41"/>
                  <a:gd name="T20" fmla="*/ 28 w 31"/>
                  <a:gd name="T21" fmla="*/ 43 h 41"/>
                  <a:gd name="T22" fmla="*/ 30 w 31"/>
                  <a:gd name="T23" fmla="*/ 31 h 41"/>
                  <a:gd name="T24" fmla="*/ 30 w 31"/>
                  <a:gd name="T25" fmla="*/ 13 h 41"/>
                  <a:gd name="T26" fmla="*/ 22 w 31"/>
                  <a:gd name="T27" fmla="*/ 0 h 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41"/>
                  <a:gd name="T44" fmla="*/ 31 w 31"/>
                  <a:gd name="T45" fmla="*/ 41 h 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41">
                    <a:moveTo>
                      <a:pt x="22" y="0"/>
                    </a:moveTo>
                    <a:lnTo>
                      <a:pt x="16" y="2"/>
                    </a:lnTo>
                    <a:lnTo>
                      <a:pt x="10" y="6"/>
                    </a:lnTo>
                    <a:lnTo>
                      <a:pt x="8" y="14"/>
                    </a:lnTo>
                    <a:lnTo>
                      <a:pt x="4" y="20"/>
                    </a:lnTo>
                    <a:lnTo>
                      <a:pt x="0" y="24"/>
                    </a:lnTo>
                    <a:lnTo>
                      <a:pt x="0" y="32"/>
                    </a:lnTo>
                    <a:lnTo>
                      <a:pt x="10" y="38"/>
                    </a:lnTo>
                    <a:lnTo>
                      <a:pt x="14" y="40"/>
                    </a:lnTo>
                    <a:lnTo>
                      <a:pt x="22" y="40"/>
                    </a:lnTo>
                    <a:lnTo>
                      <a:pt x="28" y="30"/>
                    </a:lnTo>
                    <a:lnTo>
                      <a:pt x="30" y="22"/>
                    </a:lnTo>
                    <a:lnTo>
                      <a:pt x="30" y="10"/>
                    </a:lnTo>
                    <a:lnTo>
                      <a:pt x="22" y="0"/>
                    </a:lnTo>
                  </a:path>
                </a:pathLst>
              </a:custGeom>
              <a:solidFill>
                <a:schemeClr val="hlink"/>
              </a:solidFill>
              <a:ln w="12700" cap="rnd">
                <a:solidFill>
                  <a:schemeClr val="bg1"/>
                </a:solidFill>
                <a:round/>
                <a:headEnd/>
                <a:tailEnd/>
              </a:ln>
            </p:spPr>
            <p:txBody>
              <a:bodyPr/>
              <a:lstStyle/>
              <a:p>
                <a:endParaRPr lang="en-US"/>
              </a:p>
            </p:txBody>
          </p:sp>
          <p:sp>
            <p:nvSpPr>
              <p:cNvPr id="13766" name="Freeform 47"/>
              <p:cNvSpPr>
                <a:spLocks/>
              </p:cNvSpPr>
              <p:nvPr/>
            </p:nvSpPr>
            <p:spPr bwMode="ltGray">
              <a:xfrm>
                <a:off x="1466" y="871"/>
                <a:ext cx="143" cy="164"/>
              </a:xfrm>
              <a:custGeom>
                <a:avLst/>
                <a:gdLst>
                  <a:gd name="T0" fmla="*/ 32 w 145"/>
                  <a:gd name="T1" fmla="*/ 28 h 147"/>
                  <a:gd name="T2" fmla="*/ 24 w 145"/>
                  <a:gd name="T3" fmla="*/ 13 h 147"/>
                  <a:gd name="T4" fmla="*/ 14 w 145"/>
                  <a:gd name="T5" fmla="*/ 0 h 147"/>
                  <a:gd name="T6" fmla="*/ 0 w 145"/>
                  <a:gd name="T7" fmla="*/ 13 h 147"/>
                  <a:gd name="T8" fmla="*/ 6 w 145"/>
                  <a:gd name="T9" fmla="*/ 33 h 147"/>
                  <a:gd name="T10" fmla="*/ 20 w 145"/>
                  <a:gd name="T11" fmla="*/ 56 h 147"/>
                  <a:gd name="T12" fmla="*/ 28 w 145"/>
                  <a:gd name="T13" fmla="*/ 67 h 147"/>
                  <a:gd name="T14" fmla="*/ 26 w 145"/>
                  <a:gd name="T15" fmla="*/ 95 h 147"/>
                  <a:gd name="T16" fmla="*/ 12 w 145"/>
                  <a:gd name="T17" fmla="*/ 119 h 147"/>
                  <a:gd name="T18" fmla="*/ 14 w 145"/>
                  <a:gd name="T19" fmla="*/ 153 h 147"/>
                  <a:gd name="T20" fmla="*/ 24 w 145"/>
                  <a:gd name="T21" fmla="*/ 149 h 147"/>
                  <a:gd name="T22" fmla="*/ 26 w 145"/>
                  <a:gd name="T23" fmla="*/ 161 h 147"/>
                  <a:gd name="T24" fmla="*/ 34 w 145"/>
                  <a:gd name="T25" fmla="*/ 153 h 147"/>
                  <a:gd name="T26" fmla="*/ 41 w 145"/>
                  <a:gd name="T27" fmla="*/ 155 h 147"/>
                  <a:gd name="T28" fmla="*/ 36 w 145"/>
                  <a:gd name="T29" fmla="*/ 172 h 147"/>
                  <a:gd name="T30" fmla="*/ 47 w 145"/>
                  <a:gd name="T31" fmla="*/ 185 h 147"/>
                  <a:gd name="T32" fmla="*/ 53 w 145"/>
                  <a:gd name="T33" fmla="*/ 172 h 147"/>
                  <a:gd name="T34" fmla="*/ 57 w 145"/>
                  <a:gd name="T35" fmla="*/ 185 h 147"/>
                  <a:gd name="T36" fmla="*/ 69 w 145"/>
                  <a:gd name="T37" fmla="*/ 185 h 147"/>
                  <a:gd name="T38" fmla="*/ 75 w 145"/>
                  <a:gd name="T39" fmla="*/ 181 h 147"/>
                  <a:gd name="T40" fmla="*/ 83 w 145"/>
                  <a:gd name="T41" fmla="*/ 194 h 147"/>
                  <a:gd name="T42" fmla="*/ 93 w 145"/>
                  <a:gd name="T43" fmla="*/ 183 h 147"/>
                  <a:gd name="T44" fmla="*/ 97 w 145"/>
                  <a:gd name="T45" fmla="*/ 183 h 147"/>
                  <a:gd name="T46" fmla="*/ 106 w 145"/>
                  <a:gd name="T47" fmla="*/ 203 h 147"/>
                  <a:gd name="T48" fmla="*/ 126 w 145"/>
                  <a:gd name="T49" fmla="*/ 196 h 147"/>
                  <a:gd name="T50" fmla="*/ 126 w 145"/>
                  <a:gd name="T51" fmla="*/ 181 h 147"/>
                  <a:gd name="T52" fmla="*/ 132 w 145"/>
                  <a:gd name="T53" fmla="*/ 170 h 147"/>
                  <a:gd name="T54" fmla="*/ 138 w 145"/>
                  <a:gd name="T55" fmla="*/ 161 h 147"/>
                  <a:gd name="T56" fmla="*/ 134 w 145"/>
                  <a:gd name="T57" fmla="*/ 142 h 147"/>
                  <a:gd name="T58" fmla="*/ 126 w 145"/>
                  <a:gd name="T59" fmla="*/ 139 h 147"/>
                  <a:gd name="T60" fmla="*/ 128 w 145"/>
                  <a:gd name="T61" fmla="*/ 128 h 147"/>
                  <a:gd name="T62" fmla="*/ 116 w 145"/>
                  <a:gd name="T63" fmla="*/ 131 h 147"/>
                  <a:gd name="T64" fmla="*/ 107 w 145"/>
                  <a:gd name="T65" fmla="*/ 125 h 147"/>
                  <a:gd name="T66" fmla="*/ 77 w 145"/>
                  <a:gd name="T67" fmla="*/ 125 h 147"/>
                  <a:gd name="T68" fmla="*/ 69 w 145"/>
                  <a:gd name="T69" fmla="*/ 133 h 147"/>
                  <a:gd name="T70" fmla="*/ 63 w 145"/>
                  <a:gd name="T71" fmla="*/ 117 h 147"/>
                  <a:gd name="T72" fmla="*/ 43 w 145"/>
                  <a:gd name="T73" fmla="*/ 93 h 147"/>
                  <a:gd name="T74" fmla="*/ 37 w 145"/>
                  <a:gd name="T75" fmla="*/ 81 h 147"/>
                  <a:gd name="T76" fmla="*/ 36 w 145"/>
                  <a:gd name="T77" fmla="*/ 64 h 147"/>
                  <a:gd name="T78" fmla="*/ 45 w 145"/>
                  <a:gd name="T79" fmla="*/ 75 h 147"/>
                  <a:gd name="T80" fmla="*/ 63 w 145"/>
                  <a:gd name="T81" fmla="*/ 77 h 147"/>
                  <a:gd name="T82" fmla="*/ 51 w 145"/>
                  <a:gd name="T83" fmla="*/ 56 h 147"/>
                  <a:gd name="T84" fmla="*/ 49 w 145"/>
                  <a:gd name="T85" fmla="*/ 41 h 147"/>
                  <a:gd name="T86" fmla="*/ 36 w 145"/>
                  <a:gd name="T87" fmla="*/ 41 h 147"/>
                  <a:gd name="T88" fmla="*/ 32 w 145"/>
                  <a:gd name="T89" fmla="*/ 41 h 14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5"/>
                  <a:gd name="T136" fmla="*/ 0 h 147"/>
                  <a:gd name="T137" fmla="*/ 145 w 145"/>
                  <a:gd name="T138" fmla="*/ 147 h 14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5" h="147">
                    <a:moveTo>
                      <a:pt x="32" y="30"/>
                    </a:moveTo>
                    <a:lnTo>
                      <a:pt x="32" y="20"/>
                    </a:lnTo>
                    <a:lnTo>
                      <a:pt x="34" y="12"/>
                    </a:lnTo>
                    <a:lnTo>
                      <a:pt x="24" y="10"/>
                    </a:lnTo>
                    <a:lnTo>
                      <a:pt x="22" y="6"/>
                    </a:lnTo>
                    <a:lnTo>
                      <a:pt x="14" y="0"/>
                    </a:lnTo>
                    <a:lnTo>
                      <a:pt x="6" y="4"/>
                    </a:lnTo>
                    <a:lnTo>
                      <a:pt x="0" y="10"/>
                    </a:lnTo>
                    <a:lnTo>
                      <a:pt x="2" y="16"/>
                    </a:lnTo>
                    <a:lnTo>
                      <a:pt x="6" y="24"/>
                    </a:lnTo>
                    <a:lnTo>
                      <a:pt x="12" y="36"/>
                    </a:lnTo>
                    <a:lnTo>
                      <a:pt x="20" y="40"/>
                    </a:lnTo>
                    <a:lnTo>
                      <a:pt x="26" y="40"/>
                    </a:lnTo>
                    <a:lnTo>
                      <a:pt x="28" y="48"/>
                    </a:lnTo>
                    <a:lnTo>
                      <a:pt x="28" y="58"/>
                    </a:lnTo>
                    <a:lnTo>
                      <a:pt x="26" y="68"/>
                    </a:lnTo>
                    <a:lnTo>
                      <a:pt x="20" y="74"/>
                    </a:lnTo>
                    <a:lnTo>
                      <a:pt x="12" y="86"/>
                    </a:lnTo>
                    <a:lnTo>
                      <a:pt x="10" y="104"/>
                    </a:lnTo>
                    <a:lnTo>
                      <a:pt x="14" y="110"/>
                    </a:lnTo>
                    <a:lnTo>
                      <a:pt x="22" y="102"/>
                    </a:lnTo>
                    <a:lnTo>
                      <a:pt x="24" y="108"/>
                    </a:lnTo>
                    <a:lnTo>
                      <a:pt x="18" y="116"/>
                    </a:lnTo>
                    <a:lnTo>
                      <a:pt x="26" y="116"/>
                    </a:lnTo>
                    <a:lnTo>
                      <a:pt x="32" y="116"/>
                    </a:lnTo>
                    <a:lnTo>
                      <a:pt x="34" y="110"/>
                    </a:lnTo>
                    <a:lnTo>
                      <a:pt x="38" y="108"/>
                    </a:lnTo>
                    <a:lnTo>
                      <a:pt x="44" y="112"/>
                    </a:lnTo>
                    <a:lnTo>
                      <a:pt x="40" y="120"/>
                    </a:lnTo>
                    <a:lnTo>
                      <a:pt x="36" y="124"/>
                    </a:lnTo>
                    <a:lnTo>
                      <a:pt x="44" y="130"/>
                    </a:lnTo>
                    <a:lnTo>
                      <a:pt x="50" y="134"/>
                    </a:lnTo>
                    <a:lnTo>
                      <a:pt x="56" y="134"/>
                    </a:lnTo>
                    <a:lnTo>
                      <a:pt x="56" y="124"/>
                    </a:lnTo>
                    <a:lnTo>
                      <a:pt x="58" y="124"/>
                    </a:lnTo>
                    <a:lnTo>
                      <a:pt x="60" y="134"/>
                    </a:lnTo>
                    <a:lnTo>
                      <a:pt x="66" y="134"/>
                    </a:lnTo>
                    <a:lnTo>
                      <a:pt x="72" y="134"/>
                    </a:lnTo>
                    <a:lnTo>
                      <a:pt x="72" y="128"/>
                    </a:lnTo>
                    <a:lnTo>
                      <a:pt x="78" y="130"/>
                    </a:lnTo>
                    <a:lnTo>
                      <a:pt x="76" y="136"/>
                    </a:lnTo>
                    <a:lnTo>
                      <a:pt x="86" y="140"/>
                    </a:lnTo>
                    <a:lnTo>
                      <a:pt x="92" y="138"/>
                    </a:lnTo>
                    <a:lnTo>
                      <a:pt x="96" y="132"/>
                    </a:lnTo>
                    <a:lnTo>
                      <a:pt x="96" y="126"/>
                    </a:lnTo>
                    <a:lnTo>
                      <a:pt x="100" y="132"/>
                    </a:lnTo>
                    <a:lnTo>
                      <a:pt x="100" y="142"/>
                    </a:lnTo>
                    <a:lnTo>
                      <a:pt x="110" y="146"/>
                    </a:lnTo>
                    <a:lnTo>
                      <a:pt x="122" y="146"/>
                    </a:lnTo>
                    <a:lnTo>
                      <a:pt x="132" y="142"/>
                    </a:lnTo>
                    <a:lnTo>
                      <a:pt x="134" y="136"/>
                    </a:lnTo>
                    <a:lnTo>
                      <a:pt x="132" y="130"/>
                    </a:lnTo>
                    <a:lnTo>
                      <a:pt x="132" y="124"/>
                    </a:lnTo>
                    <a:lnTo>
                      <a:pt x="138" y="122"/>
                    </a:lnTo>
                    <a:lnTo>
                      <a:pt x="142" y="120"/>
                    </a:lnTo>
                    <a:lnTo>
                      <a:pt x="144" y="116"/>
                    </a:lnTo>
                    <a:lnTo>
                      <a:pt x="144" y="110"/>
                    </a:lnTo>
                    <a:lnTo>
                      <a:pt x="140" y="102"/>
                    </a:lnTo>
                    <a:lnTo>
                      <a:pt x="136" y="102"/>
                    </a:lnTo>
                    <a:lnTo>
                      <a:pt x="132" y="100"/>
                    </a:lnTo>
                    <a:lnTo>
                      <a:pt x="136" y="98"/>
                    </a:lnTo>
                    <a:lnTo>
                      <a:pt x="134" y="92"/>
                    </a:lnTo>
                    <a:lnTo>
                      <a:pt x="126" y="92"/>
                    </a:lnTo>
                    <a:lnTo>
                      <a:pt x="122" y="94"/>
                    </a:lnTo>
                    <a:lnTo>
                      <a:pt x="116" y="96"/>
                    </a:lnTo>
                    <a:lnTo>
                      <a:pt x="112" y="90"/>
                    </a:lnTo>
                    <a:lnTo>
                      <a:pt x="92" y="92"/>
                    </a:lnTo>
                    <a:lnTo>
                      <a:pt x="80" y="90"/>
                    </a:lnTo>
                    <a:lnTo>
                      <a:pt x="82" y="98"/>
                    </a:lnTo>
                    <a:lnTo>
                      <a:pt x="72" y="96"/>
                    </a:lnTo>
                    <a:lnTo>
                      <a:pt x="74" y="90"/>
                    </a:lnTo>
                    <a:lnTo>
                      <a:pt x="66" y="84"/>
                    </a:lnTo>
                    <a:lnTo>
                      <a:pt x="56" y="80"/>
                    </a:lnTo>
                    <a:lnTo>
                      <a:pt x="46" y="66"/>
                    </a:lnTo>
                    <a:lnTo>
                      <a:pt x="32" y="64"/>
                    </a:lnTo>
                    <a:lnTo>
                      <a:pt x="40" y="58"/>
                    </a:lnTo>
                    <a:lnTo>
                      <a:pt x="40" y="50"/>
                    </a:lnTo>
                    <a:lnTo>
                      <a:pt x="38" y="46"/>
                    </a:lnTo>
                    <a:lnTo>
                      <a:pt x="44" y="52"/>
                    </a:lnTo>
                    <a:lnTo>
                      <a:pt x="48" y="54"/>
                    </a:lnTo>
                    <a:lnTo>
                      <a:pt x="56" y="56"/>
                    </a:lnTo>
                    <a:lnTo>
                      <a:pt x="66" y="56"/>
                    </a:lnTo>
                    <a:lnTo>
                      <a:pt x="48" y="38"/>
                    </a:lnTo>
                    <a:lnTo>
                      <a:pt x="54" y="40"/>
                    </a:lnTo>
                    <a:lnTo>
                      <a:pt x="56" y="34"/>
                    </a:lnTo>
                    <a:lnTo>
                      <a:pt x="52" y="30"/>
                    </a:lnTo>
                    <a:lnTo>
                      <a:pt x="44" y="30"/>
                    </a:lnTo>
                    <a:lnTo>
                      <a:pt x="38" y="30"/>
                    </a:lnTo>
                    <a:lnTo>
                      <a:pt x="28" y="36"/>
                    </a:lnTo>
                    <a:lnTo>
                      <a:pt x="32" y="30"/>
                    </a:lnTo>
                  </a:path>
                </a:pathLst>
              </a:custGeom>
              <a:solidFill>
                <a:schemeClr val="hlink"/>
              </a:solidFill>
              <a:ln w="12700" cap="rnd">
                <a:solidFill>
                  <a:schemeClr val="bg1"/>
                </a:solidFill>
                <a:round/>
                <a:headEnd/>
                <a:tailEnd/>
              </a:ln>
            </p:spPr>
            <p:txBody>
              <a:bodyPr/>
              <a:lstStyle/>
              <a:p>
                <a:endParaRPr lang="en-US"/>
              </a:p>
            </p:txBody>
          </p:sp>
          <p:sp>
            <p:nvSpPr>
              <p:cNvPr id="13767" name="Freeform 48"/>
              <p:cNvSpPr>
                <a:spLocks/>
              </p:cNvSpPr>
              <p:nvPr/>
            </p:nvSpPr>
            <p:spPr bwMode="ltGray">
              <a:xfrm>
                <a:off x="1546" y="663"/>
                <a:ext cx="95" cy="182"/>
              </a:xfrm>
              <a:custGeom>
                <a:avLst/>
                <a:gdLst>
                  <a:gd name="T0" fmla="*/ 72 w 95"/>
                  <a:gd name="T1" fmla="*/ 2 h 163"/>
                  <a:gd name="T2" fmla="*/ 82 w 95"/>
                  <a:gd name="T3" fmla="*/ 22 h 163"/>
                  <a:gd name="T4" fmla="*/ 78 w 95"/>
                  <a:gd name="T5" fmla="*/ 52 h 163"/>
                  <a:gd name="T6" fmla="*/ 84 w 95"/>
                  <a:gd name="T7" fmla="*/ 73 h 163"/>
                  <a:gd name="T8" fmla="*/ 86 w 95"/>
                  <a:gd name="T9" fmla="*/ 86 h 163"/>
                  <a:gd name="T10" fmla="*/ 84 w 95"/>
                  <a:gd name="T11" fmla="*/ 104 h 163"/>
                  <a:gd name="T12" fmla="*/ 94 w 95"/>
                  <a:gd name="T13" fmla="*/ 108 h 163"/>
                  <a:gd name="T14" fmla="*/ 92 w 95"/>
                  <a:gd name="T15" fmla="*/ 119 h 163"/>
                  <a:gd name="T16" fmla="*/ 76 w 95"/>
                  <a:gd name="T17" fmla="*/ 136 h 163"/>
                  <a:gd name="T18" fmla="*/ 74 w 95"/>
                  <a:gd name="T19" fmla="*/ 147 h 163"/>
                  <a:gd name="T20" fmla="*/ 76 w 95"/>
                  <a:gd name="T21" fmla="*/ 140 h 163"/>
                  <a:gd name="T22" fmla="*/ 84 w 95"/>
                  <a:gd name="T23" fmla="*/ 136 h 163"/>
                  <a:gd name="T24" fmla="*/ 88 w 95"/>
                  <a:gd name="T25" fmla="*/ 151 h 163"/>
                  <a:gd name="T26" fmla="*/ 90 w 95"/>
                  <a:gd name="T27" fmla="*/ 162 h 163"/>
                  <a:gd name="T28" fmla="*/ 84 w 95"/>
                  <a:gd name="T29" fmla="*/ 179 h 163"/>
                  <a:gd name="T30" fmla="*/ 72 w 95"/>
                  <a:gd name="T31" fmla="*/ 175 h 163"/>
                  <a:gd name="T32" fmla="*/ 64 w 95"/>
                  <a:gd name="T33" fmla="*/ 175 h 163"/>
                  <a:gd name="T34" fmla="*/ 50 w 95"/>
                  <a:gd name="T35" fmla="*/ 203 h 163"/>
                  <a:gd name="T36" fmla="*/ 58 w 95"/>
                  <a:gd name="T37" fmla="*/ 179 h 163"/>
                  <a:gd name="T38" fmla="*/ 46 w 95"/>
                  <a:gd name="T39" fmla="*/ 192 h 163"/>
                  <a:gd name="T40" fmla="*/ 42 w 95"/>
                  <a:gd name="T41" fmla="*/ 214 h 163"/>
                  <a:gd name="T42" fmla="*/ 36 w 95"/>
                  <a:gd name="T43" fmla="*/ 217 h 163"/>
                  <a:gd name="T44" fmla="*/ 26 w 95"/>
                  <a:gd name="T45" fmla="*/ 212 h 163"/>
                  <a:gd name="T46" fmla="*/ 20 w 95"/>
                  <a:gd name="T47" fmla="*/ 214 h 163"/>
                  <a:gd name="T48" fmla="*/ 14 w 95"/>
                  <a:gd name="T49" fmla="*/ 223 h 163"/>
                  <a:gd name="T50" fmla="*/ 0 w 95"/>
                  <a:gd name="T51" fmla="*/ 199 h 163"/>
                  <a:gd name="T52" fmla="*/ 8 w 95"/>
                  <a:gd name="T53" fmla="*/ 194 h 163"/>
                  <a:gd name="T54" fmla="*/ 0 w 95"/>
                  <a:gd name="T55" fmla="*/ 175 h 163"/>
                  <a:gd name="T56" fmla="*/ 6 w 95"/>
                  <a:gd name="T57" fmla="*/ 162 h 163"/>
                  <a:gd name="T58" fmla="*/ 30 w 95"/>
                  <a:gd name="T59" fmla="*/ 164 h 163"/>
                  <a:gd name="T60" fmla="*/ 40 w 95"/>
                  <a:gd name="T61" fmla="*/ 159 h 163"/>
                  <a:gd name="T62" fmla="*/ 24 w 95"/>
                  <a:gd name="T63" fmla="*/ 145 h 163"/>
                  <a:gd name="T64" fmla="*/ 6 w 95"/>
                  <a:gd name="T65" fmla="*/ 136 h 163"/>
                  <a:gd name="T66" fmla="*/ 8 w 95"/>
                  <a:gd name="T67" fmla="*/ 117 h 163"/>
                  <a:gd name="T68" fmla="*/ 22 w 95"/>
                  <a:gd name="T69" fmla="*/ 111 h 163"/>
                  <a:gd name="T70" fmla="*/ 12 w 95"/>
                  <a:gd name="T71" fmla="*/ 106 h 163"/>
                  <a:gd name="T72" fmla="*/ 18 w 95"/>
                  <a:gd name="T73" fmla="*/ 86 h 163"/>
                  <a:gd name="T74" fmla="*/ 22 w 95"/>
                  <a:gd name="T75" fmla="*/ 78 h 163"/>
                  <a:gd name="T76" fmla="*/ 38 w 95"/>
                  <a:gd name="T77" fmla="*/ 95 h 163"/>
                  <a:gd name="T78" fmla="*/ 38 w 95"/>
                  <a:gd name="T79" fmla="*/ 86 h 163"/>
                  <a:gd name="T80" fmla="*/ 26 w 95"/>
                  <a:gd name="T81" fmla="*/ 73 h 163"/>
                  <a:gd name="T82" fmla="*/ 30 w 95"/>
                  <a:gd name="T83" fmla="*/ 56 h 163"/>
                  <a:gd name="T84" fmla="*/ 36 w 95"/>
                  <a:gd name="T85" fmla="*/ 50 h 163"/>
                  <a:gd name="T86" fmla="*/ 46 w 95"/>
                  <a:gd name="T87" fmla="*/ 56 h 163"/>
                  <a:gd name="T88" fmla="*/ 44 w 95"/>
                  <a:gd name="T89" fmla="*/ 39 h 163"/>
                  <a:gd name="T90" fmla="*/ 58 w 95"/>
                  <a:gd name="T91" fmla="*/ 28 h 163"/>
                  <a:gd name="T92" fmla="*/ 72 w 95"/>
                  <a:gd name="T93" fmla="*/ 22 h 163"/>
                  <a:gd name="T94" fmla="*/ 64 w 95"/>
                  <a:gd name="T95" fmla="*/ 13 h 163"/>
                  <a:gd name="T96" fmla="*/ 60 w 95"/>
                  <a:gd name="T97" fmla="*/ 9 h 1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5"/>
                  <a:gd name="T148" fmla="*/ 0 h 163"/>
                  <a:gd name="T149" fmla="*/ 95 w 95"/>
                  <a:gd name="T150" fmla="*/ 163 h 1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5" h="163">
                    <a:moveTo>
                      <a:pt x="62" y="0"/>
                    </a:moveTo>
                    <a:lnTo>
                      <a:pt x="72" y="2"/>
                    </a:lnTo>
                    <a:lnTo>
                      <a:pt x="80" y="10"/>
                    </a:lnTo>
                    <a:lnTo>
                      <a:pt x="82" y="16"/>
                    </a:lnTo>
                    <a:lnTo>
                      <a:pt x="80" y="24"/>
                    </a:lnTo>
                    <a:lnTo>
                      <a:pt x="78" y="38"/>
                    </a:lnTo>
                    <a:lnTo>
                      <a:pt x="80" y="54"/>
                    </a:lnTo>
                    <a:lnTo>
                      <a:pt x="84" y="52"/>
                    </a:lnTo>
                    <a:lnTo>
                      <a:pt x="88" y="56"/>
                    </a:lnTo>
                    <a:lnTo>
                      <a:pt x="86" y="62"/>
                    </a:lnTo>
                    <a:lnTo>
                      <a:pt x="84" y="66"/>
                    </a:lnTo>
                    <a:lnTo>
                      <a:pt x="84" y="74"/>
                    </a:lnTo>
                    <a:lnTo>
                      <a:pt x="90" y="78"/>
                    </a:lnTo>
                    <a:lnTo>
                      <a:pt x="94" y="78"/>
                    </a:lnTo>
                    <a:lnTo>
                      <a:pt x="94" y="82"/>
                    </a:lnTo>
                    <a:lnTo>
                      <a:pt x="92" y="86"/>
                    </a:lnTo>
                    <a:lnTo>
                      <a:pt x="84" y="92"/>
                    </a:lnTo>
                    <a:lnTo>
                      <a:pt x="76" y="98"/>
                    </a:lnTo>
                    <a:lnTo>
                      <a:pt x="72" y="100"/>
                    </a:lnTo>
                    <a:lnTo>
                      <a:pt x="74" y="106"/>
                    </a:lnTo>
                    <a:lnTo>
                      <a:pt x="76" y="106"/>
                    </a:lnTo>
                    <a:lnTo>
                      <a:pt x="76" y="100"/>
                    </a:lnTo>
                    <a:lnTo>
                      <a:pt x="80" y="98"/>
                    </a:lnTo>
                    <a:lnTo>
                      <a:pt x="84" y="98"/>
                    </a:lnTo>
                    <a:lnTo>
                      <a:pt x="90" y="102"/>
                    </a:lnTo>
                    <a:lnTo>
                      <a:pt x="88" y="108"/>
                    </a:lnTo>
                    <a:lnTo>
                      <a:pt x="86" y="114"/>
                    </a:lnTo>
                    <a:lnTo>
                      <a:pt x="90" y="116"/>
                    </a:lnTo>
                    <a:lnTo>
                      <a:pt x="90" y="124"/>
                    </a:lnTo>
                    <a:lnTo>
                      <a:pt x="84" y="128"/>
                    </a:lnTo>
                    <a:lnTo>
                      <a:pt x="80" y="128"/>
                    </a:lnTo>
                    <a:lnTo>
                      <a:pt x="72" y="126"/>
                    </a:lnTo>
                    <a:lnTo>
                      <a:pt x="64" y="136"/>
                    </a:lnTo>
                    <a:lnTo>
                      <a:pt x="64" y="126"/>
                    </a:lnTo>
                    <a:lnTo>
                      <a:pt x="58" y="138"/>
                    </a:lnTo>
                    <a:lnTo>
                      <a:pt x="50" y="146"/>
                    </a:lnTo>
                    <a:lnTo>
                      <a:pt x="50" y="134"/>
                    </a:lnTo>
                    <a:lnTo>
                      <a:pt x="58" y="128"/>
                    </a:lnTo>
                    <a:lnTo>
                      <a:pt x="52" y="126"/>
                    </a:lnTo>
                    <a:lnTo>
                      <a:pt x="46" y="138"/>
                    </a:lnTo>
                    <a:lnTo>
                      <a:pt x="46" y="150"/>
                    </a:lnTo>
                    <a:lnTo>
                      <a:pt x="42" y="154"/>
                    </a:lnTo>
                    <a:lnTo>
                      <a:pt x="40" y="150"/>
                    </a:lnTo>
                    <a:lnTo>
                      <a:pt x="36" y="156"/>
                    </a:lnTo>
                    <a:lnTo>
                      <a:pt x="28" y="162"/>
                    </a:lnTo>
                    <a:lnTo>
                      <a:pt x="26" y="152"/>
                    </a:lnTo>
                    <a:lnTo>
                      <a:pt x="30" y="140"/>
                    </a:lnTo>
                    <a:lnTo>
                      <a:pt x="20" y="154"/>
                    </a:lnTo>
                    <a:lnTo>
                      <a:pt x="18" y="160"/>
                    </a:lnTo>
                    <a:lnTo>
                      <a:pt x="14" y="160"/>
                    </a:lnTo>
                    <a:lnTo>
                      <a:pt x="4" y="152"/>
                    </a:lnTo>
                    <a:lnTo>
                      <a:pt x="0" y="142"/>
                    </a:lnTo>
                    <a:lnTo>
                      <a:pt x="0" y="138"/>
                    </a:lnTo>
                    <a:lnTo>
                      <a:pt x="8" y="140"/>
                    </a:lnTo>
                    <a:lnTo>
                      <a:pt x="4" y="132"/>
                    </a:lnTo>
                    <a:lnTo>
                      <a:pt x="0" y="126"/>
                    </a:lnTo>
                    <a:lnTo>
                      <a:pt x="2" y="124"/>
                    </a:lnTo>
                    <a:lnTo>
                      <a:pt x="6" y="116"/>
                    </a:lnTo>
                    <a:lnTo>
                      <a:pt x="12" y="114"/>
                    </a:lnTo>
                    <a:lnTo>
                      <a:pt x="30" y="118"/>
                    </a:lnTo>
                    <a:lnTo>
                      <a:pt x="26" y="114"/>
                    </a:lnTo>
                    <a:lnTo>
                      <a:pt x="40" y="114"/>
                    </a:lnTo>
                    <a:lnTo>
                      <a:pt x="34" y="110"/>
                    </a:lnTo>
                    <a:lnTo>
                      <a:pt x="24" y="104"/>
                    </a:lnTo>
                    <a:lnTo>
                      <a:pt x="12" y="98"/>
                    </a:lnTo>
                    <a:lnTo>
                      <a:pt x="6" y="98"/>
                    </a:lnTo>
                    <a:lnTo>
                      <a:pt x="8" y="88"/>
                    </a:lnTo>
                    <a:lnTo>
                      <a:pt x="8" y="84"/>
                    </a:lnTo>
                    <a:lnTo>
                      <a:pt x="24" y="84"/>
                    </a:lnTo>
                    <a:lnTo>
                      <a:pt x="22" y="80"/>
                    </a:lnTo>
                    <a:lnTo>
                      <a:pt x="12" y="80"/>
                    </a:lnTo>
                    <a:lnTo>
                      <a:pt x="12" y="76"/>
                    </a:lnTo>
                    <a:lnTo>
                      <a:pt x="14" y="70"/>
                    </a:lnTo>
                    <a:lnTo>
                      <a:pt x="18" y="62"/>
                    </a:lnTo>
                    <a:lnTo>
                      <a:pt x="18" y="58"/>
                    </a:lnTo>
                    <a:lnTo>
                      <a:pt x="22" y="56"/>
                    </a:lnTo>
                    <a:lnTo>
                      <a:pt x="26" y="64"/>
                    </a:lnTo>
                    <a:lnTo>
                      <a:pt x="38" y="68"/>
                    </a:lnTo>
                    <a:lnTo>
                      <a:pt x="42" y="60"/>
                    </a:lnTo>
                    <a:lnTo>
                      <a:pt x="38" y="62"/>
                    </a:lnTo>
                    <a:lnTo>
                      <a:pt x="32" y="58"/>
                    </a:lnTo>
                    <a:lnTo>
                      <a:pt x="26" y="52"/>
                    </a:lnTo>
                    <a:lnTo>
                      <a:pt x="24" y="40"/>
                    </a:lnTo>
                    <a:lnTo>
                      <a:pt x="30" y="40"/>
                    </a:lnTo>
                    <a:lnTo>
                      <a:pt x="34" y="44"/>
                    </a:lnTo>
                    <a:lnTo>
                      <a:pt x="36" y="36"/>
                    </a:lnTo>
                    <a:lnTo>
                      <a:pt x="42" y="36"/>
                    </a:lnTo>
                    <a:lnTo>
                      <a:pt x="46" y="40"/>
                    </a:lnTo>
                    <a:lnTo>
                      <a:pt x="50" y="34"/>
                    </a:lnTo>
                    <a:lnTo>
                      <a:pt x="44" y="28"/>
                    </a:lnTo>
                    <a:lnTo>
                      <a:pt x="50" y="20"/>
                    </a:lnTo>
                    <a:lnTo>
                      <a:pt x="58" y="20"/>
                    </a:lnTo>
                    <a:lnTo>
                      <a:pt x="66" y="18"/>
                    </a:lnTo>
                    <a:lnTo>
                      <a:pt x="72" y="16"/>
                    </a:lnTo>
                    <a:lnTo>
                      <a:pt x="70" y="14"/>
                    </a:lnTo>
                    <a:lnTo>
                      <a:pt x="64" y="10"/>
                    </a:lnTo>
                    <a:lnTo>
                      <a:pt x="60" y="8"/>
                    </a:lnTo>
                    <a:lnTo>
                      <a:pt x="60" y="6"/>
                    </a:lnTo>
                    <a:lnTo>
                      <a:pt x="62" y="0"/>
                    </a:lnTo>
                  </a:path>
                </a:pathLst>
              </a:custGeom>
              <a:solidFill>
                <a:schemeClr val="hlink"/>
              </a:solidFill>
              <a:ln w="12700" cap="rnd">
                <a:solidFill>
                  <a:schemeClr val="bg1"/>
                </a:solidFill>
                <a:round/>
                <a:headEnd/>
                <a:tailEnd/>
              </a:ln>
            </p:spPr>
            <p:txBody>
              <a:bodyPr/>
              <a:lstStyle/>
              <a:p>
                <a:endParaRPr lang="en-US"/>
              </a:p>
            </p:txBody>
          </p:sp>
          <p:sp>
            <p:nvSpPr>
              <p:cNvPr id="13768" name="Freeform 49"/>
              <p:cNvSpPr>
                <a:spLocks/>
              </p:cNvSpPr>
              <p:nvPr/>
            </p:nvSpPr>
            <p:spPr bwMode="ltGray">
              <a:xfrm>
                <a:off x="1635" y="732"/>
                <a:ext cx="12" cy="15"/>
              </a:xfrm>
              <a:custGeom>
                <a:avLst/>
                <a:gdLst>
                  <a:gd name="T0" fmla="*/ 9 w 13"/>
                  <a:gd name="T1" fmla="*/ 0 h 13"/>
                  <a:gd name="T2" fmla="*/ 6 w 13"/>
                  <a:gd name="T3" fmla="*/ 12 h 13"/>
                  <a:gd name="T4" fmla="*/ 4 w 13"/>
                  <a:gd name="T5" fmla="*/ 18 h 13"/>
                  <a:gd name="T6" fmla="*/ 0 w 13"/>
                  <a:gd name="T7" fmla="*/ 9 h 13"/>
                  <a:gd name="T8" fmla="*/ 4 w 13"/>
                  <a:gd name="T9" fmla="*/ 2 h 13"/>
                  <a:gd name="T10" fmla="*/ 9 w 13"/>
                  <a:gd name="T11" fmla="*/ 0 h 13"/>
                  <a:gd name="T12" fmla="*/ 0 60000 65536"/>
                  <a:gd name="T13" fmla="*/ 0 60000 65536"/>
                  <a:gd name="T14" fmla="*/ 0 60000 65536"/>
                  <a:gd name="T15" fmla="*/ 0 60000 65536"/>
                  <a:gd name="T16" fmla="*/ 0 60000 65536"/>
                  <a:gd name="T17" fmla="*/ 0 60000 65536"/>
                  <a:gd name="T18" fmla="*/ 0 w 13"/>
                  <a:gd name="T19" fmla="*/ 0 h 13"/>
                  <a:gd name="T20" fmla="*/ 13 w 13"/>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3" h="13">
                    <a:moveTo>
                      <a:pt x="12" y="0"/>
                    </a:moveTo>
                    <a:lnTo>
                      <a:pt x="8" y="8"/>
                    </a:lnTo>
                    <a:lnTo>
                      <a:pt x="4" y="12"/>
                    </a:lnTo>
                    <a:lnTo>
                      <a:pt x="0" y="6"/>
                    </a:lnTo>
                    <a:lnTo>
                      <a:pt x="4" y="2"/>
                    </a:lnTo>
                    <a:lnTo>
                      <a:pt x="12" y="0"/>
                    </a:lnTo>
                  </a:path>
                </a:pathLst>
              </a:custGeom>
              <a:solidFill>
                <a:schemeClr val="hlink"/>
              </a:solidFill>
              <a:ln w="12700" cap="rnd">
                <a:solidFill>
                  <a:schemeClr val="bg1"/>
                </a:solidFill>
                <a:round/>
                <a:headEnd/>
                <a:tailEnd/>
              </a:ln>
            </p:spPr>
            <p:txBody>
              <a:bodyPr/>
              <a:lstStyle/>
              <a:p>
                <a:endParaRPr lang="en-US"/>
              </a:p>
            </p:txBody>
          </p:sp>
          <p:sp>
            <p:nvSpPr>
              <p:cNvPr id="13769" name="Freeform 50"/>
              <p:cNvSpPr>
                <a:spLocks/>
              </p:cNvSpPr>
              <p:nvPr/>
            </p:nvSpPr>
            <p:spPr bwMode="ltGray">
              <a:xfrm>
                <a:off x="1428" y="1047"/>
                <a:ext cx="283" cy="458"/>
              </a:xfrm>
              <a:custGeom>
                <a:avLst/>
                <a:gdLst>
                  <a:gd name="T0" fmla="*/ 32 w 285"/>
                  <a:gd name="T1" fmla="*/ 48 h 409"/>
                  <a:gd name="T2" fmla="*/ 79 w 285"/>
                  <a:gd name="T3" fmla="*/ 0 h 409"/>
                  <a:gd name="T4" fmla="*/ 91 w 285"/>
                  <a:gd name="T5" fmla="*/ 17 h 409"/>
                  <a:gd name="T6" fmla="*/ 64 w 285"/>
                  <a:gd name="T7" fmla="*/ 73 h 409"/>
                  <a:gd name="T8" fmla="*/ 60 w 285"/>
                  <a:gd name="T9" fmla="*/ 127 h 409"/>
                  <a:gd name="T10" fmla="*/ 70 w 285"/>
                  <a:gd name="T11" fmla="*/ 121 h 409"/>
                  <a:gd name="T12" fmla="*/ 77 w 285"/>
                  <a:gd name="T13" fmla="*/ 104 h 409"/>
                  <a:gd name="T14" fmla="*/ 93 w 285"/>
                  <a:gd name="T15" fmla="*/ 34 h 409"/>
                  <a:gd name="T16" fmla="*/ 115 w 285"/>
                  <a:gd name="T17" fmla="*/ 25 h 409"/>
                  <a:gd name="T18" fmla="*/ 135 w 285"/>
                  <a:gd name="T19" fmla="*/ 28 h 409"/>
                  <a:gd name="T20" fmla="*/ 131 w 285"/>
                  <a:gd name="T21" fmla="*/ 82 h 409"/>
                  <a:gd name="T22" fmla="*/ 117 w 285"/>
                  <a:gd name="T23" fmla="*/ 97 h 409"/>
                  <a:gd name="T24" fmla="*/ 135 w 285"/>
                  <a:gd name="T25" fmla="*/ 97 h 409"/>
                  <a:gd name="T26" fmla="*/ 157 w 285"/>
                  <a:gd name="T27" fmla="*/ 118 h 409"/>
                  <a:gd name="T28" fmla="*/ 179 w 285"/>
                  <a:gd name="T29" fmla="*/ 109 h 409"/>
                  <a:gd name="T30" fmla="*/ 177 w 285"/>
                  <a:gd name="T31" fmla="*/ 149 h 409"/>
                  <a:gd name="T32" fmla="*/ 181 w 285"/>
                  <a:gd name="T33" fmla="*/ 168 h 409"/>
                  <a:gd name="T34" fmla="*/ 209 w 285"/>
                  <a:gd name="T35" fmla="*/ 155 h 409"/>
                  <a:gd name="T36" fmla="*/ 185 w 285"/>
                  <a:gd name="T37" fmla="*/ 205 h 409"/>
                  <a:gd name="T38" fmla="*/ 240 w 285"/>
                  <a:gd name="T39" fmla="*/ 250 h 409"/>
                  <a:gd name="T40" fmla="*/ 246 w 285"/>
                  <a:gd name="T41" fmla="*/ 286 h 409"/>
                  <a:gd name="T42" fmla="*/ 211 w 285"/>
                  <a:gd name="T43" fmla="*/ 301 h 409"/>
                  <a:gd name="T44" fmla="*/ 244 w 285"/>
                  <a:gd name="T45" fmla="*/ 343 h 409"/>
                  <a:gd name="T46" fmla="*/ 264 w 285"/>
                  <a:gd name="T47" fmla="*/ 376 h 409"/>
                  <a:gd name="T48" fmla="*/ 274 w 285"/>
                  <a:gd name="T49" fmla="*/ 427 h 409"/>
                  <a:gd name="T50" fmla="*/ 256 w 285"/>
                  <a:gd name="T51" fmla="*/ 436 h 409"/>
                  <a:gd name="T52" fmla="*/ 242 w 285"/>
                  <a:gd name="T53" fmla="*/ 464 h 409"/>
                  <a:gd name="T54" fmla="*/ 226 w 285"/>
                  <a:gd name="T55" fmla="*/ 427 h 409"/>
                  <a:gd name="T56" fmla="*/ 211 w 285"/>
                  <a:gd name="T57" fmla="*/ 396 h 409"/>
                  <a:gd name="T58" fmla="*/ 197 w 285"/>
                  <a:gd name="T59" fmla="*/ 405 h 409"/>
                  <a:gd name="T60" fmla="*/ 210 w 285"/>
                  <a:gd name="T61" fmla="*/ 464 h 409"/>
                  <a:gd name="T62" fmla="*/ 212 w 285"/>
                  <a:gd name="T63" fmla="*/ 516 h 409"/>
                  <a:gd name="T64" fmla="*/ 181 w 285"/>
                  <a:gd name="T65" fmla="*/ 508 h 409"/>
                  <a:gd name="T66" fmla="*/ 189 w 285"/>
                  <a:gd name="T67" fmla="*/ 555 h 409"/>
                  <a:gd name="T68" fmla="*/ 133 w 285"/>
                  <a:gd name="T69" fmla="*/ 512 h 409"/>
                  <a:gd name="T70" fmla="*/ 125 w 285"/>
                  <a:gd name="T71" fmla="*/ 478 h 409"/>
                  <a:gd name="T72" fmla="*/ 73 w 285"/>
                  <a:gd name="T73" fmla="*/ 460 h 409"/>
                  <a:gd name="T74" fmla="*/ 64 w 285"/>
                  <a:gd name="T75" fmla="*/ 441 h 409"/>
                  <a:gd name="T76" fmla="*/ 75 w 285"/>
                  <a:gd name="T77" fmla="*/ 419 h 409"/>
                  <a:gd name="T78" fmla="*/ 113 w 285"/>
                  <a:gd name="T79" fmla="*/ 419 h 409"/>
                  <a:gd name="T80" fmla="*/ 139 w 285"/>
                  <a:gd name="T81" fmla="*/ 374 h 409"/>
                  <a:gd name="T82" fmla="*/ 155 w 285"/>
                  <a:gd name="T83" fmla="*/ 315 h 409"/>
                  <a:gd name="T84" fmla="*/ 135 w 285"/>
                  <a:gd name="T85" fmla="*/ 264 h 409"/>
                  <a:gd name="T86" fmla="*/ 129 w 285"/>
                  <a:gd name="T87" fmla="*/ 199 h 409"/>
                  <a:gd name="T88" fmla="*/ 107 w 285"/>
                  <a:gd name="T89" fmla="*/ 188 h 409"/>
                  <a:gd name="T90" fmla="*/ 99 w 285"/>
                  <a:gd name="T91" fmla="*/ 219 h 409"/>
                  <a:gd name="T92" fmla="*/ 60 w 285"/>
                  <a:gd name="T93" fmla="*/ 202 h 409"/>
                  <a:gd name="T94" fmla="*/ 28 w 285"/>
                  <a:gd name="T95" fmla="*/ 179 h 409"/>
                  <a:gd name="T96" fmla="*/ 12 w 285"/>
                  <a:gd name="T97" fmla="*/ 168 h 409"/>
                  <a:gd name="T98" fmla="*/ 4 w 285"/>
                  <a:gd name="T99" fmla="*/ 143 h 409"/>
                  <a:gd name="T100" fmla="*/ 28 w 285"/>
                  <a:gd name="T101" fmla="*/ 140 h 40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5"/>
                  <a:gd name="T154" fmla="*/ 0 h 409"/>
                  <a:gd name="T155" fmla="*/ 285 w 285"/>
                  <a:gd name="T156" fmla="*/ 409 h 40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5" h="409">
                    <a:moveTo>
                      <a:pt x="0" y="84"/>
                    </a:moveTo>
                    <a:lnTo>
                      <a:pt x="8" y="66"/>
                    </a:lnTo>
                    <a:lnTo>
                      <a:pt x="32" y="34"/>
                    </a:lnTo>
                    <a:lnTo>
                      <a:pt x="58" y="10"/>
                    </a:lnTo>
                    <a:lnTo>
                      <a:pt x="70" y="2"/>
                    </a:lnTo>
                    <a:lnTo>
                      <a:pt x="82" y="0"/>
                    </a:lnTo>
                    <a:lnTo>
                      <a:pt x="96" y="6"/>
                    </a:lnTo>
                    <a:lnTo>
                      <a:pt x="100" y="10"/>
                    </a:lnTo>
                    <a:lnTo>
                      <a:pt x="94" y="12"/>
                    </a:lnTo>
                    <a:lnTo>
                      <a:pt x="78" y="24"/>
                    </a:lnTo>
                    <a:lnTo>
                      <a:pt x="60" y="46"/>
                    </a:lnTo>
                    <a:lnTo>
                      <a:pt x="64" y="52"/>
                    </a:lnTo>
                    <a:lnTo>
                      <a:pt x="58" y="58"/>
                    </a:lnTo>
                    <a:lnTo>
                      <a:pt x="52" y="70"/>
                    </a:lnTo>
                    <a:lnTo>
                      <a:pt x="60" y="90"/>
                    </a:lnTo>
                    <a:lnTo>
                      <a:pt x="38" y="102"/>
                    </a:lnTo>
                    <a:lnTo>
                      <a:pt x="60" y="104"/>
                    </a:lnTo>
                    <a:lnTo>
                      <a:pt x="70" y="86"/>
                    </a:lnTo>
                    <a:lnTo>
                      <a:pt x="64" y="74"/>
                    </a:lnTo>
                    <a:lnTo>
                      <a:pt x="68" y="60"/>
                    </a:lnTo>
                    <a:lnTo>
                      <a:pt x="80" y="74"/>
                    </a:lnTo>
                    <a:lnTo>
                      <a:pt x="74" y="56"/>
                    </a:lnTo>
                    <a:lnTo>
                      <a:pt x="78" y="36"/>
                    </a:lnTo>
                    <a:lnTo>
                      <a:pt x="96" y="24"/>
                    </a:lnTo>
                    <a:lnTo>
                      <a:pt x="112" y="36"/>
                    </a:lnTo>
                    <a:lnTo>
                      <a:pt x="106" y="22"/>
                    </a:lnTo>
                    <a:lnTo>
                      <a:pt x="118" y="18"/>
                    </a:lnTo>
                    <a:lnTo>
                      <a:pt x="128" y="16"/>
                    </a:lnTo>
                    <a:lnTo>
                      <a:pt x="134" y="16"/>
                    </a:lnTo>
                    <a:lnTo>
                      <a:pt x="138" y="20"/>
                    </a:lnTo>
                    <a:lnTo>
                      <a:pt x="138" y="28"/>
                    </a:lnTo>
                    <a:lnTo>
                      <a:pt x="134" y="36"/>
                    </a:lnTo>
                    <a:lnTo>
                      <a:pt x="134" y="58"/>
                    </a:lnTo>
                    <a:lnTo>
                      <a:pt x="126" y="60"/>
                    </a:lnTo>
                    <a:lnTo>
                      <a:pt x="122" y="64"/>
                    </a:lnTo>
                    <a:lnTo>
                      <a:pt x="120" y="70"/>
                    </a:lnTo>
                    <a:lnTo>
                      <a:pt x="124" y="74"/>
                    </a:lnTo>
                    <a:lnTo>
                      <a:pt x="130" y="74"/>
                    </a:lnTo>
                    <a:lnTo>
                      <a:pt x="138" y="70"/>
                    </a:lnTo>
                    <a:lnTo>
                      <a:pt x="138" y="84"/>
                    </a:lnTo>
                    <a:lnTo>
                      <a:pt x="148" y="72"/>
                    </a:lnTo>
                    <a:lnTo>
                      <a:pt x="160" y="84"/>
                    </a:lnTo>
                    <a:lnTo>
                      <a:pt x="154" y="66"/>
                    </a:lnTo>
                    <a:lnTo>
                      <a:pt x="162" y="60"/>
                    </a:lnTo>
                    <a:lnTo>
                      <a:pt x="182" y="78"/>
                    </a:lnTo>
                    <a:lnTo>
                      <a:pt x="184" y="84"/>
                    </a:lnTo>
                    <a:lnTo>
                      <a:pt x="190" y="96"/>
                    </a:lnTo>
                    <a:lnTo>
                      <a:pt x="180" y="106"/>
                    </a:lnTo>
                    <a:lnTo>
                      <a:pt x="178" y="120"/>
                    </a:lnTo>
                    <a:lnTo>
                      <a:pt x="194" y="104"/>
                    </a:lnTo>
                    <a:lnTo>
                      <a:pt x="184" y="120"/>
                    </a:lnTo>
                    <a:lnTo>
                      <a:pt x="202" y="110"/>
                    </a:lnTo>
                    <a:lnTo>
                      <a:pt x="192" y="128"/>
                    </a:lnTo>
                    <a:lnTo>
                      <a:pt x="212" y="110"/>
                    </a:lnTo>
                    <a:lnTo>
                      <a:pt x="216" y="130"/>
                    </a:lnTo>
                    <a:lnTo>
                      <a:pt x="200" y="132"/>
                    </a:lnTo>
                    <a:lnTo>
                      <a:pt x="188" y="146"/>
                    </a:lnTo>
                    <a:lnTo>
                      <a:pt x="218" y="140"/>
                    </a:lnTo>
                    <a:lnTo>
                      <a:pt x="238" y="148"/>
                    </a:lnTo>
                    <a:lnTo>
                      <a:pt x="246" y="178"/>
                    </a:lnTo>
                    <a:lnTo>
                      <a:pt x="228" y="188"/>
                    </a:lnTo>
                    <a:lnTo>
                      <a:pt x="252" y="198"/>
                    </a:lnTo>
                    <a:lnTo>
                      <a:pt x="252" y="204"/>
                    </a:lnTo>
                    <a:lnTo>
                      <a:pt x="228" y="200"/>
                    </a:lnTo>
                    <a:lnTo>
                      <a:pt x="230" y="212"/>
                    </a:lnTo>
                    <a:lnTo>
                      <a:pt x="216" y="214"/>
                    </a:lnTo>
                    <a:lnTo>
                      <a:pt x="236" y="226"/>
                    </a:lnTo>
                    <a:lnTo>
                      <a:pt x="234" y="236"/>
                    </a:lnTo>
                    <a:lnTo>
                      <a:pt x="250" y="244"/>
                    </a:lnTo>
                    <a:lnTo>
                      <a:pt x="260" y="252"/>
                    </a:lnTo>
                    <a:lnTo>
                      <a:pt x="260" y="260"/>
                    </a:lnTo>
                    <a:lnTo>
                      <a:pt x="270" y="268"/>
                    </a:lnTo>
                    <a:lnTo>
                      <a:pt x="278" y="280"/>
                    </a:lnTo>
                    <a:lnTo>
                      <a:pt x="284" y="296"/>
                    </a:lnTo>
                    <a:lnTo>
                      <a:pt x="280" y="304"/>
                    </a:lnTo>
                    <a:lnTo>
                      <a:pt x="268" y="296"/>
                    </a:lnTo>
                    <a:lnTo>
                      <a:pt x="270" y="308"/>
                    </a:lnTo>
                    <a:lnTo>
                      <a:pt x="262" y="310"/>
                    </a:lnTo>
                    <a:lnTo>
                      <a:pt x="252" y="304"/>
                    </a:lnTo>
                    <a:lnTo>
                      <a:pt x="254" y="316"/>
                    </a:lnTo>
                    <a:lnTo>
                      <a:pt x="248" y="330"/>
                    </a:lnTo>
                    <a:lnTo>
                      <a:pt x="244" y="326"/>
                    </a:lnTo>
                    <a:lnTo>
                      <a:pt x="238" y="316"/>
                    </a:lnTo>
                    <a:lnTo>
                      <a:pt x="232" y="304"/>
                    </a:lnTo>
                    <a:lnTo>
                      <a:pt x="242" y="290"/>
                    </a:lnTo>
                    <a:lnTo>
                      <a:pt x="222" y="288"/>
                    </a:lnTo>
                    <a:lnTo>
                      <a:pt x="216" y="282"/>
                    </a:lnTo>
                    <a:lnTo>
                      <a:pt x="212" y="282"/>
                    </a:lnTo>
                    <a:lnTo>
                      <a:pt x="214" y="298"/>
                    </a:lnTo>
                    <a:lnTo>
                      <a:pt x="200" y="288"/>
                    </a:lnTo>
                    <a:lnTo>
                      <a:pt x="206" y="306"/>
                    </a:lnTo>
                    <a:lnTo>
                      <a:pt x="208" y="328"/>
                    </a:lnTo>
                    <a:lnTo>
                      <a:pt x="214" y="330"/>
                    </a:lnTo>
                    <a:lnTo>
                      <a:pt x="222" y="334"/>
                    </a:lnTo>
                    <a:lnTo>
                      <a:pt x="222" y="348"/>
                    </a:lnTo>
                    <a:lnTo>
                      <a:pt x="218" y="368"/>
                    </a:lnTo>
                    <a:lnTo>
                      <a:pt x="214" y="380"/>
                    </a:lnTo>
                    <a:lnTo>
                      <a:pt x="216" y="398"/>
                    </a:lnTo>
                    <a:lnTo>
                      <a:pt x="184" y="362"/>
                    </a:lnTo>
                    <a:lnTo>
                      <a:pt x="170" y="356"/>
                    </a:lnTo>
                    <a:lnTo>
                      <a:pt x="180" y="376"/>
                    </a:lnTo>
                    <a:lnTo>
                      <a:pt x="192" y="396"/>
                    </a:lnTo>
                    <a:lnTo>
                      <a:pt x="190" y="408"/>
                    </a:lnTo>
                    <a:lnTo>
                      <a:pt x="164" y="392"/>
                    </a:lnTo>
                    <a:lnTo>
                      <a:pt x="136" y="364"/>
                    </a:lnTo>
                    <a:lnTo>
                      <a:pt x="140" y="354"/>
                    </a:lnTo>
                    <a:lnTo>
                      <a:pt x="136" y="350"/>
                    </a:lnTo>
                    <a:lnTo>
                      <a:pt x="128" y="340"/>
                    </a:lnTo>
                    <a:lnTo>
                      <a:pt x="122" y="322"/>
                    </a:lnTo>
                    <a:lnTo>
                      <a:pt x="92" y="322"/>
                    </a:lnTo>
                    <a:lnTo>
                      <a:pt x="76" y="328"/>
                    </a:lnTo>
                    <a:lnTo>
                      <a:pt x="70" y="324"/>
                    </a:lnTo>
                    <a:lnTo>
                      <a:pt x="66" y="320"/>
                    </a:lnTo>
                    <a:lnTo>
                      <a:pt x="64" y="314"/>
                    </a:lnTo>
                    <a:lnTo>
                      <a:pt x="68" y="308"/>
                    </a:lnTo>
                    <a:lnTo>
                      <a:pt x="72" y="302"/>
                    </a:lnTo>
                    <a:lnTo>
                      <a:pt x="78" y="298"/>
                    </a:lnTo>
                    <a:lnTo>
                      <a:pt x="86" y="294"/>
                    </a:lnTo>
                    <a:lnTo>
                      <a:pt x="96" y="298"/>
                    </a:lnTo>
                    <a:lnTo>
                      <a:pt x="116" y="298"/>
                    </a:lnTo>
                    <a:lnTo>
                      <a:pt x="132" y="296"/>
                    </a:lnTo>
                    <a:lnTo>
                      <a:pt x="126" y="280"/>
                    </a:lnTo>
                    <a:lnTo>
                      <a:pt x="142" y="266"/>
                    </a:lnTo>
                    <a:lnTo>
                      <a:pt x="148" y="256"/>
                    </a:lnTo>
                    <a:lnTo>
                      <a:pt x="160" y="254"/>
                    </a:lnTo>
                    <a:lnTo>
                      <a:pt x="158" y="224"/>
                    </a:lnTo>
                    <a:lnTo>
                      <a:pt x="148" y="206"/>
                    </a:lnTo>
                    <a:lnTo>
                      <a:pt x="128" y="194"/>
                    </a:lnTo>
                    <a:lnTo>
                      <a:pt x="138" y="188"/>
                    </a:lnTo>
                    <a:lnTo>
                      <a:pt x="134" y="170"/>
                    </a:lnTo>
                    <a:lnTo>
                      <a:pt x="130" y="158"/>
                    </a:lnTo>
                    <a:lnTo>
                      <a:pt x="132" y="142"/>
                    </a:lnTo>
                    <a:lnTo>
                      <a:pt x="126" y="144"/>
                    </a:lnTo>
                    <a:lnTo>
                      <a:pt x="118" y="134"/>
                    </a:lnTo>
                    <a:lnTo>
                      <a:pt x="110" y="134"/>
                    </a:lnTo>
                    <a:lnTo>
                      <a:pt x="118" y="152"/>
                    </a:lnTo>
                    <a:lnTo>
                      <a:pt x="112" y="156"/>
                    </a:lnTo>
                    <a:lnTo>
                      <a:pt x="102" y="156"/>
                    </a:lnTo>
                    <a:lnTo>
                      <a:pt x="84" y="148"/>
                    </a:lnTo>
                    <a:lnTo>
                      <a:pt x="86" y="154"/>
                    </a:lnTo>
                    <a:lnTo>
                      <a:pt x="60" y="144"/>
                    </a:lnTo>
                    <a:lnTo>
                      <a:pt x="46" y="140"/>
                    </a:lnTo>
                    <a:lnTo>
                      <a:pt x="34" y="138"/>
                    </a:lnTo>
                    <a:lnTo>
                      <a:pt x="28" y="128"/>
                    </a:lnTo>
                    <a:lnTo>
                      <a:pt x="34" y="120"/>
                    </a:lnTo>
                    <a:lnTo>
                      <a:pt x="20" y="122"/>
                    </a:lnTo>
                    <a:lnTo>
                      <a:pt x="12" y="120"/>
                    </a:lnTo>
                    <a:lnTo>
                      <a:pt x="8" y="118"/>
                    </a:lnTo>
                    <a:lnTo>
                      <a:pt x="6" y="114"/>
                    </a:lnTo>
                    <a:lnTo>
                      <a:pt x="4" y="102"/>
                    </a:lnTo>
                    <a:lnTo>
                      <a:pt x="4" y="94"/>
                    </a:lnTo>
                    <a:lnTo>
                      <a:pt x="20" y="100"/>
                    </a:lnTo>
                    <a:lnTo>
                      <a:pt x="28" y="100"/>
                    </a:lnTo>
                    <a:lnTo>
                      <a:pt x="0" y="84"/>
                    </a:lnTo>
                  </a:path>
                </a:pathLst>
              </a:custGeom>
              <a:solidFill>
                <a:schemeClr val="hlink"/>
              </a:solidFill>
              <a:ln w="12700" cap="rnd">
                <a:solidFill>
                  <a:schemeClr val="bg1"/>
                </a:solidFill>
                <a:round/>
                <a:headEnd/>
                <a:tailEnd/>
              </a:ln>
            </p:spPr>
            <p:txBody>
              <a:bodyPr/>
              <a:lstStyle/>
              <a:p>
                <a:endParaRPr lang="en-US"/>
              </a:p>
            </p:txBody>
          </p:sp>
          <p:sp>
            <p:nvSpPr>
              <p:cNvPr id="13770" name="Freeform 51"/>
              <p:cNvSpPr>
                <a:spLocks/>
              </p:cNvSpPr>
              <p:nvPr/>
            </p:nvSpPr>
            <p:spPr bwMode="ltGray">
              <a:xfrm>
                <a:off x="1566" y="1070"/>
                <a:ext cx="43" cy="50"/>
              </a:xfrm>
              <a:custGeom>
                <a:avLst/>
                <a:gdLst>
                  <a:gd name="T0" fmla="*/ 8 w 43"/>
                  <a:gd name="T1" fmla="*/ 0 h 45"/>
                  <a:gd name="T2" fmla="*/ 2 w 43"/>
                  <a:gd name="T3" fmla="*/ 16 h 45"/>
                  <a:gd name="T4" fmla="*/ 4 w 43"/>
                  <a:gd name="T5" fmla="*/ 30 h 45"/>
                  <a:gd name="T6" fmla="*/ 0 w 43"/>
                  <a:gd name="T7" fmla="*/ 41 h 45"/>
                  <a:gd name="T8" fmla="*/ 8 w 43"/>
                  <a:gd name="T9" fmla="*/ 54 h 45"/>
                  <a:gd name="T10" fmla="*/ 20 w 43"/>
                  <a:gd name="T11" fmla="*/ 49 h 45"/>
                  <a:gd name="T12" fmla="*/ 42 w 43"/>
                  <a:gd name="T13" fmla="*/ 60 h 45"/>
                  <a:gd name="T14" fmla="*/ 40 w 43"/>
                  <a:gd name="T15" fmla="*/ 24 h 45"/>
                  <a:gd name="T16" fmla="*/ 34 w 43"/>
                  <a:gd name="T17" fmla="*/ 13 h 45"/>
                  <a:gd name="T18" fmla="*/ 18 w 43"/>
                  <a:gd name="T19" fmla="*/ 9 h 45"/>
                  <a:gd name="T20" fmla="*/ 8 w 43"/>
                  <a:gd name="T21" fmla="*/ 0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45"/>
                  <a:gd name="T35" fmla="*/ 43 w 43"/>
                  <a:gd name="T36" fmla="*/ 45 h 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45">
                    <a:moveTo>
                      <a:pt x="8" y="0"/>
                    </a:moveTo>
                    <a:lnTo>
                      <a:pt x="2" y="12"/>
                    </a:lnTo>
                    <a:lnTo>
                      <a:pt x="4" y="22"/>
                    </a:lnTo>
                    <a:lnTo>
                      <a:pt x="0" y="30"/>
                    </a:lnTo>
                    <a:lnTo>
                      <a:pt x="8" y="40"/>
                    </a:lnTo>
                    <a:lnTo>
                      <a:pt x="20" y="36"/>
                    </a:lnTo>
                    <a:lnTo>
                      <a:pt x="42" y="44"/>
                    </a:lnTo>
                    <a:lnTo>
                      <a:pt x="40" y="18"/>
                    </a:lnTo>
                    <a:lnTo>
                      <a:pt x="34" y="10"/>
                    </a:lnTo>
                    <a:lnTo>
                      <a:pt x="18" y="6"/>
                    </a:lnTo>
                    <a:lnTo>
                      <a:pt x="8" y="0"/>
                    </a:lnTo>
                  </a:path>
                </a:pathLst>
              </a:custGeom>
              <a:solidFill>
                <a:schemeClr val="hlink"/>
              </a:solidFill>
              <a:ln w="12700" cap="rnd">
                <a:solidFill>
                  <a:schemeClr val="bg1"/>
                </a:solidFill>
                <a:round/>
                <a:headEnd/>
                <a:tailEnd/>
              </a:ln>
            </p:spPr>
            <p:txBody>
              <a:bodyPr/>
              <a:lstStyle/>
              <a:p>
                <a:endParaRPr lang="en-US"/>
              </a:p>
            </p:txBody>
          </p:sp>
          <p:sp>
            <p:nvSpPr>
              <p:cNvPr id="13771" name="Freeform 52"/>
              <p:cNvSpPr>
                <a:spLocks/>
              </p:cNvSpPr>
              <p:nvPr/>
            </p:nvSpPr>
            <p:spPr bwMode="ltGray">
              <a:xfrm>
                <a:off x="1537" y="1280"/>
                <a:ext cx="28" cy="37"/>
              </a:xfrm>
              <a:custGeom>
                <a:avLst/>
                <a:gdLst>
                  <a:gd name="T0" fmla="*/ 25 w 29"/>
                  <a:gd name="T1" fmla="*/ 11 h 33"/>
                  <a:gd name="T2" fmla="*/ 19 w 29"/>
                  <a:gd name="T3" fmla="*/ 2 h 33"/>
                  <a:gd name="T4" fmla="*/ 14 w 29"/>
                  <a:gd name="T5" fmla="*/ 0 h 33"/>
                  <a:gd name="T6" fmla="*/ 12 w 29"/>
                  <a:gd name="T7" fmla="*/ 2 h 33"/>
                  <a:gd name="T8" fmla="*/ 0 w 29"/>
                  <a:gd name="T9" fmla="*/ 25 h 33"/>
                  <a:gd name="T10" fmla="*/ 0 w 29"/>
                  <a:gd name="T11" fmla="*/ 43 h 33"/>
                  <a:gd name="T12" fmla="*/ 14 w 29"/>
                  <a:gd name="T13" fmla="*/ 45 h 33"/>
                  <a:gd name="T14" fmla="*/ 19 w 29"/>
                  <a:gd name="T15" fmla="*/ 31 h 33"/>
                  <a:gd name="T16" fmla="*/ 25 w 29"/>
                  <a:gd name="T17" fmla="*/ 11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
                  <a:gd name="T28" fmla="*/ 0 h 33"/>
                  <a:gd name="T29" fmla="*/ 29 w 29"/>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 h="33">
                    <a:moveTo>
                      <a:pt x="28" y="8"/>
                    </a:moveTo>
                    <a:lnTo>
                      <a:pt x="22" y="2"/>
                    </a:lnTo>
                    <a:lnTo>
                      <a:pt x="16" y="0"/>
                    </a:lnTo>
                    <a:lnTo>
                      <a:pt x="12" y="2"/>
                    </a:lnTo>
                    <a:lnTo>
                      <a:pt x="0" y="18"/>
                    </a:lnTo>
                    <a:lnTo>
                      <a:pt x="0" y="30"/>
                    </a:lnTo>
                    <a:lnTo>
                      <a:pt x="14" y="32"/>
                    </a:lnTo>
                    <a:lnTo>
                      <a:pt x="22" y="22"/>
                    </a:lnTo>
                    <a:lnTo>
                      <a:pt x="28" y="8"/>
                    </a:lnTo>
                  </a:path>
                </a:pathLst>
              </a:custGeom>
              <a:solidFill>
                <a:schemeClr val="hlink"/>
              </a:solidFill>
              <a:ln w="12700" cap="rnd">
                <a:solidFill>
                  <a:schemeClr val="bg1"/>
                </a:solidFill>
                <a:round/>
                <a:headEnd/>
                <a:tailEnd/>
              </a:ln>
            </p:spPr>
            <p:txBody>
              <a:bodyPr/>
              <a:lstStyle/>
              <a:p>
                <a:endParaRPr lang="en-US"/>
              </a:p>
            </p:txBody>
          </p:sp>
          <p:sp>
            <p:nvSpPr>
              <p:cNvPr id="13772" name="Freeform 53"/>
              <p:cNvSpPr>
                <a:spLocks/>
              </p:cNvSpPr>
              <p:nvPr/>
            </p:nvSpPr>
            <p:spPr bwMode="ltGray">
              <a:xfrm>
                <a:off x="1517" y="1242"/>
                <a:ext cx="23" cy="17"/>
              </a:xfrm>
              <a:custGeom>
                <a:avLst/>
                <a:gdLst>
                  <a:gd name="T0" fmla="*/ 22 w 23"/>
                  <a:gd name="T1" fmla="*/ 0 h 15"/>
                  <a:gd name="T2" fmla="*/ 6 w 23"/>
                  <a:gd name="T3" fmla="*/ 11 h 15"/>
                  <a:gd name="T4" fmla="*/ 0 w 23"/>
                  <a:gd name="T5" fmla="*/ 20 h 15"/>
                  <a:gd name="T6" fmla="*/ 12 w 23"/>
                  <a:gd name="T7" fmla="*/ 14 h 15"/>
                  <a:gd name="T8" fmla="*/ 22 w 23"/>
                  <a:gd name="T9" fmla="*/ 0 h 15"/>
                  <a:gd name="T10" fmla="*/ 0 60000 65536"/>
                  <a:gd name="T11" fmla="*/ 0 60000 65536"/>
                  <a:gd name="T12" fmla="*/ 0 60000 65536"/>
                  <a:gd name="T13" fmla="*/ 0 60000 65536"/>
                  <a:gd name="T14" fmla="*/ 0 60000 65536"/>
                  <a:gd name="T15" fmla="*/ 0 w 23"/>
                  <a:gd name="T16" fmla="*/ 0 h 15"/>
                  <a:gd name="T17" fmla="*/ 23 w 23"/>
                  <a:gd name="T18" fmla="*/ 15 h 15"/>
                </a:gdLst>
                <a:ahLst/>
                <a:cxnLst>
                  <a:cxn ang="T10">
                    <a:pos x="T0" y="T1"/>
                  </a:cxn>
                  <a:cxn ang="T11">
                    <a:pos x="T2" y="T3"/>
                  </a:cxn>
                  <a:cxn ang="T12">
                    <a:pos x="T4" y="T5"/>
                  </a:cxn>
                  <a:cxn ang="T13">
                    <a:pos x="T6" y="T7"/>
                  </a:cxn>
                  <a:cxn ang="T14">
                    <a:pos x="T8" y="T9"/>
                  </a:cxn>
                </a:cxnLst>
                <a:rect l="T15" t="T16" r="T17" b="T18"/>
                <a:pathLst>
                  <a:path w="23" h="15">
                    <a:moveTo>
                      <a:pt x="22" y="0"/>
                    </a:moveTo>
                    <a:lnTo>
                      <a:pt x="6" y="8"/>
                    </a:lnTo>
                    <a:lnTo>
                      <a:pt x="0" y="14"/>
                    </a:lnTo>
                    <a:lnTo>
                      <a:pt x="12" y="10"/>
                    </a:lnTo>
                    <a:lnTo>
                      <a:pt x="22" y="0"/>
                    </a:lnTo>
                  </a:path>
                </a:pathLst>
              </a:custGeom>
              <a:solidFill>
                <a:schemeClr val="hlink"/>
              </a:solidFill>
              <a:ln w="12700" cap="rnd">
                <a:solidFill>
                  <a:schemeClr val="bg1"/>
                </a:solidFill>
                <a:round/>
                <a:headEnd/>
                <a:tailEnd/>
              </a:ln>
            </p:spPr>
            <p:txBody>
              <a:bodyPr/>
              <a:lstStyle/>
              <a:p>
                <a:endParaRPr lang="en-US"/>
              </a:p>
            </p:txBody>
          </p:sp>
          <p:sp>
            <p:nvSpPr>
              <p:cNvPr id="13773" name="Freeform 54"/>
              <p:cNvSpPr>
                <a:spLocks/>
              </p:cNvSpPr>
              <p:nvPr/>
            </p:nvSpPr>
            <p:spPr bwMode="ltGray">
              <a:xfrm>
                <a:off x="1392" y="1009"/>
                <a:ext cx="74" cy="89"/>
              </a:xfrm>
              <a:custGeom>
                <a:avLst/>
                <a:gdLst>
                  <a:gd name="T0" fmla="*/ 2 w 75"/>
                  <a:gd name="T1" fmla="*/ 112 h 79"/>
                  <a:gd name="T2" fmla="*/ 16 w 75"/>
                  <a:gd name="T3" fmla="*/ 94 h 79"/>
                  <a:gd name="T4" fmla="*/ 16 w 75"/>
                  <a:gd name="T5" fmla="*/ 82 h 79"/>
                  <a:gd name="T6" fmla="*/ 10 w 75"/>
                  <a:gd name="T7" fmla="*/ 71 h 79"/>
                  <a:gd name="T8" fmla="*/ 24 w 75"/>
                  <a:gd name="T9" fmla="*/ 78 h 79"/>
                  <a:gd name="T10" fmla="*/ 36 w 75"/>
                  <a:gd name="T11" fmla="*/ 87 h 79"/>
                  <a:gd name="T12" fmla="*/ 53 w 75"/>
                  <a:gd name="T13" fmla="*/ 63 h 79"/>
                  <a:gd name="T14" fmla="*/ 71 w 75"/>
                  <a:gd name="T15" fmla="*/ 37 h 79"/>
                  <a:gd name="T16" fmla="*/ 71 w 75"/>
                  <a:gd name="T17" fmla="*/ 20 h 79"/>
                  <a:gd name="T18" fmla="*/ 57 w 75"/>
                  <a:gd name="T19" fmla="*/ 18 h 79"/>
                  <a:gd name="T20" fmla="*/ 43 w 75"/>
                  <a:gd name="T21" fmla="*/ 0 h 79"/>
                  <a:gd name="T22" fmla="*/ 28 w 75"/>
                  <a:gd name="T23" fmla="*/ 0 h 79"/>
                  <a:gd name="T24" fmla="*/ 26 w 75"/>
                  <a:gd name="T25" fmla="*/ 20 h 79"/>
                  <a:gd name="T26" fmla="*/ 16 w 75"/>
                  <a:gd name="T27" fmla="*/ 18 h 79"/>
                  <a:gd name="T28" fmla="*/ 12 w 75"/>
                  <a:gd name="T29" fmla="*/ 48 h 79"/>
                  <a:gd name="T30" fmla="*/ 2 w 75"/>
                  <a:gd name="T31" fmla="*/ 71 h 79"/>
                  <a:gd name="T32" fmla="*/ 0 w 75"/>
                  <a:gd name="T33" fmla="*/ 89 h 79"/>
                  <a:gd name="T34" fmla="*/ 2 w 75"/>
                  <a:gd name="T35" fmla="*/ 112 h 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79"/>
                  <a:gd name="T56" fmla="*/ 75 w 75"/>
                  <a:gd name="T57" fmla="*/ 79 h 7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79">
                    <a:moveTo>
                      <a:pt x="2" y="78"/>
                    </a:moveTo>
                    <a:lnTo>
                      <a:pt x="16" y="66"/>
                    </a:lnTo>
                    <a:lnTo>
                      <a:pt x="16" y="58"/>
                    </a:lnTo>
                    <a:lnTo>
                      <a:pt x="10" y="50"/>
                    </a:lnTo>
                    <a:lnTo>
                      <a:pt x="24" y="54"/>
                    </a:lnTo>
                    <a:lnTo>
                      <a:pt x="36" y="60"/>
                    </a:lnTo>
                    <a:lnTo>
                      <a:pt x="56" y="44"/>
                    </a:lnTo>
                    <a:lnTo>
                      <a:pt x="74" y="26"/>
                    </a:lnTo>
                    <a:lnTo>
                      <a:pt x="74" y="14"/>
                    </a:lnTo>
                    <a:lnTo>
                      <a:pt x="60" y="12"/>
                    </a:lnTo>
                    <a:lnTo>
                      <a:pt x="46" y="0"/>
                    </a:lnTo>
                    <a:lnTo>
                      <a:pt x="28" y="0"/>
                    </a:lnTo>
                    <a:lnTo>
                      <a:pt x="26" y="14"/>
                    </a:lnTo>
                    <a:lnTo>
                      <a:pt x="16" y="12"/>
                    </a:lnTo>
                    <a:lnTo>
                      <a:pt x="12" y="34"/>
                    </a:lnTo>
                    <a:lnTo>
                      <a:pt x="2" y="50"/>
                    </a:lnTo>
                    <a:lnTo>
                      <a:pt x="0" y="62"/>
                    </a:lnTo>
                    <a:lnTo>
                      <a:pt x="2" y="78"/>
                    </a:lnTo>
                  </a:path>
                </a:pathLst>
              </a:custGeom>
              <a:solidFill>
                <a:schemeClr val="hlink"/>
              </a:solidFill>
              <a:ln w="12700" cap="rnd">
                <a:solidFill>
                  <a:schemeClr val="bg1"/>
                </a:solidFill>
                <a:round/>
                <a:headEnd/>
                <a:tailEnd/>
              </a:ln>
            </p:spPr>
            <p:txBody>
              <a:bodyPr/>
              <a:lstStyle/>
              <a:p>
                <a:endParaRPr lang="en-US"/>
              </a:p>
            </p:txBody>
          </p:sp>
          <p:sp>
            <p:nvSpPr>
              <p:cNvPr id="13774" name="Freeform 55"/>
              <p:cNvSpPr>
                <a:spLocks/>
              </p:cNvSpPr>
              <p:nvPr/>
            </p:nvSpPr>
            <p:spPr bwMode="ltGray">
              <a:xfrm>
                <a:off x="1314" y="1000"/>
                <a:ext cx="80" cy="118"/>
              </a:xfrm>
              <a:custGeom>
                <a:avLst/>
                <a:gdLst>
                  <a:gd name="T0" fmla="*/ 75 w 81"/>
                  <a:gd name="T1" fmla="*/ 13 h 105"/>
                  <a:gd name="T2" fmla="*/ 71 w 81"/>
                  <a:gd name="T3" fmla="*/ 13 h 105"/>
                  <a:gd name="T4" fmla="*/ 55 w 81"/>
                  <a:gd name="T5" fmla="*/ 13 h 105"/>
                  <a:gd name="T6" fmla="*/ 51 w 81"/>
                  <a:gd name="T7" fmla="*/ 4 h 105"/>
                  <a:gd name="T8" fmla="*/ 38 w 81"/>
                  <a:gd name="T9" fmla="*/ 0 h 105"/>
                  <a:gd name="T10" fmla="*/ 36 w 81"/>
                  <a:gd name="T11" fmla="*/ 45 h 105"/>
                  <a:gd name="T12" fmla="*/ 26 w 81"/>
                  <a:gd name="T13" fmla="*/ 71 h 105"/>
                  <a:gd name="T14" fmla="*/ 20 w 81"/>
                  <a:gd name="T15" fmla="*/ 60 h 105"/>
                  <a:gd name="T16" fmla="*/ 16 w 81"/>
                  <a:gd name="T17" fmla="*/ 43 h 105"/>
                  <a:gd name="T18" fmla="*/ 6 w 81"/>
                  <a:gd name="T19" fmla="*/ 43 h 105"/>
                  <a:gd name="T20" fmla="*/ 0 w 81"/>
                  <a:gd name="T21" fmla="*/ 60 h 105"/>
                  <a:gd name="T22" fmla="*/ 0 w 81"/>
                  <a:gd name="T23" fmla="*/ 73 h 105"/>
                  <a:gd name="T24" fmla="*/ 6 w 81"/>
                  <a:gd name="T25" fmla="*/ 82 h 105"/>
                  <a:gd name="T26" fmla="*/ 16 w 81"/>
                  <a:gd name="T27" fmla="*/ 108 h 105"/>
                  <a:gd name="T28" fmla="*/ 16 w 81"/>
                  <a:gd name="T29" fmla="*/ 130 h 105"/>
                  <a:gd name="T30" fmla="*/ 20 w 81"/>
                  <a:gd name="T31" fmla="*/ 147 h 105"/>
                  <a:gd name="T32" fmla="*/ 30 w 81"/>
                  <a:gd name="T33" fmla="*/ 139 h 105"/>
                  <a:gd name="T34" fmla="*/ 28 w 81"/>
                  <a:gd name="T35" fmla="*/ 125 h 105"/>
                  <a:gd name="T36" fmla="*/ 32 w 81"/>
                  <a:gd name="T37" fmla="*/ 119 h 105"/>
                  <a:gd name="T38" fmla="*/ 36 w 81"/>
                  <a:gd name="T39" fmla="*/ 134 h 105"/>
                  <a:gd name="T40" fmla="*/ 45 w 81"/>
                  <a:gd name="T41" fmla="*/ 130 h 105"/>
                  <a:gd name="T42" fmla="*/ 55 w 81"/>
                  <a:gd name="T43" fmla="*/ 125 h 105"/>
                  <a:gd name="T44" fmla="*/ 57 w 81"/>
                  <a:gd name="T45" fmla="*/ 105 h 105"/>
                  <a:gd name="T46" fmla="*/ 65 w 81"/>
                  <a:gd name="T47" fmla="*/ 96 h 105"/>
                  <a:gd name="T48" fmla="*/ 67 w 81"/>
                  <a:gd name="T49" fmla="*/ 69 h 105"/>
                  <a:gd name="T50" fmla="*/ 61 w 81"/>
                  <a:gd name="T51" fmla="*/ 60 h 105"/>
                  <a:gd name="T52" fmla="*/ 45 w 81"/>
                  <a:gd name="T53" fmla="*/ 54 h 105"/>
                  <a:gd name="T54" fmla="*/ 61 w 81"/>
                  <a:gd name="T55" fmla="*/ 45 h 105"/>
                  <a:gd name="T56" fmla="*/ 71 w 81"/>
                  <a:gd name="T57" fmla="*/ 39 h 105"/>
                  <a:gd name="T58" fmla="*/ 71 w 81"/>
                  <a:gd name="T59" fmla="*/ 28 h 105"/>
                  <a:gd name="T60" fmla="*/ 77 w 81"/>
                  <a:gd name="T61" fmla="*/ 28 h 105"/>
                  <a:gd name="T62" fmla="*/ 75 w 81"/>
                  <a:gd name="T63" fmla="*/ 13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1"/>
                  <a:gd name="T97" fmla="*/ 0 h 105"/>
                  <a:gd name="T98" fmla="*/ 81 w 81"/>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1" h="105">
                    <a:moveTo>
                      <a:pt x="78" y="10"/>
                    </a:moveTo>
                    <a:lnTo>
                      <a:pt x="74" y="10"/>
                    </a:lnTo>
                    <a:lnTo>
                      <a:pt x="58" y="10"/>
                    </a:lnTo>
                    <a:lnTo>
                      <a:pt x="54" y="4"/>
                    </a:lnTo>
                    <a:lnTo>
                      <a:pt x="38" y="0"/>
                    </a:lnTo>
                    <a:lnTo>
                      <a:pt x="36" y="32"/>
                    </a:lnTo>
                    <a:lnTo>
                      <a:pt x="26" y="50"/>
                    </a:lnTo>
                    <a:lnTo>
                      <a:pt x="20" y="42"/>
                    </a:lnTo>
                    <a:lnTo>
                      <a:pt x="16" y="30"/>
                    </a:lnTo>
                    <a:lnTo>
                      <a:pt x="6" y="30"/>
                    </a:lnTo>
                    <a:lnTo>
                      <a:pt x="0" y="42"/>
                    </a:lnTo>
                    <a:lnTo>
                      <a:pt x="0" y="52"/>
                    </a:lnTo>
                    <a:lnTo>
                      <a:pt x="6" y="58"/>
                    </a:lnTo>
                    <a:lnTo>
                      <a:pt x="16" y="76"/>
                    </a:lnTo>
                    <a:lnTo>
                      <a:pt x="16" y="92"/>
                    </a:lnTo>
                    <a:lnTo>
                      <a:pt x="20" y="104"/>
                    </a:lnTo>
                    <a:lnTo>
                      <a:pt x="30" y="98"/>
                    </a:lnTo>
                    <a:lnTo>
                      <a:pt x="28" y="88"/>
                    </a:lnTo>
                    <a:lnTo>
                      <a:pt x="32" y="84"/>
                    </a:lnTo>
                    <a:lnTo>
                      <a:pt x="36" y="94"/>
                    </a:lnTo>
                    <a:lnTo>
                      <a:pt x="48" y="92"/>
                    </a:lnTo>
                    <a:lnTo>
                      <a:pt x="58" y="88"/>
                    </a:lnTo>
                    <a:lnTo>
                      <a:pt x="60" y="74"/>
                    </a:lnTo>
                    <a:lnTo>
                      <a:pt x="68" y="68"/>
                    </a:lnTo>
                    <a:lnTo>
                      <a:pt x="70" y="48"/>
                    </a:lnTo>
                    <a:lnTo>
                      <a:pt x="64" y="42"/>
                    </a:lnTo>
                    <a:lnTo>
                      <a:pt x="48" y="38"/>
                    </a:lnTo>
                    <a:lnTo>
                      <a:pt x="64" y="32"/>
                    </a:lnTo>
                    <a:lnTo>
                      <a:pt x="74" y="28"/>
                    </a:lnTo>
                    <a:lnTo>
                      <a:pt x="74" y="20"/>
                    </a:lnTo>
                    <a:lnTo>
                      <a:pt x="80" y="20"/>
                    </a:lnTo>
                    <a:lnTo>
                      <a:pt x="78" y="10"/>
                    </a:lnTo>
                  </a:path>
                </a:pathLst>
              </a:custGeom>
              <a:solidFill>
                <a:schemeClr val="hlink"/>
              </a:solidFill>
              <a:ln w="12700" cap="rnd">
                <a:solidFill>
                  <a:schemeClr val="bg1"/>
                </a:solidFill>
                <a:round/>
                <a:headEnd/>
                <a:tailEnd/>
              </a:ln>
            </p:spPr>
            <p:txBody>
              <a:bodyPr/>
              <a:lstStyle/>
              <a:p>
                <a:endParaRPr lang="en-US"/>
              </a:p>
            </p:txBody>
          </p:sp>
          <p:sp>
            <p:nvSpPr>
              <p:cNvPr id="13775" name="Freeform 56"/>
              <p:cNvSpPr>
                <a:spLocks/>
              </p:cNvSpPr>
              <p:nvPr/>
            </p:nvSpPr>
            <p:spPr bwMode="ltGray">
              <a:xfrm>
                <a:off x="1367" y="1347"/>
                <a:ext cx="88" cy="82"/>
              </a:xfrm>
              <a:custGeom>
                <a:avLst/>
                <a:gdLst>
                  <a:gd name="T0" fmla="*/ 49 w 87"/>
                  <a:gd name="T1" fmla="*/ 0 h 73"/>
                  <a:gd name="T2" fmla="*/ 49 w 87"/>
                  <a:gd name="T3" fmla="*/ 13 h 73"/>
                  <a:gd name="T4" fmla="*/ 55 w 87"/>
                  <a:gd name="T5" fmla="*/ 20 h 73"/>
                  <a:gd name="T6" fmla="*/ 65 w 87"/>
                  <a:gd name="T7" fmla="*/ 34 h 73"/>
                  <a:gd name="T8" fmla="*/ 73 w 87"/>
                  <a:gd name="T9" fmla="*/ 45 h 73"/>
                  <a:gd name="T10" fmla="*/ 77 w 87"/>
                  <a:gd name="T11" fmla="*/ 62 h 73"/>
                  <a:gd name="T12" fmla="*/ 75 w 87"/>
                  <a:gd name="T13" fmla="*/ 80 h 73"/>
                  <a:gd name="T14" fmla="*/ 89 w 87"/>
                  <a:gd name="T15" fmla="*/ 80 h 73"/>
                  <a:gd name="T16" fmla="*/ 81 w 87"/>
                  <a:gd name="T17" fmla="*/ 102 h 73"/>
                  <a:gd name="T18" fmla="*/ 71 w 87"/>
                  <a:gd name="T19" fmla="*/ 95 h 73"/>
                  <a:gd name="T20" fmla="*/ 61 w 87"/>
                  <a:gd name="T21" fmla="*/ 95 h 73"/>
                  <a:gd name="T22" fmla="*/ 65 w 87"/>
                  <a:gd name="T23" fmla="*/ 84 h 73"/>
                  <a:gd name="T24" fmla="*/ 59 w 87"/>
                  <a:gd name="T25" fmla="*/ 84 h 73"/>
                  <a:gd name="T26" fmla="*/ 59 w 87"/>
                  <a:gd name="T27" fmla="*/ 78 h 73"/>
                  <a:gd name="T28" fmla="*/ 53 w 87"/>
                  <a:gd name="T29" fmla="*/ 73 h 73"/>
                  <a:gd name="T30" fmla="*/ 42 w 87"/>
                  <a:gd name="T31" fmla="*/ 93 h 73"/>
                  <a:gd name="T32" fmla="*/ 34 w 87"/>
                  <a:gd name="T33" fmla="*/ 89 h 73"/>
                  <a:gd name="T34" fmla="*/ 34 w 87"/>
                  <a:gd name="T35" fmla="*/ 93 h 73"/>
                  <a:gd name="T36" fmla="*/ 32 w 87"/>
                  <a:gd name="T37" fmla="*/ 100 h 73"/>
                  <a:gd name="T38" fmla="*/ 28 w 87"/>
                  <a:gd name="T39" fmla="*/ 102 h 73"/>
                  <a:gd name="T40" fmla="*/ 20 w 87"/>
                  <a:gd name="T41" fmla="*/ 93 h 73"/>
                  <a:gd name="T42" fmla="*/ 16 w 87"/>
                  <a:gd name="T43" fmla="*/ 84 h 73"/>
                  <a:gd name="T44" fmla="*/ 8 w 87"/>
                  <a:gd name="T45" fmla="*/ 84 h 73"/>
                  <a:gd name="T46" fmla="*/ 6 w 87"/>
                  <a:gd name="T47" fmla="*/ 89 h 73"/>
                  <a:gd name="T48" fmla="*/ 0 w 87"/>
                  <a:gd name="T49" fmla="*/ 89 h 73"/>
                  <a:gd name="T50" fmla="*/ 0 w 87"/>
                  <a:gd name="T51" fmla="*/ 80 h 73"/>
                  <a:gd name="T52" fmla="*/ 2 w 87"/>
                  <a:gd name="T53" fmla="*/ 78 h 73"/>
                  <a:gd name="T54" fmla="*/ 8 w 87"/>
                  <a:gd name="T55" fmla="*/ 71 h 73"/>
                  <a:gd name="T56" fmla="*/ 20 w 87"/>
                  <a:gd name="T57" fmla="*/ 57 h 73"/>
                  <a:gd name="T58" fmla="*/ 24 w 87"/>
                  <a:gd name="T59" fmla="*/ 45 h 73"/>
                  <a:gd name="T60" fmla="*/ 30 w 87"/>
                  <a:gd name="T61" fmla="*/ 22 h 73"/>
                  <a:gd name="T62" fmla="*/ 49 w 87"/>
                  <a:gd name="T63" fmla="*/ 0 h 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
                  <a:gd name="T97" fmla="*/ 0 h 73"/>
                  <a:gd name="T98" fmla="*/ 87 w 87"/>
                  <a:gd name="T99" fmla="*/ 73 h 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 h="73">
                    <a:moveTo>
                      <a:pt x="46" y="0"/>
                    </a:moveTo>
                    <a:lnTo>
                      <a:pt x="46" y="10"/>
                    </a:lnTo>
                    <a:lnTo>
                      <a:pt x="52" y="14"/>
                    </a:lnTo>
                    <a:lnTo>
                      <a:pt x="62" y="24"/>
                    </a:lnTo>
                    <a:lnTo>
                      <a:pt x="70" y="32"/>
                    </a:lnTo>
                    <a:lnTo>
                      <a:pt x="74" y="44"/>
                    </a:lnTo>
                    <a:lnTo>
                      <a:pt x="72" y="56"/>
                    </a:lnTo>
                    <a:lnTo>
                      <a:pt x="86" y="56"/>
                    </a:lnTo>
                    <a:lnTo>
                      <a:pt x="78" y="72"/>
                    </a:lnTo>
                    <a:lnTo>
                      <a:pt x="68" y="68"/>
                    </a:lnTo>
                    <a:lnTo>
                      <a:pt x="58" y="68"/>
                    </a:lnTo>
                    <a:lnTo>
                      <a:pt x="62" y="60"/>
                    </a:lnTo>
                    <a:lnTo>
                      <a:pt x="56" y="60"/>
                    </a:lnTo>
                    <a:lnTo>
                      <a:pt x="56" y="54"/>
                    </a:lnTo>
                    <a:lnTo>
                      <a:pt x="50" y="52"/>
                    </a:lnTo>
                    <a:lnTo>
                      <a:pt x="42" y="66"/>
                    </a:lnTo>
                    <a:lnTo>
                      <a:pt x="34" y="62"/>
                    </a:lnTo>
                    <a:lnTo>
                      <a:pt x="34" y="66"/>
                    </a:lnTo>
                    <a:lnTo>
                      <a:pt x="32" y="70"/>
                    </a:lnTo>
                    <a:lnTo>
                      <a:pt x="28" y="72"/>
                    </a:lnTo>
                    <a:lnTo>
                      <a:pt x="20" y="66"/>
                    </a:lnTo>
                    <a:lnTo>
                      <a:pt x="16" y="60"/>
                    </a:lnTo>
                    <a:lnTo>
                      <a:pt x="8" y="60"/>
                    </a:lnTo>
                    <a:lnTo>
                      <a:pt x="6" y="62"/>
                    </a:lnTo>
                    <a:lnTo>
                      <a:pt x="0" y="62"/>
                    </a:lnTo>
                    <a:lnTo>
                      <a:pt x="0" y="56"/>
                    </a:lnTo>
                    <a:lnTo>
                      <a:pt x="2" y="54"/>
                    </a:lnTo>
                    <a:lnTo>
                      <a:pt x="8" y="50"/>
                    </a:lnTo>
                    <a:lnTo>
                      <a:pt x="20" y="40"/>
                    </a:lnTo>
                    <a:lnTo>
                      <a:pt x="24" y="32"/>
                    </a:lnTo>
                    <a:lnTo>
                      <a:pt x="30" y="16"/>
                    </a:lnTo>
                    <a:lnTo>
                      <a:pt x="46" y="0"/>
                    </a:lnTo>
                  </a:path>
                </a:pathLst>
              </a:custGeom>
              <a:solidFill>
                <a:schemeClr val="hlink"/>
              </a:solidFill>
              <a:ln w="12700" cap="rnd">
                <a:solidFill>
                  <a:schemeClr val="bg1"/>
                </a:solidFill>
                <a:round/>
                <a:headEnd/>
                <a:tailEnd/>
              </a:ln>
            </p:spPr>
            <p:txBody>
              <a:bodyPr/>
              <a:lstStyle/>
              <a:p>
                <a:endParaRPr lang="en-US"/>
              </a:p>
            </p:txBody>
          </p:sp>
          <p:sp>
            <p:nvSpPr>
              <p:cNvPr id="13776" name="Freeform 57"/>
              <p:cNvSpPr>
                <a:spLocks/>
              </p:cNvSpPr>
              <p:nvPr/>
            </p:nvSpPr>
            <p:spPr bwMode="ltGray">
              <a:xfrm>
                <a:off x="1400" y="1441"/>
                <a:ext cx="24" cy="23"/>
              </a:xfrm>
              <a:custGeom>
                <a:avLst/>
                <a:gdLst>
                  <a:gd name="T0" fmla="*/ 21 w 25"/>
                  <a:gd name="T1" fmla="*/ 2 h 21"/>
                  <a:gd name="T2" fmla="*/ 10 w 25"/>
                  <a:gd name="T3" fmla="*/ 0 h 21"/>
                  <a:gd name="T4" fmla="*/ 4 w 25"/>
                  <a:gd name="T5" fmla="*/ 9 h 21"/>
                  <a:gd name="T6" fmla="*/ 0 w 25"/>
                  <a:gd name="T7" fmla="*/ 18 h 21"/>
                  <a:gd name="T8" fmla="*/ 4 w 25"/>
                  <a:gd name="T9" fmla="*/ 26 h 21"/>
                  <a:gd name="T10" fmla="*/ 12 w 25"/>
                  <a:gd name="T11" fmla="*/ 24 h 21"/>
                  <a:gd name="T12" fmla="*/ 21 w 25"/>
                  <a:gd name="T13" fmla="*/ 2 h 21"/>
                  <a:gd name="T14" fmla="*/ 0 60000 65536"/>
                  <a:gd name="T15" fmla="*/ 0 60000 65536"/>
                  <a:gd name="T16" fmla="*/ 0 60000 65536"/>
                  <a:gd name="T17" fmla="*/ 0 60000 65536"/>
                  <a:gd name="T18" fmla="*/ 0 60000 65536"/>
                  <a:gd name="T19" fmla="*/ 0 60000 65536"/>
                  <a:gd name="T20" fmla="*/ 0 60000 65536"/>
                  <a:gd name="T21" fmla="*/ 0 w 25"/>
                  <a:gd name="T22" fmla="*/ 0 h 21"/>
                  <a:gd name="T23" fmla="*/ 25 w 2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21">
                    <a:moveTo>
                      <a:pt x="24" y="2"/>
                    </a:moveTo>
                    <a:lnTo>
                      <a:pt x="10" y="0"/>
                    </a:lnTo>
                    <a:lnTo>
                      <a:pt x="4" y="6"/>
                    </a:lnTo>
                    <a:lnTo>
                      <a:pt x="0" y="14"/>
                    </a:lnTo>
                    <a:lnTo>
                      <a:pt x="4" y="20"/>
                    </a:lnTo>
                    <a:lnTo>
                      <a:pt x="14" y="18"/>
                    </a:lnTo>
                    <a:lnTo>
                      <a:pt x="24" y="2"/>
                    </a:lnTo>
                  </a:path>
                </a:pathLst>
              </a:custGeom>
              <a:solidFill>
                <a:schemeClr val="hlink"/>
              </a:solidFill>
              <a:ln w="12700" cap="rnd">
                <a:solidFill>
                  <a:schemeClr val="bg1"/>
                </a:solidFill>
                <a:round/>
                <a:headEnd/>
                <a:tailEnd/>
              </a:ln>
            </p:spPr>
            <p:txBody>
              <a:bodyPr/>
              <a:lstStyle/>
              <a:p>
                <a:endParaRPr lang="en-US"/>
              </a:p>
            </p:txBody>
          </p:sp>
          <p:sp>
            <p:nvSpPr>
              <p:cNvPr id="13777" name="Freeform 58"/>
              <p:cNvSpPr>
                <a:spLocks/>
              </p:cNvSpPr>
              <p:nvPr/>
            </p:nvSpPr>
            <p:spPr bwMode="ltGray">
              <a:xfrm>
                <a:off x="1338" y="1101"/>
                <a:ext cx="61" cy="100"/>
              </a:xfrm>
              <a:custGeom>
                <a:avLst/>
                <a:gdLst>
                  <a:gd name="T0" fmla="*/ 30 w 61"/>
                  <a:gd name="T1" fmla="*/ 125 h 89"/>
                  <a:gd name="T2" fmla="*/ 50 w 61"/>
                  <a:gd name="T3" fmla="*/ 104 h 89"/>
                  <a:gd name="T4" fmla="*/ 50 w 61"/>
                  <a:gd name="T5" fmla="*/ 91 h 89"/>
                  <a:gd name="T6" fmla="*/ 56 w 61"/>
                  <a:gd name="T7" fmla="*/ 93 h 89"/>
                  <a:gd name="T8" fmla="*/ 50 w 61"/>
                  <a:gd name="T9" fmla="*/ 60 h 89"/>
                  <a:gd name="T10" fmla="*/ 60 w 61"/>
                  <a:gd name="T11" fmla="*/ 51 h 89"/>
                  <a:gd name="T12" fmla="*/ 58 w 61"/>
                  <a:gd name="T13" fmla="*/ 13 h 89"/>
                  <a:gd name="T14" fmla="*/ 52 w 61"/>
                  <a:gd name="T15" fmla="*/ 0 h 89"/>
                  <a:gd name="T16" fmla="*/ 30 w 61"/>
                  <a:gd name="T17" fmla="*/ 9 h 89"/>
                  <a:gd name="T18" fmla="*/ 36 w 61"/>
                  <a:gd name="T19" fmla="*/ 11 h 89"/>
                  <a:gd name="T20" fmla="*/ 30 w 61"/>
                  <a:gd name="T21" fmla="*/ 31 h 89"/>
                  <a:gd name="T22" fmla="*/ 26 w 61"/>
                  <a:gd name="T23" fmla="*/ 20 h 89"/>
                  <a:gd name="T24" fmla="*/ 22 w 61"/>
                  <a:gd name="T25" fmla="*/ 22 h 89"/>
                  <a:gd name="T26" fmla="*/ 14 w 61"/>
                  <a:gd name="T27" fmla="*/ 37 h 89"/>
                  <a:gd name="T28" fmla="*/ 10 w 61"/>
                  <a:gd name="T29" fmla="*/ 54 h 89"/>
                  <a:gd name="T30" fmla="*/ 12 w 61"/>
                  <a:gd name="T31" fmla="*/ 60 h 89"/>
                  <a:gd name="T32" fmla="*/ 2 w 61"/>
                  <a:gd name="T33" fmla="*/ 73 h 89"/>
                  <a:gd name="T34" fmla="*/ 0 w 61"/>
                  <a:gd name="T35" fmla="*/ 96 h 89"/>
                  <a:gd name="T36" fmla="*/ 12 w 61"/>
                  <a:gd name="T37" fmla="*/ 116 h 89"/>
                  <a:gd name="T38" fmla="*/ 30 w 61"/>
                  <a:gd name="T39" fmla="*/ 125 h 8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
                  <a:gd name="T61" fmla="*/ 0 h 89"/>
                  <a:gd name="T62" fmla="*/ 61 w 61"/>
                  <a:gd name="T63" fmla="*/ 89 h 8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 h="89">
                    <a:moveTo>
                      <a:pt x="30" y="88"/>
                    </a:moveTo>
                    <a:lnTo>
                      <a:pt x="50" y="74"/>
                    </a:lnTo>
                    <a:lnTo>
                      <a:pt x="50" y="64"/>
                    </a:lnTo>
                    <a:lnTo>
                      <a:pt x="56" y="66"/>
                    </a:lnTo>
                    <a:lnTo>
                      <a:pt x="50" y="42"/>
                    </a:lnTo>
                    <a:lnTo>
                      <a:pt x="60" y="36"/>
                    </a:lnTo>
                    <a:lnTo>
                      <a:pt x="58" y="10"/>
                    </a:lnTo>
                    <a:lnTo>
                      <a:pt x="52" y="0"/>
                    </a:lnTo>
                    <a:lnTo>
                      <a:pt x="30" y="6"/>
                    </a:lnTo>
                    <a:lnTo>
                      <a:pt x="36" y="8"/>
                    </a:lnTo>
                    <a:lnTo>
                      <a:pt x="30" y="22"/>
                    </a:lnTo>
                    <a:lnTo>
                      <a:pt x="26" y="14"/>
                    </a:lnTo>
                    <a:lnTo>
                      <a:pt x="22" y="16"/>
                    </a:lnTo>
                    <a:lnTo>
                      <a:pt x="14" y="26"/>
                    </a:lnTo>
                    <a:lnTo>
                      <a:pt x="10" y="38"/>
                    </a:lnTo>
                    <a:lnTo>
                      <a:pt x="12" y="42"/>
                    </a:lnTo>
                    <a:lnTo>
                      <a:pt x="2" y="52"/>
                    </a:lnTo>
                    <a:lnTo>
                      <a:pt x="0" y="68"/>
                    </a:lnTo>
                    <a:lnTo>
                      <a:pt x="12" y="82"/>
                    </a:lnTo>
                    <a:lnTo>
                      <a:pt x="30" y="88"/>
                    </a:lnTo>
                  </a:path>
                </a:pathLst>
              </a:custGeom>
              <a:solidFill>
                <a:schemeClr val="hlink"/>
              </a:solidFill>
              <a:ln w="12700" cap="rnd">
                <a:solidFill>
                  <a:schemeClr val="bg1"/>
                </a:solidFill>
                <a:round/>
                <a:headEnd/>
                <a:tailEnd/>
              </a:ln>
            </p:spPr>
            <p:txBody>
              <a:bodyPr/>
              <a:lstStyle/>
              <a:p>
                <a:endParaRPr lang="en-US"/>
              </a:p>
            </p:txBody>
          </p:sp>
          <p:sp>
            <p:nvSpPr>
              <p:cNvPr id="13778" name="Freeform 59"/>
              <p:cNvSpPr>
                <a:spLocks/>
              </p:cNvSpPr>
              <p:nvPr/>
            </p:nvSpPr>
            <p:spPr bwMode="ltGray">
              <a:xfrm>
                <a:off x="1285" y="1168"/>
                <a:ext cx="47" cy="62"/>
              </a:xfrm>
              <a:custGeom>
                <a:avLst/>
                <a:gdLst>
                  <a:gd name="T0" fmla="*/ 34 w 47"/>
                  <a:gd name="T1" fmla="*/ 78 h 55"/>
                  <a:gd name="T2" fmla="*/ 44 w 47"/>
                  <a:gd name="T3" fmla="*/ 57 h 55"/>
                  <a:gd name="T4" fmla="*/ 46 w 47"/>
                  <a:gd name="T5" fmla="*/ 37 h 55"/>
                  <a:gd name="T6" fmla="*/ 38 w 47"/>
                  <a:gd name="T7" fmla="*/ 20 h 55"/>
                  <a:gd name="T8" fmla="*/ 36 w 47"/>
                  <a:gd name="T9" fmla="*/ 0 h 55"/>
                  <a:gd name="T10" fmla="*/ 26 w 47"/>
                  <a:gd name="T11" fmla="*/ 9 h 55"/>
                  <a:gd name="T12" fmla="*/ 26 w 47"/>
                  <a:gd name="T13" fmla="*/ 26 h 55"/>
                  <a:gd name="T14" fmla="*/ 10 w 47"/>
                  <a:gd name="T15" fmla="*/ 41 h 55"/>
                  <a:gd name="T16" fmla="*/ 0 w 47"/>
                  <a:gd name="T17" fmla="*/ 41 h 55"/>
                  <a:gd name="T18" fmla="*/ 2 w 47"/>
                  <a:gd name="T19" fmla="*/ 48 h 55"/>
                  <a:gd name="T20" fmla="*/ 16 w 47"/>
                  <a:gd name="T21" fmla="*/ 69 h 55"/>
                  <a:gd name="T22" fmla="*/ 34 w 47"/>
                  <a:gd name="T23" fmla="*/ 78 h 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7"/>
                  <a:gd name="T37" fmla="*/ 0 h 55"/>
                  <a:gd name="T38" fmla="*/ 47 w 47"/>
                  <a:gd name="T39" fmla="*/ 55 h 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7" h="55">
                    <a:moveTo>
                      <a:pt x="34" y="54"/>
                    </a:moveTo>
                    <a:lnTo>
                      <a:pt x="44" y="40"/>
                    </a:lnTo>
                    <a:lnTo>
                      <a:pt x="46" y="26"/>
                    </a:lnTo>
                    <a:lnTo>
                      <a:pt x="38" y="14"/>
                    </a:lnTo>
                    <a:lnTo>
                      <a:pt x="36" y="0"/>
                    </a:lnTo>
                    <a:lnTo>
                      <a:pt x="26" y="6"/>
                    </a:lnTo>
                    <a:lnTo>
                      <a:pt x="26" y="18"/>
                    </a:lnTo>
                    <a:lnTo>
                      <a:pt x="10" y="28"/>
                    </a:lnTo>
                    <a:lnTo>
                      <a:pt x="0" y="28"/>
                    </a:lnTo>
                    <a:lnTo>
                      <a:pt x="2" y="34"/>
                    </a:lnTo>
                    <a:lnTo>
                      <a:pt x="16" y="48"/>
                    </a:lnTo>
                    <a:lnTo>
                      <a:pt x="34" y="54"/>
                    </a:lnTo>
                  </a:path>
                </a:pathLst>
              </a:custGeom>
              <a:solidFill>
                <a:schemeClr val="hlink"/>
              </a:solidFill>
              <a:ln w="12700" cap="rnd">
                <a:solidFill>
                  <a:schemeClr val="bg1"/>
                </a:solidFill>
                <a:round/>
                <a:headEnd/>
                <a:tailEnd/>
              </a:ln>
            </p:spPr>
            <p:txBody>
              <a:bodyPr/>
              <a:lstStyle/>
              <a:p>
                <a:endParaRPr lang="en-US"/>
              </a:p>
            </p:txBody>
          </p:sp>
          <p:sp>
            <p:nvSpPr>
              <p:cNvPr id="13779" name="Freeform 60"/>
              <p:cNvSpPr>
                <a:spLocks/>
              </p:cNvSpPr>
              <p:nvPr/>
            </p:nvSpPr>
            <p:spPr bwMode="ltGray">
              <a:xfrm>
                <a:off x="1090" y="974"/>
                <a:ext cx="194" cy="222"/>
              </a:xfrm>
              <a:custGeom>
                <a:avLst/>
                <a:gdLst>
                  <a:gd name="T0" fmla="*/ 175 w 195"/>
                  <a:gd name="T1" fmla="*/ 136 h 199"/>
                  <a:gd name="T2" fmla="*/ 191 w 195"/>
                  <a:gd name="T3" fmla="*/ 69 h 199"/>
                  <a:gd name="T4" fmla="*/ 169 w 195"/>
                  <a:gd name="T5" fmla="*/ 28 h 199"/>
                  <a:gd name="T6" fmla="*/ 161 w 195"/>
                  <a:gd name="T7" fmla="*/ 50 h 199"/>
                  <a:gd name="T8" fmla="*/ 151 w 195"/>
                  <a:gd name="T9" fmla="*/ 119 h 199"/>
                  <a:gd name="T10" fmla="*/ 137 w 195"/>
                  <a:gd name="T11" fmla="*/ 122 h 199"/>
                  <a:gd name="T12" fmla="*/ 145 w 195"/>
                  <a:gd name="T13" fmla="*/ 67 h 199"/>
                  <a:gd name="T14" fmla="*/ 131 w 195"/>
                  <a:gd name="T15" fmla="*/ 75 h 199"/>
                  <a:gd name="T16" fmla="*/ 115 w 195"/>
                  <a:gd name="T17" fmla="*/ 64 h 199"/>
                  <a:gd name="T18" fmla="*/ 119 w 195"/>
                  <a:gd name="T19" fmla="*/ 47 h 199"/>
                  <a:gd name="T20" fmla="*/ 109 w 195"/>
                  <a:gd name="T21" fmla="*/ 22 h 199"/>
                  <a:gd name="T22" fmla="*/ 96 w 195"/>
                  <a:gd name="T23" fmla="*/ 45 h 199"/>
                  <a:gd name="T24" fmla="*/ 97 w 195"/>
                  <a:gd name="T25" fmla="*/ 17 h 199"/>
                  <a:gd name="T26" fmla="*/ 88 w 195"/>
                  <a:gd name="T27" fmla="*/ 4 h 199"/>
                  <a:gd name="T28" fmla="*/ 38 w 195"/>
                  <a:gd name="T29" fmla="*/ 33 h 199"/>
                  <a:gd name="T30" fmla="*/ 10 w 195"/>
                  <a:gd name="T31" fmla="*/ 64 h 199"/>
                  <a:gd name="T32" fmla="*/ 24 w 195"/>
                  <a:gd name="T33" fmla="*/ 88 h 199"/>
                  <a:gd name="T34" fmla="*/ 16 w 195"/>
                  <a:gd name="T35" fmla="*/ 99 h 199"/>
                  <a:gd name="T36" fmla="*/ 8 w 195"/>
                  <a:gd name="T37" fmla="*/ 119 h 199"/>
                  <a:gd name="T38" fmla="*/ 12 w 195"/>
                  <a:gd name="T39" fmla="*/ 133 h 199"/>
                  <a:gd name="T40" fmla="*/ 60 w 195"/>
                  <a:gd name="T41" fmla="*/ 147 h 199"/>
                  <a:gd name="T42" fmla="*/ 74 w 195"/>
                  <a:gd name="T43" fmla="*/ 178 h 199"/>
                  <a:gd name="T44" fmla="*/ 36 w 195"/>
                  <a:gd name="T45" fmla="*/ 153 h 199"/>
                  <a:gd name="T46" fmla="*/ 2 w 195"/>
                  <a:gd name="T47" fmla="*/ 170 h 199"/>
                  <a:gd name="T48" fmla="*/ 2 w 195"/>
                  <a:gd name="T49" fmla="*/ 194 h 199"/>
                  <a:gd name="T50" fmla="*/ 18 w 195"/>
                  <a:gd name="T51" fmla="*/ 207 h 199"/>
                  <a:gd name="T52" fmla="*/ 28 w 195"/>
                  <a:gd name="T53" fmla="*/ 216 h 199"/>
                  <a:gd name="T54" fmla="*/ 20 w 195"/>
                  <a:gd name="T55" fmla="*/ 233 h 199"/>
                  <a:gd name="T56" fmla="*/ 22 w 195"/>
                  <a:gd name="T57" fmla="*/ 258 h 199"/>
                  <a:gd name="T58" fmla="*/ 56 w 195"/>
                  <a:gd name="T59" fmla="*/ 267 h 199"/>
                  <a:gd name="T60" fmla="*/ 96 w 195"/>
                  <a:gd name="T61" fmla="*/ 250 h 199"/>
                  <a:gd name="T62" fmla="*/ 113 w 195"/>
                  <a:gd name="T63" fmla="*/ 248 h 199"/>
                  <a:gd name="T64" fmla="*/ 123 w 195"/>
                  <a:gd name="T65" fmla="*/ 267 h 199"/>
                  <a:gd name="T66" fmla="*/ 137 w 195"/>
                  <a:gd name="T67" fmla="*/ 276 h 199"/>
                  <a:gd name="T68" fmla="*/ 163 w 195"/>
                  <a:gd name="T69" fmla="*/ 267 h 199"/>
                  <a:gd name="T70" fmla="*/ 167 w 195"/>
                  <a:gd name="T71" fmla="*/ 248 h 199"/>
                  <a:gd name="T72" fmla="*/ 155 w 195"/>
                  <a:gd name="T73" fmla="*/ 237 h 199"/>
                  <a:gd name="T74" fmla="*/ 177 w 195"/>
                  <a:gd name="T75" fmla="*/ 244 h 199"/>
                  <a:gd name="T76" fmla="*/ 191 w 195"/>
                  <a:gd name="T77" fmla="*/ 237 h 199"/>
                  <a:gd name="T78" fmla="*/ 181 w 195"/>
                  <a:gd name="T79" fmla="*/ 207 h 199"/>
                  <a:gd name="T80" fmla="*/ 171 w 195"/>
                  <a:gd name="T81" fmla="*/ 183 h 199"/>
                  <a:gd name="T82" fmla="*/ 177 w 195"/>
                  <a:gd name="T83" fmla="*/ 144 h 1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5"/>
                  <a:gd name="T127" fmla="*/ 0 h 199"/>
                  <a:gd name="T128" fmla="*/ 195 w 195"/>
                  <a:gd name="T129" fmla="*/ 199 h 19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5" h="199">
                    <a:moveTo>
                      <a:pt x="180" y="104"/>
                    </a:moveTo>
                    <a:lnTo>
                      <a:pt x="178" y="98"/>
                    </a:lnTo>
                    <a:lnTo>
                      <a:pt x="178" y="86"/>
                    </a:lnTo>
                    <a:lnTo>
                      <a:pt x="194" y="50"/>
                    </a:lnTo>
                    <a:lnTo>
                      <a:pt x="188" y="30"/>
                    </a:lnTo>
                    <a:lnTo>
                      <a:pt x="172" y="20"/>
                    </a:lnTo>
                    <a:lnTo>
                      <a:pt x="168" y="28"/>
                    </a:lnTo>
                    <a:lnTo>
                      <a:pt x="164" y="36"/>
                    </a:lnTo>
                    <a:lnTo>
                      <a:pt x="160" y="50"/>
                    </a:lnTo>
                    <a:lnTo>
                      <a:pt x="154" y="86"/>
                    </a:lnTo>
                    <a:lnTo>
                      <a:pt x="144" y="94"/>
                    </a:lnTo>
                    <a:lnTo>
                      <a:pt x="140" y="88"/>
                    </a:lnTo>
                    <a:lnTo>
                      <a:pt x="140" y="74"/>
                    </a:lnTo>
                    <a:lnTo>
                      <a:pt x="148" y="48"/>
                    </a:lnTo>
                    <a:lnTo>
                      <a:pt x="144" y="30"/>
                    </a:lnTo>
                    <a:lnTo>
                      <a:pt x="134" y="54"/>
                    </a:lnTo>
                    <a:lnTo>
                      <a:pt x="112" y="48"/>
                    </a:lnTo>
                    <a:lnTo>
                      <a:pt x="118" y="46"/>
                    </a:lnTo>
                    <a:lnTo>
                      <a:pt x="122" y="42"/>
                    </a:lnTo>
                    <a:lnTo>
                      <a:pt x="122" y="34"/>
                    </a:lnTo>
                    <a:lnTo>
                      <a:pt x="116" y="20"/>
                    </a:lnTo>
                    <a:lnTo>
                      <a:pt x="112" y="16"/>
                    </a:lnTo>
                    <a:lnTo>
                      <a:pt x="108" y="18"/>
                    </a:lnTo>
                    <a:lnTo>
                      <a:pt x="96" y="32"/>
                    </a:lnTo>
                    <a:lnTo>
                      <a:pt x="90" y="28"/>
                    </a:lnTo>
                    <a:lnTo>
                      <a:pt x="100" y="12"/>
                    </a:lnTo>
                    <a:lnTo>
                      <a:pt x="104" y="0"/>
                    </a:lnTo>
                    <a:lnTo>
                      <a:pt x="88" y="4"/>
                    </a:lnTo>
                    <a:lnTo>
                      <a:pt x="64" y="12"/>
                    </a:lnTo>
                    <a:lnTo>
                      <a:pt x="38" y="24"/>
                    </a:lnTo>
                    <a:lnTo>
                      <a:pt x="34" y="34"/>
                    </a:lnTo>
                    <a:lnTo>
                      <a:pt x="10" y="46"/>
                    </a:lnTo>
                    <a:lnTo>
                      <a:pt x="18" y="56"/>
                    </a:lnTo>
                    <a:lnTo>
                      <a:pt x="24" y="64"/>
                    </a:lnTo>
                    <a:lnTo>
                      <a:pt x="44" y="66"/>
                    </a:lnTo>
                    <a:lnTo>
                      <a:pt x="16" y="72"/>
                    </a:lnTo>
                    <a:lnTo>
                      <a:pt x="10" y="76"/>
                    </a:lnTo>
                    <a:lnTo>
                      <a:pt x="8" y="86"/>
                    </a:lnTo>
                    <a:lnTo>
                      <a:pt x="8" y="92"/>
                    </a:lnTo>
                    <a:lnTo>
                      <a:pt x="12" y="96"/>
                    </a:lnTo>
                    <a:lnTo>
                      <a:pt x="46" y="102"/>
                    </a:lnTo>
                    <a:lnTo>
                      <a:pt x="60" y="106"/>
                    </a:lnTo>
                    <a:lnTo>
                      <a:pt x="68" y="112"/>
                    </a:lnTo>
                    <a:lnTo>
                      <a:pt x="74" y="128"/>
                    </a:lnTo>
                    <a:lnTo>
                      <a:pt x="50" y="120"/>
                    </a:lnTo>
                    <a:lnTo>
                      <a:pt x="36" y="110"/>
                    </a:lnTo>
                    <a:lnTo>
                      <a:pt x="8" y="112"/>
                    </a:lnTo>
                    <a:lnTo>
                      <a:pt x="2" y="122"/>
                    </a:lnTo>
                    <a:lnTo>
                      <a:pt x="0" y="130"/>
                    </a:lnTo>
                    <a:lnTo>
                      <a:pt x="2" y="140"/>
                    </a:lnTo>
                    <a:lnTo>
                      <a:pt x="10" y="148"/>
                    </a:lnTo>
                    <a:lnTo>
                      <a:pt x="18" y="150"/>
                    </a:lnTo>
                    <a:lnTo>
                      <a:pt x="28" y="154"/>
                    </a:lnTo>
                    <a:lnTo>
                      <a:pt x="28" y="156"/>
                    </a:lnTo>
                    <a:lnTo>
                      <a:pt x="26" y="158"/>
                    </a:lnTo>
                    <a:lnTo>
                      <a:pt x="20" y="168"/>
                    </a:lnTo>
                    <a:lnTo>
                      <a:pt x="20" y="182"/>
                    </a:lnTo>
                    <a:lnTo>
                      <a:pt x="22" y="186"/>
                    </a:lnTo>
                    <a:lnTo>
                      <a:pt x="42" y="186"/>
                    </a:lnTo>
                    <a:lnTo>
                      <a:pt x="56" y="192"/>
                    </a:lnTo>
                    <a:lnTo>
                      <a:pt x="84" y="180"/>
                    </a:lnTo>
                    <a:lnTo>
                      <a:pt x="96" y="180"/>
                    </a:lnTo>
                    <a:lnTo>
                      <a:pt x="116" y="170"/>
                    </a:lnTo>
                    <a:lnTo>
                      <a:pt x="116" y="178"/>
                    </a:lnTo>
                    <a:lnTo>
                      <a:pt x="128" y="182"/>
                    </a:lnTo>
                    <a:lnTo>
                      <a:pt x="126" y="192"/>
                    </a:lnTo>
                    <a:lnTo>
                      <a:pt x="134" y="196"/>
                    </a:lnTo>
                    <a:lnTo>
                      <a:pt x="140" y="198"/>
                    </a:lnTo>
                    <a:lnTo>
                      <a:pt x="150" y="198"/>
                    </a:lnTo>
                    <a:lnTo>
                      <a:pt x="166" y="192"/>
                    </a:lnTo>
                    <a:lnTo>
                      <a:pt x="170" y="190"/>
                    </a:lnTo>
                    <a:lnTo>
                      <a:pt x="170" y="178"/>
                    </a:lnTo>
                    <a:lnTo>
                      <a:pt x="154" y="178"/>
                    </a:lnTo>
                    <a:lnTo>
                      <a:pt x="158" y="170"/>
                    </a:lnTo>
                    <a:lnTo>
                      <a:pt x="174" y="166"/>
                    </a:lnTo>
                    <a:lnTo>
                      <a:pt x="180" y="176"/>
                    </a:lnTo>
                    <a:lnTo>
                      <a:pt x="190" y="176"/>
                    </a:lnTo>
                    <a:lnTo>
                      <a:pt x="194" y="170"/>
                    </a:lnTo>
                    <a:lnTo>
                      <a:pt x="194" y="160"/>
                    </a:lnTo>
                    <a:lnTo>
                      <a:pt x="184" y="150"/>
                    </a:lnTo>
                    <a:lnTo>
                      <a:pt x="182" y="146"/>
                    </a:lnTo>
                    <a:lnTo>
                      <a:pt x="174" y="132"/>
                    </a:lnTo>
                    <a:lnTo>
                      <a:pt x="174" y="110"/>
                    </a:lnTo>
                    <a:lnTo>
                      <a:pt x="180" y="104"/>
                    </a:lnTo>
                  </a:path>
                </a:pathLst>
              </a:custGeom>
              <a:solidFill>
                <a:schemeClr val="hlink"/>
              </a:solidFill>
              <a:ln w="12700" cap="rnd">
                <a:solidFill>
                  <a:schemeClr val="bg1"/>
                </a:solidFill>
                <a:round/>
                <a:headEnd/>
                <a:tailEnd/>
              </a:ln>
            </p:spPr>
            <p:txBody>
              <a:bodyPr/>
              <a:lstStyle/>
              <a:p>
                <a:endParaRPr lang="en-US"/>
              </a:p>
            </p:txBody>
          </p:sp>
          <p:sp>
            <p:nvSpPr>
              <p:cNvPr id="13780" name="Freeform 61"/>
              <p:cNvSpPr>
                <a:spLocks/>
              </p:cNvSpPr>
              <p:nvPr/>
            </p:nvSpPr>
            <p:spPr bwMode="ltGray">
              <a:xfrm>
                <a:off x="1535" y="609"/>
                <a:ext cx="400" cy="354"/>
              </a:xfrm>
              <a:custGeom>
                <a:avLst/>
                <a:gdLst>
                  <a:gd name="T0" fmla="*/ 137 w 403"/>
                  <a:gd name="T1" fmla="*/ 45 h 317"/>
                  <a:gd name="T2" fmla="*/ 155 w 403"/>
                  <a:gd name="T3" fmla="*/ 36 h 317"/>
                  <a:gd name="T4" fmla="*/ 173 w 403"/>
                  <a:gd name="T5" fmla="*/ 56 h 317"/>
                  <a:gd name="T6" fmla="*/ 177 w 403"/>
                  <a:gd name="T7" fmla="*/ 20 h 317"/>
                  <a:gd name="T8" fmla="*/ 204 w 403"/>
                  <a:gd name="T9" fmla="*/ 39 h 317"/>
                  <a:gd name="T10" fmla="*/ 214 w 403"/>
                  <a:gd name="T11" fmla="*/ 9 h 317"/>
                  <a:gd name="T12" fmla="*/ 232 w 403"/>
                  <a:gd name="T13" fmla="*/ 11 h 317"/>
                  <a:gd name="T14" fmla="*/ 266 w 403"/>
                  <a:gd name="T15" fmla="*/ 9 h 317"/>
                  <a:gd name="T16" fmla="*/ 286 w 403"/>
                  <a:gd name="T17" fmla="*/ 0 h 317"/>
                  <a:gd name="T18" fmla="*/ 302 w 403"/>
                  <a:gd name="T19" fmla="*/ 22 h 317"/>
                  <a:gd name="T20" fmla="*/ 341 w 403"/>
                  <a:gd name="T21" fmla="*/ 25 h 317"/>
                  <a:gd name="T22" fmla="*/ 367 w 403"/>
                  <a:gd name="T23" fmla="*/ 56 h 317"/>
                  <a:gd name="T24" fmla="*/ 383 w 403"/>
                  <a:gd name="T25" fmla="*/ 95 h 317"/>
                  <a:gd name="T26" fmla="*/ 393 w 403"/>
                  <a:gd name="T27" fmla="*/ 119 h 317"/>
                  <a:gd name="T28" fmla="*/ 316 w 403"/>
                  <a:gd name="T29" fmla="*/ 168 h 317"/>
                  <a:gd name="T30" fmla="*/ 308 w 403"/>
                  <a:gd name="T31" fmla="*/ 192 h 317"/>
                  <a:gd name="T32" fmla="*/ 244 w 403"/>
                  <a:gd name="T33" fmla="*/ 250 h 317"/>
                  <a:gd name="T34" fmla="*/ 218 w 403"/>
                  <a:gd name="T35" fmla="*/ 265 h 317"/>
                  <a:gd name="T36" fmla="*/ 208 w 403"/>
                  <a:gd name="T37" fmla="*/ 278 h 317"/>
                  <a:gd name="T38" fmla="*/ 189 w 403"/>
                  <a:gd name="T39" fmla="*/ 307 h 317"/>
                  <a:gd name="T40" fmla="*/ 153 w 403"/>
                  <a:gd name="T41" fmla="*/ 351 h 317"/>
                  <a:gd name="T42" fmla="*/ 135 w 403"/>
                  <a:gd name="T43" fmla="*/ 371 h 317"/>
                  <a:gd name="T44" fmla="*/ 99 w 403"/>
                  <a:gd name="T45" fmla="*/ 371 h 317"/>
                  <a:gd name="T46" fmla="*/ 97 w 403"/>
                  <a:gd name="T47" fmla="*/ 379 h 317"/>
                  <a:gd name="T48" fmla="*/ 117 w 403"/>
                  <a:gd name="T49" fmla="*/ 409 h 317"/>
                  <a:gd name="T50" fmla="*/ 107 w 403"/>
                  <a:gd name="T51" fmla="*/ 434 h 317"/>
                  <a:gd name="T52" fmla="*/ 69 w 403"/>
                  <a:gd name="T53" fmla="*/ 423 h 317"/>
                  <a:gd name="T54" fmla="*/ 38 w 403"/>
                  <a:gd name="T55" fmla="*/ 418 h 317"/>
                  <a:gd name="T56" fmla="*/ 20 w 403"/>
                  <a:gd name="T57" fmla="*/ 413 h 317"/>
                  <a:gd name="T58" fmla="*/ 4 w 403"/>
                  <a:gd name="T59" fmla="*/ 376 h 317"/>
                  <a:gd name="T60" fmla="*/ 38 w 403"/>
                  <a:gd name="T61" fmla="*/ 362 h 317"/>
                  <a:gd name="T62" fmla="*/ 40 w 403"/>
                  <a:gd name="T63" fmla="*/ 325 h 317"/>
                  <a:gd name="T64" fmla="*/ 58 w 403"/>
                  <a:gd name="T65" fmla="*/ 323 h 317"/>
                  <a:gd name="T66" fmla="*/ 67 w 403"/>
                  <a:gd name="T67" fmla="*/ 343 h 317"/>
                  <a:gd name="T68" fmla="*/ 69 w 403"/>
                  <a:gd name="T69" fmla="*/ 314 h 317"/>
                  <a:gd name="T70" fmla="*/ 67 w 403"/>
                  <a:gd name="T71" fmla="*/ 285 h 317"/>
                  <a:gd name="T72" fmla="*/ 111 w 403"/>
                  <a:gd name="T73" fmla="*/ 287 h 317"/>
                  <a:gd name="T74" fmla="*/ 105 w 403"/>
                  <a:gd name="T75" fmla="*/ 248 h 317"/>
                  <a:gd name="T76" fmla="*/ 105 w 403"/>
                  <a:gd name="T77" fmla="*/ 201 h 317"/>
                  <a:gd name="T78" fmla="*/ 123 w 403"/>
                  <a:gd name="T79" fmla="*/ 162 h 317"/>
                  <a:gd name="T80" fmla="*/ 139 w 403"/>
                  <a:gd name="T81" fmla="*/ 181 h 317"/>
                  <a:gd name="T82" fmla="*/ 145 w 403"/>
                  <a:gd name="T83" fmla="*/ 217 h 317"/>
                  <a:gd name="T84" fmla="*/ 147 w 403"/>
                  <a:gd name="T85" fmla="*/ 181 h 317"/>
                  <a:gd name="T86" fmla="*/ 210 w 403"/>
                  <a:gd name="T87" fmla="*/ 153 h 317"/>
                  <a:gd name="T88" fmla="*/ 159 w 403"/>
                  <a:gd name="T89" fmla="*/ 168 h 317"/>
                  <a:gd name="T90" fmla="*/ 153 w 403"/>
                  <a:gd name="T91" fmla="*/ 162 h 317"/>
                  <a:gd name="T92" fmla="*/ 127 w 403"/>
                  <a:gd name="T93" fmla="*/ 151 h 317"/>
                  <a:gd name="T94" fmla="*/ 111 w 403"/>
                  <a:gd name="T95" fmla="*/ 131 h 317"/>
                  <a:gd name="T96" fmla="*/ 121 w 403"/>
                  <a:gd name="T97" fmla="*/ 73 h 3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3"/>
                  <a:gd name="T148" fmla="*/ 0 h 317"/>
                  <a:gd name="T149" fmla="*/ 403 w 403"/>
                  <a:gd name="T150" fmla="*/ 317 h 3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3" h="317">
                    <a:moveTo>
                      <a:pt x="112" y="40"/>
                    </a:moveTo>
                    <a:lnTo>
                      <a:pt x="124" y="34"/>
                    </a:lnTo>
                    <a:lnTo>
                      <a:pt x="140" y="32"/>
                    </a:lnTo>
                    <a:lnTo>
                      <a:pt x="142" y="40"/>
                    </a:lnTo>
                    <a:lnTo>
                      <a:pt x="146" y="30"/>
                    </a:lnTo>
                    <a:lnTo>
                      <a:pt x="158" y="26"/>
                    </a:lnTo>
                    <a:lnTo>
                      <a:pt x="164" y="32"/>
                    </a:lnTo>
                    <a:lnTo>
                      <a:pt x="170" y="40"/>
                    </a:lnTo>
                    <a:lnTo>
                      <a:pt x="176" y="40"/>
                    </a:lnTo>
                    <a:lnTo>
                      <a:pt x="172" y="22"/>
                    </a:lnTo>
                    <a:lnTo>
                      <a:pt x="180" y="22"/>
                    </a:lnTo>
                    <a:lnTo>
                      <a:pt x="180" y="14"/>
                    </a:lnTo>
                    <a:lnTo>
                      <a:pt x="196" y="14"/>
                    </a:lnTo>
                    <a:lnTo>
                      <a:pt x="198" y="32"/>
                    </a:lnTo>
                    <a:lnTo>
                      <a:pt x="210" y="28"/>
                    </a:lnTo>
                    <a:lnTo>
                      <a:pt x="214" y="22"/>
                    </a:lnTo>
                    <a:lnTo>
                      <a:pt x="218" y="10"/>
                    </a:lnTo>
                    <a:lnTo>
                      <a:pt x="220" y="6"/>
                    </a:lnTo>
                    <a:lnTo>
                      <a:pt x="226" y="10"/>
                    </a:lnTo>
                    <a:lnTo>
                      <a:pt x="234" y="4"/>
                    </a:lnTo>
                    <a:lnTo>
                      <a:pt x="238" y="8"/>
                    </a:lnTo>
                    <a:lnTo>
                      <a:pt x="244" y="2"/>
                    </a:lnTo>
                    <a:lnTo>
                      <a:pt x="260" y="0"/>
                    </a:lnTo>
                    <a:lnTo>
                      <a:pt x="272" y="6"/>
                    </a:lnTo>
                    <a:lnTo>
                      <a:pt x="272" y="18"/>
                    </a:lnTo>
                    <a:lnTo>
                      <a:pt x="278" y="0"/>
                    </a:lnTo>
                    <a:lnTo>
                      <a:pt x="292" y="0"/>
                    </a:lnTo>
                    <a:lnTo>
                      <a:pt x="304" y="2"/>
                    </a:lnTo>
                    <a:lnTo>
                      <a:pt x="308" y="6"/>
                    </a:lnTo>
                    <a:lnTo>
                      <a:pt x="308" y="16"/>
                    </a:lnTo>
                    <a:lnTo>
                      <a:pt x="318" y="6"/>
                    </a:lnTo>
                    <a:lnTo>
                      <a:pt x="326" y="8"/>
                    </a:lnTo>
                    <a:lnTo>
                      <a:pt x="350" y="18"/>
                    </a:lnTo>
                    <a:lnTo>
                      <a:pt x="376" y="32"/>
                    </a:lnTo>
                    <a:lnTo>
                      <a:pt x="366" y="44"/>
                    </a:lnTo>
                    <a:lnTo>
                      <a:pt x="376" y="40"/>
                    </a:lnTo>
                    <a:lnTo>
                      <a:pt x="396" y="46"/>
                    </a:lnTo>
                    <a:lnTo>
                      <a:pt x="396" y="54"/>
                    </a:lnTo>
                    <a:lnTo>
                      <a:pt x="392" y="68"/>
                    </a:lnTo>
                    <a:lnTo>
                      <a:pt x="400" y="66"/>
                    </a:lnTo>
                    <a:lnTo>
                      <a:pt x="402" y="76"/>
                    </a:lnTo>
                    <a:lnTo>
                      <a:pt x="402" y="86"/>
                    </a:lnTo>
                    <a:lnTo>
                      <a:pt x="394" y="92"/>
                    </a:lnTo>
                    <a:lnTo>
                      <a:pt x="350" y="106"/>
                    </a:lnTo>
                    <a:lnTo>
                      <a:pt x="322" y="120"/>
                    </a:lnTo>
                    <a:lnTo>
                      <a:pt x="338" y="116"/>
                    </a:lnTo>
                    <a:lnTo>
                      <a:pt x="348" y="118"/>
                    </a:lnTo>
                    <a:lnTo>
                      <a:pt x="314" y="138"/>
                    </a:lnTo>
                    <a:lnTo>
                      <a:pt x="278" y="152"/>
                    </a:lnTo>
                    <a:lnTo>
                      <a:pt x="266" y="168"/>
                    </a:lnTo>
                    <a:lnTo>
                      <a:pt x="250" y="180"/>
                    </a:lnTo>
                    <a:lnTo>
                      <a:pt x="234" y="186"/>
                    </a:lnTo>
                    <a:lnTo>
                      <a:pt x="220" y="172"/>
                    </a:lnTo>
                    <a:lnTo>
                      <a:pt x="224" y="190"/>
                    </a:lnTo>
                    <a:lnTo>
                      <a:pt x="202" y="190"/>
                    </a:lnTo>
                    <a:lnTo>
                      <a:pt x="180" y="184"/>
                    </a:lnTo>
                    <a:lnTo>
                      <a:pt x="214" y="200"/>
                    </a:lnTo>
                    <a:lnTo>
                      <a:pt x="204" y="214"/>
                    </a:lnTo>
                    <a:lnTo>
                      <a:pt x="188" y="202"/>
                    </a:lnTo>
                    <a:lnTo>
                      <a:pt x="192" y="220"/>
                    </a:lnTo>
                    <a:lnTo>
                      <a:pt x="174" y="240"/>
                    </a:lnTo>
                    <a:lnTo>
                      <a:pt x="160" y="238"/>
                    </a:lnTo>
                    <a:lnTo>
                      <a:pt x="156" y="252"/>
                    </a:lnTo>
                    <a:lnTo>
                      <a:pt x="144" y="246"/>
                    </a:lnTo>
                    <a:lnTo>
                      <a:pt x="142" y="258"/>
                    </a:lnTo>
                    <a:lnTo>
                      <a:pt x="138" y="266"/>
                    </a:lnTo>
                    <a:lnTo>
                      <a:pt x="130" y="272"/>
                    </a:lnTo>
                    <a:lnTo>
                      <a:pt x="106" y="272"/>
                    </a:lnTo>
                    <a:lnTo>
                      <a:pt x="102" y="266"/>
                    </a:lnTo>
                    <a:lnTo>
                      <a:pt x="104" y="252"/>
                    </a:lnTo>
                    <a:lnTo>
                      <a:pt x="88" y="276"/>
                    </a:lnTo>
                    <a:lnTo>
                      <a:pt x="100" y="272"/>
                    </a:lnTo>
                    <a:lnTo>
                      <a:pt x="116" y="280"/>
                    </a:lnTo>
                    <a:lnTo>
                      <a:pt x="108" y="290"/>
                    </a:lnTo>
                    <a:lnTo>
                      <a:pt x="120" y="294"/>
                    </a:lnTo>
                    <a:lnTo>
                      <a:pt x="118" y="302"/>
                    </a:lnTo>
                    <a:lnTo>
                      <a:pt x="116" y="308"/>
                    </a:lnTo>
                    <a:lnTo>
                      <a:pt x="110" y="312"/>
                    </a:lnTo>
                    <a:lnTo>
                      <a:pt x="90" y="316"/>
                    </a:lnTo>
                    <a:lnTo>
                      <a:pt x="82" y="306"/>
                    </a:lnTo>
                    <a:lnTo>
                      <a:pt x="72" y="304"/>
                    </a:lnTo>
                    <a:lnTo>
                      <a:pt x="62" y="304"/>
                    </a:lnTo>
                    <a:lnTo>
                      <a:pt x="52" y="298"/>
                    </a:lnTo>
                    <a:lnTo>
                      <a:pt x="38" y="300"/>
                    </a:lnTo>
                    <a:lnTo>
                      <a:pt x="40" y="308"/>
                    </a:lnTo>
                    <a:lnTo>
                      <a:pt x="30" y="302"/>
                    </a:lnTo>
                    <a:lnTo>
                      <a:pt x="20" y="296"/>
                    </a:lnTo>
                    <a:lnTo>
                      <a:pt x="10" y="292"/>
                    </a:lnTo>
                    <a:lnTo>
                      <a:pt x="0" y="284"/>
                    </a:lnTo>
                    <a:lnTo>
                      <a:pt x="4" y="270"/>
                    </a:lnTo>
                    <a:lnTo>
                      <a:pt x="20" y="262"/>
                    </a:lnTo>
                    <a:lnTo>
                      <a:pt x="28" y="262"/>
                    </a:lnTo>
                    <a:lnTo>
                      <a:pt x="38" y="260"/>
                    </a:lnTo>
                    <a:lnTo>
                      <a:pt x="46" y="254"/>
                    </a:lnTo>
                    <a:lnTo>
                      <a:pt x="42" y="248"/>
                    </a:lnTo>
                    <a:lnTo>
                      <a:pt x="40" y="234"/>
                    </a:lnTo>
                    <a:lnTo>
                      <a:pt x="48" y="230"/>
                    </a:lnTo>
                    <a:lnTo>
                      <a:pt x="54" y="228"/>
                    </a:lnTo>
                    <a:lnTo>
                      <a:pt x="58" y="232"/>
                    </a:lnTo>
                    <a:lnTo>
                      <a:pt x="64" y="256"/>
                    </a:lnTo>
                    <a:lnTo>
                      <a:pt x="80" y="256"/>
                    </a:lnTo>
                    <a:lnTo>
                      <a:pt x="68" y="246"/>
                    </a:lnTo>
                    <a:lnTo>
                      <a:pt x="70" y="234"/>
                    </a:lnTo>
                    <a:lnTo>
                      <a:pt x="84" y="214"/>
                    </a:lnTo>
                    <a:lnTo>
                      <a:pt x="72" y="226"/>
                    </a:lnTo>
                    <a:lnTo>
                      <a:pt x="56" y="220"/>
                    </a:lnTo>
                    <a:lnTo>
                      <a:pt x="60" y="210"/>
                    </a:lnTo>
                    <a:lnTo>
                      <a:pt x="68" y="204"/>
                    </a:lnTo>
                    <a:lnTo>
                      <a:pt x="72" y="194"/>
                    </a:lnTo>
                    <a:lnTo>
                      <a:pt x="94" y="192"/>
                    </a:lnTo>
                    <a:lnTo>
                      <a:pt x="114" y="206"/>
                    </a:lnTo>
                    <a:lnTo>
                      <a:pt x="120" y="196"/>
                    </a:lnTo>
                    <a:lnTo>
                      <a:pt x="106" y="188"/>
                    </a:lnTo>
                    <a:lnTo>
                      <a:pt x="108" y="178"/>
                    </a:lnTo>
                    <a:lnTo>
                      <a:pt x="110" y="168"/>
                    </a:lnTo>
                    <a:lnTo>
                      <a:pt x="114" y="158"/>
                    </a:lnTo>
                    <a:lnTo>
                      <a:pt x="108" y="144"/>
                    </a:lnTo>
                    <a:lnTo>
                      <a:pt x="120" y="146"/>
                    </a:lnTo>
                    <a:lnTo>
                      <a:pt x="112" y="132"/>
                    </a:lnTo>
                    <a:lnTo>
                      <a:pt x="126" y="116"/>
                    </a:lnTo>
                    <a:lnTo>
                      <a:pt x="128" y="120"/>
                    </a:lnTo>
                    <a:lnTo>
                      <a:pt x="134" y="126"/>
                    </a:lnTo>
                    <a:lnTo>
                      <a:pt x="142" y="130"/>
                    </a:lnTo>
                    <a:lnTo>
                      <a:pt x="144" y="134"/>
                    </a:lnTo>
                    <a:lnTo>
                      <a:pt x="146" y="142"/>
                    </a:lnTo>
                    <a:lnTo>
                      <a:pt x="148" y="156"/>
                    </a:lnTo>
                    <a:lnTo>
                      <a:pt x="152" y="162"/>
                    </a:lnTo>
                    <a:lnTo>
                      <a:pt x="154" y="142"/>
                    </a:lnTo>
                    <a:lnTo>
                      <a:pt x="150" y="130"/>
                    </a:lnTo>
                    <a:lnTo>
                      <a:pt x="180" y="132"/>
                    </a:lnTo>
                    <a:lnTo>
                      <a:pt x="198" y="126"/>
                    </a:lnTo>
                    <a:lnTo>
                      <a:pt x="216" y="110"/>
                    </a:lnTo>
                    <a:lnTo>
                      <a:pt x="192" y="120"/>
                    </a:lnTo>
                    <a:lnTo>
                      <a:pt x="172" y="124"/>
                    </a:lnTo>
                    <a:lnTo>
                      <a:pt x="162" y="120"/>
                    </a:lnTo>
                    <a:lnTo>
                      <a:pt x="172" y="110"/>
                    </a:lnTo>
                    <a:lnTo>
                      <a:pt x="164" y="106"/>
                    </a:lnTo>
                    <a:lnTo>
                      <a:pt x="156" y="116"/>
                    </a:lnTo>
                    <a:lnTo>
                      <a:pt x="152" y="118"/>
                    </a:lnTo>
                    <a:lnTo>
                      <a:pt x="140" y="114"/>
                    </a:lnTo>
                    <a:lnTo>
                      <a:pt x="130" y="108"/>
                    </a:lnTo>
                    <a:lnTo>
                      <a:pt x="144" y="90"/>
                    </a:lnTo>
                    <a:lnTo>
                      <a:pt x="120" y="102"/>
                    </a:lnTo>
                    <a:lnTo>
                      <a:pt x="114" y="94"/>
                    </a:lnTo>
                    <a:lnTo>
                      <a:pt x="112" y="86"/>
                    </a:lnTo>
                    <a:lnTo>
                      <a:pt x="114" y="74"/>
                    </a:lnTo>
                    <a:lnTo>
                      <a:pt x="124" y="52"/>
                    </a:lnTo>
                    <a:lnTo>
                      <a:pt x="110" y="48"/>
                    </a:lnTo>
                    <a:lnTo>
                      <a:pt x="112" y="40"/>
                    </a:lnTo>
                  </a:path>
                </a:pathLst>
              </a:custGeom>
              <a:solidFill>
                <a:schemeClr val="hlink"/>
              </a:solidFill>
              <a:ln w="12700" cap="rnd">
                <a:solidFill>
                  <a:schemeClr val="bg1"/>
                </a:solidFill>
                <a:round/>
                <a:headEnd/>
                <a:tailEnd/>
              </a:ln>
            </p:spPr>
            <p:txBody>
              <a:bodyPr/>
              <a:lstStyle/>
              <a:p>
                <a:endParaRPr lang="en-US"/>
              </a:p>
            </p:txBody>
          </p:sp>
          <p:sp>
            <p:nvSpPr>
              <p:cNvPr id="13781" name="Freeform 62"/>
              <p:cNvSpPr>
                <a:spLocks/>
              </p:cNvSpPr>
              <p:nvPr/>
            </p:nvSpPr>
            <p:spPr bwMode="ltGray">
              <a:xfrm>
                <a:off x="1728" y="660"/>
                <a:ext cx="632" cy="934"/>
              </a:xfrm>
              <a:custGeom>
                <a:avLst/>
                <a:gdLst>
                  <a:gd name="T0" fmla="*/ 115 w 637"/>
                  <a:gd name="T1" fmla="*/ 543 h 835"/>
                  <a:gd name="T2" fmla="*/ 111 w 637"/>
                  <a:gd name="T3" fmla="*/ 471 h 835"/>
                  <a:gd name="T4" fmla="*/ 24 w 637"/>
                  <a:gd name="T5" fmla="*/ 440 h 835"/>
                  <a:gd name="T6" fmla="*/ 10 w 637"/>
                  <a:gd name="T7" fmla="*/ 383 h 835"/>
                  <a:gd name="T8" fmla="*/ 36 w 637"/>
                  <a:gd name="T9" fmla="*/ 352 h 835"/>
                  <a:gd name="T10" fmla="*/ 38 w 637"/>
                  <a:gd name="T11" fmla="*/ 330 h 835"/>
                  <a:gd name="T12" fmla="*/ 14 w 637"/>
                  <a:gd name="T13" fmla="*/ 268 h 835"/>
                  <a:gd name="T14" fmla="*/ 65 w 637"/>
                  <a:gd name="T15" fmla="*/ 249 h 835"/>
                  <a:gd name="T16" fmla="*/ 109 w 637"/>
                  <a:gd name="T17" fmla="*/ 226 h 835"/>
                  <a:gd name="T18" fmla="*/ 101 w 637"/>
                  <a:gd name="T19" fmla="*/ 177 h 835"/>
                  <a:gd name="T20" fmla="*/ 137 w 637"/>
                  <a:gd name="T21" fmla="*/ 138 h 835"/>
                  <a:gd name="T22" fmla="*/ 159 w 637"/>
                  <a:gd name="T23" fmla="*/ 140 h 835"/>
                  <a:gd name="T24" fmla="*/ 179 w 637"/>
                  <a:gd name="T25" fmla="*/ 86 h 835"/>
                  <a:gd name="T26" fmla="*/ 206 w 637"/>
                  <a:gd name="T27" fmla="*/ 73 h 835"/>
                  <a:gd name="T28" fmla="*/ 270 w 637"/>
                  <a:gd name="T29" fmla="*/ 112 h 835"/>
                  <a:gd name="T30" fmla="*/ 292 w 637"/>
                  <a:gd name="T31" fmla="*/ 78 h 835"/>
                  <a:gd name="T32" fmla="*/ 308 w 637"/>
                  <a:gd name="T33" fmla="*/ 91 h 835"/>
                  <a:gd name="T34" fmla="*/ 335 w 637"/>
                  <a:gd name="T35" fmla="*/ 145 h 835"/>
                  <a:gd name="T36" fmla="*/ 341 w 637"/>
                  <a:gd name="T37" fmla="*/ 67 h 835"/>
                  <a:gd name="T38" fmla="*/ 349 w 637"/>
                  <a:gd name="T39" fmla="*/ 31 h 835"/>
                  <a:gd name="T40" fmla="*/ 395 w 637"/>
                  <a:gd name="T41" fmla="*/ 36 h 835"/>
                  <a:gd name="T42" fmla="*/ 431 w 637"/>
                  <a:gd name="T43" fmla="*/ 0 h 835"/>
                  <a:gd name="T44" fmla="*/ 482 w 637"/>
                  <a:gd name="T45" fmla="*/ 17 h 835"/>
                  <a:gd name="T46" fmla="*/ 492 w 637"/>
                  <a:gd name="T47" fmla="*/ 48 h 835"/>
                  <a:gd name="T48" fmla="*/ 514 w 637"/>
                  <a:gd name="T49" fmla="*/ 75 h 835"/>
                  <a:gd name="T50" fmla="*/ 546 w 637"/>
                  <a:gd name="T51" fmla="*/ 120 h 835"/>
                  <a:gd name="T52" fmla="*/ 484 w 637"/>
                  <a:gd name="T53" fmla="*/ 123 h 835"/>
                  <a:gd name="T54" fmla="*/ 429 w 637"/>
                  <a:gd name="T55" fmla="*/ 154 h 835"/>
                  <a:gd name="T56" fmla="*/ 468 w 637"/>
                  <a:gd name="T57" fmla="*/ 138 h 835"/>
                  <a:gd name="T58" fmla="*/ 506 w 637"/>
                  <a:gd name="T59" fmla="*/ 143 h 835"/>
                  <a:gd name="T60" fmla="*/ 488 w 637"/>
                  <a:gd name="T61" fmla="*/ 173 h 835"/>
                  <a:gd name="T62" fmla="*/ 540 w 637"/>
                  <a:gd name="T63" fmla="*/ 149 h 835"/>
                  <a:gd name="T64" fmla="*/ 494 w 637"/>
                  <a:gd name="T65" fmla="*/ 235 h 835"/>
                  <a:gd name="T66" fmla="*/ 565 w 637"/>
                  <a:gd name="T67" fmla="*/ 192 h 835"/>
                  <a:gd name="T68" fmla="*/ 593 w 637"/>
                  <a:gd name="T69" fmla="*/ 166 h 835"/>
                  <a:gd name="T70" fmla="*/ 621 w 637"/>
                  <a:gd name="T71" fmla="*/ 208 h 835"/>
                  <a:gd name="T72" fmla="*/ 595 w 637"/>
                  <a:gd name="T73" fmla="*/ 226 h 835"/>
                  <a:gd name="T74" fmla="*/ 566 w 637"/>
                  <a:gd name="T75" fmla="*/ 252 h 835"/>
                  <a:gd name="T76" fmla="*/ 566 w 637"/>
                  <a:gd name="T77" fmla="*/ 294 h 835"/>
                  <a:gd name="T78" fmla="*/ 538 w 637"/>
                  <a:gd name="T79" fmla="*/ 365 h 835"/>
                  <a:gd name="T80" fmla="*/ 536 w 637"/>
                  <a:gd name="T81" fmla="*/ 489 h 835"/>
                  <a:gd name="T82" fmla="*/ 500 w 637"/>
                  <a:gd name="T83" fmla="*/ 504 h 835"/>
                  <a:gd name="T84" fmla="*/ 520 w 637"/>
                  <a:gd name="T85" fmla="*/ 559 h 835"/>
                  <a:gd name="T86" fmla="*/ 498 w 637"/>
                  <a:gd name="T87" fmla="*/ 638 h 835"/>
                  <a:gd name="T88" fmla="*/ 478 w 637"/>
                  <a:gd name="T89" fmla="*/ 683 h 835"/>
                  <a:gd name="T90" fmla="*/ 476 w 637"/>
                  <a:gd name="T91" fmla="*/ 799 h 835"/>
                  <a:gd name="T92" fmla="*/ 435 w 637"/>
                  <a:gd name="T93" fmla="*/ 790 h 835"/>
                  <a:gd name="T94" fmla="*/ 413 w 637"/>
                  <a:gd name="T95" fmla="*/ 862 h 835"/>
                  <a:gd name="T96" fmla="*/ 355 w 637"/>
                  <a:gd name="T97" fmla="*/ 883 h 835"/>
                  <a:gd name="T98" fmla="*/ 306 w 637"/>
                  <a:gd name="T99" fmla="*/ 949 h 835"/>
                  <a:gd name="T100" fmla="*/ 234 w 637"/>
                  <a:gd name="T101" fmla="*/ 974 h 835"/>
                  <a:gd name="T102" fmla="*/ 206 w 637"/>
                  <a:gd name="T103" fmla="*/ 1044 h 835"/>
                  <a:gd name="T104" fmla="*/ 179 w 637"/>
                  <a:gd name="T105" fmla="*/ 1136 h 835"/>
                  <a:gd name="T106" fmla="*/ 141 w 637"/>
                  <a:gd name="T107" fmla="*/ 1148 h 835"/>
                  <a:gd name="T108" fmla="*/ 97 w 637"/>
                  <a:gd name="T109" fmla="*/ 1073 h 835"/>
                  <a:gd name="T110" fmla="*/ 79 w 637"/>
                  <a:gd name="T111" fmla="*/ 876 h 835"/>
                  <a:gd name="T112" fmla="*/ 131 w 637"/>
                  <a:gd name="T113" fmla="*/ 805 h 835"/>
                  <a:gd name="T114" fmla="*/ 99 w 637"/>
                  <a:gd name="T115" fmla="*/ 730 h 835"/>
                  <a:gd name="T116" fmla="*/ 121 w 637"/>
                  <a:gd name="T117" fmla="*/ 683 h 835"/>
                  <a:gd name="T118" fmla="*/ 113 w 637"/>
                  <a:gd name="T119" fmla="*/ 644 h 83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37"/>
                  <a:gd name="T181" fmla="*/ 0 h 835"/>
                  <a:gd name="T182" fmla="*/ 637 w 637"/>
                  <a:gd name="T183" fmla="*/ 835 h 83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37" h="835">
                    <a:moveTo>
                      <a:pt x="116" y="432"/>
                    </a:moveTo>
                    <a:lnTo>
                      <a:pt x="114" y="396"/>
                    </a:lnTo>
                    <a:lnTo>
                      <a:pt x="118" y="388"/>
                    </a:lnTo>
                    <a:lnTo>
                      <a:pt x="106" y="356"/>
                    </a:lnTo>
                    <a:lnTo>
                      <a:pt x="112" y="346"/>
                    </a:lnTo>
                    <a:lnTo>
                      <a:pt x="114" y="336"/>
                    </a:lnTo>
                    <a:lnTo>
                      <a:pt x="78" y="310"/>
                    </a:lnTo>
                    <a:lnTo>
                      <a:pt x="40" y="306"/>
                    </a:lnTo>
                    <a:lnTo>
                      <a:pt x="24" y="314"/>
                    </a:lnTo>
                    <a:lnTo>
                      <a:pt x="4" y="288"/>
                    </a:lnTo>
                    <a:lnTo>
                      <a:pt x="24" y="282"/>
                    </a:lnTo>
                    <a:lnTo>
                      <a:pt x="10" y="274"/>
                    </a:lnTo>
                    <a:lnTo>
                      <a:pt x="0" y="262"/>
                    </a:lnTo>
                    <a:lnTo>
                      <a:pt x="10" y="250"/>
                    </a:lnTo>
                    <a:lnTo>
                      <a:pt x="36" y="252"/>
                    </a:lnTo>
                    <a:lnTo>
                      <a:pt x="52" y="258"/>
                    </a:lnTo>
                    <a:lnTo>
                      <a:pt x="56" y="248"/>
                    </a:lnTo>
                    <a:lnTo>
                      <a:pt x="38" y="236"/>
                    </a:lnTo>
                    <a:lnTo>
                      <a:pt x="18" y="234"/>
                    </a:lnTo>
                    <a:lnTo>
                      <a:pt x="0" y="204"/>
                    </a:lnTo>
                    <a:lnTo>
                      <a:pt x="14" y="192"/>
                    </a:lnTo>
                    <a:lnTo>
                      <a:pt x="40" y="186"/>
                    </a:lnTo>
                    <a:lnTo>
                      <a:pt x="46" y="182"/>
                    </a:lnTo>
                    <a:lnTo>
                      <a:pt x="68" y="178"/>
                    </a:lnTo>
                    <a:lnTo>
                      <a:pt x="90" y="180"/>
                    </a:lnTo>
                    <a:lnTo>
                      <a:pt x="94" y="182"/>
                    </a:lnTo>
                    <a:lnTo>
                      <a:pt x="112" y="162"/>
                    </a:lnTo>
                    <a:lnTo>
                      <a:pt x="118" y="142"/>
                    </a:lnTo>
                    <a:lnTo>
                      <a:pt x="100" y="138"/>
                    </a:lnTo>
                    <a:lnTo>
                      <a:pt x="104" y="126"/>
                    </a:lnTo>
                    <a:lnTo>
                      <a:pt x="110" y="116"/>
                    </a:lnTo>
                    <a:lnTo>
                      <a:pt x="120" y="110"/>
                    </a:lnTo>
                    <a:lnTo>
                      <a:pt x="140" y="98"/>
                    </a:lnTo>
                    <a:lnTo>
                      <a:pt x="146" y="90"/>
                    </a:lnTo>
                    <a:lnTo>
                      <a:pt x="160" y="92"/>
                    </a:lnTo>
                    <a:lnTo>
                      <a:pt x="162" y="100"/>
                    </a:lnTo>
                    <a:lnTo>
                      <a:pt x="172" y="88"/>
                    </a:lnTo>
                    <a:lnTo>
                      <a:pt x="182" y="82"/>
                    </a:lnTo>
                    <a:lnTo>
                      <a:pt x="182" y="62"/>
                    </a:lnTo>
                    <a:lnTo>
                      <a:pt x="198" y="58"/>
                    </a:lnTo>
                    <a:lnTo>
                      <a:pt x="202" y="80"/>
                    </a:lnTo>
                    <a:lnTo>
                      <a:pt x="212" y="52"/>
                    </a:lnTo>
                    <a:lnTo>
                      <a:pt x="240" y="52"/>
                    </a:lnTo>
                    <a:lnTo>
                      <a:pt x="268" y="42"/>
                    </a:lnTo>
                    <a:lnTo>
                      <a:pt x="276" y="80"/>
                    </a:lnTo>
                    <a:lnTo>
                      <a:pt x="296" y="88"/>
                    </a:lnTo>
                    <a:lnTo>
                      <a:pt x="296" y="68"/>
                    </a:lnTo>
                    <a:lnTo>
                      <a:pt x="298" y="56"/>
                    </a:lnTo>
                    <a:lnTo>
                      <a:pt x="302" y="48"/>
                    </a:lnTo>
                    <a:lnTo>
                      <a:pt x="310" y="54"/>
                    </a:lnTo>
                    <a:lnTo>
                      <a:pt x="314" y="64"/>
                    </a:lnTo>
                    <a:lnTo>
                      <a:pt x="320" y="82"/>
                    </a:lnTo>
                    <a:lnTo>
                      <a:pt x="326" y="100"/>
                    </a:lnTo>
                    <a:lnTo>
                      <a:pt x="344" y="104"/>
                    </a:lnTo>
                    <a:lnTo>
                      <a:pt x="336" y="80"/>
                    </a:lnTo>
                    <a:lnTo>
                      <a:pt x="334" y="44"/>
                    </a:lnTo>
                    <a:lnTo>
                      <a:pt x="350" y="48"/>
                    </a:lnTo>
                    <a:lnTo>
                      <a:pt x="354" y="42"/>
                    </a:lnTo>
                    <a:lnTo>
                      <a:pt x="364" y="36"/>
                    </a:lnTo>
                    <a:lnTo>
                      <a:pt x="358" y="22"/>
                    </a:lnTo>
                    <a:lnTo>
                      <a:pt x="374" y="14"/>
                    </a:lnTo>
                    <a:lnTo>
                      <a:pt x="384" y="12"/>
                    </a:lnTo>
                    <a:lnTo>
                      <a:pt x="404" y="26"/>
                    </a:lnTo>
                    <a:lnTo>
                      <a:pt x="414" y="14"/>
                    </a:lnTo>
                    <a:lnTo>
                      <a:pt x="426" y="6"/>
                    </a:lnTo>
                    <a:lnTo>
                      <a:pt x="440" y="0"/>
                    </a:lnTo>
                    <a:lnTo>
                      <a:pt x="456" y="0"/>
                    </a:lnTo>
                    <a:lnTo>
                      <a:pt x="478" y="6"/>
                    </a:lnTo>
                    <a:lnTo>
                      <a:pt x="494" y="12"/>
                    </a:lnTo>
                    <a:lnTo>
                      <a:pt x="516" y="18"/>
                    </a:lnTo>
                    <a:lnTo>
                      <a:pt x="524" y="24"/>
                    </a:lnTo>
                    <a:lnTo>
                      <a:pt x="504" y="34"/>
                    </a:lnTo>
                    <a:lnTo>
                      <a:pt x="530" y="38"/>
                    </a:lnTo>
                    <a:lnTo>
                      <a:pt x="538" y="44"/>
                    </a:lnTo>
                    <a:lnTo>
                      <a:pt x="526" y="54"/>
                    </a:lnTo>
                    <a:lnTo>
                      <a:pt x="542" y="54"/>
                    </a:lnTo>
                    <a:lnTo>
                      <a:pt x="570" y="74"/>
                    </a:lnTo>
                    <a:lnTo>
                      <a:pt x="558" y="86"/>
                    </a:lnTo>
                    <a:lnTo>
                      <a:pt x="542" y="92"/>
                    </a:lnTo>
                    <a:lnTo>
                      <a:pt x="520" y="90"/>
                    </a:lnTo>
                    <a:lnTo>
                      <a:pt x="496" y="88"/>
                    </a:lnTo>
                    <a:lnTo>
                      <a:pt x="480" y="90"/>
                    </a:lnTo>
                    <a:lnTo>
                      <a:pt x="468" y="96"/>
                    </a:lnTo>
                    <a:lnTo>
                      <a:pt x="438" y="110"/>
                    </a:lnTo>
                    <a:lnTo>
                      <a:pt x="440" y="118"/>
                    </a:lnTo>
                    <a:lnTo>
                      <a:pt x="454" y="110"/>
                    </a:lnTo>
                    <a:lnTo>
                      <a:pt x="480" y="98"/>
                    </a:lnTo>
                    <a:lnTo>
                      <a:pt x="492" y="98"/>
                    </a:lnTo>
                    <a:lnTo>
                      <a:pt x="506" y="100"/>
                    </a:lnTo>
                    <a:lnTo>
                      <a:pt x="518" y="102"/>
                    </a:lnTo>
                    <a:lnTo>
                      <a:pt x="516" y="116"/>
                    </a:lnTo>
                    <a:lnTo>
                      <a:pt x="500" y="118"/>
                    </a:lnTo>
                    <a:lnTo>
                      <a:pt x="500" y="124"/>
                    </a:lnTo>
                    <a:lnTo>
                      <a:pt x="532" y="122"/>
                    </a:lnTo>
                    <a:lnTo>
                      <a:pt x="538" y="104"/>
                    </a:lnTo>
                    <a:lnTo>
                      <a:pt x="552" y="106"/>
                    </a:lnTo>
                    <a:lnTo>
                      <a:pt x="550" y="126"/>
                    </a:lnTo>
                    <a:lnTo>
                      <a:pt x="528" y="144"/>
                    </a:lnTo>
                    <a:lnTo>
                      <a:pt x="506" y="168"/>
                    </a:lnTo>
                    <a:lnTo>
                      <a:pt x="550" y="146"/>
                    </a:lnTo>
                    <a:lnTo>
                      <a:pt x="560" y="130"/>
                    </a:lnTo>
                    <a:lnTo>
                      <a:pt x="578" y="138"/>
                    </a:lnTo>
                    <a:lnTo>
                      <a:pt x="582" y="122"/>
                    </a:lnTo>
                    <a:lnTo>
                      <a:pt x="596" y="118"/>
                    </a:lnTo>
                    <a:lnTo>
                      <a:pt x="608" y="118"/>
                    </a:lnTo>
                    <a:lnTo>
                      <a:pt x="622" y="124"/>
                    </a:lnTo>
                    <a:lnTo>
                      <a:pt x="634" y="142"/>
                    </a:lnTo>
                    <a:lnTo>
                      <a:pt x="636" y="148"/>
                    </a:lnTo>
                    <a:lnTo>
                      <a:pt x="626" y="156"/>
                    </a:lnTo>
                    <a:lnTo>
                      <a:pt x="620" y="164"/>
                    </a:lnTo>
                    <a:lnTo>
                      <a:pt x="610" y="162"/>
                    </a:lnTo>
                    <a:lnTo>
                      <a:pt x="610" y="172"/>
                    </a:lnTo>
                    <a:lnTo>
                      <a:pt x="600" y="182"/>
                    </a:lnTo>
                    <a:lnTo>
                      <a:pt x="580" y="180"/>
                    </a:lnTo>
                    <a:lnTo>
                      <a:pt x="592" y="190"/>
                    </a:lnTo>
                    <a:lnTo>
                      <a:pt x="574" y="200"/>
                    </a:lnTo>
                    <a:lnTo>
                      <a:pt x="580" y="210"/>
                    </a:lnTo>
                    <a:lnTo>
                      <a:pt x="566" y="226"/>
                    </a:lnTo>
                    <a:lnTo>
                      <a:pt x="556" y="242"/>
                    </a:lnTo>
                    <a:lnTo>
                      <a:pt x="550" y="260"/>
                    </a:lnTo>
                    <a:lnTo>
                      <a:pt x="542" y="314"/>
                    </a:lnTo>
                    <a:lnTo>
                      <a:pt x="554" y="330"/>
                    </a:lnTo>
                    <a:lnTo>
                      <a:pt x="548" y="350"/>
                    </a:lnTo>
                    <a:lnTo>
                      <a:pt x="526" y="338"/>
                    </a:lnTo>
                    <a:lnTo>
                      <a:pt x="510" y="344"/>
                    </a:lnTo>
                    <a:lnTo>
                      <a:pt x="512" y="360"/>
                    </a:lnTo>
                    <a:lnTo>
                      <a:pt x="528" y="366"/>
                    </a:lnTo>
                    <a:lnTo>
                      <a:pt x="532" y="382"/>
                    </a:lnTo>
                    <a:lnTo>
                      <a:pt x="532" y="400"/>
                    </a:lnTo>
                    <a:lnTo>
                      <a:pt x="526" y="424"/>
                    </a:lnTo>
                    <a:lnTo>
                      <a:pt x="516" y="444"/>
                    </a:lnTo>
                    <a:lnTo>
                      <a:pt x="510" y="456"/>
                    </a:lnTo>
                    <a:lnTo>
                      <a:pt x="504" y="462"/>
                    </a:lnTo>
                    <a:lnTo>
                      <a:pt x="488" y="472"/>
                    </a:lnTo>
                    <a:lnTo>
                      <a:pt x="490" y="488"/>
                    </a:lnTo>
                    <a:lnTo>
                      <a:pt x="488" y="508"/>
                    </a:lnTo>
                    <a:lnTo>
                      <a:pt x="488" y="548"/>
                    </a:lnTo>
                    <a:lnTo>
                      <a:pt x="488" y="570"/>
                    </a:lnTo>
                    <a:lnTo>
                      <a:pt x="460" y="562"/>
                    </a:lnTo>
                    <a:lnTo>
                      <a:pt x="450" y="538"/>
                    </a:lnTo>
                    <a:lnTo>
                      <a:pt x="444" y="564"/>
                    </a:lnTo>
                    <a:lnTo>
                      <a:pt x="452" y="572"/>
                    </a:lnTo>
                    <a:lnTo>
                      <a:pt x="476" y="580"/>
                    </a:lnTo>
                    <a:lnTo>
                      <a:pt x="422" y="616"/>
                    </a:lnTo>
                    <a:lnTo>
                      <a:pt x="402" y="620"/>
                    </a:lnTo>
                    <a:lnTo>
                      <a:pt x="378" y="628"/>
                    </a:lnTo>
                    <a:lnTo>
                      <a:pt x="364" y="630"/>
                    </a:lnTo>
                    <a:lnTo>
                      <a:pt x="354" y="628"/>
                    </a:lnTo>
                    <a:lnTo>
                      <a:pt x="334" y="648"/>
                    </a:lnTo>
                    <a:lnTo>
                      <a:pt x="312" y="678"/>
                    </a:lnTo>
                    <a:lnTo>
                      <a:pt x="282" y="686"/>
                    </a:lnTo>
                    <a:lnTo>
                      <a:pt x="262" y="688"/>
                    </a:lnTo>
                    <a:lnTo>
                      <a:pt x="240" y="696"/>
                    </a:lnTo>
                    <a:lnTo>
                      <a:pt x="226" y="716"/>
                    </a:lnTo>
                    <a:lnTo>
                      <a:pt x="224" y="734"/>
                    </a:lnTo>
                    <a:lnTo>
                      <a:pt x="212" y="746"/>
                    </a:lnTo>
                    <a:lnTo>
                      <a:pt x="202" y="756"/>
                    </a:lnTo>
                    <a:lnTo>
                      <a:pt x="196" y="770"/>
                    </a:lnTo>
                    <a:lnTo>
                      <a:pt x="182" y="812"/>
                    </a:lnTo>
                    <a:lnTo>
                      <a:pt x="172" y="830"/>
                    </a:lnTo>
                    <a:lnTo>
                      <a:pt x="160" y="834"/>
                    </a:lnTo>
                    <a:lnTo>
                      <a:pt x="144" y="820"/>
                    </a:lnTo>
                    <a:lnTo>
                      <a:pt x="126" y="806"/>
                    </a:lnTo>
                    <a:lnTo>
                      <a:pt x="114" y="806"/>
                    </a:lnTo>
                    <a:lnTo>
                      <a:pt x="100" y="766"/>
                    </a:lnTo>
                    <a:lnTo>
                      <a:pt x="86" y="704"/>
                    </a:lnTo>
                    <a:lnTo>
                      <a:pt x="78" y="656"/>
                    </a:lnTo>
                    <a:lnTo>
                      <a:pt x="82" y="626"/>
                    </a:lnTo>
                    <a:lnTo>
                      <a:pt x="94" y="602"/>
                    </a:lnTo>
                    <a:lnTo>
                      <a:pt x="128" y="580"/>
                    </a:lnTo>
                    <a:lnTo>
                      <a:pt x="134" y="576"/>
                    </a:lnTo>
                    <a:lnTo>
                      <a:pt x="142" y="550"/>
                    </a:lnTo>
                    <a:lnTo>
                      <a:pt x="118" y="546"/>
                    </a:lnTo>
                    <a:lnTo>
                      <a:pt x="102" y="522"/>
                    </a:lnTo>
                    <a:lnTo>
                      <a:pt x="128" y="526"/>
                    </a:lnTo>
                    <a:lnTo>
                      <a:pt x="134" y="516"/>
                    </a:lnTo>
                    <a:lnTo>
                      <a:pt x="124" y="488"/>
                    </a:lnTo>
                    <a:lnTo>
                      <a:pt x="106" y="498"/>
                    </a:lnTo>
                    <a:lnTo>
                      <a:pt x="102" y="482"/>
                    </a:lnTo>
                    <a:lnTo>
                      <a:pt x="116" y="460"/>
                    </a:lnTo>
                    <a:lnTo>
                      <a:pt x="116" y="432"/>
                    </a:lnTo>
                  </a:path>
                </a:pathLst>
              </a:custGeom>
              <a:solidFill>
                <a:schemeClr val="hlink"/>
              </a:solidFill>
              <a:ln w="12700" cap="rnd">
                <a:solidFill>
                  <a:schemeClr val="bg1"/>
                </a:solidFill>
                <a:round/>
                <a:headEnd/>
                <a:tailEnd/>
              </a:ln>
            </p:spPr>
            <p:txBody>
              <a:bodyPr/>
              <a:lstStyle/>
              <a:p>
                <a:endParaRPr lang="en-US"/>
              </a:p>
            </p:txBody>
          </p:sp>
          <p:sp>
            <p:nvSpPr>
              <p:cNvPr id="13782" name="Freeform 63"/>
              <p:cNvSpPr>
                <a:spLocks/>
              </p:cNvSpPr>
              <p:nvPr/>
            </p:nvSpPr>
            <p:spPr bwMode="ltGray">
              <a:xfrm>
                <a:off x="1819" y="1258"/>
                <a:ext cx="29" cy="36"/>
              </a:xfrm>
              <a:custGeom>
                <a:avLst/>
                <a:gdLst>
                  <a:gd name="T0" fmla="*/ 6 w 29"/>
                  <a:gd name="T1" fmla="*/ 0 h 33"/>
                  <a:gd name="T2" fmla="*/ 16 w 29"/>
                  <a:gd name="T3" fmla="*/ 15 h 33"/>
                  <a:gd name="T4" fmla="*/ 28 w 29"/>
                  <a:gd name="T5" fmla="*/ 31 h 33"/>
                  <a:gd name="T6" fmla="*/ 20 w 29"/>
                  <a:gd name="T7" fmla="*/ 41 h 33"/>
                  <a:gd name="T8" fmla="*/ 6 w 29"/>
                  <a:gd name="T9" fmla="*/ 37 h 33"/>
                  <a:gd name="T10" fmla="*/ 0 w 29"/>
                  <a:gd name="T11" fmla="*/ 17 h 33"/>
                  <a:gd name="T12" fmla="*/ 6 w 29"/>
                  <a:gd name="T13" fmla="*/ 0 h 33"/>
                  <a:gd name="T14" fmla="*/ 0 60000 65536"/>
                  <a:gd name="T15" fmla="*/ 0 60000 65536"/>
                  <a:gd name="T16" fmla="*/ 0 60000 65536"/>
                  <a:gd name="T17" fmla="*/ 0 60000 65536"/>
                  <a:gd name="T18" fmla="*/ 0 60000 65536"/>
                  <a:gd name="T19" fmla="*/ 0 60000 65536"/>
                  <a:gd name="T20" fmla="*/ 0 60000 65536"/>
                  <a:gd name="T21" fmla="*/ 0 w 29"/>
                  <a:gd name="T22" fmla="*/ 0 h 33"/>
                  <a:gd name="T23" fmla="*/ 29 w 29"/>
                  <a:gd name="T24" fmla="*/ 33 h 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 h="33">
                    <a:moveTo>
                      <a:pt x="6" y="0"/>
                    </a:moveTo>
                    <a:lnTo>
                      <a:pt x="16" y="12"/>
                    </a:lnTo>
                    <a:lnTo>
                      <a:pt x="28" y="24"/>
                    </a:lnTo>
                    <a:lnTo>
                      <a:pt x="20" y="32"/>
                    </a:lnTo>
                    <a:lnTo>
                      <a:pt x="6" y="28"/>
                    </a:lnTo>
                    <a:lnTo>
                      <a:pt x="0" y="14"/>
                    </a:lnTo>
                    <a:lnTo>
                      <a:pt x="6" y="0"/>
                    </a:lnTo>
                  </a:path>
                </a:pathLst>
              </a:custGeom>
              <a:solidFill>
                <a:schemeClr val="hlink"/>
              </a:solidFill>
              <a:ln w="12700" cap="rnd">
                <a:solidFill>
                  <a:schemeClr val="bg1"/>
                </a:solidFill>
                <a:round/>
                <a:headEnd/>
                <a:tailEnd/>
              </a:ln>
            </p:spPr>
            <p:txBody>
              <a:bodyPr/>
              <a:lstStyle/>
              <a:p>
                <a:endParaRPr lang="en-US"/>
              </a:p>
            </p:txBody>
          </p:sp>
          <p:sp>
            <p:nvSpPr>
              <p:cNvPr id="13783" name="Freeform 64"/>
              <p:cNvSpPr>
                <a:spLocks/>
              </p:cNvSpPr>
              <p:nvPr/>
            </p:nvSpPr>
            <p:spPr bwMode="ltGray">
              <a:xfrm>
                <a:off x="1306" y="2313"/>
                <a:ext cx="27" cy="21"/>
              </a:xfrm>
              <a:custGeom>
                <a:avLst/>
                <a:gdLst>
                  <a:gd name="T0" fmla="*/ 14 w 27"/>
                  <a:gd name="T1" fmla="*/ 0 h 19"/>
                  <a:gd name="T2" fmla="*/ 26 w 27"/>
                  <a:gd name="T3" fmla="*/ 11 h 19"/>
                  <a:gd name="T4" fmla="*/ 24 w 27"/>
                  <a:gd name="T5" fmla="*/ 19 h 19"/>
                  <a:gd name="T6" fmla="*/ 12 w 27"/>
                  <a:gd name="T7" fmla="*/ 24 h 19"/>
                  <a:gd name="T8" fmla="*/ 2 w 27"/>
                  <a:gd name="T9" fmla="*/ 22 h 19"/>
                  <a:gd name="T10" fmla="*/ 0 w 27"/>
                  <a:gd name="T11" fmla="*/ 11 h 19"/>
                  <a:gd name="T12" fmla="*/ 14 w 27"/>
                  <a:gd name="T13" fmla="*/ 0 h 19"/>
                  <a:gd name="T14" fmla="*/ 0 60000 65536"/>
                  <a:gd name="T15" fmla="*/ 0 60000 65536"/>
                  <a:gd name="T16" fmla="*/ 0 60000 65536"/>
                  <a:gd name="T17" fmla="*/ 0 60000 65536"/>
                  <a:gd name="T18" fmla="*/ 0 60000 65536"/>
                  <a:gd name="T19" fmla="*/ 0 60000 65536"/>
                  <a:gd name="T20" fmla="*/ 0 60000 65536"/>
                  <a:gd name="T21" fmla="*/ 0 w 27"/>
                  <a:gd name="T22" fmla="*/ 0 h 19"/>
                  <a:gd name="T23" fmla="*/ 27 w 27"/>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19">
                    <a:moveTo>
                      <a:pt x="14" y="0"/>
                    </a:moveTo>
                    <a:lnTo>
                      <a:pt x="26" y="8"/>
                    </a:lnTo>
                    <a:lnTo>
                      <a:pt x="24" y="14"/>
                    </a:lnTo>
                    <a:lnTo>
                      <a:pt x="12" y="18"/>
                    </a:lnTo>
                    <a:lnTo>
                      <a:pt x="2" y="16"/>
                    </a:lnTo>
                    <a:lnTo>
                      <a:pt x="0" y="8"/>
                    </a:lnTo>
                    <a:lnTo>
                      <a:pt x="14" y="0"/>
                    </a:lnTo>
                  </a:path>
                </a:pathLst>
              </a:custGeom>
              <a:solidFill>
                <a:schemeClr val="hlink"/>
              </a:solidFill>
              <a:ln w="12700" cap="rnd">
                <a:solidFill>
                  <a:schemeClr val="bg1"/>
                </a:solidFill>
                <a:round/>
                <a:headEnd/>
                <a:tailEnd/>
              </a:ln>
            </p:spPr>
            <p:txBody>
              <a:bodyPr/>
              <a:lstStyle/>
              <a:p>
                <a:endParaRPr lang="en-US"/>
              </a:p>
            </p:txBody>
          </p:sp>
          <p:sp>
            <p:nvSpPr>
              <p:cNvPr id="13784" name="Freeform 65"/>
              <p:cNvSpPr>
                <a:spLocks/>
              </p:cNvSpPr>
              <p:nvPr/>
            </p:nvSpPr>
            <p:spPr bwMode="ltGray">
              <a:xfrm>
                <a:off x="1323" y="2345"/>
                <a:ext cx="16" cy="21"/>
              </a:xfrm>
              <a:custGeom>
                <a:avLst/>
                <a:gdLst>
                  <a:gd name="T0" fmla="*/ 8 w 17"/>
                  <a:gd name="T1" fmla="*/ 0 h 19"/>
                  <a:gd name="T2" fmla="*/ 13 w 17"/>
                  <a:gd name="T3" fmla="*/ 9 h 19"/>
                  <a:gd name="T4" fmla="*/ 13 w 17"/>
                  <a:gd name="T5" fmla="*/ 19 h 19"/>
                  <a:gd name="T6" fmla="*/ 0 w 17"/>
                  <a:gd name="T7" fmla="*/ 24 h 19"/>
                  <a:gd name="T8" fmla="*/ 2 w 17"/>
                  <a:gd name="T9" fmla="*/ 4 h 19"/>
                  <a:gd name="T10" fmla="*/ 8 w 17"/>
                  <a:gd name="T11" fmla="*/ 0 h 19"/>
                  <a:gd name="T12" fmla="*/ 0 60000 65536"/>
                  <a:gd name="T13" fmla="*/ 0 60000 65536"/>
                  <a:gd name="T14" fmla="*/ 0 60000 65536"/>
                  <a:gd name="T15" fmla="*/ 0 60000 65536"/>
                  <a:gd name="T16" fmla="*/ 0 60000 65536"/>
                  <a:gd name="T17" fmla="*/ 0 60000 65536"/>
                  <a:gd name="T18" fmla="*/ 0 w 17"/>
                  <a:gd name="T19" fmla="*/ 0 h 19"/>
                  <a:gd name="T20" fmla="*/ 17 w 17"/>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7" h="19">
                    <a:moveTo>
                      <a:pt x="8" y="0"/>
                    </a:moveTo>
                    <a:lnTo>
                      <a:pt x="16" y="6"/>
                    </a:lnTo>
                    <a:lnTo>
                      <a:pt x="16" y="14"/>
                    </a:lnTo>
                    <a:lnTo>
                      <a:pt x="0" y="18"/>
                    </a:lnTo>
                    <a:lnTo>
                      <a:pt x="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785" name="Freeform 66"/>
              <p:cNvSpPr>
                <a:spLocks/>
              </p:cNvSpPr>
              <p:nvPr/>
            </p:nvSpPr>
            <p:spPr bwMode="ltGray">
              <a:xfrm>
                <a:off x="1306" y="2349"/>
                <a:ext cx="11" cy="17"/>
              </a:xfrm>
              <a:custGeom>
                <a:avLst/>
                <a:gdLst>
                  <a:gd name="T0" fmla="*/ 6 w 11"/>
                  <a:gd name="T1" fmla="*/ 0 h 15"/>
                  <a:gd name="T2" fmla="*/ 10 w 11"/>
                  <a:gd name="T3" fmla="*/ 20 h 15"/>
                  <a:gd name="T4" fmla="*/ 0 w 11"/>
                  <a:gd name="T5" fmla="*/ 18 h 15"/>
                  <a:gd name="T6" fmla="*/ 6 w 11"/>
                  <a:gd name="T7" fmla="*/ 0 h 15"/>
                  <a:gd name="T8" fmla="*/ 0 60000 65536"/>
                  <a:gd name="T9" fmla="*/ 0 60000 65536"/>
                  <a:gd name="T10" fmla="*/ 0 60000 65536"/>
                  <a:gd name="T11" fmla="*/ 0 60000 65536"/>
                  <a:gd name="T12" fmla="*/ 0 w 11"/>
                  <a:gd name="T13" fmla="*/ 0 h 15"/>
                  <a:gd name="T14" fmla="*/ 11 w 11"/>
                  <a:gd name="T15" fmla="*/ 15 h 15"/>
                </a:gdLst>
                <a:ahLst/>
                <a:cxnLst>
                  <a:cxn ang="T8">
                    <a:pos x="T0" y="T1"/>
                  </a:cxn>
                  <a:cxn ang="T9">
                    <a:pos x="T2" y="T3"/>
                  </a:cxn>
                  <a:cxn ang="T10">
                    <a:pos x="T4" y="T5"/>
                  </a:cxn>
                  <a:cxn ang="T11">
                    <a:pos x="T6" y="T7"/>
                  </a:cxn>
                </a:cxnLst>
                <a:rect l="T12" t="T13" r="T14" b="T15"/>
                <a:pathLst>
                  <a:path w="11" h="15">
                    <a:moveTo>
                      <a:pt x="6" y="0"/>
                    </a:moveTo>
                    <a:lnTo>
                      <a:pt x="10" y="14"/>
                    </a:lnTo>
                    <a:lnTo>
                      <a:pt x="0" y="12"/>
                    </a:lnTo>
                    <a:lnTo>
                      <a:pt x="6" y="0"/>
                    </a:lnTo>
                  </a:path>
                </a:pathLst>
              </a:custGeom>
              <a:solidFill>
                <a:schemeClr val="hlink"/>
              </a:solidFill>
              <a:ln w="12700" cap="rnd">
                <a:solidFill>
                  <a:schemeClr val="bg1"/>
                </a:solidFill>
                <a:round/>
                <a:headEnd/>
                <a:tailEnd/>
              </a:ln>
            </p:spPr>
            <p:txBody>
              <a:bodyPr/>
              <a:lstStyle/>
              <a:p>
                <a:endParaRPr lang="en-US"/>
              </a:p>
            </p:txBody>
          </p:sp>
          <p:sp>
            <p:nvSpPr>
              <p:cNvPr id="13786" name="Freeform 67"/>
              <p:cNvSpPr>
                <a:spLocks/>
              </p:cNvSpPr>
              <p:nvPr/>
            </p:nvSpPr>
            <p:spPr bwMode="ltGray">
              <a:xfrm>
                <a:off x="1364" y="2436"/>
                <a:ext cx="109" cy="46"/>
              </a:xfrm>
              <a:custGeom>
                <a:avLst/>
                <a:gdLst>
                  <a:gd name="T0" fmla="*/ 18 w 109"/>
                  <a:gd name="T1" fmla="*/ 4 h 41"/>
                  <a:gd name="T2" fmla="*/ 30 w 109"/>
                  <a:gd name="T3" fmla="*/ 0 h 41"/>
                  <a:gd name="T4" fmla="*/ 42 w 109"/>
                  <a:gd name="T5" fmla="*/ 9 h 41"/>
                  <a:gd name="T6" fmla="*/ 56 w 109"/>
                  <a:gd name="T7" fmla="*/ 2 h 41"/>
                  <a:gd name="T8" fmla="*/ 72 w 109"/>
                  <a:gd name="T9" fmla="*/ 2 h 41"/>
                  <a:gd name="T10" fmla="*/ 78 w 109"/>
                  <a:gd name="T11" fmla="*/ 17 h 41"/>
                  <a:gd name="T12" fmla="*/ 88 w 109"/>
                  <a:gd name="T13" fmla="*/ 31 h 41"/>
                  <a:gd name="T14" fmla="*/ 108 w 109"/>
                  <a:gd name="T15" fmla="*/ 34 h 41"/>
                  <a:gd name="T16" fmla="*/ 92 w 109"/>
                  <a:gd name="T17" fmla="*/ 39 h 41"/>
                  <a:gd name="T18" fmla="*/ 70 w 109"/>
                  <a:gd name="T19" fmla="*/ 39 h 41"/>
                  <a:gd name="T20" fmla="*/ 64 w 109"/>
                  <a:gd name="T21" fmla="*/ 48 h 41"/>
                  <a:gd name="T22" fmla="*/ 52 w 109"/>
                  <a:gd name="T23" fmla="*/ 48 h 41"/>
                  <a:gd name="T24" fmla="*/ 42 w 109"/>
                  <a:gd name="T25" fmla="*/ 56 h 41"/>
                  <a:gd name="T26" fmla="*/ 32 w 109"/>
                  <a:gd name="T27" fmla="*/ 45 h 41"/>
                  <a:gd name="T28" fmla="*/ 10 w 109"/>
                  <a:gd name="T29" fmla="*/ 48 h 41"/>
                  <a:gd name="T30" fmla="*/ 4 w 109"/>
                  <a:gd name="T31" fmla="*/ 48 h 41"/>
                  <a:gd name="T32" fmla="*/ 0 w 109"/>
                  <a:gd name="T33" fmla="*/ 39 h 41"/>
                  <a:gd name="T34" fmla="*/ 20 w 109"/>
                  <a:gd name="T35" fmla="*/ 31 h 41"/>
                  <a:gd name="T36" fmla="*/ 28 w 109"/>
                  <a:gd name="T37" fmla="*/ 31 h 41"/>
                  <a:gd name="T38" fmla="*/ 26 w 109"/>
                  <a:gd name="T39" fmla="*/ 22 h 41"/>
                  <a:gd name="T40" fmla="*/ 26 w 109"/>
                  <a:gd name="T41" fmla="*/ 13 h 41"/>
                  <a:gd name="T42" fmla="*/ 18 w 109"/>
                  <a:gd name="T43" fmla="*/ 4 h 4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9"/>
                  <a:gd name="T67" fmla="*/ 0 h 41"/>
                  <a:gd name="T68" fmla="*/ 109 w 109"/>
                  <a:gd name="T69" fmla="*/ 41 h 4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9" h="41">
                    <a:moveTo>
                      <a:pt x="18" y="4"/>
                    </a:moveTo>
                    <a:lnTo>
                      <a:pt x="30" y="0"/>
                    </a:lnTo>
                    <a:lnTo>
                      <a:pt x="42" y="6"/>
                    </a:lnTo>
                    <a:lnTo>
                      <a:pt x="56" y="2"/>
                    </a:lnTo>
                    <a:lnTo>
                      <a:pt x="72" y="2"/>
                    </a:lnTo>
                    <a:lnTo>
                      <a:pt x="78" y="12"/>
                    </a:lnTo>
                    <a:lnTo>
                      <a:pt x="88" y="22"/>
                    </a:lnTo>
                    <a:lnTo>
                      <a:pt x="108" y="24"/>
                    </a:lnTo>
                    <a:lnTo>
                      <a:pt x="92" y="28"/>
                    </a:lnTo>
                    <a:lnTo>
                      <a:pt x="70" y="28"/>
                    </a:lnTo>
                    <a:lnTo>
                      <a:pt x="64" y="34"/>
                    </a:lnTo>
                    <a:lnTo>
                      <a:pt x="52" y="34"/>
                    </a:lnTo>
                    <a:lnTo>
                      <a:pt x="42" y="40"/>
                    </a:lnTo>
                    <a:lnTo>
                      <a:pt x="32" y="32"/>
                    </a:lnTo>
                    <a:lnTo>
                      <a:pt x="10" y="34"/>
                    </a:lnTo>
                    <a:lnTo>
                      <a:pt x="4" y="34"/>
                    </a:lnTo>
                    <a:lnTo>
                      <a:pt x="0" y="28"/>
                    </a:lnTo>
                    <a:lnTo>
                      <a:pt x="20" y="22"/>
                    </a:lnTo>
                    <a:lnTo>
                      <a:pt x="28" y="22"/>
                    </a:lnTo>
                    <a:lnTo>
                      <a:pt x="26" y="16"/>
                    </a:lnTo>
                    <a:lnTo>
                      <a:pt x="26" y="10"/>
                    </a:lnTo>
                    <a:lnTo>
                      <a:pt x="18" y="4"/>
                    </a:lnTo>
                  </a:path>
                </a:pathLst>
              </a:custGeom>
              <a:solidFill>
                <a:schemeClr val="hlink"/>
              </a:solidFill>
              <a:ln w="12700" cap="rnd">
                <a:solidFill>
                  <a:schemeClr val="bg1"/>
                </a:solidFill>
                <a:round/>
                <a:headEnd/>
                <a:tailEnd/>
              </a:ln>
            </p:spPr>
            <p:txBody>
              <a:bodyPr/>
              <a:lstStyle/>
              <a:p>
                <a:endParaRPr lang="en-US"/>
              </a:p>
            </p:txBody>
          </p:sp>
          <p:sp>
            <p:nvSpPr>
              <p:cNvPr id="13787" name="Freeform 68"/>
              <p:cNvSpPr>
                <a:spLocks/>
              </p:cNvSpPr>
              <p:nvPr/>
            </p:nvSpPr>
            <p:spPr bwMode="ltGray">
              <a:xfrm>
                <a:off x="1203" y="2380"/>
                <a:ext cx="166" cy="64"/>
              </a:xfrm>
              <a:custGeom>
                <a:avLst/>
                <a:gdLst>
                  <a:gd name="T0" fmla="*/ 82 w 167"/>
                  <a:gd name="T1" fmla="*/ 9 h 57"/>
                  <a:gd name="T2" fmla="*/ 70 w 167"/>
                  <a:gd name="T3" fmla="*/ 4 h 57"/>
                  <a:gd name="T4" fmla="*/ 52 w 167"/>
                  <a:gd name="T5" fmla="*/ 2 h 57"/>
                  <a:gd name="T6" fmla="*/ 38 w 167"/>
                  <a:gd name="T7" fmla="*/ 0 h 57"/>
                  <a:gd name="T8" fmla="*/ 20 w 167"/>
                  <a:gd name="T9" fmla="*/ 11 h 57"/>
                  <a:gd name="T10" fmla="*/ 10 w 167"/>
                  <a:gd name="T11" fmla="*/ 22 h 57"/>
                  <a:gd name="T12" fmla="*/ 0 w 167"/>
                  <a:gd name="T13" fmla="*/ 37 h 57"/>
                  <a:gd name="T14" fmla="*/ 12 w 167"/>
                  <a:gd name="T15" fmla="*/ 34 h 57"/>
                  <a:gd name="T16" fmla="*/ 24 w 167"/>
                  <a:gd name="T17" fmla="*/ 28 h 57"/>
                  <a:gd name="T18" fmla="*/ 36 w 167"/>
                  <a:gd name="T19" fmla="*/ 17 h 57"/>
                  <a:gd name="T20" fmla="*/ 46 w 167"/>
                  <a:gd name="T21" fmla="*/ 17 h 57"/>
                  <a:gd name="T22" fmla="*/ 42 w 167"/>
                  <a:gd name="T23" fmla="*/ 22 h 57"/>
                  <a:gd name="T24" fmla="*/ 36 w 167"/>
                  <a:gd name="T25" fmla="*/ 28 h 57"/>
                  <a:gd name="T26" fmla="*/ 46 w 167"/>
                  <a:gd name="T27" fmla="*/ 28 h 57"/>
                  <a:gd name="T28" fmla="*/ 58 w 167"/>
                  <a:gd name="T29" fmla="*/ 28 h 57"/>
                  <a:gd name="T30" fmla="*/ 74 w 167"/>
                  <a:gd name="T31" fmla="*/ 22 h 57"/>
                  <a:gd name="T32" fmla="*/ 74 w 167"/>
                  <a:gd name="T33" fmla="*/ 28 h 57"/>
                  <a:gd name="T34" fmla="*/ 78 w 167"/>
                  <a:gd name="T35" fmla="*/ 34 h 57"/>
                  <a:gd name="T36" fmla="*/ 95 w 167"/>
                  <a:gd name="T37" fmla="*/ 37 h 57"/>
                  <a:gd name="T38" fmla="*/ 97 w 167"/>
                  <a:gd name="T39" fmla="*/ 45 h 57"/>
                  <a:gd name="T40" fmla="*/ 99 w 167"/>
                  <a:gd name="T41" fmla="*/ 54 h 57"/>
                  <a:gd name="T42" fmla="*/ 103 w 167"/>
                  <a:gd name="T43" fmla="*/ 57 h 57"/>
                  <a:gd name="T44" fmla="*/ 117 w 167"/>
                  <a:gd name="T45" fmla="*/ 62 h 57"/>
                  <a:gd name="T46" fmla="*/ 119 w 167"/>
                  <a:gd name="T47" fmla="*/ 68 h 57"/>
                  <a:gd name="T48" fmla="*/ 109 w 167"/>
                  <a:gd name="T49" fmla="*/ 76 h 57"/>
                  <a:gd name="T50" fmla="*/ 133 w 167"/>
                  <a:gd name="T51" fmla="*/ 80 h 57"/>
                  <a:gd name="T52" fmla="*/ 147 w 167"/>
                  <a:gd name="T53" fmla="*/ 80 h 57"/>
                  <a:gd name="T54" fmla="*/ 151 w 167"/>
                  <a:gd name="T55" fmla="*/ 73 h 57"/>
                  <a:gd name="T56" fmla="*/ 161 w 167"/>
                  <a:gd name="T57" fmla="*/ 73 h 57"/>
                  <a:gd name="T58" fmla="*/ 163 w 167"/>
                  <a:gd name="T59" fmla="*/ 68 h 57"/>
                  <a:gd name="T60" fmla="*/ 159 w 167"/>
                  <a:gd name="T61" fmla="*/ 68 h 57"/>
                  <a:gd name="T62" fmla="*/ 153 w 167"/>
                  <a:gd name="T63" fmla="*/ 54 h 57"/>
                  <a:gd name="T64" fmla="*/ 143 w 167"/>
                  <a:gd name="T65" fmla="*/ 54 h 57"/>
                  <a:gd name="T66" fmla="*/ 141 w 167"/>
                  <a:gd name="T67" fmla="*/ 48 h 57"/>
                  <a:gd name="T68" fmla="*/ 133 w 167"/>
                  <a:gd name="T69" fmla="*/ 43 h 57"/>
                  <a:gd name="T70" fmla="*/ 117 w 167"/>
                  <a:gd name="T71" fmla="*/ 37 h 57"/>
                  <a:gd name="T72" fmla="*/ 111 w 167"/>
                  <a:gd name="T73" fmla="*/ 25 h 57"/>
                  <a:gd name="T74" fmla="*/ 99 w 167"/>
                  <a:gd name="T75" fmla="*/ 11 h 57"/>
                  <a:gd name="T76" fmla="*/ 101 w 167"/>
                  <a:gd name="T77" fmla="*/ 25 h 57"/>
                  <a:gd name="T78" fmla="*/ 93 w 167"/>
                  <a:gd name="T79" fmla="*/ 22 h 57"/>
                  <a:gd name="T80" fmla="*/ 85 w 167"/>
                  <a:gd name="T81" fmla="*/ 17 h 57"/>
                  <a:gd name="T82" fmla="*/ 82 w 167"/>
                  <a:gd name="T83" fmla="*/ 9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7"/>
                  <a:gd name="T127" fmla="*/ 0 h 57"/>
                  <a:gd name="T128" fmla="*/ 167 w 167"/>
                  <a:gd name="T129" fmla="*/ 57 h 5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7" h="57">
                    <a:moveTo>
                      <a:pt x="82" y="6"/>
                    </a:moveTo>
                    <a:lnTo>
                      <a:pt x="70" y="4"/>
                    </a:lnTo>
                    <a:lnTo>
                      <a:pt x="52" y="2"/>
                    </a:lnTo>
                    <a:lnTo>
                      <a:pt x="38" y="0"/>
                    </a:lnTo>
                    <a:lnTo>
                      <a:pt x="20" y="8"/>
                    </a:lnTo>
                    <a:lnTo>
                      <a:pt x="10" y="16"/>
                    </a:lnTo>
                    <a:lnTo>
                      <a:pt x="0" y="26"/>
                    </a:lnTo>
                    <a:lnTo>
                      <a:pt x="12" y="24"/>
                    </a:lnTo>
                    <a:lnTo>
                      <a:pt x="24" y="20"/>
                    </a:lnTo>
                    <a:lnTo>
                      <a:pt x="36" y="12"/>
                    </a:lnTo>
                    <a:lnTo>
                      <a:pt x="46" y="12"/>
                    </a:lnTo>
                    <a:lnTo>
                      <a:pt x="42" y="16"/>
                    </a:lnTo>
                    <a:lnTo>
                      <a:pt x="36" y="20"/>
                    </a:lnTo>
                    <a:lnTo>
                      <a:pt x="46" y="20"/>
                    </a:lnTo>
                    <a:lnTo>
                      <a:pt x="58" y="20"/>
                    </a:lnTo>
                    <a:lnTo>
                      <a:pt x="74" y="16"/>
                    </a:lnTo>
                    <a:lnTo>
                      <a:pt x="74" y="20"/>
                    </a:lnTo>
                    <a:lnTo>
                      <a:pt x="78" y="24"/>
                    </a:lnTo>
                    <a:lnTo>
                      <a:pt x="98" y="26"/>
                    </a:lnTo>
                    <a:lnTo>
                      <a:pt x="100" y="32"/>
                    </a:lnTo>
                    <a:lnTo>
                      <a:pt x="102" y="38"/>
                    </a:lnTo>
                    <a:lnTo>
                      <a:pt x="106" y="40"/>
                    </a:lnTo>
                    <a:lnTo>
                      <a:pt x="120" y="44"/>
                    </a:lnTo>
                    <a:lnTo>
                      <a:pt x="122" y="48"/>
                    </a:lnTo>
                    <a:lnTo>
                      <a:pt x="112" y="54"/>
                    </a:lnTo>
                    <a:lnTo>
                      <a:pt x="136" y="56"/>
                    </a:lnTo>
                    <a:lnTo>
                      <a:pt x="150" y="56"/>
                    </a:lnTo>
                    <a:lnTo>
                      <a:pt x="154" y="52"/>
                    </a:lnTo>
                    <a:lnTo>
                      <a:pt x="164" y="52"/>
                    </a:lnTo>
                    <a:lnTo>
                      <a:pt x="166" y="48"/>
                    </a:lnTo>
                    <a:lnTo>
                      <a:pt x="162" y="48"/>
                    </a:lnTo>
                    <a:lnTo>
                      <a:pt x="156" y="38"/>
                    </a:lnTo>
                    <a:lnTo>
                      <a:pt x="146" y="38"/>
                    </a:lnTo>
                    <a:lnTo>
                      <a:pt x="144" y="34"/>
                    </a:lnTo>
                    <a:lnTo>
                      <a:pt x="136" y="30"/>
                    </a:lnTo>
                    <a:lnTo>
                      <a:pt x="120" y="26"/>
                    </a:lnTo>
                    <a:lnTo>
                      <a:pt x="114" y="18"/>
                    </a:lnTo>
                    <a:lnTo>
                      <a:pt x="102" y="8"/>
                    </a:lnTo>
                    <a:lnTo>
                      <a:pt x="104" y="18"/>
                    </a:lnTo>
                    <a:lnTo>
                      <a:pt x="96" y="16"/>
                    </a:lnTo>
                    <a:lnTo>
                      <a:pt x="88" y="12"/>
                    </a:lnTo>
                    <a:lnTo>
                      <a:pt x="82" y="6"/>
                    </a:lnTo>
                  </a:path>
                </a:pathLst>
              </a:custGeom>
              <a:solidFill>
                <a:schemeClr val="hlink"/>
              </a:solidFill>
              <a:ln w="12700" cap="rnd">
                <a:solidFill>
                  <a:schemeClr val="bg1"/>
                </a:solidFill>
                <a:round/>
                <a:headEnd/>
                <a:tailEnd/>
              </a:ln>
            </p:spPr>
            <p:txBody>
              <a:bodyPr/>
              <a:lstStyle/>
              <a:p>
                <a:endParaRPr lang="en-US"/>
              </a:p>
            </p:txBody>
          </p:sp>
          <p:sp>
            <p:nvSpPr>
              <p:cNvPr id="13788" name="Freeform 69"/>
              <p:cNvSpPr>
                <a:spLocks/>
              </p:cNvSpPr>
              <p:nvPr/>
            </p:nvSpPr>
            <p:spPr bwMode="ltGray">
              <a:xfrm>
                <a:off x="1305" y="2468"/>
                <a:ext cx="32" cy="16"/>
              </a:xfrm>
              <a:custGeom>
                <a:avLst/>
                <a:gdLst>
                  <a:gd name="T0" fmla="*/ 29 w 33"/>
                  <a:gd name="T1" fmla="*/ 13 h 15"/>
                  <a:gd name="T2" fmla="*/ 25 w 33"/>
                  <a:gd name="T3" fmla="*/ 6 h 15"/>
                  <a:gd name="T4" fmla="*/ 21 w 33"/>
                  <a:gd name="T5" fmla="*/ 0 h 15"/>
                  <a:gd name="T6" fmla="*/ 12 w 33"/>
                  <a:gd name="T7" fmla="*/ 0 h 15"/>
                  <a:gd name="T8" fmla="*/ 4 w 33"/>
                  <a:gd name="T9" fmla="*/ 2 h 15"/>
                  <a:gd name="T10" fmla="*/ 0 w 33"/>
                  <a:gd name="T11" fmla="*/ 11 h 15"/>
                  <a:gd name="T12" fmla="*/ 6 w 33"/>
                  <a:gd name="T13" fmla="*/ 11 h 15"/>
                  <a:gd name="T14" fmla="*/ 10 w 33"/>
                  <a:gd name="T15" fmla="*/ 15 h 15"/>
                  <a:gd name="T16" fmla="*/ 21 w 33"/>
                  <a:gd name="T17" fmla="*/ 17 h 15"/>
                  <a:gd name="T18" fmla="*/ 29 w 33"/>
                  <a:gd name="T19" fmla="*/ 13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
                  <a:gd name="T31" fmla="*/ 0 h 15"/>
                  <a:gd name="T32" fmla="*/ 33 w 33"/>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 h="15">
                    <a:moveTo>
                      <a:pt x="32" y="10"/>
                    </a:moveTo>
                    <a:lnTo>
                      <a:pt x="28" y="6"/>
                    </a:lnTo>
                    <a:lnTo>
                      <a:pt x="24" y="0"/>
                    </a:lnTo>
                    <a:lnTo>
                      <a:pt x="12" y="0"/>
                    </a:lnTo>
                    <a:lnTo>
                      <a:pt x="4" y="2"/>
                    </a:lnTo>
                    <a:lnTo>
                      <a:pt x="0" y="8"/>
                    </a:lnTo>
                    <a:lnTo>
                      <a:pt x="6" y="8"/>
                    </a:lnTo>
                    <a:lnTo>
                      <a:pt x="10" y="12"/>
                    </a:lnTo>
                    <a:lnTo>
                      <a:pt x="24" y="14"/>
                    </a:lnTo>
                    <a:lnTo>
                      <a:pt x="32" y="10"/>
                    </a:lnTo>
                  </a:path>
                </a:pathLst>
              </a:custGeom>
              <a:solidFill>
                <a:schemeClr val="hlink"/>
              </a:solidFill>
              <a:ln w="12700" cap="rnd">
                <a:solidFill>
                  <a:schemeClr val="bg1"/>
                </a:solidFill>
                <a:round/>
                <a:headEnd/>
                <a:tailEnd/>
              </a:ln>
            </p:spPr>
            <p:txBody>
              <a:bodyPr/>
              <a:lstStyle/>
              <a:p>
                <a:endParaRPr lang="en-US"/>
              </a:p>
            </p:txBody>
          </p:sp>
          <p:sp>
            <p:nvSpPr>
              <p:cNvPr id="13789" name="Freeform 70"/>
              <p:cNvSpPr>
                <a:spLocks/>
              </p:cNvSpPr>
              <p:nvPr/>
            </p:nvSpPr>
            <p:spPr bwMode="ltGray">
              <a:xfrm>
                <a:off x="1471" y="2463"/>
                <a:ext cx="27" cy="12"/>
              </a:xfrm>
              <a:custGeom>
                <a:avLst/>
                <a:gdLst>
                  <a:gd name="T0" fmla="*/ 22 w 27"/>
                  <a:gd name="T1" fmla="*/ 13 h 11"/>
                  <a:gd name="T2" fmla="*/ 26 w 27"/>
                  <a:gd name="T3" fmla="*/ 4 h 11"/>
                  <a:gd name="T4" fmla="*/ 18 w 27"/>
                  <a:gd name="T5" fmla="*/ 0 h 11"/>
                  <a:gd name="T6" fmla="*/ 4 w 27"/>
                  <a:gd name="T7" fmla="*/ 0 h 11"/>
                  <a:gd name="T8" fmla="*/ 0 w 27"/>
                  <a:gd name="T9" fmla="*/ 11 h 11"/>
                  <a:gd name="T10" fmla="*/ 8 w 27"/>
                  <a:gd name="T11" fmla="*/ 11 h 11"/>
                  <a:gd name="T12" fmla="*/ 16 w 27"/>
                  <a:gd name="T13" fmla="*/ 11 h 11"/>
                  <a:gd name="T14" fmla="*/ 22 w 27"/>
                  <a:gd name="T15" fmla="*/ 13 h 1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11"/>
                  <a:gd name="T26" fmla="*/ 27 w 2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11">
                    <a:moveTo>
                      <a:pt x="22" y="10"/>
                    </a:moveTo>
                    <a:lnTo>
                      <a:pt x="26" y="4"/>
                    </a:lnTo>
                    <a:lnTo>
                      <a:pt x="18" y="0"/>
                    </a:lnTo>
                    <a:lnTo>
                      <a:pt x="4" y="0"/>
                    </a:lnTo>
                    <a:lnTo>
                      <a:pt x="0" y="8"/>
                    </a:lnTo>
                    <a:lnTo>
                      <a:pt x="8" y="8"/>
                    </a:lnTo>
                    <a:lnTo>
                      <a:pt x="16" y="8"/>
                    </a:lnTo>
                    <a:lnTo>
                      <a:pt x="22" y="10"/>
                    </a:lnTo>
                  </a:path>
                </a:pathLst>
              </a:custGeom>
              <a:solidFill>
                <a:schemeClr val="hlink"/>
              </a:solidFill>
              <a:ln w="12700" cap="rnd">
                <a:solidFill>
                  <a:schemeClr val="bg1"/>
                </a:solidFill>
                <a:round/>
                <a:headEnd/>
                <a:tailEnd/>
              </a:ln>
            </p:spPr>
            <p:txBody>
              <a:bodyPr/>
              <a:lstStyle/>
              <a:p>
                <a:endParaRPr lang="en-US"/>
              </a:p>
            </p:txBody>
          </p:sp>
          <p:sp>
            <p:nvSpPr>
              <p:cNvPr id="13790" name="Freeform 71"/>
              <p:cNvSpPr>
                <a:spLocks/>
              </p:cNvSpPr>
              <p:nvPr/>
            </p:nvSpPr>
            <p:spPr bwMode="ltGray">
              <a:xfrm>
                <a:off x="1336" y="2707"/>
                <a:ext cx="709" cy="777"/>
              </a:xfrm>
              <a:custGeom>
                <a:avLst/>
                <a:gdLst>
                  <a:gd name="T0" fmla="*/ 414 w 713"/>
                  <a:gd name="T1" fmla="*/ 958 h 695"/>
                  <a:gd name="T2" fmla="*/ 402 w 713"/>
                  <a:gd name="T3" fmla="*/ 928 h 695"/>
                  <a:gd name="T4" fmla="*/ 394 w 713"/>
                  <a:gd name="T5" fmla="*/ 916 h 695"/>
                  <a:gd name="T6" fmla="*/ 376 w 713"/>
                  <a:gd name="T7" fmla="*/ 900 h 695"/>
                  <a:gd name="T8" fmla="*/ 358 w 713"/>
                  <a:gd name="T9" fmla="*/ 887 h 695"/>
                  <a:gd name="T10" fmla="*/ 352 w 713"/>
                  <a:gd name="T11" fmla="*/ 878 h 695"/>
                  <a:gd name="T12" fmla="*/ 354 w 713"/>
                  <a:gd name="T13" fmla="*/ 852 h 695"/>
                  <a:gd name="T14" fmla="*/ 362 w 713"/>
                  <a:gd name="T15" fmla="*/ 833 h 695"/>
                  <a:gd name="T16" fmla="*/ 370 w 713"/>
                  <a:gd name="T17" fmla="*/ 825 h 695"/>
                  <a:gd name="T18" fmla="*/ 400 w 713"/>
                  <a:gd name="T19" fmla="*/ 803 h 695"/>
                  <a:gd name="T20" fmla="*/ 374 w 713"/>
                  <a:gd name="T21" fmla="*/ 751 h 695"/>
                  <a:gd name="T22" fmla="*/ 199 w 713"/>
                  <a:gd name="T23" fmla="*/ 473 h 695"/>
                  <a:gd name="T24" fmla="*/ 0 w 713"/>
                  <a:gd name="T25" fmla="*/ 305 h 695"/>
                  <a:gd name="T26" fmla="*/ 215 w 713"/>
                  <a:gd name="T27" fmla="*/ 0 h 695"/>
                  <a:gd name="T28" fmla="*/ 422 w 713"/>
                  <a:gd name="T29" fmla="*/ 42 h 695"/>
                  <a:gd name="T30" fmla="*/ 428 w 713"/>
                  <a:gd name="T31" fmla="*/ 78 h 695"/>
                  <a:gd name="T32" fmla="*/ 441 w 713"/>
                  <a:gd name="T33" fmla="*/ 97 h 695"/>
                  <a:gd name="T34" fmla="*/ 455 w 713"/>
                  <a:gd name="T35" fmla="*/ 142 h 695"/>
                  <a:gd name="T36" fmla="*/ 467 w 713"/>
                  <a:gd name="T37" fmla="*/ 159 h 695"/>
                  <a:gd name="T38" fmla="*/ 493 w 713"/>
                  <a:gd name="T39" fmla="*/ 159 h 695"/>
                  <a:gd name="T40" fmla="*/ 525 w 713"/>
                  <a:gd name="T41" fmla="*/ 173 h 695"/>
                  <a:gd name="T42" fmla="*/ 539 w 713"/>
                  <a:gd name="T43" fmla="*/ 201 h 695"/>
                  <a:gd name="T44" fmla="*/ 573 w 713"/>
                  <a:gd name="T45" fmla="*/ 203 h 695"/>
                  <a:gd name="T46" fmla="*/ 632 w 713"/>
                  <a:gd name="T47" fmla="*/ 224 h 695"/>
                  <a:gd name="T48" fmla="*/ 668 w 713"/>
                  <a:gd name="T49" fmla="*/ 260 h 695"/>
                  <a:gd name="T50" fmla="*/ 682 w 713"/>
                  <a:gd name="T51" fmla="*/ 260 h 695"/>
                  <a:gd name="T52" fmla="*/ 694 w 713"/>
                  <a:gd name="T53" fmla="*/ 291 h 695"/>
                  <a:gd name="T54" fmla="*/ 700 w 713"/>
                  <a:gd name="T55" fmla="*/ 332 h 695"/>
                  <a:gd name="T56" fmla="*/ 686 w 713"/>
                  <a:gd name="T57" fmla="*/ 363 h 695"/>
                  <a:gd name="T58" fmla="*/ 656 w 713"/>
                  <a:gd name="T59" fmla="*/ 414 h 695"/>
                  <a:gd name="T60" fmla="*/ 636 w 713"/>
                  <a:gd name="T61" fmla="*/ 447 h 695"/>
                  <a:gd name="T62" fmla="*/ 630 w 713"/>
                  <a:gd name="T63" fmla="*/ 477 h 695"/>
                  <a:gd name="T64" fmla="*/ 632 w 713"/>
                  <a:gd name="T65" fmla="*/ 511 h 695"/>
                  <a:gd name="T66" fmla="*/ 628 w 713"/>
                  <a:gd name="T67" fmla="*/ 561 h 695"/>
                  <a:gd name="T68" fmla="*/ 619 w 713"/>
                  <a:gd name="T69" fmla="*/ 595 h 695"/>
                  <a:gd name="T70" fmla="*/ 609 w 713"/>
                  <a:gd name="T71" fmla="*/ 646 h 695"/>
                  <a:gd name="T72" fmla="*/ 589 w 713"/>
                  <a:gd name="T73" fmla="*/ 693 h 695"/>
                  <a:gd name="T74" fmla="*/ 547 w 713"/>
                  <a:gd name="T75" fmla="*/ 693 h 695"/>
                  <a:gd name="T76" fmla="*/ 545 w 713"/>
                  <a:gd name="T77" fmla="*/ 699 h 695"/>
                  <a:gd name="T78" fmla="*/ 519 w 713"/>
                  <a:gd name="T79" fmla="*/ 712 h 695"/>
                  <a:gd name="T80" fmla="*/ 483 w 713"/>
                  <a:gd name="T81" fmla="*/ 760 h 695"/>
                  <a:gd name="T82" fmla="*/ 477 w 713"/>
                  <a:gd name="T83" fmla="*/ 777 h 695"/>
                  <a:gd name="T84" fmla="*/ 481 w 713"/>
                  <a:gd name="T85" fmla="*/ 833 h 695"/>
                  <a:gd name="T86" fmla="*/ 453 w 713"/>
                  <a:gd name="T87" fmla="*/ 878 h 695"/>
                  <a:gd name="T88" fmla="*/ 443 w 713"/>
                  <a:gd name="T89" fmla="*/ 889 h 695"/>
                  <a:gd name="T90" fmla="*/ 441 w 713"/>
                  <a:gd name="T91" fmla="*/ 913 h 695"/>
                  <a:gd name="T92" fmla="*/ 430 w 713"/>
                  <a:gd name="T93" fmla="*/ 920 h 695"/>
                  <a:gd name="T94" fmla="*/ 428 w 713"/>
                  <a:gd name="T95" fmla="*/ 958 h 69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13"/>
                  <a:gd name="T145" fmla="*/ 0 h 695"/>
                  <a:gd name="T146" fmla="*/ 713 w 713"/>
                  <a:gd name="T147" fmla="*/ 695 h 69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13" h="695">
                    <a:moveTo>
                      <a:pt x="428" y="694"/>
                    </a:moveTo>
                    <a:lnTo>
                      <a:pt x="420" y="686"/>
                    </a:lnTo>
                    <a:lnTo>
                      <a:pt x="422" y="680"/>
                    </a:lnTo>
                    <a:lnTo>
                      <a:pt x="408" y="664"/>
                    </a:lnTo>
                    <a:lnTo>
                      <a:pt x="404" y="664"/>
                    </a:lnTo>
                    <a:lnTo>
                      <a:pt x="400" y="656"/>
                    </a:lnTo>
                    <a:lnTo>
                      <a:pt x="392" y="654"/>
                    </a:lnTo>
                    <a:lnTo>
                      <a:pt x="382" y="644"/>
                    </a:lnTo>
                    <a:lnTo>
                      <a:pt x="380" y="648"/>
                    </a:lnTo>
                    <a:lnTo>
                      <a:pt x="364" y="634"/>
                    </a:lnTo>
                    <a:lnTo>
                      <a:pt x="364" y="630"/>
                    </a:lnTo>
                    <a:lnTo>
                      <a:pt x="358" y="628"/>
                    </a:lnTo>
                    <a:lnTo>
                      <a:pt x="346" y="630"/>
                    </a:lnTo>
                    <a:lnTo>
                      <a:pt x="360" y="610"/>
                    </a:lnTo>
                    <a:lnTo>
                      <a:pt x="362" y="602"/>
                    </a:lnTo>
                    <a:lnTo>
                      <a:pt x="368" y="596"/>
                    </a:lnTo>
                    <a:lnTo>
                      <a:pt x="376" y="598"/>
                    </a:lnTo>
                    <a:lnTo>
                      <a:pt x="376" y="590"/>
                    </a:lnTo>
                    <a:lnTo>
                      <a:pt x="400" y="574"/>
                    </a:lnTo>
                    <a:lnTo>
                      <a:pt x="406" y="574"/>
                    </a:lnTo>
                    <a:lnTo>
                      <a:pt x="406" y="548"/>
                    </a:lnTo>
                    <a:lnTo>
                      <a:pt x="380" y="538"/>
                    </a:lnTo>
                    <a:lnTo>
                      <a:pt x="280" y="442"/>
                    </a:lnTo>
                    <a:lnTo>
                      <a:pt x="202" y="338"/>
                    </a:lnTo>
                    <a:lnTo>
                      <a:pt x="94" y="328"/>
                    </a:lnTo>
                    <a:lnTo>
                      <a:pt x="0" y="218"/>
                    </a:lnTo>
                    <a:lnTo>
                      <a:pt x="100" y="48"/>
                    </a:lnTo>
                    <a:lnTo>
                      <a:pt x="218" y="0"/>
                    </a:lnTo>
                    <a:lnTo>
                      <a:pt x="420" y="26"/>
                    </a:lnTo>
                    <a:lnTo>
                      <a:pt x="428" y="30"/>
                    </a:lnTo>
                    <a:lnTo>
                      <a:pt x="430" y="42"/>
                    </a:lnTo>
                    <a:lnTo>
                      <a:pt x="434" y="56"/>
                    </a:lnTo>
                    <a:lnTo>
                      <a:pt x="440" y="66"/>
                    </a:lnTo>
                    <a:lnTo>
                      <a:pt x="448" y="70"/>
                    </a:lnTo>
                    <a:lnTo>
                      <a:pt x="448" y="94"/>
                    </a:lnTo>
                    <a:lnTo>
                      <a:pt x="464" y="102"/>
                    </a:lnTo>
                    <a:lnTo>
                      <a:pt x="478" y="108"/>
                    </a:lnTo>
                    <a:lnTo>
                      <a:pt x="476" y="114"/>
                    </a:lnTo>
                    <a:lnTo>
                      <a:pt x="484" y="112"/>
                    </a:lnTo>
                    <a:lnTo>
                      <a:pt x="502" y="114"/>
                    </a:lnTo>
                    <a:lnTo>
                      <a:pt x="528" y="124"/>
                    </a:lnTo>
                    <a:lnTo>
                      <a:pt x="534" y="124"/>
                    </a:lnTo>
                    <a:lnTo>
                      <a:pt x="542" y="128"/>
                    </a:lnTo>
                    <a:lnTo>
                      <a:pt x="548" y="144"/>
                    </a:lnTo>
                    <a:lnTo>
                      <a:pt x="562" y="142"/>
                    </a:lnTo>
                    <a:lnTo>
                      <a:pt x="582" y="146"/>
                    </a:lnTo>
                    <a:lnTo>
                      <a:pt x="610" y="146"/>
                    </a:lnTo>
                    <a:lnTo>
                      <a:pt x="644" y="160"/>
                    </a:lnTo>
                    <a:lnTo>
                      <a:pt x="664" y="178"/>
                    </a:lnTo>
                    <a:lnTo>
                      <a:pt x="680" y="186"/>
                    </a:lnTo>
                    <a:lnTo>
                      <a:pt x="682" y="182"/>
                    </a:lnTo>
                    <a:lnTo>
                      <a:pt x="694" y="186"/>
                    </a:lnTo>
                    <a:lnTo>
                      <a:pt x="702" y="188"/>
                    </a:lnTo>
                    <a:lnTo>
                      <a:pt x="706" y="208"/>
                    </a:lnTo>
                    <a:lnTo>
                      <a:pt x="710" y="222"/>
                    </a:lnTo>
                    <a:lnTo>
                      <a:pt x="712" y="238"/>
                    </a:lnTo>
                    <a:lnTo>
                      <a:pt x="708" y="244"/>
                    </a:lnTo>
                    <a:lnTo>
                      <a:pt x="698" y="260"/>
                    </a:lnTo>
                    <a:lnTo>
                      <a:pt x="672" y="288"/>
                    </a:lnTo>
                    <a:lnTo>
                      <a:pt x="668" y="296"/>
                    </a:lnTo>
                    <a:lnTo>
                      <a:pt x="656" y="318"/>
                    </a:lnTo>
                    <a:lnTo>
                      <a:pt x="648" y="320"/>
                    </a:lnTo>
                    <a:lnTo>
                      <a:pt x="646" y="330"/>
                    </a:lnTo>
                    <a:lnTo>
                      <a:pt x="642" y="342"/>
                    </a:lnTo>
                    <a:lnTo>
                      <a:pt x="642" y="356"/>
                    </a:lnTo>
                    <a:lnTo>
                      <a:pt x="644" y="366"/>
                    </a:lnTo>
                    <a:lnTo>
                      <a:pt x="640" y="392"/>
                    </a:lnTo>
                    <a:lnTo>
                      <a:pt x="640" y="402"/>
                    </a:lnTo>
                    <a:lnTo>
                      <a:pt x="632" y="412"/>
                    </a:lnTo>
                    <a:lnTo>
                      <a:pt x="630" y="426"/>
                    </a:lnTo>
                    <a:lnTo>
                      <a:pt x="620" y="454"/>
                    </a:lnTo>
                    <a:lnTo>
                      <a:pt x="618" y="462"/>
                    </a:lnTo>
                    <a:lnTo>
                      <a:pt x="600" y="484"/>
                    </a:lnTo>
                    <a:lnTo>
                      <a:pt x="598" y="496"/>
                    </a:lnTo>
                    <a:lnTo>
                      <a:pt x="574" y="494"/>
                    </a:lnTo>
                    <a:lnTo>
                      <a:pt x="556" y="496"/>
                    </a:lnTo>
                    <a:lnTo>
                      <a:pt x="550" y="494"/>
                    </a:lnTo>
                    <a:lnTo>
                      <a:pt x="554" y="500"/>
                    </a:lnTo>
                    <a:lnTo>
                      <a:pt x="546" y="508"/>
                    </a:lnTo>
                    <a:lnTo>
                      <a:pt x="528" y="510"/>
                    </a:lnTo>
                    <a:lnTo>
                      <a:pt x="508" y="532"/>
                    </a:lnTo>
                    <a:lnTo>
                      <a:pt x="492" y="544"/>
                    </a:lnTo>
                    <a:lnTo>
                      <a:pt x="490" y="558"/>
                    </a:lnTo>
                    <a:lnTo>
                      <a:pt x="486" y="556"/>
                    </a:lnTo>
                    <a:lnTo>
                      <a:pt x="494" y="588"/>
                    </a:lnTo>
                    <a:lnTo>
                      <a:pt x="490" y="596"/>
                    </a:lnTo>
                    <a:lnTo>
                      <a:pt x="474" y="614"/>
                    </a:lnTo>
                    <a:lnTo>
                      <a:pt x="462" y="628"/>
                    </a:lnTo>
                    <a:lnTo>
                      <a:pt x="458" y="638"/>
                    </a:lnTo>
                    <a:lnTo>
                      <a:pt x="452" y="636"/>
                    </a:lnTo>
                    <a:lnTo>
                      <a:pt x="448" y="646"/>
                    </a:lnTo>
                    <a:lnTo>
                      <a:pt x="448" y="654"/>
                    </a:lnTo>
                    <a:lnTo>
                      <a:pt x="440" y="656"/>
                    </a:lnTo>
                    <a:lnTo>
                      <a:pt x="436" y="658"/>
                    </a:lnTo>
                    <a:lnTo>
                      <a:pt x="436" y="670"/>
                    </a:lnTo>
                    <a:lnTo>
                      <a:pt x="434" y="686"/>
                    </a:lnTo>
                    <a:lnTo>
                      <a:pt x="428" y="694"/>
                    </a:lnTo>
                  </a:path>
                </a:pathLst>
              </a:custGeom>
              <a:solidFill>
                <a:schemeClr val="hlink"/>
              </a:solidFill>
              <a:ln w="12700" cap="rnd">
                <a:solidFill>
                  <a:schemeClr val="bg1"/>
                </a:solidFill>
                <a:round/>
                <a:headEnd/>
                <a:tailEnd/>
              </a:ln>
            </p:spPr>
            <p:txBody>
              <a:bodyPr/>
              <a:lstStyle/>
              <a:p>
                <a:endParaRPr lang="en-US"/>
              </a:p>
            </p:txBody>
          </p:sp>
          <p:sp>
            <p:nvSpPr>
              <p:cNvPr id="13791" name="Freeform 72"/>
              <p:cNvSpPr>
                <a:spLocks/>
              </p:cNvSpPr>
              <p:nvPr/>
            </p:nvSpPr>
            <p:spPr bwMode="ltGray">
              <a:xfrm>
                <a:off x="1571" y="3177"/>
                <a:ext cx="154" cy="184"/>
              </a:xfrm>
              <a:custGeom>
                <a:avLst/>
                <a:gdLst>
                  <a:gd name="T0" fmla="*/ 85 w 155"/>
                  <a:gd name="T1" fmla="*/ 22 h 165"/>
                  <a:gd name="T2" fmla="*/ 85 w 155"/>
                  <a:gd name="T3" fmla="*/ 45 h 165"/>
                  <a:gd name="T4" fmla="*/ 89 w 155"/>
                  <a:gd name="T5" fmla="*/ 58 h 165"/>
                  <a:gd name="T6" fmla="*/ 89 w 155"/>
                  <a:gd name="T7" fmla="*/ 88 h 165"/>
                  <a:gd name="T8" fmla="*/ 99 w 155"/>
                  <a:gd name="T9" fmla="*/ 86 h 165"/>
                  <a:gd name="T10" fmla="*/ 111 w 155"/>
                  <a:gd name="T11" fmla="*/ 93 h 165"/>
                  <a:gd name="T12" fmla="*/ 113 w 155"/>
                  <a:gd name="T13" fmla="*/ 86 h 165"/>
                  <a:gd name="T14" fmla="*/ 117 w 155"/>
                  <a:gd name="T15" fmla="*/ 86 h 165"/>
                  <a:gd name="T16" fmla="*/ 123 w 155"/>
                  <a:gd name="T17" fmla="*/ 88 h 165"/>
                  <a:gd name="T18" fmla="*/ 127 w 155"/>
                  <a:gd name="T19" fmla="*/ 95 h 165"/>
                  <a:gd name="T20" fmla="*/ 131 w 155"/>
                  <a:gd name="T21" fmla="*/ 113 h 165"/>
                  <a:gd name="T22" fmla="*/ 133 w 155"/>
                  <a:gd name="T23" fmla="*/ 128 h 165"/>
                  <a:gd name="T24" fmla="*/ 137 w 155"/>
                  <a:gd name="T25" fmla="*/ 136 h 165"/>
                  <a:gd name="T26" fmla="*/ 141 w 155"/>
                  <a:gd name="T27" fmla="*/ 136 h 165"/>
                  <a:gd name="T28" fmla="*/ 143 w 155"/>
                  <a:gd name="T29" fmla="*/ 130 h 165"/>
                  <a:gd name="T30" fmla="*/ 147 w 155"/>
                  <a:gd name="T31" fmla="*/ 128 h 165"/>
                  <a:gd name="T32" fmla="*/ 151 w 155"/>
                  <a:gd name="T33" fmla="*/ 136 h 165"/>
                  <a:gd name="T34" fmla="*/ 151 w 155"/>
                  <a:gd name="T35" fmla="*/ 142 h 165"/>
                  <a:gd name="T36" fmla="*/ 151 w 155"/>
                  <a:gd name="T37" fmla="*/ 170 h 165"/>
                  <a:gd name="T38" fmla="*/ 147 w 155"/>
                  <a:gd name="T39" fmla="*/ 196 h 165"/>
                  <a:gd name="T40" fmla="*/ 143 w 155"/>
                  <a:gd name="T41" fmla="*/ 205 h 165"/>
                  <a:gd name="T42" fmla="*/ 137 w 155"/>
                  <a:gd name="T43" fmla="*/ 212 h 165"/>
                  <a:gd name="T44" fmla="*/ 131 w 155"/>
                  <a:gd name="T45" fmla="*/ 216 h 165"/>
                  <a:gd name="T46" fmla="*/ 123 w 155"/>
                  <a:gd name="T47" fmla="*/ 225 h 165"/>
                  <a:gd name="T48" fmla="*/ 117 w 155"/>
                  <a:gd name="T49" fmla="*/ 225 h 165"/>
                  <a:gd name="T50" fmla="*/ 113 w 155"/>
                  <a:gd name="T51" fmla="*/ 227 h 165"/>
                  <a:gd name="T52" fmla="*/ 107 w 155"/>
                  <a:gd name="T53" fmla="*/ 219 h 165"/>
                  <a:gd name="T54" fmla="*/ 95 w 155"/>
                  <a:gd name="T55" fmla="*/ 216 h 165"/>
                  <a:gd name="T56" fmla="*/ 83 w 155"/>
                  <a:gd name="T57" fmla="*/ 221 h 165"/>
                  <a:gd name="T58" fmla="*/ 89 w 155"/>
                  <a:gd name="T59" fmla="*/ 201 h 165"/>
                  <a:gd name="T60" fmla="*/ 91 w 155"/>
                  <a:gd name="T61" fmla="*/ 190 h 165"/>
                  <a:gd name="T62" fmla="*/ 95 w 155"/>
                  <a:gd name="T63" fmla="*/ 181 h 165"/>
                  <a:gd name="T64" fmla="*/ 95 w 155"/>
                  <a:gd name="T65" fmla="*/ 164 h 165"/>
                  <a:gd name="T66" fmla="*/ 89 w 155"/>
                  <a:gd name="T67" fmla="*/ 158 h 165"/>
                  <a:gd name="T68" fmla="*/ 83 w 155"/>
                  <a:gd name="T69" fmla="*/ 161 h 165"/>
                  <a:gd name="T70" fmla="*/ 74 w 155"/>
                  <a:gd name="T71" fmla="*/ 158 h 165"/>
                  <a:gd name="T72" fmla="*/ 70 w 155"/>
                  <a:gd name="T73" fmla="*/ 147 h 165"/>
                  <a:gd name="T74" fmla="*/ 62 w 155"/>
                  <a:gd name="T75" fmla="*/ 139 h 165"/>
                  <a:gd name="T76" fmla="*/ 48 w 155"/>
                  <a:gd name="T77" fmla="*/ 139 h 165"/>
                  <a:gd name="T78" fmla="*/ 44 w 155"/>
                  <a:gd name="T79" fmla="*/ 130 h 165"/>
                  <a:gd name="T80" fmla="*/ 40 w 155"/>
                  <a:gd name="T81" fmla="*/ 125 h 165"/>
                  <a:gd name="T82" fmla="*/ 32 w 155"/>
                  <a:gd name="T83" fmla="*/ 122 h 165"/>
                  <a:gd name="T84" fmla="*/ 20 w 155"/>
                  <a:gd name="T85" fmla="*/ 99 h 165"/>
                  <a:gd name="T86" fmla="*/ 12 w 155"/>
                  <a:gd name="T87" fmla="*/ 88 h 165"/>
                  <a:gd name="T88" fmla="*/ 0 w 155"/>
                  <a:gd name="T89" fmla="*/ 39 h 165"/>
                  <a:gd name="T90" fmla="*/ 40 w 155"/>
                  <a:gd name="T91" fmla="*/ 0 h 165"/>
                  <a:gd name="T92" fmla="*/ 85 w 155"/>
                  <a:gd name="T93" fmla="*/ 22 h 1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55"/>
                  <a:gd name="T142" fmla="*/ 0 h 165"/>
                  <a:gd name="T143" fmla="*/ 155 w 155"/>
                  <a:gd name="T144" fmla="*/ 165 h 16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55" h="165">
                    <a:moveTo>
                      <a:pt x="88" y="16"/>
                    </a:moveTo>
                    <a:lnTo>
                      <a:pt x="88" y="32"/>
                    </a:lnTo>
                    <a:lnTo>
                      <a:pt x="92" y="42"/>
                    </a:lnTo>
                    <a:lnTo>
                      <a:pt x="92" y="64"/>
                    </a:lnTo>
                    <a:lnTo>
                      <a:pt x="102" y="62"/>
                    </a:lnTo>
                    <a:lnTo>
                      <a:pt x="114" y="66"/>
                    </a:lnTo>
                    <a:lnTo>
                      <a:pt x="116" y="62"/>
                    </a:lnTo>
                    <a:lnTo>
                      <a:pt x="120" y="62"/>
                    </a:lnTo>
                    <a:lnTo>
                      <a:pt x="126" y="64"/>
                    </a:lnTo>
                    <a:lnTo>
                      <a:pt x="130" y="68"/>
                    </a:lnTo>
                    <a:lnTo>
                      <a:pt x="134" y="82"/>
                    </a:lnTo>
                    <a:lnTo>
                      <a:pt x="136" y="92"/>
                    </a:lnTo>
                    <a:lnTo>
                      <a:pt x="140" y="98"/>
                    </a:lnTo>
                    <a:lnTo>
                      <a:pt x="144" y="98"/>
                    </a:lnTo>
                    <a:lnTo>
                      <a:pt x="146" y="94"/>
                    </a:lnTo>
                    <a:lnTo>
                      <a:pt x="150" y="92"/>
                    </a:lnTo>
                    <a:lnTo>
                      <a:pt x="154" y="98"/>
                    </a:lnTo>
                    <a:lnTo>
                      <a:pt x="154" y="102"/>
                    </a:lnTo>
                    <a:lnTo>
                      <a:pt x="154" y="122"/>
                    </a:lnTo>
                    <a:lnTo>
                      <a:pt x="150" y="142"/>
                    </a:lnTo>
                    <a:lnTo>
                      <a:pt x="146" y="148"/>
                    </a:lnTo>
                    <a:lnTo>
                      <a:pt x="140" y="152"/>
                    </a:lnTo>
                    <a:lnTo>
                      <a:pt x="134" y="156"/>
                    </a:lnTo>
                    <a:lnTo>
                      <a:pt x="126" y="162"/>
                    </a:lnTo>
                    <a:lnTo>
                      <a:pt x="120" y="162"/>
                    </a:lnTo>
                    <a:lnTo>
                      <a:pt x="116" y="164"/>
                    </a:lnTo>
                    <a:lnTo>
                      <a:pt x="110" y="158"/>
                    </a:lnTo>
                    <a:lnTo>
                      <a:pt x="98" y="156"/>
                    </a:lnTo>
                    <a:lnTo>
                      <a:pt x="86" y="160"/>
                    </a:lnTo>
                    <a:lnTo>
                      <a:pt x="92" y="144"/>
                    </a:lnTo>
                    <a:lnTo>
                      <a:pt x="94" y="136"/>
                    </a:lnTo>
                    <a:lnTo>
                      <a:pt x="98" y="130"/>
                    </a:lnTo>
                    <a:lnTo>
                      <a:pt x="98" y="118"/>
                    </a:lnTo>
                    <a:lnTo>
                      <a:pt x="92" y="114"/>
                    </a:lnTo>
                    <a:lnTo>
                      <a:pt x="86" y="116"/>
                    </a:lnTo>
                    <a:lnTo>
                      <a:pt x="74" y="114"/>
                    </a:lnTo>
                    <a:lnTo>
                      <a:pt x="70" y="106"/>
                    </a:lnTo>
                    <a:lnTo>
                      <a:pt x="62" y="100"/>
                    </a:lnTo>
                    <a:lnTo>
                      <a:pt x="48" y="100"/>
                    </a:lnTo>
                    <a:lnTo>
                      <a:pt x="44" y="94"/>
                    </a:lnTo>
                    <a:lnTo>
                      <a:pt x="40" y="90"/>
                    </a:lnTo>
                    <a:lnTo>
                      <a:pt x="32" y="88"/>
                    </a:lnTo>
                    <a:lnTo>
                      <a:pt x="20" y="72"/>
                    </a:lnTo>
                    <a:lnTo>
                      <a:pt x="12" y="64"/>
                    </a:lnTo>
                    <a:lnTo>
                      <a:pt x="0" y="28"/>
                    </a:lnTo>
                    <a:lnTo>
                      <a:pt x="40" y="0"/>
                    </a:lnTo>
                    <a:lnTo>
                      <a:pt x="88" y="16"/>
                    </a:lnTo>
                  </a:path>
                </a:pathLst>
              </a:custGeom>
              <a:solidFill>
                <a:schemeClr val="hlink"/>
              </a:solidFill>
              <a:ln w="12700" cap="rnd">
                <a:solidFill>
                  <a:schemeClr val="bg1"/>
                </a:solidFill>
                <a:round/>
                <a:headEnd/>
                <a:tailEnd/>
              </a:ln>
            </p:spPr>
            <p:txBody>
              <a:bodyPr/>
              <a:lstStyle/>
              <a:p>
                <a:endParaRPr lang="en-US"/>
              </a:p>
            </p:txBody>
          </p:sp>
          <p:sp>
            <p:nvSpPr>
              <p:cNvPr id="13792" name="Freeform 73"/>
              <p:cNvSpPr>
                <a:spLocks/>
              </p:cNvSpPr>
              <p:nvPr/>
            </p:nvSpPr>
            <p:spPr bwMode="ltGray">
              <a:xfrm>
                <a:off x="1449" y="3002"/>
                <a:ext cx="216" cy="265"/>
              </a:xfrm>
              <a:custGeom>
                <a:avLst/>
                <a:gdLst>
                  <a:gd name="T0" fmla="*/ 16 w 217"/>
                  <a:gd name="T1" fmla="*/ 36 h 237"/>
                  <a:gd name="T2" fmla="*/ 38 w 217"/>
                  <a:gd name="T3" fmla="*/ 28 h 237"/>
                  <a:gd name="T4" fmla="*/ 44 w 217"/>
                  <a:gd name="T5" fmla="*/ 20 h 237"/>
                  <a:gd name="T6" fmla="*/ 68 w 217"/>
                  <a:gd name="T7" fmla="*/ 9 h 237"/>
                  <a:gd name="T8" fmla="*/ 76 w 217"/>
                  <a:gd name="T9" fmla="*/ 22 h 237"/>
                  <a:gd name="T10" fmla="*/ 76 w 217"/>
                  <a:gd name="T11" fmla="*/ 45 h 237"/>
                  <a:gd name="T12" fmla="*/ 82 w 217"/>
                  <a:gd name="T13" fmla="*/ 59 h 237"/>
                  <a:gd name="T14" fmla="*/ 106 w 217"/>
                  <a:gd name="T15" fmla="*/ 67 h 237"/>
                  <a:gd name="T16" fmla="*/ 113 w 217"/>
                  <a:gd name="T17" fmla="*/ 75 h 237"/>
                  <a:gd name="T18" fmla="*/ 131 w 217"/>
                  <a:gd name="T19" fmla="*/ 84 h 237"/>
                  <a:gd name="T20" fmla="*/ 153 w 217"/>
                  <a:gd name="T21" fmla="*/ 97 h 237"/>
                  <a:gd name="T22" fmla="*/ 159 w 217"/>
                  <a:gd name="T23" fmla="*/ 117 h 237"/>
                  <a:gd name="T24" fmla="*/ 157 w 217"/>
                  <a:gd name="T25" fmla="*/ 131 h 237"/>
                  <a:gd name="T26" fmla="*/ 193 w 217"/>
                  <a:gd name="T27" fmla="*/ 159 h 237"/>
                  <a:gd name="T28" fmla="*/ 203 w 217"/>
                  <a:gd name="T29" fmla="*/ 184 h 237"/>
                  <a:gd name="T30" fmla="*/ 213 w 217"/>
                  <a:gd name="T31" fmla="*/ 206 h 237"/>
                  <a:gd name="T32" fmla="*/ 207 w 217"/>
                  <a:gd name="T33" fmla="*/ 235 h 237"/>
                  <a:gd name="T34" fmla="*/ 189 w 217"/>
                  <a:gd name="T35" fmla="*/ 235 h 237"/>
                  <a:gd name="T36" fmla="*/ 141 w 217"/>
                  <a:gd name="T37" fmla="*/ 249 h 237"/>
                  <a:gd name="T38" fmla="*/ 133 w 217"/>
                  <a:gd name="T39" fmla="*/ 274 h 237"/>
                  <a:gd name="T40" fmla="*/ 135 w 217"/>
                  <a:gd name="T41" fmla="*/ 287 h 237"/>
                  <a:gd name="T42" fmla="*/ 123 w 217"/>
                  <a:gd name="T43" fmla="*/ 305 h 237"/>
                  <a:gd name="T44" fmla="*/ 109 w 217"/>
                  <a:gd name="T45" fmla="*/ 305 h 237"/>
                  <a:gd name="T46" fmla="*/ 106 w 217"/>
                  <a:gd name="T47" fmla="*/ 328 h 237"/>
                  <a:gd name="T48" fmla="*/ 102 w 217"/>
                  <a:gd name="T49" fmla="*/ 313 h 237"/>
                  <a:gd name="T50" fmla="*/ 90 w 217"/>
                  <a:gd name="T51" fmla="*/ 307 h 237"/>
                  <a:gd name="T52" fmla="*/ 78 w 217"/>
                  <a:gd name="T53" fmla="*/ 303 h 237"/>
                  <a:gd name="T54" fmla="*/ 70 w 217"/>
                  <a:gd name="T55" fmla="*/ 305 h 237"/>
                  <a:gd name="T56" fmla="*/ 52 w 217"/>
                  <a:gd name="T57" fmla="*/ 330 h 237"/>
                  <a:gd name="T58" fmla="*/ 50 w 217"/>
                  <a:gd name="T59" fmla="*/ 321 h 237"/>
                  <a:gd name="T60" fmla="*/ 30 w 217"/>
                  <a:gd name="T61" fmla="*/ 268 h 237"/>
                  <a:gd name="T62" fmla="*/ 34 w 217"/>
                  <a:gd name="T63" fmla="*/ 240 h 237"/>
                  <a:gd name="T64" fmla="*/ 26 w 217"/>
                  <a:gd name="T65" fmla="*/ 233 h 237"/>
                  <a:gd name="T66" fmla="*/ 24 w 217"/>
                  <a:gd name="T67" fmla="*/ 210 h 237"/>
                  <a:gd name="T68" fmla="*/ 6 w 217"/>
                  <a:gd name="T69" fmla="*/ 102 h 2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7"/>
                  <a:gd name="T106" fmla="*/ 0 h 237"/>
                  <a:gd name="T107" fmla="*/ 217 w 217"/>
                  <a:gd name="T108" fmla="*/ 237 h 2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7" h="237">
                    <a:moveTo>
                      <a:pt x="0" y="26"/>
                    </a:moveTo>
                    <a:lnTo>
                      <a:pt x="16" y="26"/>
                    </a:lnTo>
                    <a:lnTo>
                      <a:pt x="32" y="18"/>
                    </a:lnTo>
                    <a:lnTo>
                      <a:pt x="38" y="20"/>
                    </a:lnTo>
                    <a:lnTo>
                      <a:pt x="44" y="18"/>
                    </a:lnTo>
                    <a:lnTo>
                      <a:pt x="44" y="14"/>
                    </a:lnTo>
                    <a:lnTo>
                      <a:pt x="48" y="6"/>
                    </a:lnTo>
                    <a:lnTo>
                      <a:pt x="68" y="6"/>
                    </a:lnTo>
                    <a:lnTo>
                      <a:pt x="74" y="0"/>
                    </a:lnTo>
                    <a:lnTo>
                      <a:pt x="76" y="16"/>
                    </a:lnTo>
                    <a:lnTo>
                      <a:pt x="78" y="28"/>
                    </a:lnTo>
                    <a:lnTo>
                      <a:pt x="76" y="32"/>
                    </a:lnTo>
                    <a:lnTo>
                      <a:pt x="76" y="36"/>
                    </a:lnTo>
                    <a:lnTo>
                      <a:pt x="82" y="42"/>
                    </a:lnTo>
                    <a:lnTo>
                      <a:pt x="96" y="50"/>
                    </a:lnTo>
                    <a:lnTo>
                      <a:pt x="106" y="48"/>
                    </a:lnTo>
                    <a:lnTo>
                      <a:pt x="112" y="52"/>
                    </a:lnTo>
                    <a:lnTo>
                      <a:pt x="116" y="54"/>
                    </a:lnTo>
                    <a:lnTo>
                      <a:pt x="124" y="58"/>
                    </a:lnTo>
                    <a:lnTo>
                      <a:pt x="134" y="60"/>
                    </a:lnTo>
                    <a:lnTo>
                      <a:pt x="142" y="70"/>
                    </a:lnTo>
                    <a:lnTo>
                      <a:pt x="156" y="70"/>
                    </a:lnTo>
                    <a:lnTo>
                      <a:pt x="160" y="74"/>
                    </a:lnTo>
                    <a:lnTo>
                      <a:pt x="162" y="84"/>
                    </a:lnTo>
                    <a:lnTo>
                      <a:pt x="164" y="94"/>
                    </a:lnTo>
                    <a:lnTo>
                      <a:pt x="160" y="94"/>
                    </a:lnTo>
                    <a:lnTo>
                      <a:pt x="170" y="114"/>
                    </a:lnTo>
                    <a:lnTo>
                      <a:pt x="196" y="114"/>
                    </a:lnTo>
                    <a:lnTo>
                      <a:pt x="200" y="130"/>
                    </a:lnTo>
                    <a:lnTo>
                      <a:pt x="206" y="132"/>
                    </a:lnTo>
                    <a:lnTo>
                      <a:pt x="210" y="136"/>
                    </a:lnTo>
                    <a:lnTo>
                      <a:pt x="216" y="148"/>
                    </a:lnTo>
                    <a:lnTo>
                      <a:pt x="214" y="158"/>
                    </a:lnTo>
                    <a:lnTo>
                      <a:pt x="210" y="168"/>
                    </a:lnTo>
                    <a:lnTo>
                      <a:pt x="208" y="182"/>
                    </a:lnTo>
                    <a:lnTo>
                      <a:pt x="192" y="168"/>
                    </a:lnTo>
                    <a:lnTo>
                      <a:pt x="166" y="168"/>
                    </a:lnTo>
                    <a:lnTo>
                      <a:pt x="144" y="178"/>
                    </a:lnTo>
                    <a:lnTo>
                      <a:pt x="140" y="188"/>
                    </a:lnTo>
                    <a:lnTo>
                      <a:pt x="136" y="196"/>
                    </a:lnTo>
                    <a:lnTo>
                      <a:pt x="138" y="198"/>
                    </a:lnTo>
                    <a:lnTo>
                      <a:pt x="138" y="206"/>
                    </a:lnTo>
                    <a:lnTo>
                      <a:pt x="132" y="220"/>
                    </a:lnTo>
                    <a:lnTo>
                      <a:pt x="126" y="218"/>
                    </a:lnTo>
                    <a:lnTo>
                      <a:pt x="122" y="216"/>
                    </a:lnTo>
                    <a:lnTo>
                      <a:pt x="112" y="218"/>
                    </a:lnTo>
                    <a:lnTo>
                      <a:pt x="108" y="228"/>
                    </a:lnTo>
                    <a:lnTo>
                      <a:pt x="106" y="234"/>
                    </a:lnTo>
                    <a:lnTo>
                      <a:pt x="100" y="228"/>
                    </a:lnTo>
                    <a:lnTo>
                      <a:pt x="102" y="224"/>
                    </a:lnTo>
                    <a:lnTo>
                      <a:pt x="100" y="218"/>
                    </a:lnTo>
                    <a:lnTo>
                      <a:pt x="90" y="220"/>
                    </a:lnTo>
                    <a:lnTo>
                      <a:pt x="84" y="222"/>
                    </a:lnTo>
                    <a:lnTo>
                      <a:pt x="78" y="216"/>
                    </a:lnTo>
                    <a:lnTo>
                      <a:pt x="70" y="216"/>
                    </a:lnTo>
                    <a:lnTo>
                      <a:pt x="70" y="218"/>
                    </a:lnTo>
                    <a:lnTo>
                      <a:pt x="62" y="228"/>
                    </a:lnTo>
                    <a:lnTo>
                      <a:pt x="52" y="236"/>
                    </a:lnTo>
                    <a:lnTo>
                      <a:pt x="50" y="236"/>
                    </a:lnTo>
                    <a:lnTo>
                      <a:pt x="50" y="230"/>
                    </a:lnTo>
                    <a:lnTo>
                      <a:pt x="44" y="214"/>
                    </a:lnTo>
                    <a:lnTo>
                      <a:pt x="30" y="192"/>
                    </a:lnTo>
                    <a:lnTo>
                      <a:pt x="30" y="178"/>
                    </a:lnTo>
                    <a:lnTo>
                      <a:pt x="34" y="172"/>
                    </a:lnTo>
                    <a:lnTo>
                      <a:pt x="30" y="170"/>
                    </a:lnTo>
                    <a:lnTo>
                      <a:pt x="26" y="166"/>
                    </a:lnTo>
                    <a:lnTo>
                      <a:pt x="24" y="162"/>
                    </a:lnTo>
                    <a:lnTo>
                      <a:pt x="24" y="150"/>
                    </a:lnTo>
                    <a:lnTo>
                      <a:pt x="6" y="130"/>
                    </a:lnTo>
                    <a:lnTo>
                      <a:pt x="6" y="72"/>
                    </a:lnTo>
                    <a:lnTo>
                      <a:pt x="0" y="26"/>
                    </a:lnTo>
                  </a:path>
                </a:pathLst>
              </a:custGeom>
              <a:solidFill>
                <a:schemeClr val="hlink"/>
              </a:solidFill>
              <a:ln w="12700" cap="rnd">
                <a:solidFill>
                  <a:schemeClr val="bg1"/>
                </a:solidFill>
                <a:round/>
                <a:headEnd/>
                <a:tailEnd/>
              </a:ln>
            </p:spPr>
            <p:txBody>
              <a:bodyPr/>
              <a:lstStyle/>
              <a:p>
                <a:endParaRPr lang="en-US"/>
              </a:p>
            </p:txBody>
          </p:sp>
          <p:sp>
            <p:nvSpPr>
              <p:cNvPr id="13793" name="Freeform 74"/>
              <p:cNvSpPr>
                <a:spLocks/>
              </p:cNvSpPr>
              <p:nvPr/>
            </p:nvSpPr>
            <p:spPr bwMode="ltGray">
              <a:xfrm>
                <a:off x="1249" y="2812"/>
                <a:ext cx="221" cy="363"/>
              </a:xfrm>
              <a:custGeom>
                <a:avLst/>
                <a:gdLst>
                  <a:gd name="T0" fmla="*/ 174 w 223"/>
                  <a:gd name="T1" fmla="*/ 106 h 325"/>
                  <a:gd name="T2" fmla="*/ 159 w 223"/>
                  <a:gd name="T3" fmla="*/ 115 h 325"/>
                  <a:gd name="T4" fmla="*/ 141 w 223"/>
                  <a:gd name="T5" fmla="*/ 126 h 325"/>
                  <a:gd name="T6" fmla="*/ 135 w 223"/>
                  <a:gd name="T7" fmla="*/ 151 h 325"/>
                  <a:gd name="T8" fmla="*/ 131 w 223"/>
                  <a:gd name="T9" fmla="*/ 168 h 325"/>
                  <a:gd name="T10" fmla="*/ 123 w 223"/>
                  <a:gd name="T11" fmla="*/ 190 h 325"/>
                  <a:gd name="T12" fmla="*/ 135 w 223"/>
                  <a:gd name="T13" fmla="*/ 231 h 325"/>
                  <a:gd name="T14" fmla="*/ 159 w 223"/>
                  <a:gd name="T15" fmla="*/ 251 h 325"/>
                  <a:gd name="T16" fmla="*/ 170 w 223"/>
                  <a:gd name="T17" fmla="*/ 246 h 325"/>
                  <a:gd name="T18" fmla="*/ 184 w 223"/>
                  <a:gd name="T19" fmla="*/ 231 h 325"/>
                  <a:gd name="T20" fmla="*/ 184 w 223"/>
                  <a:gd name="T21" fmla="*/ 270 h 325"/>
                  <a:gd name="T22" fmla="*/ 202 w 223"/>
                  <a:gd name="T23" fmla="*/ 270 h 325"/>
                  <a:gd name="T24" fmla="*/ 210 w 223"/>
                  <a:gd name="T25" fmla="*/ 323 h 325"/>
                  <a:gd name="T26" fmla="*/ 212 w 223"/>
                  <a:gd name="T27" fmla="*/ 348 h 325"/>
                  <a:gd name="T28" fmla="*/ 216 w 223"/>
                  <a:gd name="T29" fmla="*/ 402 h 325"/>
                  <a:gd name="T30" fmla="*/ 208 w 223"/>
                  <a:gd name="T31" fmla="*/ 415 h 325"/>
                  <a:gd name="T32" fmla="*/ 206 w 223"/>
                  <a:gd name="T33" fmla="*/ 449 h 325"/>
                  <a:gd name="T34" fmla="*/ 182 w 223"/>
                  <a:gd name="T35" fmla="*/ 438 h 325"/>
                  <a:gd name="T36" fmla="*/ 165 w 223"/>
                  <a:gd name="T37" fmla="*/ 418 h 325"/>
                  <a:gd name="T38" fmla="*/ 155 w 223"/>
                  <a:gd name="T39" fmla="*/ 404 h 325"/>
                  <a:gd name="T40" fmla="*/ 143 w 223"/>
                  <a:gd name="T41" fmla="*/ 402 h 325"/>
                  <a:gd name="T42" fmla="*/ 125 w 223"/>
                  <a:gd name="T43" fmla="*/ 388 h 325"/>
                  <a:gd name="T44" fmla="*/ 107 w 223"/>
                  <a:gd name="T45" fmla="*/ 365 h 325"/>
                  <a:gd name="T46" fmla="*/ 91 w 223"/>
                  <a:gd name="T47" fmla="*/ 334 h 325"/>
                  <a:gd name="T48" fmla="*/ 73 w 223"/>
                  <a:gd name="T49" fmla="*/ 296 h 325"/>
                  <a:gd name="T50" fmla="*/ 63 w 223"/>
                  <a:gd name="T51" fmla="*/ 276 h 325"/>
                  <a:gd name="T52" fmla="*/ 55 w 223"/>
                  <a:gd name="T53" fmla="*/ 246 h 325"/>
                  <a:gd name="T54" fmla="*/ 42 w 223"/>
                  <a:gd name="T55" fmla="*/ 212 h 325"/>
                  <a:gd name="T56" fmla="*/ 24 w 223"/>
                  <a:gd name="T57" fmla="*/ 172 h 325"/>
                  <a:gd name="T58" fmla="*/ 6 w 223"/>
                  <a:gd name="T59" fmla="*/ 147 h 325"/>
                  <a:gd name="T60" fmla="*/ 0 w 223"/>
                  <a:gd name="T61" fmla="*/ 126 h 325"/>
                  <a:gd name="T62" fmla="*/ 2 w 223"/>
                  <a:gd name="T63" fmla="*/ 104 h 325"/>
                  <a:gd name="T64" fmla="*/ 28 w 223"/>
                  <a:gd name="T65" fmla="*/ 86 h 325"/>
                  <a:gd name="T66" fmla="*/ 161 w 223"/>
                  <a:gd name="T67" fmla="*/ 39 h 325"/>
                  <a:gd name="T68" fmla="*/ 182 w 223"/>
                  <a:gd name="T69" fmla="*/ 97 h 3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23"/>
                  <a:gd name="T106" fmla="*/ 0 h 325"/>
                  <a:gd name="T107" fmla="*/ 223 w 223"/>
                  <a:gd name="T108" fmla="*/ 325 h 3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23" h="325">
                    <a:moveTo>
                      <a:pt x="188" y="70"/>
                    </a:moveTo>
                    <a:lnTo>
                      <a:pt x="180" y="76"/>
                    </a:lnTo>
                    <a:lnTo>
                      <a:pt x="170" y="84"/>
                    </a:lnTo>
                    <a:lnTo>
                      <a:pt x="162" y="82"/>
                    </a:lnTo>
                    <a:lnTo>
                      <a:pt x="154" y="88"/>
                    </a:lnTo>
                    <a:lnTo>
                      <a:pt x="144" y="90"/>
                    </a:lnTo>
                    <a:lnTo>
                      <a:pt x="142" y="102"/>
                    </a:lnTo>
                    <a:lnTo>
                      <a:pt x="138" y="108"/>
                    </a:lnTo>
                    <a:lnTo>
                      <a:pt x="142" y="116"/>
                    </a:lnTo>
                    <a:lnTo>
                      <a:pt x="134" y="120"/>
                    </a:lnTo>
                    <a:lnTo>
                      <a:pt x="130" y="128"/>
                    </a:lnTo>
                    <a:lnTo>
                      <a:pt x="126" y="136"/>
                    </a:lnTo>
                    <a:lnTo>
                      <a:pt x="142" y="160"/>
                    </a:lnTo>
                    <a:lnTo>
                      <a:pt x="138" y="166"/>
                    </a:lnTo>
                    <a:lnTo>
                      <a:pt x="154" y="164"/>
                    </a:lnTo>
                    <a:lnTo>
                      <a:pt x="162" y="180"/>
                    </a:lnTo>
                    <a:lnTo>
                      <a:pt x="166" y="174"/>
                    </a:lnTo>
                    <a:lnTo>
                      <a:pt x="176" y="176"/>
                    </a:lnTo>
                    <a:lnTo>
                      <a:pt x="184" y="164"/>
                    </a:lnTo>
                    <a:lnTo>
                      <a:pt x="190" y="166"/>
                    </a:lnTo>
                    <a:lnTo>
                      <a:pt x="188" y="176"/>
                    </a:lnTo>
                    <a:lnTo>
                      <a:pt x="190" y="194"/>
                    </a:lnTo>
                    <a:lnTo>
                      <a:pt x="200" y="194"/>
                    </a:lnTo>
                    <a:lnTo>
                      <a:pt x="208" y="194"/>
                    </a:lnTo>
                    <a:lnTo>
                      <a:pt x="220" y="218"/>
                    </a:lnTo>
                    <a:lnTo>
                      <a:pt x="216" y="232"/>
                    </a:lnTo>
                    <a:lnTo>
                      <a:pt x="216" y="244"/>
                    </a:lnTo>
                    <a:lnTo>
                      <a:pt x="218" y="250"/>
                    </a:lnTo>
                    <a:lnTo>
                      <a:pt x="216" y="256"/>
                    </a:lnTo>
                    <a:lnTo>
                      <a:pt x="222" y="288"/>
                    </a:lnTo>
                    <a:lnTo>
                      <a:pt x="220" y="296"/>
                    </a:lnTo>
                    <a:lnTo>
                      <a:pt x="214" y="298"/>
                    </a:lnTo>
                    <a:lnTo>
                      <a:pt x="212" y="308"/>
                    </a:lnTo>
                    <a:lnTo>
                      <a:pt x="212" y="322"/>
                    </a:lnTo>
                    <a:lnTo>
                      <a:pt x="198" y="324"/>
                    </a:lnTo>
                    <a:lnTo>
                      <a:pt x="188" y="314"/>
                    </a:lnTo>
                    <a:lnTo>
                      <a:pt x="180" y="312"/>
                    </a:lnTo>
                    <a:lnTo>
                      <a:pt x="170" y="300"/>
                    </a:lnTo>
                    <a:lnTo>
                      <a:pt x="166" y="300"/>
                    </a:lnTo>
                    <a:lnTo>
                      <a:pt x="158" y="290"/>
                    </a:lnTo>
                    <a:lnTo>
                      <a:pt x="156" y="292"/>
                    </a:lnTo>
                    <a:lnTo>
                      <a:pt x="146" y="288"/>
                    </a:lnTo>
                    <a:lnTo>
                      <a:pt x="136" y="286"/>
                    </a:lnTo>
                    <a:lnTo>
                      <a:pt x="128" y="278"/>
                    </a:lnTo>
                    <a:lnTo>
                      <a:pt x="116" y="272"/>
                    </a:lnTo>
                    <a:lnTo>
                      <a:pt x="110" y="262"/>
                    </a:lnTo>
                    <a:lnTo>
                      <a:pt x="90" y="246"/>
                    </a:lnTo>
                    <a:lnTo>
                      <a:pt x="94" y="240"/>
                    </a:lnTo>
                    <a:lnTo>
                      <a:pt x="80" y="218"/>
                    </a:lnTo>
                    <a:lnTo>
                      <a:pt x="76" y="212"/>
                    </a:lnTo>
                    <a:lnTo>
                      <a:pt x="72" y="204"/>
                    </a:lnTo>
                    <a:lnTo>
                      <a:pt x="66" y="198"/>
                    </a:lnTo>
                    <a:lnTo>
                      <a:pt x="56" y="186"/>
                    </a:lnTo>
                    <a:lnTo>
                      <a:pt x="58" y="176"/>
                    </a:lnTo>
                    <a:lnTo>
                      <a:pt x="52" y="164"/>
                    </a:lnTo>
                    <a:lnTo>
                      <a:pt x="42" y="152"/>
                    </a:lnTo>
                    <a:lnTo>
                      <a:pt x="32" y="140"/>
                    </a:lnTo>
                    <a:lnTo>
                      <a:pt x="24" y="124"/>
                    </a:lnTo>
                    <a:lnTo>
                      <a:pt x="12" y="116"/>
                    </a:lnTo>
                    <a:lnTo>
                      <a:pt x="6" y="106"/>
                    </a:lnTo>
                    <a:lnTo>
                      <a:pt x="4" y="102"/>
                    </a:lnTo>
                    <a:lnTo>
                      <a:pt x="0" y="90"/>
                    </a:lnTo>
                    <a:lnTo>
                      <a:pt x="0" y="84"/>
                    </a:lnTo>
                    <a:lnTo>
                      <a:pt x="2" y="74"/>
                    </a:lnTo>
                    <a:lnTo>
                      <a:pt x="12" y="68"/>
                    </a:lnTo>
                    <a:lnTo>
                      <a:pt x="28" y="62"/>
                    </a:lnTo>
                    <a:lnTo>
                      <a:pt x="94" y="0"/>
                    </a:lnTo>
                    <a:lnTo>
                      <a:pt x="164" y="28"/>
                    </a:lnTo>
                    <a:lnTo>
                      <a:pt x="196" y="48"/>
                    </a:lnTo>
                    <a:lnTo>
                      <a:pt x="188" y="70"/>
                    </a:lnTo>
                  </a:path>
                </a:pathLst>
              </a:custGeom>
              <a:solidFill>
                <a:schemeClr val="hlink"/>
              </a:solidFill>
              <a:ln w="12700" cap="rnd">
                <a:solidFill>
                  <a:schemeClr val="bg1"/>
                </a:solidFill>
                <a:round/>
                <a:headEnd/>
                <a:tailEnd/>
              </a:ln>
            </p:spPr>
            <p:txBody>
              <a:bodyPr/>
              <a:lstStyle/>
              <a:p>
                <a:endParaRPr lang="en-US"/>
              </a:p>
            </p:txBody>
          </p:sp>
          <p:sp>
            <p:nvSpPr>
              <p:cNvPr id="13794" name="Freeform 75"/>
              <p:cNvSpPr>
                <a:spLocks/>
              </p:cNvSpPr>
              <p:nvPr/>
            </p:nvSpPr>
            <p:spPr bwMode="ltGray">
              <a:xfrm>
                <a:off x="1251" y="2790"/>
                <a:ext cx="100" cy="121"/>
              </a:xfrm>
              <a:custGeom>
                <a:avLst/>
                <a:gdLst>
                  <a:gd name="T0" fmla="*/ 42 w 101"/>
                  <a:gd name="T1" fmla="*/ 0 h 109"/>
                  <a:gd name="T2" fmla="*/ 14 w 101"/>
                  <a:gd name="T3" fmla="*/ 16 h 109"/>
                  <a:gd name="T4" fmla="*/ 20 w 101"/>
                  <a:gd name="T5" fmla="*/ 33 h 109"/>
                  <a:gd name="T6" fmla="*/ 8 w 101"/>
                  <a:gd name="T7" fmla="*/ 47 h 109"/>
                  <a:gd name="T8" fmla="*/ 10 w 101"/>
                  <a:gd name="T9" fmla="*/ 58 h 109"/>
                  <a:gd name="T10" fmla="*/ 6 w 101"/>
                  <a:gd name="T11" fmla="*/ 54 h 109"/>
                  <a:gd name="T12" fmla="*/ 2 w 101"/>
                  <a:gd name="T13" fmla="*/ 82 h 109"/>
                  <a:gd name="T14" fmla="*/ 0 w 101"/>
                  <a:gd name="T15" fmla="*/ 85 h 109"/>
                  <a:gd name="T16" fmla="*/ 12 w 101"/>
                  <a:gd name="T17" fmla="*/ 101 h 109"/>
                  <a:gd name="T18" fmla="*/ 18 w 101"/>
                  <a:gd name="T19" fmla="*/ 110 h 109"/>
                  <a:gd name="T20" fmla="*/ 20 w 101"/>
                  <a:gd name="T21" fmla="*/ 114 h 109"/>
                  <a:gd name="T22" fmla="*/ 14 w 101"/>
                  <a:gd name="T23" fmla="*/ 128 h 109"/>
                  <a:gd name="T24" fmla="*/ 14 w 101"/>
                  <a:gd name="T25" fmla="*/ 134 h 109"/>
                  <a:gd name="T26" fmla="*/ 14 w 101"/>
                  <a:gd name="T27" fmla="*/ 137 h 109"/>
                  <a:gd name="T28" fmla="*/ 16 w 101"/>
                  <a:gd name="T29" fmla="*/ 137 h 109"/>
                  <a:gd name="T30" fmla="*/ 28 w 101"/>
                  <a:gd name="T31" fmla="*/ 134 h 109"/>
                  <a:gd name="T32" fmla="*/ 38 w 101"/>
                  <a:gd name="T33" fmla="*/ 148 h 109"/>
                  <a:gd name="T34" fmla="*/ 53 w 101"/>
                  <a:gd name="T35" fmla="*/ 103 h 109"/>
                  <a:gd name="T36" fmla="*/ 65 w 101"/>
                  <a:gd name="T37" fmla="*/ 99 h 109"/>
                  <a:gd name="T38" fmla="*/ 77 w 101"/>
                  <a:gd name="T39" fmla="*/ 97 h 109"/>
                  <a:gd name="T40" fmla="*/ 85 w 101"/>
                  <a:gd name="T41" fmla="*/ 88 h 109"/>
                  <a:gd name="T42" fmla="*/ 89 w 101"/>
                  <a:gd name="T43" fmla="*/ 82 h 109"/>
                  <a:gd name="T44" fmla="*/ 91 w 101"/>
                  <a:gd name="T45" fmla="*/ 77 h 109"/>
                  <a:gd name="T46" fmla="*/ 97 w 101"/>
                  <a:gd name="T47" fmla="*/ 44 h 109"/>
                  <a:gd name="T48" fmla="*/ 97 w 101"/>
                  <a:gd name="T49" fmla="*/ 24 h 109"/>
                  <a:gd name="T50" fmla="*/ 69 w 101"/>
                  <a:gd name="T51" fmla="*/ 0 h 109"/>
                  <a:gd name="T52" fmla="*/ 42 w 101"/>
                  <a:gd name="T53" fmla="*/ 0 h 10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01"/>
                  <a:gd name="T82" fmla="*/ 0 h 109"/>
                  <a:gd name="T83" fmla="*/ 101 w 101"/>
                  <a:gd name="T84" fmla="*/ 109 h 10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01" h="109">
                    <a:moveTo>
                      <a:pt x="42" y="0"/>
                    </a:moveTo>
                    <a:lnTo>
                      <a:pt x="14" y="12"/>
                    </a:lnTo>
                    <a:lnTo>
                      <a:pt x="20" y="24"/>
                    </a:lnTo>
                    <a:lnTo>
                      <a:pt x="8" y="34"/>
                    </a:lnTo>
                    <a:lnTo>
                      <a:pt x="10" y="42"/>
                    </a:lnTo>
                    <a:lnTo>
                      <a:pt x="6" y="40"/>
                    </a:lnTo>
                    <a:lnTo>
                      <a:pt x="2" y="60"/>
                    </a:lnTo>
                    <a:lnTo>
                      <a:pt x="0" y="62"/>
                    </a:lnTo>
                    <a:lnTo>
                      <a:pt x="12" y="74"/>
                    </a:lnTo>
                    <a:lnTo>
                      <a:pt x="18" y="80"/>
                    </a:lnTo>
                    <a:lnTo>
                      <a:pt x="20" y="84"/>
                    </a:lnTo>
                    <a:lnTo>
                      <a:pt x="14" y="94"/>
                    </a:lnTo>
                    <a:lnTo>
                      <a:pt x="14" y="98"/>
                    </a:lnTo>
                    <a:lnTo>
                      <a:pt x="14" y="100"/>
                    </a:lnTo>
                    <a:lnTo>
                      <a:pt x="16" y="100"/>
                    </a:lnTo>
                    <a:lnTo>
                      <a:pt x="28" y="98"/>
                    </a:lnTo>
                    <a:lnTo>
                      <a:pt x="38" y="108"/>
                    </a:lnTo>
                    <a:lnTo>
                      <a:pt x="56" y="76"/>
                    </a:lnTo>
                    <a:lnTo>
                      <a:pt x="68" y="72"/>
                    </a:lnTo>
                    <a:lnTo>
                      <a:pt x="80" y="70"/>
                    </a:lnTo>
                    <a:lnTo>
                      <a:pt x="88" y="64"/>
                    </a:lnTo>
                    <a:lnTo>
                      <a:pt x="92" y="60"/>
                    </a:lnTo>
                    <a:lnTo>
                      <a:pt x="94" y="56"/>
                    </a:lnTo>
                    <a:lnTo>
                      <a:pt x="100" y="32"/>
                    </a:lnTo>
                    <a:lnTo>
                      <a:pt x="100" y="18"/>
                    </a:lnTo>
                    <a:lnTo>
                      <a:pt x="72" y="0"/>
                    </a:lnTo>
                    <a:lnTo>
                      <a:pt x="42" y="0"/>
                    </a:lnTo>
                  </a:path>
                </a:pathLst>
              </a:custGeom>
              <a:solidFill>
                <a:schemeClr val="hlink"/>
              </a:solidFill>
              <a:ln w="12700" cap="rnd">
                <a:solidFill>
                  <a:schemeClr val="bg1"/>
                </a:solidFill>
                <a:round/>
                <a:headEnd/>
                <a:tailEnd/>
              </a:ln>
            </p:spPr>
            <p:txBody>
              <a:bodyPr/>
              <a:lstStyle/>
              <a:p>
                <a:endParaRPr lang="en-US"/>
              </a:p>
            </p:txBody>
          </p:sp>
          <p:sp>
            <p:nvSpPr>
              <p:cNvPr id="13795" name="Freeform 76"/>
              <p:cNvSpPr>
                <a:spLocks/>
              </p:cNvSpPr>
              <p:nvPr/>
            </p:nvSpPr>
            <p:spPr bwMode="ltGray">
              <a:xfrm>
                <a:off x="1704" y="2707"/>
                <a:ext cx="53" cy="79"/>
              </a:xfrm>
              <a:custGeom>
                <a:avLst/>
                <a:gdLst>
                  <a:gd name="T0" fmla="*/ 8 w 53"/>
                  <a:gd name="T1" fmla="*/ 0 h 71"/>
                  <a:gd name="T2" fmla="*/ 28 w 53"/>
                  <a:gd name="T3" fmla="*/ 11 h 71"/>
                  <a:gd name="T4" fmla="*/ 48 w 53"/>
                  <a:gd name="T5" fmla="*/ 30 h 71"/>
                  <a:gd name="T6" fmla="*/ 52 w 53"/>
                  <a:gd name="T7" fmla="*/ 36 h 71"/>
                  <a:gd name="T8" fmla="*/ 48 w 53"/>
                  <a:gd name="T9" fmla="*/ 50 h 71"/>
                  <a:gd name="T10" fmla="*/ 42 w 53"/>
                  <a:gd name="T11" fmla="*/ 52 h 71"/>
                  <a:gd name="T12" fmla="*/ 36 w 53"/>
                  <a:gd name="T13" fmla="*/ 69 h 71"/>
                  <a:gd name="T14" fmla="*/ 34 w 53"/>
                  <a:gd name="T15" fmla="*/ 86 h 71"/>
                  <a:gd name="T16" fmla="*/ 28 w 53"/>
                  <a:gd name="T17" fmla="*/ 86 h 71"/>
                  <a:gd name="T18" fmla="*/ 26 w 53"/>
                  <a:gd name="T19" fmla="*/ 97 h 71"/>
                  <a:gd name="T20" fmla="*/ 18 w 53"/>
                  <a:gd name="T21" fmla="*/ 97 h 71"/>
                  <a:gd name="T22" fmla="*/ 14 w 53"/>
                  <a:gd name="T23" fmla="*/ 83 h 71"/>
                  <a:gd name="T24" fmla="*/ 10 w 53"/>
                  <a:gd name="T25" fmla="*/ 95 h 71"/>
                  <a:gd name="T26" fmla="*/ 4 w 53"/>
                  <a:gd name="T27" fmla="*/ 83 h 71"/>
                  <a:gd name="T28" fmla="*/ 0 w 53"/>
                  <a:gd name="T29" fmla="*/ 38 h 71"/>
                  <a:gd name="T30" fmla="*/ 2 w 53"/>
                  <a:gd name="T31" fmla="*/ 4 h 71"/>
                  <a:gd name="T32" fmla="*/ 8 w 53"/>
                  <a:gd name="T33" fmla="*/ 0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71"/>
                  <a:gd name="T53" fmla="*/ 53 w 53"/>
                  <a:gd name="T54" fmla="*/ 71 h 7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71">
                    <a:moveTo>
                      <a:pt x="8" y="0"/>
                    </a:moveTo>
                    <a:lnTo>
                      <a:pt x="28" y="8"/>
                    </a:lnTo>
                    <a:lnTo>
                      <a:pt x="48" y="22"/>
                    </a:lnTo>
                    <a:lnTo>
                      <a:pt x="52" y="26"/>
                    </a:lnTo>
                    <a:lnTo>
                      <a:pt x="48" y="36"/>
                    </a:lnTo>
                    <a:lnTo>
                      <a:pt x="42" y="38"/>
                    </a:lnTo>
                    <a:lnTo>
                      <a:pt x="36" y="50"/>
                    </a:lnTo>
                    <a:lnTo>
                      <a:pt x="34" y="62"/>
                    </a:lnTo>
                    <a:lnTo>
                      <a:pt x="28" y="62"/>
                    </a:lnTo>
                    <a:lnTo>
                      <a:pt x="26" y="70"/>
                    </a:lnTo>
                    <a:lnTo>
                      <a:pt x="18" y="70"/>
                    </a:lnTo>
                    <a:lnTo>
                      <a:pt x="14" y="60"/>
                    </a:lnTo>
                    <a:lnTo>
                      <a:pt x="10" y="68"/>
                    </a:lnTo>
                    <a:lnTo>
                      <a:pt x="4" y="60"/>
                    </a:lnTo>
                    <a:lnTo>
                      <a:pt x="0" y="28"/>
                    </a:lnTo>
                    <a:lnTo>
                      <a:pt x="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796" name="Freeform 77"/>
              <p:cNvSpPr>
                <a:spLocks/>
              </p:cNvSpPr>
              <p:nvPr/>
            </p:nvSpPr>
            <p:spPr bwMode="ltGray">
              <a:xfrm>
                <a:off x="1640" y="2700"/>
                <a:ext cx="76" cy="84"/>
              </a:xfrm>
              <a:custGeom>
                <a:avLst/>
                <a:gdLst>
                  <a:gd name="T0" fmla="*/ 18 w 77"/>
                  <a:gd name="T1" fmla="*/ 2 h 75"/>
                  <a:gd name="T2" fmla="*/ 34 w 77"/>
                  <a:gd name="T3" fmla="*/ 2 h 75"/>
                  <a:gd name="T4" fmla="*/ 43 w 77"/>
                  <a:gd name="T5" fmla="*/ 2 h 75"/>
                  <a:gd name="T6" fmla="*/ 45 w 77"/>
                  <a:gd name="T7" fmla="*/ 0 h 75"/>
                  <a:gd name="T8" fmla="*/ 57 w 77"/>
                  <a:gd name="T9" fmla="*/ 2 h 75"/>
                  <a:gd name="T10" fmla="*/ 73 w 77"/>
                  <a:gd name="T11" fmla="*/ 9 h 75"/>
                  <a:gd name="T12" fmla="*/ 65 w 77"/>
                  <a:gd name="T13" fmla="*/ 22 h 75"/>
                  <a:gd name="T14" fmla="*/ 65 w 77"/>
                  <a:gd name="T15" fmla="*/ 45 h 75"/>
                  <a:gd name="T16" fmla="*/ 71 w 77"/>
                  <a:gd name="T17" fmla="*/ 54 h 75"/>
                  <a:gd name="T18" fmla="*/ 73 w 77"/>
                  <a:gd name="T19" fmla="*/ 71 h 75"/>
                  <a:gd name="T20" fmla="*/ 69 w 77"/>
                  <a:gd name="T21" fmla="*/ 75 h 75"/>
                  <a:gd name="T22" fmla="*/ 69 w 77"/>
                  <a:gd name="T23" fmla="*/ 84 h 75"/>
                  <a:gd name="T24" fmla="*/ 65 w 77"/>
                  <a:gd name="T25" fmla="*/ 95 h 75"/>
                  <a:gd name="T26" fmla="*/ 59 w 77"/>
                  <a:gd name="T27" fmla="*/ 91 h 75"/>
                  <a:gd name="T28" fmla="*/ 38 w 77"/>
                  <a:gd name="T29" fmla="*/ 86 h 75"/>
                  <a:gd name="T30" fmla="*/ 38 w 77"/>
                  <a:gd name="T31" fmla="*/ 95 h 75"/>
                  <a:gd name="T32" fmla="*/ 39 w 77"/>
                  <a:gd name="T33" fmla="*/ 104 h 75"/>
                  <a:gd name="T34" fmla="*/ 22 w 77"/>
                  <a:gd name="T35" fmla="*/ 93 h 75"/>
                  <a:gd name="T36" fmla="*/ 0 w 77"/>
                  <a:gd name="T37" fmla="*/ 54 h 75"/>
                  <a:gd name="T38" fmla="*/ 2 w 77"/>
                  <a:gd name="T39" fmla="*/ 20 h 75"/>
                  <a:gd name="T40" fmla="*/ 18 w 77"/>
                  <a:gd name="T41" fmla="*/ 2 h 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5"/>
                  <a:gd name="T65" fmla="*/ 77 w 77"/>
                  <a:gd name="T66" fmla="*/ 75 h 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5">
                    <a:moveTo>
                      <a:pt x="18" y="2"/>
                    </a:moveTo>
                    <a:lnTo>
                      <a:pt x="34" y="2"/>
                    </a:lnTo>
                    <a:lnTo>
                      <a:pt x="46" y="2"/>
                    </a:lnTo>
                    <a:lnTo>
                      <a:pt x="48" y="0"/>
                    </a:lnTo>
                    <a:lnTo>
                      <a:pt x="60" y="2"/>
                    </a:lnTo>
                    <a:lnTo>
                      <a:pt x="76" y="6"/>
                    </a:lnTo>
                    <a:lnTo>
                      <a:pt x="68" y="16"/>
                    </a:lnTo>
                    <a:lnTo>
                      <a:pt x="68" y="32"/>
                    </a:lnTo>
                    <a:lnTo>
                      <a:pt x="74" y="38"/>
                    </a:lnTo>
                    <a:lnTo>
                      <a:pt x="76" y="50"/>
                    </a:lnTo>
                    <a:lnTo>
                      <a:pt x="72" y="54"/>
                    </a:lnTo>
                    <a:lnTo>
                      <a:pt x="72" y="60"/>
                    </a:lnTo>
                    <a:lnTo>
                      <a:pt x="68" y="68"/>
                    </a:lnTo>
                    <a:lnTo>
                      <a:pt x="62" y="64"/>
                    </a:lnTo>
                    <a:lnTo>
                      <a:pt x="40" y="62"/>
                    </a:lnTo>
                    <a:lnTo>
                      <a:pt x="38" y="68"/>
                    </a:lnTo>
                    <a:lnTo>
                      <a:pt x="42" y="74"/>
                    </a:lnTo>
                    <a:lnTo>
                      <a:pt x="22" y="66"/>
                    </a:lnTo>
                    <a:lnTo>
                      <a:pt x="0" y="38"/>
                    </a:lnTo>
                    <a:lnTo>
                      <a:pt x="2" y="14"/>
                    </a:lnTo>
                    <a:lnTo>
                      <a:pt x="18" y="2"/>
                    </a:lnTo>
                  </a:path>
                </a:pathLst>
              </a:custGeom>
              <a:solidFill>
                <a:schemeClr val="hlink"/>
              </a:solidFill>
              <a:ln w="12700" cap="rnd">
                <a:solidFill>
                  <a:schemeClr val="bg1"/>
                </a:solidFill>
                <a:round/>
                <a:headEnd/>
                <a:tailEnd/>
              </a:ln>
            </p:spPr>
            <p:txBody>
              <a:bodyPr/>
              <a:lstStyle/>
              <a:p>
                <a:endParaRPr lang="en-US"/>
              </a:p>
            </p:txBody>
          </p:sp>
          <p:sp>
            <p:nvSpPr>
              <p:cNvPr id="13797" name="Freeform 78"/>
              <p:cNvSpPr>
                <a:spLocks/>
              </p:cNvSpPr>
              <p:nvPr/>
            </p:nvSpPr>
            <p:spPr bwMode="ltGray">
              <a:xfrm>
                <a:off x="1581" y="2655"/>
                <a:ext cx="91" cy="147"/>
              </a:xfrm>
              <a:custGeom>
                <a:avLst/>
                <a:gdLst>
                  <a:gd name="T0" fmla="*/ 30 w 91"/>
                  <a:gd name="T1" fmla="*/ 0 h 131"/>
                  <a:gd name="T2" fmla="*/ 40 w 91"/>
                  <a:gd name="T3" fmla="*/ 2 h 131"/>
                  <a:gd name="T4" fmla="*/ 50 w 91"/>
                  <a:gd name="T5" fmla="*/ 13 h 131"/>
                  <a:gd name="T6" fmla="*/ 56 w 91"/>
                  <a:gd name="T7" fmla="*/ 22 h 131"/>
                  <a:gd name="T8" fmla="*/ 58 w 91"/>
                  <a:gd name="T9" fmla="*/ 45 h 131"/>
                  <a:gd name="T10" fmla="*/ 62 w 91"/>
                  <a:gd name="T11" fmla="*/ 39 h 131"/>
                  <a:gd name="T12" fmla="*/ 70 w 91"/>
                  <a:gd name="T13" fmla="*/ 45 h 131"/>
                  <a:gd name="T14" fmla="*/ 76 w 91"/>
                  <a:gd name="T15" fmla="*/ 54 h 131"/>
                  <a:gd name="T16" fmla="*/ 82 w 91"/>
                  <a:gd name="T17" fmla="*/ 54 h 131"/>
                  <a:gd name="T18" fmla="*/ 82 w 91"/>
                  <a:gd name="T19" fmla="*/ 65 h 131"/>
                  <a:gd name="T20" fmla="*/ 82 w 91"/>
                  <a:gd name="T21" fmla="*/ 73 h 131"/>
                  <a:gd name="T22" fmla="*/ 80 w 91"/>
                  <a:gd name="T23" fmla="*/ 76 h 131"/>
                  <a:gd name="T24" fmla="*/ 78 w 91"/>
                  <a:gd name="T25" fmla="*/ 82 h 131"/>
                  <a:gd name="T26" fmla="*/ 70 w 91"/>
                  <a:gd name="T27" fmla="*/ 89 h 131"/>
                  <a:gd name="T28" fmla="*/ 70 w 91"/>
                  <a:gd name="T29" fmla="*/ 95 h 131"/>
                  <a:gd name="T30" fmla="*/ 68 w 91"/>
                  <a:gd name="T31" fmla="*/ 102 h 131"/>
                  <a:gd name="T32" fmla="*/ 74 w 91"/>
                  <a:gd name="T33" fmla="*/ 111 h 131"/>
                  <a:gd name="T34" fmla="*/ 82 w 91"/>
                  <a:gd name="T35" fmla="*/ 125 h 131"/>
                  <a:gd name="T36" fmla="*/ 82 w 91"/>
                  <a:gd name="T37" fmla="*/ 138 h 131"/>
                  <a:gd name="T38" fmla="*/ 90 w 91"/>
                  <a:gd name="T39" fmla="*/ 155 h 131"/>
                  <a:gd name="T40" fmla="*/ 82 w 91"/>
                  <a:gd name="T41" fmla="*/ 155 h 131"/>
                  <a:gd name="T42" fmla="*/ 76 w 91"/>
                  <a:gd name="T43" fmla="*/ 169 h 131"/>
                  <a:gd name="T44" fmla="*/ 62 w 91"/>
                  <a:gd name="T45" fmla="*/ 166 h 131"/>
                  <a:gd name="T46" fmla="*/ 62 w 91"/>
                  <a:gd name="T47" fmla="*/ 173 h 131"/>
                  <a:gd name="T48" fmla="*/ 60 w 91"/>
                  <a:gd name="T49" fmla="*/ 169 h 131"/>
                  <a:gd name="T50" fmla="*/ 54 w 91"/>
                  <a:gd name="T51" fmla="*/ 173 h 131"/>
                  <a:gd name="T52" fmla="*/ 50 w 91"/>
                  <a:gd name="T53" fmla="*/ 184 h 131"/>
                  <a:gd name="T54" fmla="*/ 40 w 91"/>
                  <a:gd name="T55" fmla="*/ 166 h 131"/>
                  <a:gd name="T56" fmla="*/ 40 w 91"/>
                  <a:gd name="T57" fmla="*/ 155 h 131"/>
                  <a:gd name="T58" fmla="*/ 36 w 91"/>
                  <a:gd name="T59" fmla="*/ 153 h 131"/>
                  <a:gd name="T60" fmla="*/ 30 w 91"/>
                  <a:gd name="T61" fmla="*/ 144 h 131"/>
                  <a:gd name="T62" fmla="*/ 36 w 91"/>
                  <a:gd name="T63" fmla="*/ 122 h 131"/>
                  <a:gd name="T64" fmla="*/ 38 w 91"/>
                  <a:gd name="T65" fmla="*/ 113 h 131"/>
                  <a:gd name="T66" fmla="*/ 38 w 91"/>
                  <a:gd name="T67" fmla="*/ 102 h 131"/>
                  <a:gd name="T68" fmla="*/ 32 w 91"/>
                  <a:gd name="T69" fmla="*/ 93 h 131"/>
                  <a:gd name="T70" fmla="*/ 30 w 91"/>
                  <a:gd name="T71" fmla="*/ 80 h 131"/>
                  <a:gd name="T72" fmla="*/ 14 w 91"/>
                  <a:gd name="T73" fmla="*/ 80 h 131"/>
                  <a:gd name="T74" fmla="*/ 0 w 91"/>
                  <a:gd name="T75" fmla="*/ 50 h 131"/>
                  <a:gd name="T76" fmla="*/ 16 w 91"/>
                  <a:gd name="T77" fmla="*/ 9 h 131"/>
                  <a:gd name="T78" fmla="*/ 30 w 91"/>
                  <a:gd name="T79" fmla="*/ 0 h 13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1"/>
                  <a:gd name="T121" fmla="*/ 0 h 131"/>
                  <a:gd name="T122" fmla="*/ 91 w 91"/>
                  <a:gd name="T123" fmla="*/ 131 h 13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1" h="131">
                    <a:moveTo>
                      <a:pt x="30" y="0"/>
                    </a:moveTo>
                    <a:lnTo>
                      <a:pt x="40" y="2"/>
                    </a:lnTo>
                    <a:lnTo>
                      <a:pt x="50" y="10"/>
                    </a:lnTo>
                    <a:lnTo>
                      <a:pt x="56" y="16"/>
                    </a:lnTo>
                    <a:lnTo>
                      <a:pt x="58" y="32"/>
                    </a:lnTo>
                    <a:lnTo>
                      <a:pt x="62" y="28"/>
                    </a:lnTo>
                    <a:lnTo>
                      <a:pt x="70" y="32"/>
                    </a:lnTo>
                    <a:lnTo>
                      <a:pt x="76" y="38"/>
                    </a:lnTo>
                    <a:lnTo>
                      <a:pt x="82" y="38"/>
                    </a:lnTo>
                    <a:lnTo>
                      <a:pt x="82" y="46"/>
                    </a:lnTo>
                    <a:lnTo>
                      <a:pt x="82" y="52"/>
                    </a:lnTo>
                    <a:lnTo>
                      <a:pt x="80" y="54"/>
                    </a:lnTo>
                    <a:lnTo>
                      <a:pt x="78" y="58"/>
                    </a:lnTo>
                    <a:lnTo>
                      <a:pt x="70" y="62"/>
                    </a:lnTo>
                    <a:lnTo>
                      <a:pt x="70" y="68"/>
                    </a:lnTo>
                    <a:lnTo>
                      <a:pt x="68" y="72"/>
                    </a:lnTo>
                    <a:lnTo>
                      <a:pt x="74" y="78"/>
                    </a:lnTo>
                    <a:lnTo>
                      <a:pt x="82" y="88"/>
                    </a:lnTo>
                    <a:lnTo>
                      <a:pt x="82" y="98"/>
                    </a:lnTo>
                    <a:lnTo>
                      <a:pt x="90" y="110"/>
                    </a:lnTo>
                    <a:lnTo>
                      <a:pt x="82" y="110"/>
                    </a:lnTo>
                    <a:lnTo>
                      <a:pt x="76" y="120"/>
                    </a:lnTo>
                    <a:lnTo>
                      <a:pt x="62" y="118"/>
                    </a:lnTo>
                    <a:lnTo>
                      <a:pt x="62" y="122"/>
                    </a:lnTo>
                    <a:lnTo>
                      <a:pt x="60" y="120"/>
                    </a:lnTo>
                    <a:lnTo>
                      <a:pt x="54" y="122"/>
                    </a:lnTo>
                    <a:lnTo>
                      <a:pt x="50" y="130"/>
                    </a:lnTo>
                    <a:lnTo>
                      <a:pt x="40" y="118"/>
                    </a:lnTo>
                    <a:lnTo>
                      <a:pt x="40" y="110"/>
                    </a:lnTo>
                    <a:lnTo>
                      <a:pt x="36" y="108"/>
                    </a:lnTo>
                    <a:lnTo>
                      <a:pt x="30" y="102"/>
                    </a:lnTo>
                    <a:lnTo>
                      <a:pt x="36" y="86"/>
                    </a:lnTo>
                    <a:lnTo>
                      <a:pt x="38" y="80"/>
                    </a:lnTo>
                    <a:lnTo>
                      <a:pt x="38" y="72"/>
                    </a:lnTo>
                    <a:lnTo>
                      <a:pt x="32" y="66"/>
                    </a:lnTo>
                    <a:lnTo>
                      <a:pt x="30" y="56"/>
                    </a:lnTo>
                    <a:lnTo>
                      <a:pt x="14" y="56"/>
                    </a:lnTo>
                    <a:lnTo>
                      <a:pt x="0" y="36"/>
                    </a:lnTo>
                    <a:lnTo>
                      <a:pt x="16" y="6"/>
                    </a:lnTo>
                    <a:lnTo>
                      <a:pt x="30" y="0"/>
                    </a:lnTo>
                  </a:path>
                </a:pathLst>
              </a:custGeom>
              <a:solidFill>
                <a:schemeClr val="hlink"/>
              </a:solidFill>
              <a:ln w="12700" cap="rnd">
                <a:solidFill>
                  <a:schemeClr val="bg1"/>
                </a:solidFill>
                <a:round/>
                <a:headEnd/>
                <a:tailEnd/>
              </a:ln>
            </p:spPr>
            <p:txBody>
              <a:bodyPr/>
              <a:lstStyle/>
              <a:p>
                <a:endParaRPr lang="en-US"/>
              </a:p>
            </p:txBody>
          </p:sp>
          <p:sp>
            <p:nvSpPr>
              <p:cNvPr id="13798" name="Freeform 79"/>
              <p:cNvSpPr>
                <a:spLocks/>
              </p:cNvSpPr>
              <p:nvPr/>
            </p:nvSpPr>
            <p:spPr bwMode="ltGray">
              <a:xfrm>
                <a:off x="1378" y="2582"/>
                <a:ext cx="240" cy="224"/>
              </a:xfrm>
              <a:custGeom>
                <a:avLst/>
                <a:gdLst>
                  <a:gd name="T0" fmla="*/ 163 w 241"/>
                  <a:gd name="T1" fmla="*/ 243 h 201"/>
                  <a:gd name="T2" fmla="*/ 149 w 241"/>
                  <a:gd name="T3" fmla="*/ 257 h 201"/>
                  <a:gd name="T4" fmla="*/ 141 w 241"/>
                  <a:gd name="T5" fmla="*/ 274 h 201"/>
                  <a:gd name="T6" fmla="*/ 120 w 241"/>
                  <a:gd name="T7" fmla="*/ 269 h 201"/>
                  <a:gd name="T8" fmla="*/ 98 w 241"/>
                  <a:gd name="T9" fmla="*/ 235 h 201"/>
                  <a:gd name="T10" fmla="*/ 22 w 241"/>
                  <a:gd name="T11" fmla="*/ 128 h 201"/>
                  <a:gd name="T12" fmla="*/ 30 w 241"/>
                  <a:gd name="T13" fmla="*/ 9 h 201"/>
                  <a:gd name="T14" fmla="*/ 38 w 241"/>
                  <a:gd name="T15" fmla="*/ 31 h 201"/>
                  <a:gd name="T16" fmla="*/ 50 w 241"/>
                  <a:gd name="T17" fmla="*/ 22 h 201"/>
                  <a:gd name="T18" fmla="*/ 72 w 241"/>
                  <a:gd name="T19" fmla="*/ 0 h 201"/>
                  <a:gd name="T20" fmla="*/ 96 w 241"/>
                  <a:gd name="T21" fmla="*/ 20 h 201"/>
                  <a:gd name="T22" fmla="*/ 100 w 241"/>
                  <a:gd name="T23" fmla="*/ 39 h 201"/>
                  <a:gd name="T24" fmla="*/ 121 w 241"/>
                  <a:gd name="T25" fmla="*/ 45 h 201"/>
                  <a:gd name="T26" fmla="*/ 147 w 241"/>
                  <a:gd name="T27" fmla="*/ 58 h 201"/>
                  <a:gd name="T28" fmla="*/ 171 w 241"/>
                  <a:gd name="T29" fmla="*/ 33 h 201"/>
                  <a:gd name="T30" fmla="*/ 203 w 241"/>
                  <a:gd name="T31" fmla="*/ 39 h 201"/>
                  <a:gd name="T32" fmla="*/ 193 w 241"/>
                  <a:gd name="T33" fmla="*/ 52 h 201"/>
                  <a:gd name="T34" fmla="*/ 209 w 241"/>
                  <a:gd name="T35" fmla="*/ 66 h 201"/>
                  <a:gd name="T36" fmla="*/ 219 w 241"/>
                  <a:gd name="T37" fmla="*/ 84 h 201"/>
                  <a:gd name="T38" fmla="*/ 237 w 241"/>
                  <a:gd name="T39" fmla="*/ 91 h 201"/>
                  <a:gd name="T40" fmla="*/ 223 w 241"/>
                  <a:gd name="T41" fmla="*/ 108 h 201"/>
                  <a:gd name="T42" fmla="*/ 221 w 241"/>
                  <a:gd name="T43" fmla="*/ 113 h 201"/>
                  <a:gd name="T44" fmla="*/ 229 w 241"/>
                  <a:gd name="T45" fmla="*/ 121 h 201"/>
                  <a:gd name="T46" fmla="*/ 215 w 241"/>
                  <a:gd name="T47" fmla="*/ 133 h 201"/>
                  <a:gd name="T48" fmla="*/ 209 w 241"/>
                  <a:gd name="T49" fmla="*/ 147 h 201"/>
                  <a:gd name="T50" fmla="*/ 219 w 241"/>
                  <a:gd name="T51" fmla="*/ 177 h 201"/>
                  <a:gd name="T52" fmla="*/ 199 w 241"/>
                  <a:gd name="T53" fmla="*/ 194 h 201"/>
                  <a:gd name="T54" fmla="*/ 185 w 241"/>
                  <a:gd name="T55" fmla="*/ 196 h 201"/>
                  <a:gd name="T56" fmla="*/ 177 w 241"/>
                  <a:gd name="T57" fmla="*/ 205 h 201"/>
                  <a:gd name="T58" fmla="*/ 169 w 241"/>
                  <a:gd name="T59" fmla="*/ 196 h 201"/>
                  <a:gd name="T60" fmla="*/ 149 w 241"/>
                  <a:gd name="T61" fmla="*/ 192 h 201"/>
                  <a:gd name="T62" fmla="*/ 157 w 241"/>
                  <a:gd name="T63" fmla="*/ 216 h 201"/>
                  <a:gd name="T64" fmla="*/ 153 w 241"/>
                  <a:gd name="T65" fmla="*/ 232 h 201"/>
                  <a:gd name="T66" fmla="*/ 173 w 241"/>
                  <a:gd name="T67" fmla="*/ 235 h 2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1"/>
                  <a:gd name="T103" fmla="*/ 0 h 201"/>
                  <a:gd name="T104" fmla="*/ 241 w 241"/>
                  <a:gd name="T105" fmla="*/ 201 h 2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1" h="201">
                    <a:moveTo>
                      <a:pt x="174" y="178"/>
                    </a:moveTo>
                    <a:lnTo>
                      <a:pt x="166" y="176"/>
                    </a:lnTo>
                    <a:lnTo>
                      <a:pt x="160" y="186"/>
                    </a:lnTo>
                    <a:lnTo>
                      <a:pt x="152" y="186"/>
                    </a:lnTo>
                    <a:lnTo>
                      <a:pt x="148" y="194"/>
                    </a:lnTo>
                    <a:lnTo>
                      <a:pt x="144" y="198"/>
                    </a:lnTo>
                    <a:lnTo>
                      <a:pt x="134" y="200"/>
                    </a:lnTo>
                    <a:lnTo>
                      <a:pt x="122" y="194"/>
                    </a:lnTo>
                    <a:lnTo>
                      <a:pt x="118" y="190"/>
                    </a:lnTo>
                    <a:lnTo>
                      <a:pt x="98" y="170"/>
                    </a:lnTo>
                    <a:lnTo>
                      <a:pt x="86" y="142"/>
                    </a:lnTo>
                    <a:lnTo>
                      <a:pt x="22" y="92"/>
                    </a:lnTo>
                    <a:lnTo>
                      <a:pt x="0" y="52"/>
                    </a:lnTo>
                    <a:lnTo>
                      <a:pt x="30" y="6"/>
                    </a:lnTo>
                    <a:lnTo>
                      <a:pt x="34" y="14"/>
                    </a:lnTo>
                    <a:lnTo>
                      <a:pt x="38" y="22"/>
                    </a:lnTo>
                    <a:lnTo>
                      <a:pt x="42" y="22"/>
                    </a:lnTo>
                    <a:lnTo>
                      <a:pt x="50" y="16"/>
                    </a:lnTo>
                    <a:lnTo>
                      <a:pt x="62" y="2"/>
                    </a:lnTo>
                    <a:lnTo>
                      <a:pt x="72" y="0"/>
                    </a:lnTo>
                    <a:lnTo>
                      <a:pt x="78" y="14"/>
                    </a:lnTo>
                    <a:lnTo>
                      <a:pt x="96" y="14"/>
                    </a:lnTo>
                    <a:lnTo>
                      <a:pt x="96" y="20"/>
                    </a:lnTo>
                    <a:lnTo>
                      <a:pt x="100" y="28"/>
                    </a:lnTo>
                    <a:lnTo>
                      <a:pt x="116" y="32"/>
                    </a:lnTo>
                    <a:lnTo>
                      <a:pt x="124" y="32"/>
                    </a:lnTo>
                    <a:lnTo>
                      <a:pt x="132" y="32"/>
                    </a:lnTo>
                    <a:lnTo>
                      <a:pt x="150" y="42"/>
                    </a:lnTo>
                    <a:lnTo>
                      <a:pt x="164" y="30"/>
                    </a:lnTo>
                    <a:lnTo>
                      <a:pt x="174" y="24"/>
                    </a:lnTo>
                    <a:lnTo>
                      <a:pt x="192" y="26"/>
                    </a:lnTo>
                    <a:lnTo>
                      <a:pt x="206" y="28"/>
                    </a:lnTo>
                    <a:lnTo>
                      <a:pt x="196" y="34"/>
                    </a:lnTo>
                    <a:lnTo>
                      <a:pt x="196" y="38"/>
                    </a:lnTo>
                    <a:lnTo>
                      <a:pt x="200" y="44"/>
                    </a:lnTo>
                    <a:lnTo>
                      <a:pt x="212" y="48"/>
                    </a:lnTo>
                    <a:lnTo>
                      <a:pt x="222" y="52"/>
                    </a:lnTo>
                    <a:lnTo>
                      <a:pt x="222" y="60"/>
                    </a:lnTo>
                    <a:lnTo>
                      <a:pt x="232" y="60"/>
                    </a:lnTo>
                    <a:lnTo>
                      <a:pt x="240" y="66"/>
                    </a:lnTo>
                    <a:lnTo>
                      <a:pt x="232" y="76"/>
                    </a:lnTo>
                    <a:lnTo>
                      <a:pt x="226" y="78"/>
                    </a:lnTo>
                    <a:lnTo>
                      <a:pt x="222" y="78"/>
                    </a:lnTo>
                    <a:lnTo>
                      <a:pt x="224" y="82"/>
                    </a:lnTo>
                    <a:lnTo>
                      <a:pt x="228" y="88"/>
                    </a:lnTo>
                    <a:lnTo>
                      <a:pt x="232" y="88"/>
                    </a:lnTo>
                    <a:lnTo>
                      <a:pt x="234" y="96"/>
                    </a:lnTo>
                    <a:lnTo>
                      <a:pt x="218" y="96"/>
                    </a:lnTo>
                    <a:lnTo>
                      <a:pt x="218" y="106"/>
                    </a:lnTo>
                    <a:lnTo>
                      <a:pt x="212" y="106"/>
                    </a:lnTo>
                    <a:lnTo>
                      <a:pt x="226" y="124"/>
                    </a:lnTo>
                    <a:lnTo>
                      <a:pt x="222" y="128"/>
                    </a:lnTo>
                    <a:lnTo>
                      <a:pt x="214" y="136"/>
                    </a:lnTo>
                    <a:lnTo>
                      <a:pt x="202" y="140"/>
                    </a:lnTo>
                    <a:lnTo>
                      <a:pt x="196" y="136"/>
                    </a:lnTo>
                    <a:lnTo>
                      <a:pt x="188" y="142"/>
                    </a:lnTo>
                    <a:lnTo>
                      <a:pt x="186" y="148"/>
                    </a:lnTo>
                    <a:lnTo>
                      <a:pt x="180" y="148"/>
                    </a:lnTo>
                    <a:lnTo>
                      <a:pt x="176" y="140"/>
                    </a:lnTo>
                    <a:lnTo>
                      <a:pt x="172" y="142"/>
                    </a:lnTo>
                    <a:lnTo>
                      <a:pt x="164" y="142"/>
                    </a:lnTo>
                    <a:lnTo>
                      <a:pt x="152" y="138"/>
                    </a:lnTo>
                    <a:lnTo>
                      <a:pt x="160" y="150"/>
                    </a:lnTo>
                    <a:lnTo>
                      <a:pt x="160" y="156"/>
                    </a:lnTo>
                    <a:lnTo>
                      <a:pt x="156" y="160"/>
                    </a:lnTo>
                    <a:lnTo>
                      <a:pt x="156" y="168"/>
                    </a:lnTo>
                    <a:lnTo>
                      <a:pt x="164" y="172"/>
                    </a:lnTo>
                    <a:lnTo>
                      <a:pt x="176" y="170"/>
                    </a:lnTo>
                    <a:lnTo>
                      <a:pt x="174" y="178"/>
                    </a:lnTo>
                  </a:path>
                </a:pathLst>
              </a:custGeom>
              <a:solidFill>
                <a:schemeClr val="hlink"/>
              </a:solidFill>
              <a:ln w="12700" cap="rnd">
                <a:solidFill>
                  <a:schemeClr val="bg1"/>
                </a:solidFill>
                <a:round/>
                <a:headEnd/>
                <a:tailEnd/>
              </a:ln>
            </p:spPr>
            <p:txBody>
              <a:bodyPr/>
              <a:lstStyle/>
              <a:p>
                <a:endParaRPr lang="en-US"/>
              </a:p>
            </p:txBody>
          </p:sp>
          <p:sp>
            <p:nvSpPr>
              <p:cNvPr id="13799" name="Freeform 80"/>
              <p:cNvSpPr>
                <a:spLocks/>
              </p:cNvSpPr>
              <p:nvPr/>
            </p:nvSpPr>
            <p:spPr bwMode="ltGray">
              <a:xfrm>
                <a:off x="1288" y="2579"/>
                <a:ext cx="206" cy="321"/>
              </a:xfrm>
              <a:custGeom>
                <a:avLst/>
                <a:gdLst>
                  <a:gd name="T0" fmla="*/ 127 w 207"/>
                  <a:gd name="T1" fmla="*/ 13 h 287"/>
                  <a:gd name="T2" fmla="*/ 103 w 207"/>
                  <a:gd name="T3" fmla="*/ 43 h 287"/>
                  <a:gd name="T4" fmla="*/ 100 w 207"/>
                  <a:gd name="T5" fmla="*/ 75 h 287"/>
                  <a:gd name="T6" fmla="*/ 113 w 207"/>
                  <a:gd name="T7" fmla="*/ 95 h 287"/>
                  <a:gd name="T8" fmla="*/ 111 w 207"/>
                  <a:gd name="T9" fmla="*/ 115 h 287"/>
                  <a:gd name="T10" fmla="*/ 137 w 207"/>
                  <a:gd name="T11" fmla="*/ 126 h 287"/>
                  <a:gd name="T12" fmla="*/ 163 w 207"/>
                  <a:gd name="T13" fmla="*/ 149 h 287"/>
                  <a:gd name="T14" fmla="*/ 179 w 207"/>
                  <a:gd name="T15" fmla="*/ 151 h 287"/>
                  <a:gd name="T16" fmla="*/ 199 w 207"/>
                  <a:gd name="T17" fmla="*/ 143 h 287"/>
                  <a:gd name="T18" fmla="*/ 187 w 207"/>
                  <a:gd name="T19" fmla="*/ 177 h 287"/>
                  <a:gd name="T20" fmla="*/ 191 w 207"/>
                  <a:gd name="T21" fmla="*/ 218 h 287"/>
                  <a:gd name="T22" fmla="*/ 195 w 207"/>
                  <a:gd name="T23" fmla="*/ 238 h 287"/>
                  <a:gd name="T24" fmla="*/ 203 w 207"/>
                  <a:gd name="T25" fmla="*/ 268 h 287"/>
                  <a:gd name="T26" fmla="*/ 193 w 207"/>
                  <a:gd name="T27" fmla="*/ 255 h 287"/>
                  <a:gd name="T28" fmla="*/ 185 w 207"/>
                  <a:gd name="T29" fmla="*/ 255 h 287"/>
                  <a:gd name="T30" fmla="*/ 175 w 207"/>
                  <a:gd name="T31" fmla="*/ 261 h 287"/>
                  <a:gd name="T32" fmla="*/ 155 w 207"/>
                  <a:gd name="T33" fmla="*/ 268 h 287"/>
                  <a:gd name="T34" fmla="*/ 165 w 207"/>
                  <a:gd name="T35" fmla="*/ 274 h 287"/>
                  <a:gd name="T36" fmla="*/ 155 w 207"/>
                  <a:gd name="T37" fmla="*/ 285 h 287"/>
                  <a:gd name="T38" fmla="*/ 147 w 207"/>
                  <a:gd name="T39" fmla="*/ 294 h 287"/>
                  <a:gd name="T40" fmla="*/ 159 w 207"/>
                  <a:gd name="T41" fmla="*/ 314 h 287"/>
                  <a:gd name="T42" fmla="*/ 163 w 207"/>
                  <a:gd name="T43" fmla="*/ 333 h 287"/>
                  <a:gd name="T44" fmla="*/ 139 w 207"/>
                  <a:gd name="T45" fmla="*/ 391 h 287"/>
                  <a:gd name="T46" fmla="*/ 137 w 207"/>
                  <a:gd name="T47" fmla="*/ 352 h 287"/>
                  <a:gd name="T48" fmla="*/ 129 w 207"/>
                  <a:gd name="T49" fmla="*/ 356 h 287"/>
                  <a:gd name="T50" fmla="*/ 115 w 207"/>
                  <a:gd name="T51" fmla="*/ 356 h 287"/>
                  <a:gd name="T52" fmla="*/ 100 w 207"/>
                  <a:gd name="T53" fmla="*/ 344 h 287"/>
                  <a:gd name="T54" fmla="*/ 92 w 207"/>
                  <a:gd name="T55" fmla="*/ 324 h 287"/>
                  <a:gd name="T56" fmla="*/ 80 w 207"/>
                  <a:gd name="T57" fmla="*/ 317 h 287"/>
                  <a:gd name="T58" fmla="*/ 56 w 207"/>
                  <a:gd name="T59" fmla="*/ 294 h 287"/>
                  <a:gd name="T60" fmla="*/ 52 w 207"/>
                  <a:gd name="T61" fmla="*/ 285 h 287"/>
                  <a:gd name="T62" fmla="*/ 42 w 207"/>
                  <a:gd name="T63" fmla="*/ 285 h 287"/>
                  <a:gd name="T64" fmla="*/ 44 w 207"/>
                  <a:gd name="T65" fmla="*/ 294 h 287"/>
                  <a:gd name="T66" fmla="*/ 20 w 207"/>
                  <a:gd name="T67" fmla="*/ 281 h 287"/>
                  <a:gd name="T68" fmla="*/ 10 w 207"/>
                  <a:gd name="T69" fmla="*/ 238 h 287"/>
                  <a:gd name="T70" fmla="*/ 20 w 207"/>
                  <a:gd name="T71" fmla="*/ 233 h 287"/>
                  <a:gd name="T72" fmla="*/ 26 w 207"/>
                  <a:gd name="T73" fmla="*/ 190 h 287"/>
                  <a:gd name="T74" fmla="*/ 24 w 207"/>
                  <a:gd name="T75" fmla="*/ 160 h 287"/>
                  <a:gd name="T76" fmla="*/ 22 w 207"/>
                  <a:gd name="T77" fmla="*/ 129 h 287"/>
                  <a:gd name="T78" fmla="*/ 30 w 207"/>
                  <a:gd name="T79" fmla="*/ 102 h 287"/>
                  <a:gd name="T80" fmla="*/ 42 w 207"/>
                  <a:gd name="T81" fmla="*/ 84 h 287"/>
                  <a:gd name="T82" fmla="*/ 56 w 207"/>
                  <a:gd name="T83" fmla="*/ 75 h 287"/>
                  <a:gd name="T84" fmla="*/ 62 w 207"/>
                  <a:gd name="T85" fmla="*/ 59 h 287"/>
                  <a:gd name="T86" fmla="*/ 70 w 207"/>
                  <a:gd name="T87" fmla="*/ 31 h 287"/>
                  <a:gd name="T88" fmla="*/ 86 w 207"/>
                  <a:gd name="T89" fmla="*/ 25 h 287"/>
                  <a:gd name="T90" fmla="*/ 102 w 207"/>
                  <a:gd name="T91" fmla="*/ 22 h 287"/>
                  <a:gd name="T92" fmla="*/ 111 w 207"/>
                  <a:gd name="T93" fmla="*/ 2 h 287"/>
                  <a:gd name="T94" fmla="*/ 129 w 207"/>
                  <a:gd name="T95" fmla="*/ 0 h 28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7"/>
                  <a:gd name="T145" fmla="*/ 0 h 287"/>
                  <a:gd name="T146" fmla="*/ 207 w 207"/>
                  <a:gd name="T147" fmla="*/ 287 h 28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7" h="287">
                    <a:moveTo>
                      <a:pt x="140" y="6"/>
                    </a:moveTo>
                    <a:lnTo>
                      <a:pt x="130" y="10"/>
                    </a:lnTo>
                    <a:lnTo>
                      <a:pt x="120" y="22"/>
                    </a:lnTo>
                    <a:lnTo>
                      <a:pt x="106" y="30"/>
                    </a:lnTo>
                    <a:lnTo>
                      <a:pt x="104" y="44"/>
                    </a:lnTo>
                    <a:lnTo>
                      <a:pt x="100" y="54"/>
                    </a:lnTo>
                    <a:lnTo>
                      <a:pt x="108" y="54"/>
                    </a:lnTo>
                    <a:lnTo>
                      <a:pt x="116" y="68"/>
                    </a:lnTo>
                    <a:lnTo>
                      <a:pt x="114" y="76"/>
                    </a:lnTo>
                    <a:lnTo>
                      <a:pt x="114" y="82"/>
                    </a:lnTo>
                    <a:lnTo>
                      <a:pt x="118" y="86"/>
                    </a:lnTo>
                    <a:lnTo>
                      <a:pt x="140" y="90"/>
                    </a:lnTo>
                    <a:lnTo>
                      <a:pt x="154" y="88"/>
                    </a:lnTo>
                    <a:lnTo>
                      <a:pt x="166" y="106"/>
                    </a:lnTo>
                    <a:lnTo>
                      <a:pt x="174" y="102"/>
                    </a:lnTo>
                    <a:lnTo>
                      <a:pt x="182" y="108"/>
                    </a:lnTo>
                    <a:lnTo>
                      <a:pt x="192" y="106"/>
                    </a:lnTo>
                    <a:lnTo>
                      <a:pt x="202" y="102"/>
                    </a:lnTo>
                    <a:lnTo>
                      <a:pt x="200" y="114"/>
                    </a:lnTo>
                    <a:lnTo>
                      <a:pt x="190" y="126"/>
                    </a:lnTo>
                    <a:lnTo>
                      <a:pt x="192" y="148"/>
                    </a:lnTo>
                    <a:lnTo>
                      <a:pt x="194" y="156"/>
                    </a:lnTo>
                    <a:lnTo>
                      <a:pt x="188" y="164"/>
                    </a:lnTo>
                    <a:lnTo>
                      <a:pt x="198" y="170"/>
                    </a:lnTo>
                    <a:lnTo>
                      <a:pt x="204" y="182"/>
                    </a:lnTo>
                    <a:lnTo>
                      <a:pt x="206" y="192"/>
                    </a:lnTo>
                    <a:lnTo>
                      <a:pt x="200" y="196"/>
                    </a:lnTo>
                    <a:lnTo>
                      <a:pt x="196" y="182"/>
                    </a:lnTo>
                    <a:lnTo>
                      <a:pt x="192" y="176"/>
                    </a:lnTo>
                    <a:lnTo>
                      <a:pt x="188" y="182"/>
                    </a:lnTo>
                    <a:lnTo>
                      <a:pt x="180" y="180"/>
                    </a:lnTo>
                    <a:lnTo>
                      <a:pt x="178" y="186"/>
                    </a:lnTo>
                    <a:lnTo>
                      <a:pt x="158" y="184"/>
                    </a:lnTo>
                    <a:lnTo>
                      <a:pt x="158" y="192"/>
                    </a:lnTo>
                    <a:lnTo>
                      <a:pt x="164" y="192"/>
                    </a:lnTo>
                    <a:lnTo>
                      <a:pt x="168" y="196"/>
                    </a:lnTo>
                    <a:lnTo>
                      <a:pt x="170" y="206"/>
                    </a:lnTo>
                    <a:lnTo>
                      <a:pt x="158" y="204"/>
                    </a:lnTo>
                    <a:lnTo>
                      <a:pt x="152" y="206"/>
                    </a:lnTo>
                    <a:lnTo>
                      <a:pt x="150" y="210"/>
                    </a:lnTo>
                    <a:lnTo>
                      <a:pt x="152" y="214"/>
                    </a:lnTo>
                    <a:lnTo>
                      <a:pt x="162" y="224"/>
                    </a:lnTo>
                    <a:lnTo>
                      <a:pt x="166" y="230"/>
                    </a:lnTo>
                    <a:lnTo>
                      <a:pt x="166" y="238"/>
                    </a:lnTo>
                    <a:lnTo>
                      <a:pt x="154" y="286"/>
                    </a:lnTo>
                    <a:lnTo>
                      <a:pt x="142" y="280"/>
                    </a:lnTo>
                    <a:lnTo>
                      <a:pt x="148" y="258"/>
                    </a:lnTo>
                    <a:lnTo>
                      <a:pt x="140" y="252"/>
                    </a:lnTo>
                    <a:lnTo>
                      <a:pt x="136" y="252"/>
                    </a:lnTo>
                    <a:lnTo>
                      <a:pt x="132" y="254"/>
                    </a:lnTo>
                    <a:lnTo>
                      <a:pt x="124" y="250"/>
                    </a:lnTo>
                    <a:lnTo>
                      <a:pt x="118" y="254"/>
                    </a:lnTo>
                    <a:lnTo>
                      <a:pt x="100" y="254"/>
                    </a:lnTo>
                    <a:lnTo>
                      <a:pt x="100" y="246"/>
                    </a:lnTo>
                    <a:lnTo>
                      <a:pt x="94" y="240"/>
                    </a:lnTo>
                    <a:lnTo>
                      <a:pt x="92" y="232"/>
                    </a:lnTo>
                    <a:lnTo>
                      <a:pt x="84" y="232"/>
                    </a:lnTo>
                    <a:lnTo>
                      <a:pt x="80" y="226"/>
                    </a:lnTo>
                    <a:lnTo>
                      <a:pt x="70" y="216"/>
                    </a:lnTo>
                    <a:lnTo>
                      <a:pt x="56" y="210"/>
                    </a:lnTo>
                    <a:lnTo>
                      <a:pt x="54" y="206"/>
                    </a:lnTo>
                    <a:lnTo>
                      <a:pt x="52" y="204"/>
                    </a:lnTo>
                    <a:lnTo>
                      <a:pt x="46" y="204"/>
                    </a:lnTo>
                    <a:lnTo>
                      <a:pt x="42" y="204"/>
                    </a:lnTo>
                    <a:lnTo>
                      <a:pt x="42" y="208"/>
                    </a:lnTo>
                    <a:lnTo>
                      <a:pt x="44" y="210"/>
                    </a:lnTo>
                    <a:lnTo>
                      <a:pt x="24" y="208"/>
                    </a:lnTo>
                    <a:lnTo>
                      <a:pt x="20" y="200"/>
                    </a:lnTo>
                    <a:lnTo>
                      <a:pt x="0" y="188"/>
                    </a:lnTo>
                    <a:lnTo>
                      <a:pt x="10" y="170"/>
                    </a:lnTo>
                    <a:lnTo>
                      <a:pt x="14" y="172"/>
                    </a:lnTo>
                    <a:lnTo>
                      <a:pt x="20" y="166"/>
                    </a:lnTo>
                    <a:lnTo>
                      <a:pt x="28" y="156"/>
                    </a:lnTo>
                    <a:lnTo>
                      <a:pt x="26" y="136"/>
                    </a:lnTo>
                    <a:lnTo>
                      <a:pt x="26" y="124"/>
                    </a:lnTo>
                    <a:lnTo>
                      <a:pt x="24" y="114"/>
                    </a:lnTo>
                    <a:lnTo>
                      <a:pt x="28" y="102"/>
                    </a:lnTo>
                    <a:lnTo>
                      <a:pt x="22" y="92"/>
                    </a:lnTo>
                    <a:lnTo>
                      <a:pt x="18" y="84"/>
                    </a:lnTo>
                    <a:lnTo>
                      <a:pt x="30" y="72"/>
                    </a:lnTo>
                    <a:lnTo>
                      <a:pt x="36" y="64"/>
                    </a:lnTo>
                    <a:lnTo>
                      <a:pt x="42" y="60"/>
                    </a:lnTo>
                    <a:lnTo>
                      <a:pt x="44" y="56"/>
                    </a:lnTo>
                    <a:lnTo>
                      <a:pt x="56" y="54"/>
                    </a:lnTo>
                    <a:lnTo>
                      <a:pt x="62" y="50"/>
                    </a:lnTo>
                    <a:lnTo>
                      <a:pt x="62" y="42"/>
                    </a:lnTo>
                    <a:lnTo>
                      <a:pt x="62" y="34"/>
                    </a:lnTo>
                    <a:lnTo>
                      <a:pt x="70" y="22"/>
                    </a:lnTo>
                    <a:lnTo>
                      <a:pt x="78" y="24"/>
                    </a:lnTo>
                    <a:lnTo>
                      <a:pt x="86" y="18"/>
                    </a:lnTo>
                    <a:lnTo>
                      <a:pt x="92" y="20"/>
                    </a:lnTo>
                    <a:lnTo>
                      <a:pt x="102" y="16"/>
                    </a:lnTo>
                    <a:lnTo>
                      <a:pt x="110" y="8"/>
                    </a:lnTo>
                    <a:lnTo>
                      <a:pt x="114" y="2"/>
                    </a:lnTo>
                    <a:lnTo>
                      <a:pt x="128" y="0"/>
                    </a:lnTo>
                    <a:lnTo>
                      <a:pt x="132" y="0"/>
                    </a:lnTo>
                    <a:lnTo>
                      <a:pt x="140" y="6"/>
                    </a:lnTo>
                  </a:path>
                </a:pathLst>
              </a:custGeom>
              <a:solidFill>
                <a:schemeClr val="hlink"/>
              </a:solidFill>
              <a:ln w="12700" cap="rnd">
                <a:solidFill>
                  <a:schemeClr val="bg1"/>
                </a:solidFill>
                <a:round/>
                <a:headEnd/>
                <a:tailEnd/>
              </a:ln>
            </p:spPr>
            <p:txBody>
              <a:bodyPr/>
              <a:lstStyle/>
              <a:p>
                <a:endParaRPr lang="en-US"/>
              </a:p>
            </p:txBody>
          </p:sp>
          <p:sp>
            <p:nvSpPr>
              <p:cNvPr id="13800" name="Freeform 81"/>
              <p:cNvSpPr>
                <a:spLocks/>
              </p:cNvSpPr>
              <p:nvPr/>
            </p:nvSpPr>
            <p:spPr bwMode="ltGray">
              <a:xfrm>
                <a:off x="1577" y="4049"/>
                <a:ext cx="42" cy="21"/>
              </a:xfrm>
              <a:custGeom>
                <a:avLst/>
                <a:gdLst>
                  <a:gd name="T0" fmla="*/ 0 w 43"/>
                  <a:gd name="T1" fmla="*/ 4 h 19"/>
                  <a:gd name="T2" fmla="*/ 14 w 43"/>
                  <a:gd name="T3" fmla="*/ 2 h 19"/>
                  <a:gd name="T4" fmla="*/ 20 w 43"/>
                  <a:gd name="T5" fmla="*/ 0 h 19"/>
                  <a:gd name="T6" fmla="*/ 33 w 43"/>
                  <a:gd name="T7" fmla="*/ 0 h 19"/>
                  <a:gd name="T8" fmla="*/ 39 w 43"/>
                  <a:gd name="T9" fmla="*/ 9 h 19"/>
                  <a:gd name="T10" fmla="*/ 33 w 43"/>
                  <a:gd name="T11" fmla="*/ 9 h 19"/>
                  <a:gd name="T12" fmla="*/ 25 w 43"/>
                  <a:gd name="T13" fmla="*/ 11 h 19"/>
                  <a:gd name="T14" fmla="*/ 21 w 43"/>
                  <a:gd name="T15" fmla="*/ 4 h 19"/>
                  <a:gd name="T16" fmla="*/ 18 w 43"/>
                  <a:gd name="T17" fmla="*/ 9 h 19"/>
                  <a:gd name="T18" fmla="*/ 21 w 43"/>
                  <a:gd name="T19" fmla="*/ 11 h 19"/>
                  <a:gd name="T20" fmla="*/ 21 w 43"/>
                  <a:gd name="T21" fmla="*/ 13 h 19"/>
                  <a:gd name="T22" fmla="*/ 25 w 43"/>
                  <a:gd name="T23" fmla="*/ 19 h 19"/>
                  <a:gd name="T24" fmla="*/ 25 w 43"/>
                  <a:gd name="T25" fmla="*/ 24 h 19"/>
                  <a:gd name="T26" fmla="*/ 21 w 43"/>
                  <a:gd name="T27" fmla="*/ 22 h 19"/>
                  <a:gd name="T28" fmla="*/ 18 w 43"/>
                  <a:gd name="T29" fmla="*/ 19 h 19"/>
                  <a:gd name="T30" fmla="*/ 14 w 43"/>
                  <a:gd name="T31" fmla="*/ 15 h 19"/>
                  <a:gd name="T32" fmla="*/ 12 w 43"/>
                  <a:gd name="T33" fmla="*/ 13 h 19"/>
                  <a:gd name="T34" fmla="*/ 14 w 43"/>
                  <a:gd name="T35" fmla="*/ 22 h 19"/>
                  <a:gd name="T36" fmla="*/ 10 w 43"/>
                  <a:gd name="T37" fmla="*/ 22 h 19"/>
                  <a:gd name="T38" fmla="*/ 4 w 43"/>
                  <a:gd name="T39" fmla="*/ 22 h 19"/>
                  <a:gd name="T40" fmla="*/ 0 w 43"/>
                  <a:gd name="T41" fmla="*/ 4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3"/>
                  <a:gd name="T64" fmla="*/ 0 h 19"/>
                  <a:gd name="T65" fmla="*/ 43 w 43"/>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3" h="19">
                    <a:moveTo>
                      <a:pt x="0" y="4"/>
                    </a:moveTo>
                    <a:lnTo>
                      <a:pt x="14" y="2"/>
                    </a:lnTo>
                    <a:lnTo>
                      <a:pt x="20" y="0"/>
                    </a:lnTo>
                    <a:lnTo>
                      <a:pt x="36" y="0"/>
                    </a:lnTo>
                    <a:lnTo>
                      <a:pt x="42" y="6"/>
                    </a:lnTo>
                    <a:lnTo>
                      <a:pt x="36" y="6"/>
                    </a:lnTo>
                    <a:lnTo>
                      <a:pt x="28" y="8"/>
                    </a:lnTo>
                    <a:lnTo>
                      <a:pt x="24" y="4"/>
                    </a:lnTo>
                    <a:lnTo>
                      <a:pt x="18" y="6"/>
                    </a:lnTo>
                    <a:lnTo>
                      <a:pt x="22" y="8"/>
                    </a:lnTo>
                    <a:lnTo>
                      <a:pt x="22" y="10"/>
                    </a:lnTo>
                    <a:lnTo>
                      <a:pt x="28" y="14"/>
                    </a:lnTo>
                    <a:lnTo>
                      <a:pt x="28" y="18"/>
                    </a:lnTo>
                    <a:lnTo>
                      <a:pt x="24" y="16"/>
                    </a:lnTo>
                    <a:lnTo>
                      <a:pt x="18" y="14"/>
                    </a:lnTo>
                    <a:lnTo>
                      <a:pt x="14" y="12"/>
                    </a:lnTo>
                    <a:lnTo>
                      <a:pt x="12" y="10"/>
                    </a:lnTo>
                    <a:lnTo>
                      <a:pt x="14" y="16"/>
                    </a:lnTo>
                    <a:lnTo>
                      <a:pt x="10" y="16"/>
                    </a:lnTo>
                    <a:lnTo>
                      <a:pt x="4" y="16"/>
                    </a:lnTo>
                    <a:lnTo>
                      <a:pt x="0" y="4"/>
                    </a:lnTo>
                  </a:path>
                </a:pathLst>
              </a:custGeom>
              <a:solidFill>
                <a:schemeClr val="hlink"/>
              </a:solidFill>
              <a:ln w="12700" cap="rnd">
                <a:solidFill>
                  <a:schemeClr val="bg1"/>
                </a:solidFill>
                <a:round/>
                <a:headEnd/>
                <a:tailEnd/>
              </a:ln>
            </p:spPr>
            <p:txBody>
              <a:bodyPr/>
              <a:lstStyle/>
              <a:p>
                <a:endParaRPr lang="en-US"/>
              </a:p>
            </p:txBody>
          </p:sp>
          <p:sp>
            <p:nvSpPr>
              <p:cNvPr id="13801" name="Freeform 82"/>
              <p:cNvSpPr>
                <a:spLocks/>
              </p:cNvSpPr>
              <p:nvPr/>
            </p:nvSpPr>
            <p:spPr bwMode="ltGray">
              <a:xfrm>
                <a:off x="1720" y="3928"/>
                <a:ext cx="27" cy="30"/>
              </a:xfrm>
              <a:custGeom>
                <a:avLst/>
                <a:gdLst>
                  <a:gd name="T0" fmla="*/ 10 w 27"/>
                  <a:gd name="T1" fmla="*/ 0 h 27"/>
                  <a:gd name="T2" fmla="*/ 14 w 27"/>
                  <a:gd name="T3" fmla="*/ 2 h 27"/>
                  <a:gd name="T4" fmla="*/ 18 w 27"/>
                  <a:gd name="T5" fmla="*/ 4 h 27"/>
                  <a:gd name="T6" fmla="*/ 24 w 27"/>
                  <a:gd name="T7" fmla="*/ 9 h 27"/>
                  <a:gd name="T8" fmla="*/ 26 w 27"/>
                  <a:gd name="T9" fmla="*/ 11 h 27"/>
                  <a:gd name="T10" fmla="*/ 24 w 27"/>
                  <a:gd name="T11" fmla="*/ 16 h 27"/>
                  <a:gd name="T12" fmla="*/ 16 w 27"/>
                  <a:gd name="T13" fmla="*/ 22 h 27"/>
                  <a:gd name="T14" fmla="*/ 8 w 27"/>
                  <a:gd name="T15" fmla="*/ 33 h 27"/>
                  <a:gd name="T16" fmla="*/ 6 w 27"/>
                  <a:gd name="T17" fmla="*/ 36 h 27"/>
                  <a:gd name="T18" fmla="*/ 0 w 27"/>
                  <a:gd name="T19" fmla="*/ 30 h 27"/>
                  <a:gd name="T20" fmla="*/ 6 w 27"/>
                  <a:gd name="T21" fmla="*/ 20 h 27"/>
                  <a:gd name="T22" fmla="*/ 10 w 27"/>
                  <a:gd name="T23" fmla="*/ 0 h 2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27"/>
                  <a:gd name="T38" fmla="*/ 27 w 27"/>
                  <a:gd name="T39" fmla="*/ 27 h 2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27">
                    <a:moveTo>
                      <a:pt x="10" y="0"/>
                    </a:moveTo>
                    <a:lnTo>
                      <a:pt x="14" y="2"/>
                    </a:lnTo>
                    <a:lnTo>
                      <a:pt x="18" y="4"/>
                    </a:lnTo>
                    <a:lnTo>
                      <a:pt x="24" y="6"/>
                    </a:lnTo>
                    <a:lnTo>
                      <a:pt x="26" y="8"/>
                    </a:lnTo>
                    <a:lnTo>
                      <a:pt x="24" y="12"/>
                    </a:lnTo>
                    <a:lnTo>
                      <a:pt x="16" y="16"/>
                    </a:lnTo>
                    <a:lnTo>
                      <a:pt x="8" y="24"/>
                    </a:lnTo>
                    <a:lnTo>
                      <a:pt x="6" y="26"/>
                    </a:lnTo>
                    <a:lnTo>
                      <a:pt x="0" y="22"/>
                    </a:lnTo>
                    <a:lnTo>
                      <a:pt x="6" y="14"/>
                    </a:lnTo>
                    <a:lnTo>
                      <a:pt x="10" y="0"/>
                    </a:lnTo>
                  </a:path>
                </a:pathLst>
              </a:custGeom>
              <a:solidFill>
                <a:schemeClr val="hlink"/>
              </a:solidFill>
              <a:ln w="12700" cap="rnd">
                <a:solidFill>
                  <a:schemeClr val="bg1"/>
                </a:solidFill>
                <a:round/>
                <a:headEnd/>
                <a:tailEnd/>
              </a:ln>
            </p:spPr>
            <p:txBody>
              <a:bodyPr/>
              <a:lstStyle/>
              <a:p>
                <a:endParaRPr lang="en-US"/>
              </a:p>
            </p:txBody>
          </p:sp>
          <p:sp>
            <p:nvSpPr>
              <p:cNvPr id="13802" name="Freeform 83"/>
              <p:cNvSpPr>
                <a:spLocks/>
              </p:cNvSpPr>
              <p:nvPr/>
            </p:nvSpPr>
            <p:spPr bwMode="ltGray">
              <a:xfrm>
                <a:off x="1700" y="3935"/>
                <a:ext cx="23" cy="25"/>
              </a:xfrm>
              <a:custGeom>
                <a:avLst/>
                <a:gdLst>
                  <a:gd name="T0" fmla="*/ 22 w 23"/>
                  <a:gd name="T1" fmla="*/ 0 h 23"/>
                  <a:gd name="T2" fmla="*/ 16 w 23"/>
                  <a:gd name="T3" fmla="*/ 13 h 23"/>
                  <a:gd name="T4" fmla="*/ 14 w 23"/>
                  <a:gd name="T5" fmla="*/ 17 h 23"/>
                  <a:gd name="T6" fmla="*/ 6 w 23"/>
                  <a:gd name="T7" fmla="*/ 17 h 23"/>
                  <a:gd name="T8" fmla="*/ 8 w 23"/>
                  <a:gd name="T9" fmla="*/ 24 h 23"/>
                  <a:gd name="T10" fmla="*/ 6 w 23"/>
                  <a:gd name="T11" fmla="*/ 28 h 23"/>
                  <a:gd name="T12" fmla="*/ 2 w 23"/>
                  <a:gd name="T13" fmla="*/ 20 h 23"/>
                  <a:gd name="T14" fmla="*/ 2 w 23"/>
                  <a:gd name="T15" fmla="*/ 13 h 23"/>
                  <a:gd name="T16" fmla="*/ 0 w 23"/>
                  <a:gd name="T17" fmla="*/ 2 h 23"/>
                  <a:gd name="T18" fmla="*/ 6 w 23"/>
                  <a:gd name="T19" fmla="*/ 0 h 23"/>
                  <a:gd name="T20" fmla="*/ 22 w 23"/>
                  <a:gd name="T21" fmla="*/ 0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3"/>
                  <a:gd name="T35" fmla="*/ 23 w 23"/>
                  <a:gd name="T36" fmla="*/ 23 h 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3">
                    <a:moveTo>
                      <a:pt x="22" y="0"/>
                    </a:moveTo>
                    <a:lnTo>
                      <a:pt x="16" y="10"/>
                    </a:lnTo>
                    <a:lnTo>
                      <a:pt x="14" y="14"/>
                    </a:lnTo>
                    <a:lnTo>
                      <a:pt x="6" y="14"/>
                    </a:lnTo>
                    <a:lnTo>
                      <a:pt x="8" y="18"/>
                    </a:lnTo>
                    <a:lnTo>
                      <a:pt x="6" y="22"/>
                    </a:lnTo>
                    <a:lnTo>
                      <a:pt x="2" y="16"/>
                    </a:lnTo>
                    <a:lnTo>
                      <a:pt x="2" y="10"/>
                    </a:lnTo>
                    <a:lnTo>
                      <a:pt x="0" y="2"/>
                    </a:lnTo>
                    <a:lnTo>
                      <a:pt x="6" y="0"/>
                    </a:lnTo>
                    <a:lnTo>
                      <a:pt x="22" y="0"/>
                    </a:lnTo>
                  </a:path>
                </a:pathLst>
              </a:custGeom>
              <a:solidFill>
                <a:schemeClr val="hlink"/>
              </a:solidFill>
              <a:ln w="12700" cap="rnd">
                <a:solidFill>
                  <a:schemeClr val="bg1"/>
                </a:solidFill>
                <a:round/>
                <a:headEnd/>
                <a:tailEnd/>
              </a:ln>
            </p:spPr>
            <p:txBody>
              <a:bodyPr/>
              <a:lstStyle/>
              <a:p>
                <a:endParaRPr lang="en-US"/>
              </a:p>
            </p:txBody>
          </p:sp>
          <p:sp>
            <p:nvSpPr>
              <p:cNvPr id="13803" name="Freeform 84"/>
              <p:cNvSpPr>
                <a:spLocks/>
              </p:cNvSpPr>
              <p:nvPr/>
            </p:nvSpPr>
            <p:spPr bwMode="ltGray">
              <a:xfrm>
                <a:off x="1503" y="4013"/>
                <a:ext cx="25" cy="23"/>
              </a:xfrm>
              <a:custGeom>
                <a:avLst/>
                <a:gdLst>
                  <a:gd name="T0" fmla="*/ 24 w 25"/>
                  <a:gd name="T1" fmla="*/ 11 h 21"/>
                  <a:gd name="T2" fmla="*/ 14 w 25"/>
                  <a:gd name="T3" fmla="*/ 0 h 21"/>
                  <a:gd name="T4" fmla="*/ 0 w 25"/>
                  <a:gd name="T5" fmla="*/ 0 h 21"/>
                  <a:gd name="T6" fmla="*/ 4 w 25"/>
                  <a:gd name="T7" fmla="*/ 11 h 21"/>
                  <a:gd name="T8" fmla="*/ 10 w 25"/>
                  <a:gd name="T9" fmla="*/ 18 h 21"/>
                  <a:gd name="T10" fmla="*/ 16 w 25"/>
                  <a:gd name="T11" fmla="*/ 18 h 21"/>
                  <a:gd name="T12" fmla="*/ 18 w 25"/>
                  <a:gd name="T13" fmla="*/ 24 h 21"/>
                  <a:gd name="T14" fmla="*/ 22 w 25"/>
                  <a:gd name="T15" fmla="*/ 26 h 21"/>
                  <a:gd name="T16" fmla="*/ 24 w 25"/>
                  <a:gd name="T17" fmla="*/ 11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21"/>
                  <a:gd name="T29" fmla="*/ 25 w 25"/>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21">
                    <a:moveTo>
                      <a:pt x="24" y="8"/>
                    </a:moveTo>
                    <a:lnTo>
                      <a:pt x="14" y="0"/>
                    </a:lnTo>
                    <a:lnTo>
                      <a:pt x="0" y="0"/>
                    </a:lnTo>
                    <a:lnTo>
                      <a:pt x="4" y="8"/>
                    </a:lnTo>
                    <a:lnTo>
                      <a:pt x="10" y="14"/>
                    </a:lnTo>
                    <a:lnTo>
                      <a:pt x="16" y="14"/>
                    </a:lnTo>
                    <a:lnTo>
                      <a:pt x="18" y="18"/>
                    </a:lnTo>
                    <a:lnTo>
                      <a:pt x="22" y="20"/>
                    </a:lnTo>
                    <a:lnTo>
                      <a:pt x="24" y="8"/>
                    </a:lnTo>
                  </a:path>
                </a:pathLst>
              </a:custGeom>
              <a:solidFill>
                <a:schemeClr val="hlink"/>
              </a:solidFill>
              <a:ln w="12700" cap="rnd">
                <a:solidFill>
                  <a:schemeClr val="bg1"/>
                </a:solidFill>
                <a:round/>
                <a:headEnd/>
                <a:tailEnd/>
              </a:ln>
            </p:spPr>
            <p:txBody>
              <a:bodyPr/>
              <a:lstStyle/>
              <a:p>
                <a:endParaRPr lang="en-US"/>
              </a:p>
            </p:txBody>
          </p:sp>
          <p:sp>
            <p:nvSpPr>
              <p:cNvPr id="13804" name="Freeform 85"/>
              <p:cNvSpPr>
                <a:spLocks/>
              </p:cNvSpPr>
              <p:nvPr/>
            </p:nvSpPr>
            <p:spPr bwMode="ltGray">
              <a:xfrm>
                <a:off x="1533" y="4026"/>
                <a:ext cx="17" cy="10"/>
              </a:xfrm>
              <a:custGeom>
                <a:avLst/>
                <a:gdLst>
                  <a:gd name="T0" fmla="*/ 2 w 17"/>
                  <a:gd name="T1" fmla="*/ 0 h 9"/>
                  <a:gd name="T2" fmla="*/ 10 w 17"/>
                  <a:gd name="T3" fmla="*/ 2 h 9"/>
                  <a:gd name="T4" fmla="*/ 16 w 17"/>
                  <a:gd name="T5" fmla="*/ 2 h 9"/>
                  <a:gd name="T6" fmla="*/ 16 w 17"/>
                  <a:gd name="T7" fmla="*/ 11 h 9"/>
                  <a:gd name="T8" fmla="*/ 6 w 17"/>
                  <a:gd name="T9" fmla="*/ 9 h 9"/>
                  <a:gd name="T10" fmla="*/ 0 w 17"/>
                  <a:gd name="T11" fmla="*/ 11 h 9"/>
                  <a:gd name="T12" fmla="*/ 2 w 17"/>
                  <a:gd name="T13" fmla="*/ 0 h 9"/>
                  <a:gd name="T14" fmla="*/ 0 60000 65536"/>
                  <a:gd name="T15" fmla="*/ 0 60000 65536"/>
                  <a:gd name="T16" fmla="*/ 0 60000 65536"/>
                  <a:gd name="T17" fmla="*/ 0 60000 65536"/>
                  <a:gd name="T18" fmla="*/ 0 60000 65536"/>
                  <a:gd name="T19" fmla="*/ 0 60000 65536"/>
                  <a:gd name="T20" fmla="*/ 0 60000 65536"/>
                  <a:gd name="T21" fmla="*/ 0 w 17"/>
                  <a:gd name="T22" fmla="*/ 0 h 9"/>
                  <a:gd name="T23" fmla="*/ 17 w 17"/>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9">
                    <a:moveTo>
                      <a:pt x="2" y="0"/>
                    </a:moveTo>
                    <a:lnTo>
                      <a:pt x="10" y="2"/>
                    </a:lnTo>
                    <a:lnTo>
                      <a:pt x="16" y="2"/>
                    </a:lnTo>
                    <a:lnTo>
                      <a:pt x="16" y="8"/>
                    </a:lnTo>
                    <a:lnTo>
                      <a:pt x="6" y="6"/>
                    </a:lnTo>
                    <a:lnTo>
                      <a:pt x="0" y="8"/>
                    </a:lnTo>
                    <a:lnTo>
                      <a:pt x="2" y="0"/>
                    </a:lnTo>
                  </a:path>
                </a:pathLst>
              </a:custGeom>
              <a:solidFill>
                <a:schemeClr val="hlink"/>
              </a:solidFill>
              <a:ln w="12700" cap="rnd">
                <a:solidFill>
                  <a:schemeClr val="bg1"/>
                </a:solidFill>
                <a:round/>
                <a:headEnd/>
                <a:tailEnd/>
              </a:ln>
            </p:spPr>
            <p:txBody>
              <a:bodyPr/>
              <a:lstStyle/>
              <a:p>
                <a:endParaRPr lang="en-US"/>
              </a:p>
            </p:txBody>
          </p:sp>
          <p:sp>
            <p:nvSpPr>
              <p:cNvPr id="13805" name="Freeform 86"/>
              <p:cNvSpPr>
                <a:spLocks/>
              </p:cNvSpPr>
              <p:nvPr/>
            </p:nvSpPr>
            <p:spPr bwMode="ltGray">
              <a:xfrm>
                <a:off x="1485" y="3993"/>
                <a:ext cx="26" cy="17"/>
              </a:xfrm>
              <a:custGeom>
                <a:avLst/>
                <a:gdLst>
                  <a:gd name="T0" fmla="*/ 0 w 25"/>
                  <a:gd name="T1" fmla="*/ 0 h 15"/>
                  <a:gd name="T2" fmla="*/ 4 w 25"/>
                  <a:gd name="T3" fmla="*/ 11 h 15"/>
                  <a:gd name="T4" fmla="*/ 12 w 25"/>
                  <a:gd name="T5" fmla="*/ 14 h 15"/>
                  <a:gd name="T6" fmla="*/ 27 w 25"/>
                  <a:gd name="T7" fmla="*/ 20 h 15"/>
                  <a:gd name="T8" fmla="*/ 17 w 25"/>
                  <a:gd name="T9" fmla="*/ 20 h 15"/>
                  <a:gd name="T10" fmla="*/ 2 w 25"/>
                  <a:gd name="T11" fmla="*/ 14 h 15"/>
                  <a:gd name="T12" fmla="*/ 0 w 25"/>
                  <a:gd name="T13" fmla="*/ 0 h 15"/>
                  <a:gd name="T14" fmla="*/ 0 60000 65536"/>
                  <a:gd name="T15" fmla="*/ 0 60000 65536"/>
                  <a:gd name="T16" fmla="*/ 0 60000 65536"/>
                  <a:gd name="T17" fmla="*/ 0 60000 65536"/>
                  <a:gd name="T18" fmla="*/ 0 60000 65536"/>
                  <a:gd name="T19" fmla="*/ 0 60000 65536"/>
                  <a:gd name="T20" fmla="*/ 0 60000 65536"/>
                  <a:gd name="T21" fmla="*/ 0 w 25"/>
                  <a:gd name="T22" fmla="*/ 0 h 15"/>
                  <a:gd name="T23" fmla="*/ 25 w 25"/>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15">
                    <a:moveTo>
                      <a:pt x="0" y="0"/>
                    </a:moveTo>
                    <a:lnTo>
                      <a:pt x="4" y="8"/>
                    </a:lnTo>
                    <a:lnTo>
                      <a:pt x="12" y="10"/>
                    </a:lnTo>
                    <a:lnTo>
                      <a:pt x="24" y="14"/>
                    </a:lnTo>
                    <a:lnTo>
                      <a:pt x="14" y="14"/>
                    </a:lnTo>
                    <a:lnTo>
                      <a:pt x="2" y="10"/>
                    </a:lnTo>
                    <a:lnTo>
                      <a:pt x="0" y="0"/>
                    </a:lnTo>
                  </a:path>
                </a:pathLst>
              </a:custGeom>
              <a:solidFill>
                <a:schemeClr val="hlink"/>
              </a:solidFill>
              <a:ln w="12700" cap="rnd">
                <a:solidFill>
                  <a:schemeClr val="bg1"/>
                </a:solidFill>
                <a:round/>
                <a:headEnd/>
                <a:tailEnd/>
              </a:ln>
            </p:spPr>
            <p:txBody>
              <a:bodyPr/>
              <a:lstStyle/>
              <a:p>
                <a:endParaRPr lang="en-US"/>
              </a:p>
            </p:txBody>
          </p:sp>
          <p:sp>
            <p:nvSpPr>
              <p:cNvPr id="13806" name="Freeform 87"/>
              <p:cNvSpPr>
                <a:spLocks/>
              </p:cNvSpPr>
              <p:nvPr/>
            </p:nvSpPr>
            <p:spPr bwMode="ltGray">
              <a:xfrm>
                <a:off x="1469" y="3957"/>
                <a:ext cx="15" cy="26"/>
              </a:xfrm>
              <a:custGeom>
                <a:avLst/>
                <a:gdLst>
                  <a:gd name="T0" fmla="*/ 0 w 15"/>
                  <a:gd name="T1" fmla="*/ 0 h 23"/>
                  <a:gd name="T2" fmla="*/ 0 w 15"/>
                  <a:gd name="T3" fmla="*/ 14 h 23"/>
                  <a:gd name="T4" fmla="*/ 6 w 15"/>
                  <a:gd name="T5" fmla="*/ 20 h 23"/>
                  <a:gd name="T6" fmla="*/ 8 w 15"/>
                  <a:gd name="T7" fmla="*/ 29 h 23"/>
                  <a:gd name="T8" fmla="*/ 14 w 15"/>
                  <a:gd name="T9" fmla="*/ 32 h 23"/>
                  <a:gd name="T10" fmla="*/ 12 w 15"/>
                  <a:gd name="T11" fmla="*/ 20 h 23"/>
                  <a:gd name="T12" fmla="*/ 8 w 15"/>
                  <a:gd name="T13" fmla="*/ 14 h 23"/>
                  <a:gd name="T14" fmla="*/ 0 w 15"/>
                  <a:gd name="T15" fmla="*/ 0 h 23"/>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23"/>
                  <a:gd name="T26" fmla="*/ 15 w 15"/>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23">
                    <a:moveTo>
                      <a:pt x="0" y="0"/>
                    </a:moveTo>
                    <a:lnTo>
                      <a:pt x="0" y="10"/>
                    </a:lnTo>
                    <a:lnTo>
                      <a:pt x="6" y="14"/>
                    </a:lnTo>
                    <a:lnTo>
                      <a:pt x="8" y="20"/>
                    </a:lnTo>
                    <a:lnTo>
                      <a:pt x="14" y="22"/>
                    </a:lnTo>
                    <a:lnTo>
                      <a:pt x="12" y="14"/>
                    </a:lnTo>
                    <a:lnTo>
                      <a:pt x="8" y="10"/>
                    </a:lnTo>
                    <a:lnTo>
                      <a:pt x="0" y="0"/>
                    </a:lnTo>
                  </a:path>
                </a:pathLst>
              </a:custGeom>
              <a:solidFill>
                <a:schemeClr val="hlink"/>
              </a:solidFill>
              <a:ln w="12700" cap="rnd">
                <a:solidFill>
                  <a:schemeClr val="bg1"/>
                </a:solidFill>
                <a:round/>
                <a:headEnd/>
                <a:tailEnd/>
              </a:ln>
            </p:spPr>
            <p:txBody>
              <a:bodyPr/>
              <a:lstStyle/>
              <a:p>
                <a:endParaRPr lang="en-US"/>
              </a:p>
            </p:txBody>
          </p:sp>
          <p:sp>
            <p:nvSpPr>
              <p:cNvPr id="13807" name="Freeform 88"/>
              <p:cNvSpPr>
                <a:spLocks/>
              </p:cNvSpPr>
              <p:nvPr/>
            </p:nvSpPr>
            <p:spPr bwMode="ltGray">
              <a:xfrm>
                <a:off x="1553" y="4011"/>
                <a:ext cx="7" cy="17"/>
              </a:xfrm>
              <a:custGeom>
                <a:avLst/>
                <a:gdLst>
                  <a:gd name="T0" fmla="*/ 0 w 7"/>
                  <a:gd name="T1" fmla="*/ 0 h 15"/>
                  <a:gd name="T2" fmla="*/ 0 w 7"/>
                  <a:gd name="T3" fmla="*/ 11 h 15"/>
                  <a:gd name="T4" fmla="*/ 4 w 7"/>
                  <a:gd name="T5" fmla="*/ 20 h 15"/>
                  <a:gd name="T6" fmla="*/ 6 w 7"/>
                  <a:gd name="T7" fmla="*/ 9 h 15"/>
                  <a:gd name="T8" fmla="*/ 0 w 7"/>
                  <a:gd name="T9" fmla="*/ 0 h 15"/>
                  <a:gd name="T10" fmla="*/ 0 60000 65536"/>
                  <a:gd name="T11" fmla="*/ 0 60000 65536"/>
                  <a:gd name="T12" fmla="*/ 0 60000 65536"/>
                  <a:gd name="T13" fmla="*/ 0 60000 65536"/>
                  <a:gd name="T14" fmla="*/ 0 60000 65536"/>
                  <a:gd name="T15" fmla="*/ 0 w 7"/>
                  <a:gd name="T16" fmla="*/ 0 h 15"/>
                  <a:gd name="T17" fmla="*/ 7 w 7"/>
                  <a:gd name="T18" fmla="*/ 15 h 15"/>
                </a:gdLst>
                <a:ahLst/>
                <a:cxnLst>
                  <a:cxn ang="T10">
                    <a:pos x="T0" y="T1"/>
                  </a:cxn>
                  <a:cxn ang="T11">
                    <a:pos x="T2" y="T3"/>
                  </a:cxn>
                  <a:cxn ang="T12">
                    <a:pos x="T4" y="T5"/>
                  </a:cxn>
                  <a:cxn ang="T13">
                    <a:pos x="T6" y="T7"/>
                  </a:cxn>
                  <a:cxn ang="T14">
                    <a:pos x="T8" y="T9"/>
                  </a:cxn>
                </a:cxnLst>
                <a:rect l="T15" t="T16" r="T17" b="T18"/>
                <a:pathLst>
                  <a:path w="7" h="15">
                    <a:moveTo>
                      <a:pt x="0" y="0"/>
                    </a:moveTo>
                    <a:lnTo>
                      <a:pt x="0" y="8"/>
                    </a:lnTo>
                    <a:lnTo>
                      <a:pt x="4" y="14"/>
                    </a:lnTo>
                    <a:lnTo>
                      <a:pt x="6"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808" name="Freeform 89"/>
              <p:cNvSpPr>
                <a:spLocks/>
              </p:cNvSpPr>
              <p:nvPr/>
            </p:nvSpPr>
            <p:spPr bwMode="ltGray">
              <a:xfrm>
                <a:off x="1457" y="3919"/>
                <a:ext cx="5" cy="15"/>
              </a:xfrm>
              <a:custGeom>
                <a:avLst/>
                <a:gdLst>
                  <a:gd name="T0" fmla="*/ 0 w 5"/>
                  <a:gd name="T1" fmla="*/ 0 h 13"/>
                  <a:gd name="T2" fmla="*/ 0 w 5"/>
                  <a:gd name="T3" fmla="*/ 18 h 13"/>
                  <a:gd name="T4" fmla="*/ 4 w 5"/>
                  <a:gd name="T5" fmla="*/ 7 h 13"/>
                  <a:gd name="T6" fmla="*/ 0 w 5"/>
                  <a:gd name="T7" fmla="*/ 0 h 13"/>
                  <a:gd name="T8" fmla="*/ 0 60000 65536"/>
                  <a:gd name="T9" fmla="*/ 0 60000 65536"/>
                  <a:gd name="T10" fmla="*/ 0 60000 65536"/>
                  <a:gd name="T11" fmla="*/ 0 60000 65536"/>
                  <a:gd name="T12" fmla="*/ 0 w 5"/>
                  <a:gd name="T13" fmla="*/ 0 h 13"/>
                  <a:gd name="T14" fmla="*/ 5 w 5"/>
                  <a:gd name="T15" fmla="*/ 13 h 13"/>
                </a:gdLst>
                <a:ahLst/>
                <a:cxnLst>
                  <a:cxn ang="T8">
                    <a:pos x="T0" y="T1"/>
                  </a:cxn>
                  <a:cxn ang="T9">
                    <a:pos x="T2" y="T3"/>
                  </a:cxn>
                  <a:cxn ang="T10">
                    <a:pos x="T4" y="T5"/>
                  </a:cxn>
                  <a:cxn ang="T11">
                    <a:pos x="T6" y="T7"/>
                  </a:cxn>
                </a:cxnLst>
                <a:rect l="T12" t="T13" r="T14" b="T15"/>
                <a:pathLst>
                  <a:path w="5" h="13">
                    <a:moveTo>
                      <a:pt x="0" y="0"/>
                    </a:moveTo>
                    <a:lnTo>
                      <a:pt x="0" y="12"/>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809" name="Freeform 90"/>
              <p:cNvSpPr>
                <a:spLocks/>
              </p:cNvSpPr>
              <p:nvPr/>
            </p:nvSpPr>
            <p:spPr bwMode="ltGray">
              <a:xfrm>
                <a:off x="1442" y="3849"/>
                <a:ext cx="4" cy="5"/>
              </a:xfrm>
              <a:custGeom>
                <a:avLst/>
                <a:gdLst>
                  <a:gd name="T0" fmla="*/ 0 w 3"/>
                  <a:gd name="T1" fmla="*/ 4 h 5"/>
                  <a:gd name="T2" fmla="*/ 5 w 3"/>
                  <a:gd name="T3" fmla="*/ 4 h 5"/>
                  <a:gd name="T4" fmla="*/ 5 w 3"/>
                  <a:gd name="T5" fmla="*/ 0 h 5"/>
                  <a:gd name="T6" fmla="*/ 0 w 3"/>
                  <a:gd name="T7" fmla="*/ 0 h 5"/>
                  <a:gd name="T8" fmla="*/ 0 w 3"/>
                  <a:gd name="T9" fmla="*/ 4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0" y="4"/>
                    </a:moveTo>
                    <a:lnTo>
                      <a:pt x="2" y="4"/>
                    </a:lnTo>
                    <a:lnTo>
                      <a:pt x="2" y="0"/>
                    </a:ln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810" name="Rectangle 91"/>
              <p:cNvSpPr>
                <a:spLocks noChangeArrowheads="1"/>
              </p:cNvSpPr>
              <p:nvPr/>
            </p:nvSpPr>
            <p:spPr bwMode="ltGray">
              <a:xfrm>
                <a:off x="1442" y="3851"/>
                <a:ext cx="5"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811" name="Oval 92"/>
              <p:cNvSpPr>
                <a:spLocks noChangeArrowheads="1"/>
              </p:cNvSpPr>
              <p:nvPr/>
            </p:nvSpPr>
            <p:spPr bwMode="ltGray">
              <a:xfrm>
                <a:off x="1613" y="4066"/>
                <a:ext cx="2" cy="2"/>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812" name="Freeform 93"/>
              <p:cNvSpPr>
                <a:spLocks/>
              </p:cNvSpPr>
              <p:nvPr/>
            </p:nvSpPr>
            <p:spPr bwMode="ltGray">
              <a:xfrm>
                <a:off x="1436" y="3702"/>
                <a:ext cx="16" cy="39"/>
              </a:xfrm>
              <a:custGeom>
                <a:avLst/>
                <a:gdLst>
                  <a:gd name="T0" fmla="*/ 0 w 17"/>
                  <a:gd name="T1" fmla="*/ 0 h 35"/>
                  <a:gd name="T2" fmla="*/ 2 w 17"/>
                  <a:gd name="T3" fmla="*/ 33 h 35"/>
                  <a:gd name="T4" fmla="*/ 0 w 17"/>
                  <a:gd name="T5" fmla="*/ 45 h 35"/>
                  <a:gd name="T6" fmla="*/ 9 w 17"/>
                  <a:gd name="T7" fmla="*/ 47 h 35"/>
                  <a:gd name="T8" fmla="*/ 13 w 17"/>
                  <a:gd name="T9" fmla="*/ 36 h 35"/>
                  <a:gd name="T10" fmla="*/ 8 w 17"/>
                  <a:gd name="T11" fmla="*/ 22 h 35"/>
                  <a:gd name="T12" fmla="*/ 11 w 17"/>
                  <a:gd name="T13" fmla="*/ 20 h 35"/>
                  <a:gd name="T14" fmla="*/ 9 w 17"/>
                  <a:gd name="T15" fmla="*/ 0 h 35"/>
                  <a:gd name="T16" fmla="*/ 0 w 17"/>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35"/>
                  <a:gd name="T29" fmla="*/ 17 w 17"/>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35">
                    <a:moveTo>
                      <a:pt x="0" y="0"/>
                    </a:moveTo>
                    <a:lnTo>
                      <a:pt x="2" y="24"/>
                    </a:lnTo>
                    <a:lnTo>
                      <a:pt x="0" y="32"/>
                    </a:lnTo>
                    <a:lnTo>
                      <a:pt x="12" y="34"/>
                    </a:lnTo>
                    <a:lnTo>
                      <a:pt x="16" y="26"/>
                    </a:lnTo>
                    <a:lnTo>
                      <a:pt x="10" y="16"/>
                    </a:lnTo>
                    <a:lnTo>
                      <a:pt x="14" y="14"/>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813" name="Freeform 94"/>
              <p:cNvSpPr>
                <a:spLocks/>
              </p:cNvSpPr>
              <p:nvPr/>
            </p:nvSpPr>
            <p:spPr bwMode="ltGray">
              <a:xfrm>
                <a:off x="1442" y="3764"/>
                <a:ext cx="1" cy="5"/>
              </a:xfrm>
              <a:custGeom>
                <a:avLst/>
                <a:gdLst>
                  <a:gd name="T0" fmla="*/ 0 w 1"/>
                  <a:gd name="T1" fmla="*/ 4 h 5"/>
                  <a:gd name="T2" fmla="*/ 0 w 1"/>
                  <a:gd name="T3" fmla="*/ 0 h 5"/>
                  <a:gd name="T4" fmla="*/ 0 w 1"/>
                  <a:gd name="T5" fmla="*/ 4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4"/>
                    </a:move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814" name="Rectangle 95"/>
              <p:cNvSpPr>
                <a:spLocks noChangeArrowheads="1"/>
              </p:cNvSpPr>
              <p:nvPr/>
            </p:nvSpPr>
            <p:spPr bwMode="ltGray">
              <a:xfrm>
                <a:off x="1442" y="3766"/>
                <a:ext cx="3"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815" name="Freeform 96"/>
              <p:cNvSpPr>
                <a:spLocks/>
              </p:cNvSpPr>
              <p:nvPr/>
            </p:nvSpPr>
            <p:spPr bwMode="ltGray">
              <a:xfrm>
                <a:off x="1445" y="3775"/>
                <a:ext cx="1" cy="5"/>
              </a:xfrm>
              <a:custGeom>
                <a:avLst/>
                <a:gdLst>
                  <a:gd name="T0" fmla="*/ 0 w 1"/>
                  <a:gd name="T1" fmla="*/ 4 h 5"/>
                  <a:gd name="T2" fmla="*/ 0 w 1"/>
                  <a:gd name="T3" fmla="*/ 0 h 5"/>
                  <a:gd name="T4" fmla="*/ 0 w 1"/>
                  <a:gd name="T5" fmla="*/ 4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4"/>
                    </a:move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816" name="Rectangle 97"/>
              <p:cNvSpPr>
                <a:spLocks noChangeArrowheads="1"/>
              </p:cNvSpPr>
              <p:nvPr/>
            </p:nvSpPr>
            <p:spPr bwMode="ltGray">
              <a:xfrm>
                <a:off x="1445" y="3777"/>
                <a:ext cx="2"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817" name="Freeform 98"/>
              <p:cNvSpPr>
                <a:spLocks/>
              </p:cNvSpPr>
              <p:nvPr/>
            </p:nvSpPr>
            <p:spPr bwMode="ltGray">
              <a:xfrm>
                <a:off x="1450" y="3786"/>
                <a:ext cx="4" cy="6"/>
              </a:xfrm>
              <a:custGeom>
                <a:avLst/>
                <a:gdLst>
                  <a:gd name="T0" fmla="*/ 5 w 3"/>
                  <a:gd name="T1" fmla="*/ 0 h 5"/>
                  <a:gd name="T2" fmla="*/ 0 w 3"/>
                  <a:gd name="T3" fmla="*/ 0 h 5"/>
                  <a:gd name="T4" fmla="*/ 0 w 3"/>
                  <a:gd name="T5" fmla="*/ 7 h 5"/>
                  <a:gd name="T6" fmla="*/ 5 w 3"/>
                  <a:gd name="T7" fmla="*/ 7 h 5"/>
                  <a:gd name="T8" fmla="*/ 5 w 3"/>
                  <a:gd name="T9" fmla="*/ 0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2" y="0"/>
                    </a:moveTo>
                    <a:lnTo>
                      <a:pt x="0" y="0"/>
                    </a:lnTo>
                    <a:lnTo>
                      <a:pt x="0" y="4"/>
                    </a:lnTo>
                    <a:lnTo>
                      <a:pt x="2" y="4"/>
                    </a:lnTo>
                    <a:lnTo>
                      <a:pt x="2" y="0"/>
                    </a:lnTo>
                  </a:path>
                </a:pathLst>
              </a:custGeom>
              <a:solidFill>
                <a:schemeClr val="hlink"/>
              </a:solidFill>
              <a:ln w="12700" cap="rnd">
                <a:solidFill>
                  <a:schemeClr val="bg1"/>
                </a:solidFill>
                <a:round/>
                <a:headEnd/>
                <a:tailEnd/>
              </a:ln>
            </p:spPr>
            <p:txBody>
              <a:bodyPr/>
              <a:lstStyle/>
              <a:p>
                <a:endParaRPr lang="en-US"/>
              </a:p>
            </p:txBody>
          </p:sp>
          <p:sp>
            <p:nvSpPr>
              <p:cNvPr id="13818" name="Rectangle 99"/>
              <p:cNvSpPr>
                <a:spLocks noChangeArrowheads="1"/>
              </p:cNvSpPr>
              <p:nvPr/>
            </p:nvSpPr>
            <p:spPr bwMode="ltGray">
              <a:xfrm>
                <a:off x="1452" y="3786"/>
                <a:ext cx="2" cy="7"/>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819" name="Freeform 100"/>
              <p:cNvSpPr>
                <a:spLocks/>
              </p:cNvSpPr>
              <p:nvPr/>
            </p:nvSpPr>
            <p:spPr bwMode="ltGray">
              <a:xfrm>
                <a:off x="1640" y="3758"/>
                <a:ext cx="19" cy="19"/>
              </a:xfrm>
              <a:custGeom>
                <a:avLst/>
                <a:gdLst>
                  <a:gd name="T0" fmla="*/ 0 w 19"/>
                  <a:gd name="T1" fmla="*/ 2 h 17"/>
                  <a:gd name="T2" fmla="*/ 10 w 19"/>
                  <a:gd name="T3" fmla="*/ 2 h 17"/>
                  <a:gd name="T4" fmla="*/ 18 w 19"/>
                  <a:gd name="T5" fmla="*/ 0 h 17"/>
                  <a:gd name="T6" fmla="*/ 18 w 19"/>
                  <a:gd name="T7" fmla="*/ 13 h 17"/>
                  <a:gd name="T8" fmla="*/ 14 w 19"/>
                  <a:gd name="T9" fmla="*/ 22 h 17"/>
                  <a:gd name="T10" fmla="*/ 10 w 19"/>
                  <a:gd name="T11" fmla="*/ 17 h 17"/>
                  <a:gd name="T12" fmla="*/ 10 w 19"/>
                  <a:gd name="T13" fmla="*/ 13 h 17"/>
                  <a:gd name="T14" fmla="*/ 10 w 19"/>
                  <a:gd name="T15" fmla="*/ 11 h 17"/>
                  <a:gd name="T16" fmla="*/ 2 w 19"/>
                  <a:gd name="T17" fmla="*/ 11 h 17"/>
                  <a:gd name="T18" fmla="*/ 0 w 19"/>
                  <a:gd name="T19" fmla="*/ 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7"/>
                  <a:gd name="T32" fmla="*/ 19 w 19"/>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7">
                    <a:moveTo>
                      <a:pt x="0" y="2"/>
                    </a:moveTo>
                    <a:lnTo>
                      <a:pt x="10" y="2"/>
                    </a:lnTo>
                    <a:lnTo>
                      <a:pt x="18" y="0"/>
                    </a:lnTo>
                    <a:lnTo>
                      <a:pt x="18" y="10"/>
                    </a:lnTo>
                    <a:lnTo>
                      <a:pt x="14" y="16"/>
                    </a:lnTo>
                    <a:lnTo>
                      <a:pt x="10" y="12"/>
                    </a:lnTo>
                    <a:lnTo>
                      <a:pt x="10" y="10"/>
                    </a:lnTo>
                    <a:lnTo>
                      <a:pt x="10" y="8"/>
                    </a:lnTo>
                    <a:lnTo>
                      <a:pt x="2" y="8"/>
                    </a:lnTo>
                    <a:lnTo>
                      <a:pt x="0" y="2"/>
                    </a:lnTo>
                  </a:path>
                </a:pathLst>
              </a:custGeom>
              <a:solidFill>
                <a:schemeClr val="hlink"/>
              </a:solidFill>
              <a:ln w="12700" cap="rnd">
                <a:solidFill>
                  <a:schemeClr val="bg1"/>
                </a:solidFill>
                <a:round/>
                <a:headEnd/>
                <a:tailEnd/>
              </a:ln>
            </p:spPr>
            <p:txBody>
              <a:bodyPr/>
              <a:lstStyle/>
              <a:p>
                <a:endParaRPr lang="en-US"/>
              </a:p>
            </p:txBody>
          </p:sp>
          <p:sp>
            <p:nvSpPr>
              <p:cNvPr id="13820" name="Freeform 101"/>
              <p:cNvSpPr>
                <a:spLocks/>
              </p:cNvSpPr>
              <p:nvPr/>
            </p:nvSpPr>
            <p:spPr bwMode="ltGray">
              <a:xfrm>
                <a:off x="1507" y="2479"/>
                <a:ext cx="7" cy="5"/>
              </a:xfrm>
              <a:custGeom>
                <a:avLst/>
                <a:gdLst>
                  <a:gd name="T0" fmla="*/ 0 w 7"/>
                  <a:gd name="T1" fmla="*/ 0 h 5"/>
                  <a:gd name="T2" fmla="*/ 6 w 7"/>
                  <a:gd name="T3" fmla="*/ 0 h 5"/>
                  <a:gd name="T4" fmla="*/ 6 w 7"/>
                  <a:gd name="T5" fmla="*/ 4 h 5"/>
                  <a:gd name="T6" fmla="*/ 2 w 7"/>
                  <a:gd name="T7" fmla="*/ 4 h 5"/>
                  <a:gd name="T8" fmla="*/ 0 w 7"/>
                  <a:gd name="T9" fmla="*/ 0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0"/>
                    </a:moveTo>
                    <a:lnTo>
                      <a:pt x="6" y="0"/>
                    </a:lnTo>
                    <a:lnTo>
                      <a:pt x="6" y="4"/>
                    </a:lnTo>
                    <a:lnTo>
                      <a:pt x="2"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821" name="Freeform 102"/>
              <p:cNvSpPr>
                <a:spLocks/>
              </p:cNvSpPr>
              <p:nvPr/>
            </p:nvSpPr>
            <p:spPr bwMode="ltGray">
              <a:xfrm>
                <a:off x="1523" y="2485"/>
                <a:ext cx="3" cy="4"/>
              </a:xfrm>
              <a:custGeom>
                <a:avLst/>
                <a:gdLst>
                  <a:gd name="T0" fmla="*/ 0 w 3"/>
                  <a:gd name="T1" fmla="*/ 0 h 3"/>
                  <a:gd name="T2" fmla="*/ 2 w 3"/>
                  <a:gd name="T3" fmla="*/ 0 h 3"/>
                  <a:gd name="T4" fmla="*/ 2 w 3"/>
                  <a:gd name="T5" fmla="*/ 5 h 3"/>
                  <a:gd name="T6" fmla="*/ 0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0"/>
                    </a:moveTo>
                    <a:lnTo>
                      <a:pt x="2" y="0"/>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822" name="Freeform 103"/>
              <p:cNvSpPr>
                <a:spLocks/>
              </p:cNvSpPr>
              <p:nvPr/>
            </p:nvSpPr>
            <p:spPr bwMode="ltGray">
              <a:xfrm>
                <a:off x="1534" y="2491"/>
                <a:ext cx="5" cy="8"/>
              </a:xfrm>
              <a:custGeom>
                <a:avLst/>
                <a:gdLst>
                  <a:gd name="T0" fmla="*/ 4 w 5"/>
                  <a:gd name="T1" fmla="*/ 9 h 7"/>
                  <a:gd name="T2" fmla="*/ 0 w 5"/>
                  <a:gd name="T3" fmla="*/ 0 h 7"/>
                  <a:gd name="T4" fmla="*/ 4 w 5"/>
                  <a:gd name="T5" fmla="*/ 0 h 7"/>
                  <a:gd name="T6" fmla="*/ 4 w 5"/>
                  <a:gd name="T7" fmla="*/ 9 h 7"/>
                  <a:gd name="T8" fmla="*/ 0 60000 65536"/>
                  <a:gd name="T9" fmla="*/ 0 60000 65536"/>
                  <a:gd name="T10" fmla="*/ 0 60000 65536"/>
                  <a:gd name="T11" fmla="*/ 0 60000 65536"/>
                  <a:gd name="T12" fmla="*/ 0 w 5"/>
                  <a:gd name="T13" fmla="*/ 0 h 7"/>
                  <a:gd name="T14" fmla="*/ 5 w 5"/>
                  <a:gd name="T15" fmla="*/ 7 h 7"/>
                </a:gdLst>
                <a:ahLst/>
                <a:cxnLst>
                  <a:cxn ang="T8">
                    <a:pos x="T0" y="T1"/>
                  </a:cxn>
                  <a:cxn ang="T9">
                    <a:pos x="T2" y="T3"/>
                  </a:cxn>
                  <a:cxn ang="T10">
                    <a:pos x="T4" y="T5"/>
                  </a:cxn>
                  <a:cxn ang="T11">
                    <a:pos x="T6" y="T7"/>
                  </a:cxn>
                </a:cxnLst>
                <a:rect l="T12" t="T13" r="T14" b="T15"/>
                <a:pathLst>
                  <a:path w="5" h="7">
                    <a:moveTo>
                      <a:pt x="4" y="6"/>
                    </a:moveTo>
                    <a:lnTo>
                      <a:pt x="0" y="0"/>
                    </a:lnTo>
                    <a:lnTo>
                      <a:pt x="4" y="0"/>
                    </a:lnTo>
                    <a:lnTo>
                      <a:pt x="4" y="6"/>
                    </a:lnTo>
                  </a:path>
                </a:pathLst>
              </a:custGeom>
              <a:solidFill>
                <a:schemeClr val="hlink"/>
              </a:solidFill>
              <a:ln w="12700" cap="rnd">
                <a:solidFill>
                  <a:schemeClr val="bg1"/>
                </a:solidFill>
                <a:round/>
                <a:headEnd/>
                <a:tailEnd/>
              </a:ln>
            </p:spPr>
            <p:txBody>
              <a:bodyPr/>
              <a:lstStyle/>
              <a:p>
                <a:endParaRPr lang="en-US"/>
              </a:p>
            </p:txBody>
          </p:sp>
          <p:sp>
            <p:nvSpPr>
              <p:cNvPr id="13823" name="Freeform 104"/>
              <p:cNvSpPr>
                <a:spLocks/>
              </p:cNvSpPr>
              <p:nvPr/>
            </p:nvSpPr>
            <p:spPr bwMode="ltGray">
              <a:xfrm>
                <a:off x="1537" y="2497"/>
                <a:ext cx="5" cy="3"/>
              </a:xfrm>
              <a:custGeom>
                <a:avLst/>
                <a:gdLst>
                  <a:gd name="T0" fmla="*/ 0 w 5"/>
                  <a:gd name="T1" fmla="*/ 0 h 3"/>
                  <a:gd name="T2" fmla="*/ 4 w 5"/>
                  <a:gd name="T3" fmla="*/ 2 h 3"/>
                  <a:gd name="T4" fmla="*/ 0 w 5"/>
                  <a:gd name="T5" fmla="*/ 2 h 3"/>
                  <a:gd name="T6" fmla="*/ 0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0" y="0"/>
                    </a:moveTo>
                    <a:lnTo>
                      <a:pt x="4" y="2"/>
                    </a:lnTo>
                    <a:lnTo>
                      <a:pt x="0"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824" name="Freeform 105"/>
              <p:cNvSpPr>
                <a:spLocks/>
              </p:cNvSpPr>
              <p:nvPr/>
            </p:nvSpPr>
            <p:spPr bwMode="ltGray">
              <a:xfrm>
                <a:off x="1545" y="2510"/>
                <a:ext cx="7" cy="12"/>
              </a:xfrm>
              <a:custGeom>
                <a:avLst/>
                <a:gdLst>
                  <a:gd name="T0" fmla="*/ 2 w 7"/>
                  <a:gd name="T1" fmla="*/ 0 h 11"/>
                  <a:gd name="T2" fmla="*/ 0 w 7"/>
                  <a:gd name="T3" fmla="*/ 4 h 11"/>
                  <a:gd name="T4" fmla="*/ 2 w 7"/>
                  <a:gd name="T5" fmla="*/ 9 h 11"/>
                  <a:gd name="T6" fmla="*/ 2 w 7"/>
                  <a:gd name="T7" fmla="*/ 13 h 11"/>
                  <a:gd name="T8" fmla="*/ 4 w 7"/>
                  <a:gd name="T9" fmla="*/ 11 h 11"/>
                  <a:gd name="T10" fmla="*/ 6 w 7"/>
                  <a:gd name="T11" fmla="*/ 9 h 11"/>
                  <a:gd name="T12" fmla="*/ 6 w 7"/>
                  <a:gd name="T13" fmla="*/ 2 h 11"/>
                  <a:gd name="T14" fmla="*/ 2 w 7"/>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1"/>
                  <a:gd name="T26" fmla="*/ 7 w 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1">
                    <a:moveTo>
                      <a:pt x="2" y="0"/>
                    </a:moveTo>
                    <a:lnTo>
                      <a:pt x="0" y="4"/>
                    </a:lnTo>
                    <a:lnTo>
                      <a:pt x="2" y="6"/>
                    </a:lnTo>
                    <a:lnTo>
                      <a:pt x="2" y="10"/>
                    </a:lnTo>
                    <a:lnTo>
                      <a:pt x="4" y="8"/>
                    </a:lnTo>
                    <a:lnTo>
                      <a:pt x="6" y="6"/>
                    </a:lnTo>
                    <a:lnTo>
                      <a:pt x="6" y="2"/>
                    </a:lnTo>
                    <a:lnTo>
                      <a:pt x="2" y="0"/>
                    </a:lnTo>
                  </a:path>
                </a:pathLst>
              </a:custGeom>
              <a:solidFill>
                <a:schemeClr val="hlink"/>
              </a:solidFill>
              <a:ln w="12700" cap="rnd">
                <a:solidFill>
                  <a:schemeClr val="bg1"/>
                </a:solidFill>
                <a:round/>
                <a:headEnd/>
                <a:tailEnd/>
              </a:ln>
            </p:spPr>
            <p:txBody>
              <a:bodyPr/>
              <a:lstStyle/>
              <a:p>
                <a:endParaRPr lang="en-US"/>
              </a:p>
            </p:txBody>
          </p:sp>
          <p:sp>
            <p:nvSpPr>
              <p:cNvPr id="13825" name="Freeform 106"/>
              <p:cNvSpPr>
                <a:spLocks/>
              </p:cNvSpPr>
              <p:nvPr/>
            </p:nvSpPr>
            <p:spPr bwMode="ltGray">
              <a:xfrm>
                <a:off x="1551" y="2535"/>
                <a:ext cx="7" cy="7"/>
              </a:xfrm>
              <a:custGeom>
                <a:avLst/>
                <a:gdLst>
                  <a:gd name="T0" fmla="*/ 4 w 7"/>
                  <a:gd name="T1" fmla="*/ 0 h 7"/>
                  <a:gd name="T2" fmla="*/ 6 w 7"/>
                  <a:gd name="T3" fmla="*/ 2 h 7"/>
                  <a:gd name="T4" fmla="*/ 4 w 7"/>
                  <a:gd name="T5" fmla="*/ 4 h 7"/>
                  <a:gd name="T6" fmla="*/ 0 w 7"/>
                  <a:gd name="T7" fmla="*/ 6 h 7"/>
                  <a:gd name="T8" fmla="*/ 2 w 7"/>
                  <a:gd name="T9" fmla="*/ 4 h 7"/>
                  <a:gd name="T10" fmla="*/ 4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4"/>
                    </a:lnTo>
                    <a:lnTo>
                      <a:pt x="4" y="0"/>
                    </a:lnTo>
                  </a:path>
                </a:pathLst>
              </a:custGeom>
              <a:solidFill>
                <a:schemeClr val="hlink"/>
              </a:solidFill>
              <a:ln w="12700" cap="rnd">
                <a:solidFill>
                  <a:schemeClr val="bg1"/>
                </a:solidFill>
                <a:round/>
                <a:headEnd/>
                <a:tailEnd/>
              </a:ln>
            </p:spPr>
            <p:txBody>
              <a:bodyPr/>
              <a:lstStyle/>
              <a:p>
                <a:endParaRPr lang="en-US"/>
              </a:p>
            </p:txBody>
          </p:sp>
          <p:sp>
            <p:nvSpPr>
              <p:cNvPr id="13826" name="Freeform 107"/>
              <p:cNvSpPr>
                <a:spLocks/>
              </p:cNvSpPr>
              <p:nvPr/>
            </p:nvSpPr>
            <p:spPr bwMode="ltGray">
              <a:xfrm>
                <a:off x="1559" y="2521"/>
                <a:ext cx="6" cy="8"/>
              </a:xfrm>
              <a:custGeom>
                <a:avLst/>
                <a:gdLst>
                  <a:gd name="T0" fmla="*/ 3 w 7"/>
                  <a:gd name="T1" fmla="*/ 0 h 7"/>
                  <a:gd name="T2" fmla="*/ 3 w 7"/>
                  <a:gd name="T3" fmla="*/ 2 h 7"/>
                  <a:gd name="T4" fmla="*/ 3 w 7"/>
                  <a:gd name="T5" fmla="*/ 7 h 7"/>
                  <a:gd name="T6" fmla="*/ 0 w 7"/>
                  <a:gd name="T7" fmla="*/ 9 h 7"/>
                  <a:gd name="T8" fmla="*/ 2 w 7"/>
                  <a:gd name="T9" fmla="*/ 2 h 7"/>
                  <a:gd name="T10" fmla="*/ 3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2"/>
                    </a:lnTo>
                    <a:lnTo>
                      <a:pt x="4" y="0"/>
                    </a:lnTo>
                  </a:path>
                </a:pathLst>
              </a:custGeom>
              <a:solidFill>
                <a:schemeClr val="hlink"/>
              </a:solidFill>
              <a:ln w="12700" cap="rnd">
                <a:solidFill>
                  <a:schemeClr val="bg1"/>
                </a:solidFill>
                <a:round/>
                <a:headEnd/>
                <a:tailEnd/>
              </a:ln>
            </p:spPr>
            <p:txBody>
              <a:bodyPr/>
              <a:lstStyle/>
              <a:p>
                <a:endParaRPr lang="en-US"/>
              </a:p>
            </p:txBody>
          </p:sp>
          <p:sp>
            <p:nvSpPr>
              <p:cNvPr id="13827" name="Freeform 108"/>
              <p:cNvSpPr>
                <a:spLocks/>
              </p:cNvSpPr>
              <p:nvPr/>
            </p:nvSpPr>
            <p:spPr bwMode="ltGray">
              <a:xfrm>
                <a:off x="1050" y="900"/>
                <a:ext cx="142" cy="133"/>
              </a:xfrm>
              <a:custGeom>
                <a:avLst/>
                <a:gdLst>
                  <a:gd name="T0" fmla="*/ 137 w 143"/>
                  <a:gd name="T1" fmla="*/ 82 h 119"/>
                  <a:gd name="T2" fmla="*/ 139 w 143"/>
                  <a:gd name="T3" fmla="*/ 59 h 119"/>
                  <a:gd name="T4" fmla="*/ 137 w 143"/>
                  <a:gd name="T5" fmla="*/ 56 h 119"/>
                  <a:gd name="T6" fmla="*/ 137 w 143"/>
                  <a:gd name="T7" fmla="*/ 42 h 119"/>
                  <a:gd name="T8" fmla="*/ 127 w 143"/>
                  <a:gd name="T9" fmla="*/ 28 h 119"/>
                  <a:gd name="T10" fmla="*/ 121 w 143"/>
                  <a:gd name="T11" fmla="*/ 28 h 119"/>
                  <a:gd name="T12" fmla="*/ 119 w 143"/>
                  <a:gd name="T13" fmla="*/ 31 h 119"/>
                  <a:gd name="T14" fmla="*/ 115 w 143"/>
                  <a:gd name="T15" fmla="*/ 28 h 119"/>
                  <a:gd name="T16" fmla="*/ 113 w 143"/>
                  <a:gd name="T17" fmla="*/ 28 h 119"/>
                  <a:gd name="T18" fmla="*/ 113 w 143"/>
                  <a:gd name="T19" fmla="*/ 22 h 119"/>
                  <a:gd name="T20" fmla="*/ 101 w 143"/>
                  <a:gd name="T21" fmla="*/ 11 h 119"/>
                  <a:gd name="T22" fmla="*/ 99 w 143"/>
                  <a:gd name="T23" fmla="*/ 2 h 119"/>
                  <a:gd name="T24" fmla="*/ 89 w 143"/>
                  <a:gd name="T25" fmla="*/ 0 h 119"/>
                  <a:gd name="T26" fmla="*/ 79 w 143"/>
                  <a:gd name="T27" fmla="*/ 4 h 119"/>
                  <a:gd name="T28" fmla="*/ 60 w 143"/>
                  <a:gd name="T29" fmla="*/ 2 h 119"/>
                  <a:gd name="T30" fmla="*/ 58 w 143"/>
                  <a:gd name="T31" fmla="*/ 22 h 119"/>
                  <a:gd name="T32" fmla="*/ 60 w 143"/>
                  <a:gd name="T33" fmla="*/ 34 h 119"/>
                  <a:gd name="T34" fmla="*/ 52 w 143"/>
                  <a:gd name="T35" fmla="*/ 39 h 119"/>
                  <a:gd name="T36" fmla="*/ 32 w 143"/>
                  <a:gd name="T37" fmla="*/ 64 h 119"/>
                  <a:gd name="T38" fmla="*/ 30 w 143"/>
                  <a:gd name="T39" fmla="*/ 75 h 119"/>
                  <a:gd name="T40" fmla="*/ 24 w 143"/>
                  <a:gd name="T41" fmla="*/ 78 h 119"/>
                  <a:gd name="T42" fmla="*/ 22 w 143"/>
                  <a:gd name="T43" fmla="*/ 86 h 119"/>
                  <a:gd name="T44" fmla="*/ 2 w 143"/>
                  <a:gd name="T45" fmla="*/ 99 h 119"/>
                  <a:gd name="T46" fmla="*/ 0 w 143"/>
                  <a:gd name="T47" fmla="*/ 115 h 119"/>
                  <a:gd name="T48" fmla="*/ 2 w 143"/>
                  <a:gd name="T49" fmla="*/ 126 h 119"/>
                  <a:gd name="T50" fmla="*/ 2 w 143"/>
                  <a:gd name="T51" fmla="*/ 153 h 119"/>
                  <a:gd name="T52" fmla="*/ 0 w 143"/>
                  <a:gd name="T53" fmla="*/ 165 h 119"/>
                  <a:gd name="T54" fmla="*/ 8 w 143"/>
                  <a:gd name="T55" fmla="*/ 165 h 119"/>
                  <a:gd name="T56" fmla="*/ 16 w 143"/>
                  <a:gd name="T57" fmla="*/ 165 h 119"/>
                  <a:gd name="T58" fmla="*/ 20 w 143"/>
                  <a:gd name="T59" fmla="*/ 159 h 119"/>
                  <a:gd name="T60" fmla="*/ 22 w 143"/>
                  <a:gd name="T61" fmla="*/ 153 h 119"/>
                  <a:gd name="T62" fmla="*/ 26 w 143"/>
                  <a:gd name="T63" fmla="*/ 151 h 119"/>
                  <a:gd name="T64" fmla="*/ 26 w 143"/>
                  <a:gd name="T65" fmla="*/ 165 h 119"/>
                  <a:gd name="T66" fmla="*/ 36 w 143"/>
                  <a:gd name="T67" fmla="*/ 165 h 119"/>
                  <a:gd name="T68" fmla="*/ 42 w 143"/>
                  <a:gd name="T69" fmla="*/ 156 h 119"/>
                  <a:gd name="T70" fmla="*/ 46 w 143"/>
                  <a:gd name="T71" fmla="*/ 142 h 119"/>
                  <a:gd name="T72" fmla="*/ 52 w 143"/>
                  <a:gd name="T73" fmla="*/ 134 h 119"/>
                  <a:gd name="T74" fmla="*/ 60 w 143"/>
                  <a:gd name="T75" fmla="*/ 129 h 119"/>
                  <a:gd name="T76" fmla="*/ 66 w 143"/>
                  <a:gd name="T77" fmla="*/ 131 h 119"/>
                  <a:gd name="T78" fmla="*/ 77 w 143"/>
                  <a:gd name="T79" fmla="*/ 106 h 119"/>
                  <a:gd name="T80" fmla="*/ 87 w 143"/>
                  <a:gd name="T81" fmla="*/ 106 h 119"/>
                  <a:gd name="T82" fmla="*/ 117 w 143"/>
                  <a:gd name="T83" fmla="*/ 93 h 119"/>
                  <a:gd name="T84" fmla="*/ 133 w 143"/>
                  <a:gd name="T85" fmla="*/ 89 h 119"/>
                  <a:gd name="T86" fmla="*/ 137 w 143"/>
                  <a:gd name="T87" fmla="*/ 82 h 1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3"/>
                  <a:gd name="T133" fmla="*/ 0 h 119"/>
                  <a:gd name="T134" fmla="*/ 143 w 143"/>
                  <a:gd name="T135" fmla="*/ 119 h 1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3" h="119">
                    <a:moveTo>
                      <a:pt x="140" y="58"/>
                    </a:moveTo>
                    <a:lnTo>
                      <a:pt x="142" y="42"/>
                    </a:lnTo>
                    <a:lnTo>
                      <a:pt x="140" y="40"/>
                    </a:lnTo>
                    <a:lnTo>
                      <a:pt x="140" y="30"/>
                    </a:lnTo>
                    <a:lnTo>
                      <a:pt x="130" y="20"/>
                    </a:lnTo>
                    <a:lnTo>
                      <a:pt x="124" y="20"/>
                    </a:lnTo>
                    <a:lnTo>
                      <a:pt x="122" y="22"/>
                    </a:lnTo>
                    <a:lnTo>
                      <a:pt x="118" y="20"/>
                    </a:lnTo>
                    <a:lnTo>
                      <a:pt x="116" y="20"/>
                    </a:lnTo>
                    <a:lnTo>
                      <a:pt x="116" y="16"/>
                    </a:lnTo>
                    <a:lnTo>
                      <a:pt x="104" y="8"/>
                    </a:lnTo>
                    <a:lnTo>
                      <a:pt x="102" y="2"/>
                    </a:lnTo>
                    <a:lnTo>
                      <a:pt x="92" y="0"/>
                    </a:lnTo>
                    <a:lnTo>
                      <a:pt x="82" y="4"/>
                    </a:lnTo>
                    <a:lnTo>
                      <a:pt x="60" y="2"/>
                    </a:lnTo>
                    <a:lnTo>
                      <a:pt x="58" y="16"/>
                    </a:lnTo>
                    <a:lnTo>
                      <a:pt x="60" y="24"/>
                    </a:lnTo>
                    <a:lnTo>
                      <a:pt x="52" y="28"/>
                    </a:lnTo>
                    <a:lnTo>
                      <a:pt x="32" y="46"/>
                    </a:lnTo>
                    <a:lnTo>
                      <a:pt x="30" y="54"/>
                    </a:lnTo>
                    <a:lnTo>
                      <a:pt x="24" y="56"/>
                    </a:lnTo>
                    <a:lnTo>
                      <a:pt x="22" y="62"/>
                    </a:lnTo>
                    <a:lnTo>
                      <a:pt x="2" y="72"/>
                    </a:lnTo>
                    <a:lnTo>
                      <a:pt x="0" y="82"/>
                    </a:lnTo>
                    <a:lnTo>
                      <a:pt x="2" y="90"/>
                    </a:lnTo>
                    <a:lnTo>
                      <a:pt x="2" y="110"/>
                    </a:lnTo>
                    <a:lnTo>
                      <a:pt x="0" y="118"/>
                    </a:lnTo>
                    <a:lnTo>
                      <a:pt x="8" y="118"/>
                    </a:lnTo>
                    <a:lnTo>
                      <a:pt x="16" y="118"/>
                    </a:lnTo>
                    <a:lnTo>
                      <a:pt x="20" y="114"/>
                    </a:lnTo>
                    <a:lnTo>
                      <a:pt x="22" y="110"/>
                    </a:lnTo>
                    <a:lnTo>
                      <a:pt x="26" y="108"/>
                    </a:lnTo>
                    <a:lnTo>
                      <a:pt x="26" y="118"/>
                    </a:lnTo>
                    <a:lnTo>
                      <a:pt x="36" y="118"/>
                    </a:lnTo>
                    <a:lnTo>
                      <a:pt x="42" y="112"/>
                    </a:lnTo>
                    <a:lnTo>
                      <a:pt x="46" y="102"/>
                    </a:lnTo>
                    <a:lnTo>
                      <a:pt x="52" y="96"/>
                    </a:lnTo>
                    <a:lnTo>
                      <a:pt x="60" y="92"/>
                    </a:lnTo>
                    <a:lnTo>
                      <a:pt x="66" y="94"/>
                    </a:lnTo>
                    <a:lnTo>
                      <a:pt x="80" y="76"/>
                    </a:lnTo>
                    <a:lnTo>
                      <a:pt x="90" y="76"/>
                    </a:lnTo>
                    <a:lnTo>
                      <a:pt x="120" y="66"/>
                    </a:lnTo>
                    <a:lnTo>
                      <a:pt x="136" y="64"/>
                    </a:lnTo>
                    <a:lnTo>
                      <a:pt x="140" y="58"/>
                    </a:lnTo>
                  </a:path>
                </a:pathLst>
              </a:custGeom>
              <a:solidFill>
                <a:schemeClr val="hlink"/>
              </a:solidFill>
              <a:ln w="12700" cap="rnd">
                <a:solidFill>
                  <a:schemeClr val="bg1"/>
                </a:solidFill>
                <a:round/>
                <a:headEnd/>
                <a:tailEnd/>
              </a:ln>
            </p:spPr>
            <p:txBody>
              <a:bodyPr/>
              <a:lstStyle/>
              <a:p>
                <a:endParaRPr lang="en-US"/>
              </a:p>
            </p:txBody>
          </p:sp>
          <p:sp>
            <p:nvSpPr>
              <p:cNvPr id="13828" name="Freeform 109"/>
              <p:cNvSpPr>
                <a:spLocks/>
              </p:cNvSpPr>
              <p:nvPr/>
            </p:nvSpPr>
            <p:spPr bwMode="ltGray">
              <a:xfrm>
                <a:off x="1479" y="2177"/>
                <a:ext cx="7" cy="8"/>
              </a:xfrm>
              <a:custGeom>
                <a:avLst/>
                <a:gdLst>
                  <a:gd name="T0" fmla="*/ 4 w 7"/>
                  <a:gd name="T1" fmla="*/ 0 h 7"/>
                  <a:gd name="T2" fmla="*/ 6 w 7"/>
                  <a:gd name="T3" fmla="*/ 2 h 7"/>
                  <a:gd name="T4" fmla="*/ 4 w 7"/>
                  <a:gd name="T5" fmla="*/ 7 h 7"/>
                  <a:gd name="T6" fmla="*/ 0 w 7"/>
                  <a:gd name="T7" fmla="*/ 9 h 7"/>
                  <a:gd name="T8" fmla="*/ 2 w 7"/>
                  <a:gd name="T9" fmla="*/ 7 h 7"/>
                  <a:gd name="T10" fmla="*/ 4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4"/>
                    </a:lnTo>
                    <a:lnTo>
                      <a:pt x="4" y="0"/>
                    </a:lnTo>
                  </a:path>
                </a:pathLst>
              </a:custGeom>
              <a:solidFill>
                <a:schemeClr val="hlink"/>
              </a:solidFill>
              <a:ln w="12700" cap="rnd">
                <a:solidFill>
                  <a:schemeClr val="bg1"/>
                </a:solidFill>
                <a:round/>
                <a:headEnd/>
                <a:tailEnd/>
              </a:ln>
            </p:spPr>
            <p:txBody>
              <a:bodyPr/>
              <a:lstStyle/>
              <a:p>
                <a:endParaRPr lang="en-US"/>
              </a:p>
            </p:txBody>
          </p:sp>
          <p:sp>
            <p:nvSpPr>
              <p:cNvPr id="13829" name="Freeform 110"/>
              <p:cNvSpPr>
                <a:spLocks/>
              </p:cNvSpPr>
              <p:nvPr/>
            </p:nvSpPr>
            <p:spPr bwMode="ltGray">
              <a:xfrm>
                <a:off x="1485" y="2195"/>
                <a:ext cx="8" cy="5"/>
              </a:xfrm>
              <a:custGeom>
                <a:avLst/>
                <a:gdLst>
                  <a:gd name="T0" fmla="*/ 7 w 7"/>
                  <a:gd name="T1" fmla="*/ 0 h 5"/>
                  <a:gd name="T2" fmla="*/ 9 w 7"/>
                  <a:gd name="T3" fmla="*/ 0 h 5"/>
                  <a:gd name="T4" fmla="*/ 7 w 7"/>
                  <a:gd name="T5" fmla="*/ 2 h 5"/>
                  <a:gd name="T6" fmla="*/ 0 w 7"/>
                  <a:gd name="T7" fmla="*/ 4 h 5"/>
                  <a:gd name="T8" fmla="*/ 2 w 7"/>
                  <a:gd name="T9" fmla="*/ 2 h 5"/>
                  <a:gd name="T10" fmla="*/ 7 w 7"/>
                  <a:gd name="T11" fmla="*/ 0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4" y="0"/>
                    </a:moveTo>
                    <a:lnTo>
                      <a:pt x="6" y="0"/>
                    </a:lnTo>
                    <a:lnTo>
                      <a:pt x="4" y="2"/>
                    </a:lnTo>
                    <a:lnTo>
                      <a:pt x="0" y="4"/>
                    </a:lnTo>
                    <a:lnTo>
                      <a:pt x="2" y="2"/>
                    </a:lnTo>
                    <a:lnTo>
                      <a:pt x="4" y="0"/>
                    </a:lnTo>
                  </a:path>
                </a:pathLst>
              </a:custGeom>
              <a:solidFill>
                <a:schemeClr val="hlink"/>
              </a:solidFill>
              <a:ln w="12700" cap="rnd">
                <a:solidFill>
                  <a:schemeClr val="bg1"/>
                </a:solidFill>
                <a:round/>
                <a:headEnd/>
                <a:tailEnd/>
              </a:ln>
            </p:spPr>
            <p:txBody>
              <a:bodyPr/>
              <a:lstStyle/>
              <a:p>
                <a:endParaRPr lang="en-US"/>
              </a:p>
            </p:txBody>
          </p:sp>
          <p:sp>
            <p:nvSpPr>
              <p:cNvPr id="13830" name="Freeform 111"/>
              <p:cNvSpPr>
                <a:spLocks/>
              </p:cNvSpPr>
              <p:nvPr/>
            </p:nvSpPr>
            <p:spPr bwMode="ltGray">
              <a:xfrm>
                <a:off x="1098" y="2801"/>
                <a:ext cx="20" cy="32"/>
              </a:xfrm>
              <a:custGeom>
                <a:avLst/>
                <a:gdLst>
                  <a:gd name="T0" fmla="*/ 11 w 21"/>
                  <a:gd name="T1" fmla="*/ 9 h 29"/>
                  <a:gd name="T2" fmla="*/ 17 w 21"/>
                  <a:gd name="T3" fmla="*/ 29 h 29"/>
                  <a:gd name="T4" fmla="*/ 4 w 21"/>
                  <a:gd name="T5" fmla="*/ 38 h 29"/>
                  <a:gd name="T6" fmla="*/ 6 w 21"/>
                  <a:gd name="T7" fmla="*/ 24 h 29"/>
                  <a:gd name="T8" fmla="*/ 0 w 21"/>
                  <a:gd name="T9" fmla="*/ 0 h 29"/>
                  <a:gd name="T10" fmla="*/ 11 w 21"/>
                  <a:gd name="T11" fmla="*/ 9 h 29"/>
                  <a:gd name="T12" fmla="*/ 0 60000 65536"/>
                  <a:gd name="T13" fmla="*/ 0 60000 65536"/>
                  <a:gd name="T14" fmla="*/ 0 60000 65536"/>
                  <a:gd name="T15" fmla="*/ 0 60000 65536"/>
                  <a:gd name="T16" fmla="*/ 0 60000 65536"/>
                  <a:gd name="T17" fmla="*/ 0 60000 65536"/>
                  <a:gd name="T18" fmla="*/ 0 w 21"/>
                  <a:gd name="T19" fmla="*/ 0 h 29"/>
                  <a:gd name="T20" fmla="*/ 21 w 21"/>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21" h="29">
                    <a:moveTo>
                      <a:pt x="14" y="6"/>
                    </a:moveTo>
                    <a:lnTo>
                      <a:pt x="20" y="22"/>
                    </a:lnTo>
                    <a:lnTo>
                      <a:pt x="4" y="28"/>
                    </a:lnTo>
                    <a:lnTo>
                      <a:pt x="6" y="18"/>
                    </a:lnTo>
                    <a:lnTo>
                      <a:pt x="0" y="0"/>
                    </a:lnTo>
                    <a:lnTo>
                      <a:pt x="14" y="6"/>
                    </a:lnTo>
                  </a:path>
                </a:pathLst>
              </a:custGeom>
              <a:solidFill>
                <a:schemeClr val="hlink"/>
              </a:solidFill>
              <a:ln w="12700" cap="rnd">
                <a:solidFill>
                  <a:schemeClr val="bg1"/>
                </a:solidFill>
                <a:round/>
                <a:headEnd/>
                <a:tailEnd/>
              </a:ln>
            </p:spPr>
            <p:txBody>
              <a:bodyPr/>
              <a:lstStyle/>
              <a:p>
                <a:endParaRPr lang="en-US"/>
              </a:p>
            </p:txBody>
          </p:sp>
          <p:sp>
            <p:nvSpPr>
              <p:cNvPr id="13831" name="Oval 112"/>
              <p:cNvSpPr>
                <a:spLocks noChangeArrowheads="1"/>
              </p:cNvSpPr>
              <p:nvPr/>
            </p:nvSpPr>
            <p:spPr bwMode="ltGray">
              <a:xfrm>
                <a:off x="1125" y="2811"/>
                <a:ext cx="1" cy="4"/>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832" name="Freeform 113"/>
              <p:cNvSpPr>
                <a:spLocks/>
              </p:cNvSpPr>
              <p:nvPr/>
            </p:nvSpPr>
            <p:spPr bwMode="ltGray">
              <a:xfrm>
                <a:off x="4511" y="2705"/>
                <a:ext cx="42" cy="54"/>
              </a:xfrm>
              <a:custGeom>
                <a:avLst/>
                <a:gdLst>
                  <a:gd name="T0" fmla="*/ 23 w 43"/>
                  <a:gd name="T1" fmla="*/ 0 h 49"/>
                  <a:gd name="T2" fmla="*/ 0 w 43"/>
                  <a:gd name="T3" fmla="*/ 37 h 49"/>
                  <a:gd name="T4" fmla="*/ 20 w 43"/>
                  <a:gd name="T5" fmla="*/ 64 h 49"/>
                  <a:gd name="T6" fmla="*/ 39 w 43"/>
                  <a:gd name="T7" fmla="*/ 32 h 49"/>
                  <a:gd name="T8" fmla="*/ 23 w 43"/>
                  <a:gd name="T9" fmla="*/ 0 h 49"/>
                  <a:gd name="T10" fmla="*/ 0 60000 65536"/>
                  <a:gd name="T11" fmla="*/ 0 60000 65536"/>
                  <a:gd name="T12" fmla="*/ 0 60000 65536"/>
                  <a:gd name="T13" fmla="*/ 0 60000 65536"/>
                  <a:gd name="T14" fmla="*/ 0 60000 65536"/>
                  <a:gd name="T15" fmla="*/ 0 w 43"/>
                  <a:gd name="T16" fmla="*/ 0 h 49"/>
                  <a:gd name="T17" fmla="*/ 43 w 43"/>
                  <a:gd name="T18" fmla="*/ 49 h 49"/>
                </a:gdLst>
                <a:ahLst/>
                <a:cxnLst>
                  <a:cxn ang="T10">
                    <a:pos x="T0" y="T1"/>
                  </a:cxn>
                  <a:cxn ang="T11">
                    <a:pos x="T2" y="T3"/>
                  </a:cxn>
                  <a:cxn ang="T12">
                    <a:pos x="T4" y="T5"/>
                  </a:cxn>
                  <a:cxn ang="T13">
                    <a:pos x="T6" y="T7"/>
                  </a:cxn>
                  <a:cxn ang="T14">
                    <a:pos x="T8" y="T9"/>
                  </a:cxn>
                </a:cxnLst>
                <a:rect l="T15" t="T16" r="T17" b="T18"/>
                <a:pathLst>
                  <a:path w="43" h="49">
                    <a:moveTo>
                      <a:pt x="26" y="0"/>
                    </a:moveTo>
                    <a:lnTo>
                      <a:pt x="0" y="28"/>
                    </a:lnTo>
                    <a:lnTo>
                      <a:pt x="20" y="48"/>
                    </a:lnTo>
                    <a:lnTo>
                      <a:pt x="42" y="24"/>
                    </a:lnTo>
                    <a:lnTo>
                      <a:pt x="26" y="0"/>
                    </a:lnTo>
                  </a:path>
                </a:pathLst>
              </a:custGeom>
              <a:solidFill>
                <a:schemeClr val="hlink"/>
              </a:solidFill>
              <a:ln w="12700" cap="rnd">
                <a:solidFill>
                  <a:schemeClr val="bg1"/>
                </a:solidFill>
                <a:round/>
                <a:headEnd/>
                <a:tailEnd/>
              </a:ln>
            </p:spPr>
            <p:txBody>
              <a:bodyPr/>
              <a:lstStyle/>
              <a:p>
                <a:endParaRPr lang="en-US"/>
              </a:p>
            </p:txBody>
          </p:sp>
          <p:sp>
            <p:nvSpPr>
              <p:cNvPr id="13833" name="Freeform 114"/>
              <p:cNvSpPr>
                <a:spLocks/>
              </p:cNvSpPr>
              <p:nvPr/>
            </p:nvSpPr>
            <p:spPr bwMode="ltGray">
              <a:xfrm>
                <a:off x="3218" y="2547"/>
                <a:ext cx="37" cy="41"/>
              </a:xfrm>
              <a:custGeom>
                <a:avLst/>
                <a:gdLst>
                  <a:gd name="T0" fmla="*/ 28 w 37"/>
                  <a:gd name="T1" fmla="*/ 0 h 37"/>
                  <a:gd name="T2" fmla="*/ 34 w 37"/>
                  <a:gd name="T3" fmla="*/ 10 h 37"/>
                  <a:gd name="T4" fmla="*/ 36 w 37"/>
                  <a:gd name="T5" fmla="*/ 21 h 37"/>
                  <a:gd name="T6" fmla="*/ 31 w 37"/>
                  <a:gd name="T7" fmla="*/ 24 h 37"/>
                  <a:gd name="T8" fmla="*/ 36 w 37"/>
                  <a:gd name="T9" fmla="*/ 31 h 37"/>
                  <a:gd name="T10" fmla="*/ 29 w 37"/>
                  <a:gd name="T11" fmla="*/ 42 h 37"/>
                  <a:gd name="T12" fmla="*/ 26 w 37"/>
                  <a:gd name="T13" fmla="*/ 49 h 37"/>
                  <a:gd name="T14" fmla="*/ 2 w 37"/>
                  <a:gd name="T15" fmla="*/ 49 h 37"/>
                  <a:gd name="T16" fmla="*/ 0 w 37"/>
                  <a:gd name="T17" fmla="*/ 2 h 37"/>
                  <a:gd name="T18" fmla="*/ 28 w 37"/>
                  <a:gd name="T19" fmla="*/ 0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
                  <a:gd name="T31" fmla="*/ 0 h 37"/>
                  <a:gd name="T32" fmla="*/ 37 w 37"/>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 h="37">
                    <a:moveTo>
                      <a:pt x="28" y="0"/>
                    </a:moveTo>
                    <a:lnTo>
                      <a:pt x="34" y="7"/>
                    </a:lnTo>
                    <a:lnTo>
                      <a:pt x="36" y="15"/>
                    </a:lnTo>
                    <a:lnTo>
                      <a:pt x="31" y="18"/>
                    </a:lnTo>
                    <a:lnTo>
                      <a:pt x="36" y="23"/>
                    </a:lnTo>
                    <a:lnTo>
                      <a:pt x="29" y="31"/>
                    </a:lnTo>
                    <a:lnTo>
                      <a:pt x="26" y="36"/>
                    </a:lnTo>
                    <a:lnTo>
                      <a:pt x="2" y="36"/>
                    </a:lnTo>
                    <a:lnTo>
                      <a:pt x="0" y="2"/>
                    </a:lnTo>
                    <a:lnTo>
                      <a:pt x="28" y="0"/>
                    </a:lnTo>
                  </a:path>
                </a:pathLst>
              </a:custGeom>
              <a:solidFill>
                <a:schemeClr val="hlink"/>
              </a:solidFill>
              <a:ln w="12700" cap="rnd">
                <a:solidFill>
                  <a:schemeClr val="bg1"/>
                </a:solidFill>
                <a:round/>
                <a:headEnd/>
                <a:tailEnd/>
              </a:ln>
            </p:spPr>
            <p:txBody>
              <a:bodyPr/>
              <a:lstStyle/>
              <a:p>
                <a:endParaRPr lang="en-US"/>
              </a:p>
            </p:txBody>
          </p:sp>
          <p:sp>
            <p:nvSpPr>
              <p:cNvPr id="13834" name="Freeform 115"/>
              <p:cNvSpPr>
                <a:spLocks/>
              </p:cNvSpPr>
              <p:nvPr/>
            </p:nvSpPr>
            <p:spPr bwMode="ltGray">
              <a:xfrm>
                <a:off x="3217" y="2546"/>
                <a:ext cx="45" cy="50"/>
              </a:xfrm>
              <a:custGeom>
                <a:avLst/>
                <a:gdLst>
                  <a:gd name="T0" fmla="*/ 34 w 45"/>
                  <a:gd name="T1" fmla="*/ 0 h 45"/>
                  <a:gd name="T2" fmla="*/ 42 w 45"/>
                  <a:gd name="T3" fmla="*/ 11 h 45"/>
                  <a:gd name="T4" fmla="*/ 44 w 45"/>
                  <a:gd name="T5" fmla="*/ 24 h 45"/>
                  <a:gd name="T6" fmla="*/ 38 w 45"/>
                  <a:gd name="T7" fmla="*/ 30 h 45"/>
                  <a:gd name="T8" fmla="*/ 44 w 45"/>
                  <a:gd name="T9" fmla="*/ 38 h 45"/>
                  <a:gd name="T10" fmla="*/ 36 w 45"/>
                  <a:gd name="T11" fmla="*/ 52 h 45"/>
                  <a:gd name="T12" fmla="*/ 32 w 45"/>
                  <a:gd name="T13" fmla="*/ 60 h 45"/>
                  <a:gd name="T14" fmla="*/ 2 w 45"/>
                  <a:gd name="T15" fmla="*/ 60 h 45"/>
                  <a:gd name="T16" fmla="*/ 0 w 45"/>
                  <a:gd name="T17" fmla="*/ 2 h 45"/>
                  <a:gd name="T18" fmla="*/ 34 w 45"/>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5"/>
                  <a:gd name="T31" fmla="*/ 0 h 45"/>
                  <a:gd name="T32" fmla="*/ 45 w 45"/>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5" h="45">
                    <a:moveTo>
                      <a:pt x="34" y="0"/>
                    </a:moveTo>
                    <a:lnTo>
                      <a:pt x="42" y="8"/>
                    </a:lnTo>
                    <a:lnTo>
                      <a:pt x="44" y="18"/>
                    </a:lnTo>
                    <a:lnTo>
                      <a:pt x="38" y="22"/>
                    </a:lnTo>
                    <a:lnTo>
                      <a:pt x="44" y="28"/>
                    </a:lnTo>
                    <a:lnTo>
                      <a:pt x="36" y="38"/>
                    </a:lnTo>
                    <a:lnTo>
                      <a:pt x="32" y="44"/>
                    </a:lnTo>
                    <a:lnTo>
                      <a:pt x="2" y="44"/>
                    </a:lnTo>
                    <a:lnTo>
                      <a:pt x="0" y="2"/>
                    </a:lnTo>
                    <a:lnTo>
                      <a:pt x="34" y="0"/>
                    </a:lnTo>
                  </a:path>
                </a:pathLst>
              </a:custGeom>
              <a:solidFill>
                <a:schemeClr val="hlink"/>
              </a:solidFill>
              <a:ln w="12700" cap="rnd">
                <a:solidFill>
                  <a:schemeClr val="bg1"/>
                </a:solidFill>
                <a:round/>
                <a:headEnd/>
                <a:tailEnd/>
              </a:ln>
            </p:spPr>
            <p:txBody>
              <a:bodyPr/>
              <a:lstStyle/>
              <a:p>
                <a:endParaRPr lang="en-US"/>
              </a:p>
            </p:txBody>
          </p:sp>
          <p:sp>
            <p:nvSpPr>
              <p:cNvPr id="13835" name="Freeform 116"/>
              <p:cNvSpPr>
                <a:spLocks/>
              </p:cNvSpPr>
              <p:nvPr/>
            </p:nvSpPr>
            <p:spPr bwMode="ltGray">
              <a:xfrm>
                <a:off x="3062" y="2081"/>
                <a:ext cx="34" cy="25"/>
              </a:xfrm>
              <a:custGeom>
                <a:avLst/>
                <a:gdLst>
                  <a:gd name="T0" fmla="*/ 10 w 35"/>
                  <a:gd name="T1" fmla="*/ 4 h 23"/>
                  <a:gd name="T2" fmla="*/ 8 w 35"/>
                  <a:gd name="T3" fmla="*/ 11 h 23"/>
                  <a:gd name="T4" fmla="*/ 0 w 35"/>
                  <a:gd name="T5" fmla="*/ 13 h 23"/>
                  <a:gd name="T6" fmla="*/ 0 w 35"/>
                  <a:gd name="T7" fmla="*/ 20 h 23"/>
                  <a:gd name="T8" fmla="*/ 10 w 35"/>
                  <a:gd name="T9" fmla="*/ 28 h 23"/>
                  <a:gd name="T10" fmla="*/ 19 w 35"/>
                  <a:gd name="T11" fmla="*/ 20 h 23"/>
                  <a:gd name="T12" fmla="*/ 25 w 35"/>
                  <a:gd name="T13" fmla="*/ 20 h 23"/>
                  <a:gd name="T14" fmla="*/ 23 w 35"/>
                  <a:gd name="T15" fmla="*/ 13 h 23"/>
                  <a:gd name="T16" fmla="*/ 31 w 35"/>
                  <a:gd name="T17" fmla="*/ 4 h 23"/>
                  <a:gd name="T18" fmla="*/ 29 w 35"/>
                  <a:gd name="T19" fmla="*/ 0 h 23"/>
                  <a:gd name="T20" fmla="*/ 21 w 35"/>
                  <a:gd name="T21" fmla="*/ 9 h 23"/>
                  <a:gd name="T22" fmla="*/ 10 w 35"/>
                  <a:gd name="T23" fmla="*/ 4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
                  <a:gd name="T37" fmla="*/ 0 h 23"/>
                  <a:gd name="T38" fmla="*/ 35 w 35"/>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 h="23">
                    <a:moveTo>
                      <a:pt x="10" y="4"/>
                    </a:moveTo>
                    <a:lnTo>
                      <a:pt x="8" y="8"/>
                    </a:lnTo>
                    <a:lnTo>
                      <a:pt x="0" y="10"/>
                    </a:lnTo>
                    <a:lnTo>
                      <a:pt x="0" y="16"/>
                    </a:lnTo>
                    <a:lnTo>
                      <a:pt x="10" y="22"/>
                    </a:lnTo>
                    <a:lnTo>
                      <a:pt x="22" y="16"/>
                    </a:lnTo>
                    <a:lnTo>
                      <a:pt x="28" y="16"/>
                    </a:lnTo>
                    <a:lnTo>
                      <a:pt x="26" y="10"/>
                    </a:lnTo>
                    <a:lnTo>
                      <a:pt x="34" y="4"/>
                    </a:lnTo>
                    <a:lnTo>
                      <a:pt x="32" y="0"/>
                    </a:lnTo>
                    <a:lnTo>
                      <a:pt x="24" y="6"/>
                    </a:lnTo>
                    <a:lnTo>
                      <a:pt x="10" y="4"/>
                    </a:lnTo>
                  </a:path>
                </a:pathLst>
              </a:custGeom>
              <a:solidFill>
                <a:schemeClr val="hlink"/>
              </a:solidFill>
              <a:ln w="12700" cap="rnd">
                <a:solidFill>
                  <a:schemeClr val="bg1"/>
                </a:solidFill>
                <a:round/>
                <a:headEnd/>
                <a:tailEnd/>
              </a:ln>
            </p:spPr>
            <p:txBody>
              <a:bodyPr/>
              <a:lstStyle/>
              <a:p>
                <a:endParaRPr lang="en-US"/>
              </a:p>
            </p:txBody>
          </p:sp>
          <p:sp>
            <p:nvSpPr>
              <p:cNvPr id="13836" name="Freeform 117"/>
              <p:cNvSpPr>
                <a:spLocks/>
              </p:cNvSpPr>
              <p:nvPr/>
            </p:nvSpPr>
            <p:spPr bwMode="ltGray">
              <a:xfrm>
                <a:off x="2923" y="2074"/>
                <a:ext cx="46" cy="21"/>
              </a:xfrm>
              <a:custGeom>
                <a:avLst/>
                <a:gdLst>
                  <a:gd name="T0" fmla="*/ 0 w 47"/>
                  <a:gd name="T1" fmla="*/ 0 h 19"/>
                  <a:gd name="T2" fmla="*/ 0 w 47"/>
                  <a:gd name="T3" fmla="*/ 13 h 19"/>
                  <a:gd name="T4" fmla="*/ 2 w 47"/>
                  <a:gd name="T5" fmla="*/ 13 h 19"/>
                  <a:gd name="T6" fmla="*/ 12 w 47"/>
                  <a:gd name="T7" fmla="*/ 13 h 19"/>
                  <a:gd name="T8" fmla="*/ 20 w 47"/>
                  <a:gd name="T9" fmla="*/ 19 h 19"/>
                  <a:gd name="T10" fmla="*/ 22 w 47"/>
                  <a:gd name="T11" fmla="*/ 24 h 19"/>
                  <a:gd name="T12" fmla="*/ 37 w 47"/>
                  <a:gd name="T13" fmla="*/ 24 h 19"/>
                  <a:gd name="T14" fmla="*/ 43 w 47"/>
                  <a:gd name="T15" fmla="*/ 15 h 19"/>
                  <a:gd name="T16" fmla="*/ 43 w 47"/>
                  <a:gd name="T17" fmla="*/ 11 h 19"/>
                  <a:gd name="T18" fmla="*/ 39 w 47"/>
                  <a:gd name="T19" fmla="*/ 15 h 19"/>
                  <a:gd name="T20" fmla="*/ 37 w 47"/>
                  <a:gd name="T21" fmla="*/ 13 h 19"/>
                  <a:gd name="T22" fmla="*/ 33 w 47"/>
                  <a:gd name="T23" fmla="*/ 11 h 19"/>
                  <a:gd name="T24" fmla="*/ 29 w 47"/>
                  <a:gd name="T25" fmla="*/ 9 h 19"/>
                  <a:gd name="T26" fmla="*/ 18 w 47"/>
                  <a:gd name="T27" fmla="*/ 9 h 19"/>
                  <a:gd name="T28" fmla="*/ 14 w 47"/>
                  <a:gd name="T29" fmla="*/ 9 h 19"/>
                  <a:gd name="T30" fmla="*/ 12 w 47"/>
                  <a:gd name="T31" fmla="*/ 2 h 19"/>
                  <a:gd name="T32" fmla="*/ 8 w 47"/>
                  <a:gd name="T33" fmla="*/ 0 h 19"/>
                  <a:gd name="T34" fmla="*/ 0 w 47"/>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7"/>
                  <a:gd name="T55" fmla="*/ 0 h 19"/>
                  <a:gd name="T56" fmla="*/ 47 w 47"/>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7" h="19">
                    <a:moveTo>
                      <a:pt x="0" y="0"/>
                    </a:moveTo>
                    <a:lnTo>
                      <a:pt x="0" y="10"/>
                    </a:lnTo>
                    <a:lnTo>
                      <a:pt x="2" y="10"/>
                    </a:lnTo>
                    <a:lnTo>
                      <a:pt x="12" y="10"/>
                    </a:lnTo>
                    <a:lnTo>
                      <a:pt x="20" y="14"/>
                    </a:lnTo>
                    <a:lnTo>
                      <a:pt x="22" y="18"/>
                    </a:lnTo>
                    <a:lnTo>
                      <a:pt x="40" y="18"/>
                    </a:lnTo>
                    <a:lnTo>
                      <a:pt x="46" y="12"/>
                    </a:lnTo>
                    <a:lnTo>
                      <a:pt x="46" y="8"/>
                    </a:lnTo>
                    <a:lnTo>
                      <a:pt x="42" y="12"/>
                    </a:lnTo>
                    <a:lnTo>
                      <a:pt x="40" y="10"/>
                    </a:lnTo>
                    <a:lnTo>
                      <a:pt x="36" y="8"/>
                    </a:lnTo>
                    <a:lnTo>
                      <a:pt x="32" y="6"/>
                    </a:lnTo>
                    <a:lnTo>
                      <a:pt x="18" y="6"/>
                    </a:lnTo>
                    <a:lnTo>
                      <a:pt x="14" y="6"/>
                    </a:lnTo>
                    <a:lnTo>
                      <a:pt x="12" y="2"/>
                    </a:lnTo>
                    <a:lnTo>
                      <a:pt x="8"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837" name="Freeform 118"/>
              <p:cNvSpPr>
                <a:spLocks/>
              </p:cNvSpPr>
              <p:nvPr/>
            </p:nvSpPr>
            <p:spPr bwMode="ltGray">
              <a:xfrm>
                <a:off x="2990" y="2063"/>
                <a:ext cx="9" cy="10"/>
              </a:xfrm>
              <a:custGeom>
                <a:avLst/>
                <a:gdLst>
                  <a:gd name="T0" fmla="*/ 6 w 9"/>
                  <a:gd name="T1" fmla="*/ 0 h 9"/>
                  <a:gd name="T2" fmla="*/ 2 w 9"/>
                  <a:gd name="T3" fmla="*/ 2 h 9"/>
                  <a:gd name="T4" fmla="*/ 0 w 9"/>
                  <a:gd name="T5" fmla="*/ 11 h 9"/>
                  <a:gd name="T6" fmla="*/ 6 w 9"/>
                  <a:gd name="T7" fmla="*/ 9 h 9"/>
                  <a:gd name="T8" fmla="*/ 8 w 9"/>
                  <a:gd name="T9" fmla="*/ 2 h 9"/>
                  <a:gd name="T10" fmla="*/ 6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6" y="0"/>
                    </a:moveTo>
                    <a:lnTo>
                      <a:pt x="2" y="2"/>
                    </a:lnTo>
                    <a:lnTo>
                      <a:pt x="0" y="8"/>
                    </a:lnTo>
                    <a:lnTo>
                      <a:pt x="6" y="6"/>
                    </a:lnTo>
                    <a:lnTo>
                      <a:pt x="8" y="2"/>
                    </a:lnTo>
                    <a:lnTo>
                      <a:pt x="6" y="0"/>
                    </a:lnTo>
                  </a:path>
                </a:pathLst>
              </a:custGeom>
              <a:solidFill>
                <a:schemeClr val="hlink"/>
              </a:solidFill>
              <a:ln w="12700" cap="rnd">
                <a:solidFill>
                  <a:schemeClr val="bg1"/>
                </a:solidFill>
                <a:round/>
                <a:headEnd/>
                <a:tailEnd/>
              </a:ln>
            </p:spPr>
            <p:txBody>
              <a:bodyPr/>
              <a:lstStyle/>
              <a:p>
                <a:endParaRPr lang="en-US"/>
              </a:p>
            </p:txBody>
          </p:sp>
          <p:sp>
            <p:nvSpPr>
              <p:cNvPr id="13838" name="Freeform 119"/>
              <p:cNvSpPr>
                <a:spLocks/>
              </p:cNvSpPr>
              <p:nvPr/>
            </p:nvSpPr>
            <p:spPr bwMode="ltGray">
              <a:xfrm>
                <a:off x="3432" y="2561"/>
                <a:ext cx="20" cy="8"/>
              </a:xfrm>
              <a:custGeom>
                <a:avLst/>
                <a:gdLst>
                  <a:gd name="T0" fmla="*/ 17 w 21"/>
                  <a:gd name="T1" fmla="*/ 0 h 7"/>
                  <a:gd name="T2" fmla="*/ 8 w 21"/>
                  <a:gd name="T3" fmla="*/ 0 h 7"/>
                  <a:gd name="T4" fmla="*/ 4 w 21"/>
                  <a:gd name="T5" fmla="*/ 0 h 7"/>
                  <a:gd name="T6" fmla="*/ 0 w 21"/>
                  <a:gd name="T7" fmla="*/ 7 h 7"/>
                  <a:gd name="T8" fmla="*/ 10 w 21"/>
                  <a:gd name="T9" fmla="*/ 9 h 7"/>
                  <a:gd name="T10" fmla="*/ 13 w 21"/>
                  <a:gd name="T11" fmla="*/ 9 h 7"/>
                  <a:gd name="T12" fmla="*/ 17 w 21"/>
                  <a:gd name="T13" fmla="*/ 0 h 7"/>
                  <a:gd name="T14" fmla="*/ 0 60000 65536"/>
                  <a:gd name="T15" fmla="*/ 0 60000 65536"/>
                  <a:gd name="T16" fmla="*/ 0 60000 65536"/>
                  <a:gd name="T17" fmla="*/ 0 60000 65536"/>
                  <a:gd name="T18" fmla="*/ 0 60000 65536"/>
                  <a:gd name="T19" fmla="*/ 0 60000 65536"/>
                  <a:gd name="T20" fmla="*/ 0 60000 65536"/>
                  <a:gd name="T21" fmla="*/ 0 w 21"/>
                  <a:gd name="T22" fmla="*/ 0 h 7"/>
                  <a:gd name="T23" fmla="*/ 21 w 21"/>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7">
                    <a:moveTo>
                      <a:pt x="20" y="0"/>
                    </a:moveTo>
                    <a:lnTo>
                      <a:pt x="8" y="0"/>
                    </a:lnTo>
                    <a:lnTo>
                      <a:pt x="4" y="0"/>
                    </a:lnTo>
                    <a:lnTo>
                      <a:pt x="0" y="4"/>
                    </a:lnTo>
                    <a:lnTo>
                      <a:pt x="10" y="6"/>
                    </a:lnTo>
                    <a:lnTo>
                      <a:pt x="16" y="6"/>
                    </a:lnTo>
                    <a:lnTo>
                      <a:pt x="20" y="0"/>
                    </a:lnTo>
                  </a:path>
                </a:pathLst>
              </a:custGeom>
              <a:solidFill>
                <a:schemeClr val="hlink"/>
              </a:solidFill>
              <a:ln w="12700" cap="rnd">
                <a:solidFill>
                  <a:schemeClr val="bg1"/>
                </a:solidFill>
                <a:round/>
                <a:headEnd/>
                <a:tailEnd/>
              </a:ln>
            </p:spPr>
            <p:txBody>
              <a:bodyPr/>
              <a:lstStyle/>
              <a:p>
                <a:endParaRPr lang="en-US"/>
              </a:p>
            </p:txBody>
          </p:sp>
          <p:sp>
            <p:nvSpPr>
              <p:cNvPr id="13839" name="Freeform 120"/>
              <p:cNvSpPr>
                <a:spLocks/>
              </p:cNvSpPr>
              <p:nvPr/>
            </p:nvSpPr>
            <p:spPr bwMode="ltGray">
              <a:xfrm>
                <a:off x="2861" y="922"/>
                <a:ext cx="2267" cy="1281"/>
              </a:xfrm>
              <a:custGeom>
                <a:avLst/>
                <a:gdLst>
                  <a:gd name="T0" fmla="*/ 213 w 2281"/>
                  <a:gd name="T1" fmla="*/ 361 h 1145"/>
                  <a:gd name="T2" fmla="*/ 264 w 2281"/>
                  <a:gd name="T3" fmla="*/ 425 h 1145"/>
                  <a:gd name="T4" fmla="*/ 151 w 2281"/>
                  <a:gd name="T5" fmla="*/ 432 h 1145"/>
                  <a:gd name="T6" fmla="*/ 201 w 2281"/>
                  <a:gd name="T7" fmla="*/ 529 h 1145"/>
                  <a:gd name="T8" fmla="*/ 223 w 2281"/>
                  <a:gd name="T9" fmla="*/ 498 h 1145"/>
                  <a:gd name="T10" fmla="*/ 266 w 2281"/>
                  <a:gd name="T11" fmla="*/ 462 h 1145"/>
                  <a:gd name="T12" fmla="*/ 318 w 2281"/>
                  <a:gd name="T13" fmla="*/ 358 h 1145"/>
                  <a:gd name="T14" fmla="*/ 330 w 2281"/>
                  <a:gd name="T15" fmla="*/ 432 h 1145"/>
                  <a:gd name="T16" fmla="*/ 396 w 2281"/>
                  <a:gd name="T17" fmla="*/ 380 h 1145"/>
                  <a:gd name="T18" fmla="*/ 429 w 2281"/>
                  <a:gd name="T19" fmla="*/ 376 h 1145"/>
                  <a:gd name="T20" fmla="*/ 493 w 2281"/>
                  <a:gd name="T21" fmla="*/ 350 h 1145"/>
                  <a:gd name="T22" fmla="*/ 511 w 2281"/>
                  <a:gd name="T23" fmla="*/ 322 h 1145"/>
                  <a:gd name="T24" fmla="*/ 533 w 2281"/>
                  <a:gd name="T25" fmla="*/ 317 h 1145"/>
                  <a:gd name="T26" fmla="*/ 618 w 2281"/>
                  <a:gd name="T27" fmla="*/ 365 h 1145"/>
                  <a:gd name="T28" fmla="*/ 610 w 2281"/>
                  <a:gd name="T29" fmla="*/ 326 h 1145"/>
                  <a:gd name="T30" fmla="*/ 614 w 2281"/>
                  <a:gd name="T31" fmla="*/ 210 h 1145"/>
                  <a:gd name="T32" fmla="*/ 674 w 2281"/>
                  <a:gd name="T33" fmla="*/ 224 h 1145"/>
                  <a:gd name="T34" fmla="*/ 692 w 2281"/>
                  <a:gd name="T35" fmla="*/ 421 h 1145"/>
                  <a:gd name="T36" fmla="*/ 741 w 2281"/>
                  <a:gd name="T37" fmla="*/ 341 h 1145"/>
                  <a:gd name="T38" fmla="*/ 704 w 2281"/>
                  <a:gd name="T39" fmla="*/ 192 h 1145"/>
                  <a:gd name="T40" fmla="*/ 737 w 2281"/>
                  <a:gd name="T41" fmla="*/ 244 h 1145"/>
                  <a:gd name="T42" fmla="*/ 817 w 2281"/>
                  <a:gd name="T43" fmla="*/ 233 h 1145"/>
                  <a:gd name="T44" fmla="*/ 839 w 2281"/>
                  <a:gd name="T45" fmla="*/ 168 h 1145"/>
                  <a:gd name="T46" fmla="*/ 918 w 2281"/>
                  <a:gd name="T47" fmla="*/ 73 h 1145"/>
                  <a:gd name="T48" fmla="*/ 1032 w 2281"/>
                  <a:gd name="T49" fmla="*/ 11 h 1145"/>
                  <a:gd name="T50" fmla="*/ 1113 w 2281"/>
                  <a:gd name="T51" fmla="*/ 45 h 1145"/>
                  <a:gd name="T52" fmla="*/ 1155 w 2281"/>
                  <a:gd name="T53" fmla="*/ 143 h 1145"/>
                  <a:gd name="T54" fmla="*/ 1270 w 2281"/>
                  <a:gd name="T55" fmla="*/ 160 h 1145"/>
                  <a:gd name="T56" fmla="*/ 1374 w 2281"/>
                  <a:gd name="T57" fmla="*/ 162 h 1145"/>
                  <a:gd name="T58" fmla="*/ 1499 w 2281"/>
                  <a:gd name="T59" fmla="*/ 252 h 1145"/>
                  <a:gd name="T60" fmla="*/ 1588 w 2281"/>
                  <a:gd name="T61" fmla="*/ 192 h 1145"/>
                  <a:gd name="T62" fmla="*/ 1743 w 2281"/>
                  <a:gd name="T63" fmla="*/ 263 h 1145"/>
                  <a:gd name="T64" fmla="*/ 1892 w 2281"/>
                  <a:gd name="T65" fmla="*/ 317 h 1145"/>
                  <a:gd name="T66" fmla="*/ 2005 w 2281"/>
                  <a:gd name="T67" fmla="*/ 303 h 1145"/>
                  <a:gd name="T68" fmla="*/ 2145 w 2281"/>
                  <a:gd name="T69" fmla="*/ 339 h 1145"/>
                  <a:gd name="T70" fmla="*/ 2236 w 2281"/>
                  <a:gd name="T71" fmla="*/ 409 h 1145"/>
                  <a:gd name="T72" fmla="*/ 2183 w 2281"/>
                  <a:gd name="T73" fmla="*/ 484 h 1145"/>
                  <a:gd name="T74" fmla="*/ 2155 w 2281"/>
                  <a:gd name="T75" fmla="*/ 588 h 1145"/>
                  <a:gd name="T76" fmla="*/ 2025 w 2281"/>
                  <a:gd name="T77" fmla="*/ 661 h 1145"/>
                  <a:gd name="T78" fmla="*/ 2020 w 2281"/>
                  <a:gd name="T79" fmla="*/ 814 h 1145"/>
                  <a:gd name="T80" fmla="*/ 1926 w 2281"/>
                  <a:gd name="T81" fmla="*/ 788 h 1145"/>
                  <a:gd name="T82" fmla="*/ 1990 w 2281"/>
                  <a:gd name="T83" fmla="*/ 561 h 1145"/>
                  <a:gd name="T84" fmla="*/ 1894 w 2281"/>
                  <a:gd name="T85" fmla="*/ 619 h 1145"/>
                  <a:gd name="T86" fmla="*/ 1862 w 2281"/>
                  <a:gd name="T87" fmla="*/ 704 h 1145"/>
                  <a:gd name="T88" fmla="*/ 1767 w 2281"/>
                  <a:gd name="T89" fmla="*/ 686 h 1145"/>
                  <a:gd name="T90" fmla="*/ 1674 w 2281"/>
                  <a:gd name="T91" fmla="*/ 849 h 1145"/>
                  <a:gd name="T92" fmla="*/ 1719 w 2281"/>
                  <a:gd name="T93" fmla="*/ 1155 h 1145"/>
                  <a:gd name="T94" fmla="*/ 519 w 2281"/>
                  <a:gd name="T95" fmla="*/ 1440 h 1145"/>
                  <a:gd name="T96" fmla="*/ 507 w 2281"/>
                  <a:gd name="T97" fmla="*/ 1237 h 1145"/>
                  <a:gd name="T98" fmla="*/ 457 w 2281"/>
                  <a:gd name="T99" fmla="*/ 1181 h 1145"/>
                  <a:gd name="T100" fmla="*/ 398 w 2281"/>
                  <a:gd name="T101" fmla="*/ 1162 h 1145"/>
                  <a:gd name="T102" fmla="*/ 342 w 2281"/>
                  <a:gd name="T103" fmla="*/ 1246 h 1145"/>
                  <a:gd name="T104" fmla="*/ 237 w 2281"/>
                  <a:gd name="T105" fmla="*/ 1146 h 1145"/>
                  <a:gd name="T106" fmla="*/ 10 w 2281"/>
                  <a:gd name="T107" fmla="*/ 1053 h 1145"/>
                  <a:gd name="T108" fmla="*/ 36 w 2281"/>
                  <a:gd name="T109" fmla="*/ 706 h 1145"/>
                  <a:gd name="T110" fmla="*/ 123 w 2281"/>
                  <a:gd name="T111" fmla="*/ 663 h 1145"/>
                  <a:gd name="T112" fmla="*/ 127 w 2281"/>
                  <a:gd name="T113" fmla="*/ 330 h 11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281"/>
                  <a:gd name="T172" fmla="*/ 0 h 1145"/>
                  <a:gd name="T173" fmla="*/ 2281 w 2281"/>
                  <a:gd name="T174" fmla="*/ 1145 h 114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281" h="1145">
                    <a:moveTo>
                      <a:pt x="152" y="238"/>
                    </a:moveTo>
                    <a:lnTo>
                      <a:pt x="162" y="238"/>
                    </a:lnTo>
                    <a:lnTo>
                      <a:pt x="188" y="248"/>
                    </a:lnTo>
                    <a:lnTo>
                      <a:pt x="192" y="244"/>
                    </a:lnTo>
                    <a:lnTo>
                      <a:pt x="198" y="248"/>
                    </a:lnTo>
                    <a:lnTo>
                      <a:pt x="202" y="250"/>
                    </a:lnTo>
                    <a:lnTo>
                      <a:pt x="204" y="254"/>
                    </a:lnTo>
                    <a:lnTo>
                      <a:pt x="212" y="258"/>
                    </a:lnTo>
                    <a:lnTo>
                      <a:pt x="216" y="258"/>
                    </a:lnTo>
                    <a:lnTo>
                      <a:pt x="224" y="266"/>
                    </a:lnTo>
                    <a:lnTo>
                      <a:pt x="228" y="270"/>
                    </a:lnTo>
                    <a:lnTo>
                      <a:pt x="230" y="274"/>
                    </a:lnTo>
                    <a:lnTo>
                      <a:pt x="234" y="274"/>
                    </a:lnTo>
                    <a:lnTo>
                      <a:pt x="240" y="278"/>
                    </a:lnTo>
                    <a:lnTo>
                      <a:pt x="250" y="278"/>
                    </a:lnTo>
                    <a:lnTo>
                      <a:pt x="256" y="284"/>
                    </a:lnTo>
                    <a:lnTo>
                      <a:pt x="264" y="292"/>
                    </a:lnTo>
                    <a:lnTo>
                      <a:pt x="270" y="304"/>
                    </a:lnTo>
                    <a:lnTo>
                      <a:pt x="266" y="310"/>
                    </a:lnTo>
                    <a:lnTo>
                      <a:pt x="258" y="316"/>
                    </a:lnTo>
                    <a:lnTo>
                      <a:pt x="252" y="324"/>
                    </a:lnTo>
                    <a:lnTo>
                      <a:pt x="244" y="326"/>
                    </a:lnTo>
                    <a:lnTo>
                      <a:pt x="232" y="324"/>
                    </a:lnTo>
                    <a:lnTo>
                      <a:pt x="214" y="324"/>
                    </a:lnTo>
                    <a:lnTo>
                      <a:pt x="174" y="308"/>
                    </a:lnTo>
                    <a:lnTo>
                      <a:pt x="160" y="310"/>
                    </a:lnTo>
                    <a:lnTo>
                      <a:pt x="154" y="308"/>
                    </a:lnTo>
                    <a:lnTo>
                      <a:pt x="164" y="320"/>
                    </a:lnTo>
                    <a:lnTo>
                      <a:pt x="172" y="324"/>
                    </a:lnTo>
                    <a:lnTo>
                      <a:pt x="180" y="332"/>
                    </a:lnTo>
                    <a:lnTo>
                      <a:pt x="188" y="336"/>
                    </a:lnTo>
                    <a:lnTo>
                      <a:pt x="192" y="342"/>
                    </a:lnTo>
                    <a:lnTo>
                      <a:pt x="192" y="352"/>
                    </a:lnTo>
                    <a:lnTo>
                      <a:pt x="194" y="362"/>
                    </a:lnTo>
                    <a:lnTo>
                      <a:pt x="196" y="370"/>
                    </a:lnTo>
                    <a:lnTo>
                      <a:pt x="204" y="378"/>
                    </a:lnTo>
                    <a:lnTo>
                      <a:pt x="214" y="386"/>
                    </a:lnTo>
                    <a:lnTo>
                      <a:pt x="222" y="388"/>
                    </a:lnTo>
                    <a:lnTo>
                      <a:pt x="228" y="386"/>
                    </a:lnTo>
                    <a:lnTo>
                      <a:pt x="228" y="378"/>
                    </a:lnTo>
                    <a:lnTo>
                      <a:pt x="218" y="368"/>
                    </a:lnTo>
                    <a:lnTo>
                      <a:pt x="210" y="362"/>
                    </a:lnTo>
                    <a:lnTo>
                      <a:pt x="210" y="356"/>
                    </a:lnTo>
                    <a:lnTo>
                      <a:pt x="214" y="350"/>
                    </a:lnTo>
                    <a:lnTo>
                      <a:pt x="226" y="356"/>
                    </a:lnTo>
                    <a:lnTo>
                      <a:pt x="232" y="362"/>
                    </a:lnTo>
                    <a:lnTo>
                      <a:pt x="248" y="366"/>
                    </a:lnTo>
                    <a:lnTo>
                      <a:pt x="256" y="368"/>
                    </a:lnTo>
                    <a:lnTo>
                      <a:pt x="266" y="368"/>
                    </a:lnTo>
                    <a:lnTo>
                      <a:pt x="268" y="362"/>
                    </a:lnTo>
                    <a:lnTo>
                      <a:pt x="264" y="352"/>
                    </a:lnTo>
                    <a:lnTo>
                      <a:pt x="258" y="346"/>
                    </a:lnTo>
                    <a:lnTo>
                      <a:pt x="260" y="340"/>
                    </a:lnTo>
                    <a:lnTo>
                      <a:pt x="272" y="330"/>
                    </a:lnTo>
                    <a:lnTo>
                      <a:pt x="280" y="324"/>
                    </a:lnTo>
                    <a:lnTo>
                      <a:pt x="288" y="318"/>
                    </a:lnTo>
                    <a:lnTo>
                      <a:pt x="298" y="324"/>
                    </a:lnTo>
                    <a:lnTo>
                      <a:pt x="308" y="326"/>
                    </a:lnTo>
                    <a:lnTo>
                      <a:pt x="314" y="316"/>
                    </a:lnTo>
                    <a:lnTo>
                      <a:pt x="308" y="304"/>
                    </a:lnTo>
                    <a:lnTo>
                      <a:pt x="298" y="256"/>
                    </a:lnTo>
                    <a:lnTo>
                      <a:pt x="308" y="254"/>
                    </a:lnTo>
                    <a:lnTo>
                      <a:pt x="324" y="256"/>
                    </a:lnTo>
                    <a:lnTo>
                      <a:pt x="332" y="258"/>
                    </a:lnTo>
                    <a:lnTo>
                      <a:pt x="336" y="266"/>
                    </a:lnTo>
                    <a:lnTo>
                      <a:pt x="340" y="274"/>
                    </a:lnTo>
                    <a:lnTo>
                      <a:pt x="344" y="276"/>
                    </a:lnTo>
                    <a:lnTo>
                      <a:pt x="348" y="282"/>
                    </a:lnTo>
                    <a:lnTo>
                      <a:pt x="340" y="288"/>
                    </a:lnTo>
                    <a:lnTo>
                      <a:pt x="336" y="294"/>
                    </a:lnTo>
                    <a:lnTo>
                      <a:pt x="334" y="300"/>
                    </a:lnTo>
                    <a:lnTo>
                      <a:pt x="336" y="308"/>
                    </a:lnTo>
                    <a:lnTo>
                      <a:pt x="348" y="312"/>
                    </a:lnTo>
                    <a:lnTo>
                      <a:pt x="356" y="306"/>
                    </a:lnTo>
                    <a:lnTo>
                      <a:pt x="360" y="298"/>
                    </a:lnTo>
                    <a:lnTo>
                      <a:pt x="366" y="294"/>
                    </a:lnTo>
                    <a:lnTo>
                      <a:pt x="376" y="288"/>
                    </a:lnTo>
                    <a:lnTo>
                      <a:pt x="378" y="284"/>
                    </a:lnTo>
                    <a:lnTo>
                      <a:pt x="384" y="278"/>
                    </a:lnTo>
                    <a:lnTo>
                      <a:pt x="394" y="274"/>
                    </a:lnTo>
                    <a:lnTo>
                      <a:pt x="402" y="272"/>
                    </a:lnTo>
                    <a:lnTo>
                      <a:pt x="410" y="270"/>
                    </a:lnTo>
                    <a:lnTo>
                      <a:pt x="418" y="266"/>
                    </a:lnTo>
                    <a:lnTo>
                      <a:pt x="424" y="260"/>
                    </a:lnTo>
                    <a:lnTo>
                      <a:pt x="428" y="254"/>
                    </a:lnTo>
                    <a:lnTo>
                      <a:pt x="434" y="250"/>
                    </a:lnTo>
                    <a:lnTo>
                      <a:pt x="444" y="248"/>
                    </a:lnTo>
                    <a:lnTo>
                      <a:pt x="446" y="252"/>
                    </a:lnTo>
                    <a:lnTo>
                      <a:pt x="440" y="262"/>
                    </a:lnTo>
                    <a:lnTo>
                      <a:pt x="438" y="268"/>
                    </a:lnTo>
                    <a:lnTo>
                      <a:pt x="446" y="272"/>
                    </a:lnTo>
                    <a:lnTo>
                      <a:pt x="454" y="268"/>
                    </a:lnTo>
                    <a:lnTo>
                      <a:pt x="458" y="262"/>
                    </a:lnTo>
                    <a:lnTo>
                      <a:pt x="464" y="258"/>
                    </a:lnTo>
                    <a:lnTo>
                      <a:pt x="472" y="256"/>
                    </a:lnTo>
                    <a:lnTo>
                      <a:pt x="478" y="258"/>
                    </a:lnTo>
                    <a:lnTo>
                      <a:pt x="488" y="260"/>
                    </a:lnTo>
                    <a:lnTo>
                      <a:pt x="494" y="254"/>
                    </a:lnTo>
                    <a:lnTo>
                      <a:pt x="502" y="250"/>
                    </a:lnTo>
                    <a:lnTo>
                      <a:pt x="508" y="248"/>
                    </a:lnTo>
                    <a:lnTo>
                      <a:pt x="514" y="250"/>
                    </a:lnTo>
                    <a:lnTo>
                      <a:pt x="516" y="262"/>
                    </a:lnTo>
                    <a:lnTo>
                      <a:pt x="526" y="262"/>
                    </a:lnTo>
                    <a:lnTo>
                      <a:pt x="534" y="256"/>
                    </a:lnTo>
                    <a:lnTo>
                      <a:pt x="534" y="250"/>
                    </a:lnTo>
                    <a:lnTo>
                      <a:pt x="530" y="242"/>
                    </a:lnTo>
                    <a:lnTo>
                      <a:pt x="526" y="238"/>
                    </a:lnTo>
                    <a:lnTo>
                      <a:pt x="520" y="230"/>
                    </a:lnTo>
                    <a:lnTo>
                      <a:pt x="508" y="228"/>
                    </a:lnTo>
                    <a:lnTo>
                      <a:pt x="498" y="226"/>
                    </a:lnTo>
                    <a:lnTo>
                      <a:pt x="496" y="218"/>
                    </a:lnTo>
                    <a:lnTo>
                      <a:pt x="500" y="210"/>
                    </a:lnTo>
                    <a:lnTo>
                      <a:pt x="506" y="208"/>
                    </a:lnTo>
                    <a:lnTo>
                      <a:pt x="520" y="218"/>
                    </a:lnTo>
                    <a:lnTo>
                      <a:pt x="524" y="226"/>
                    </a:lnTo>
                    <a:lnTo>
                      <a:pt x="532" y="226"/>
                    </a:lnTo>
                    <a:lnTo>
                      <a:pt x="542" y="226"/>
                    </a:lnTo>
                    <a:lnTo>
                      <a:pt x="552" y="226"/>
                    </a:lnTo>
                    <a:lnTo>
                      <a:pt x="560" y="226"/>
                    </a:lnTo>
                    <a:lnTo>
                      <a:pt x="574" y="228"/>
                    </a:lnTo>
                    <a:lnTo>
                      <a:pt x="582" y="230"/>
                    </a:lnTo>
                    <a:lnTo>
                      <a:pt x="590" y="236"/>
                    </a:lnTo>
                    <a:lnTo>
                      <a:pt x="600" y="244"/>
                    </a:lnTo>
                    <a:lnTo>
                      <a:pt x="606" y="244"/>
                    </a:lnTo>
                    <a:lnTo>
                      <a:pt x="618" y="252"/>
                    </a:lnTo>
                    <a:lnTo>
                      <a:pt x="630" y="260"/>
                    </a:lnTo>
                    <a:lnTo>
                      <a:pt x="640" y="266"/>
                    </a:lnTo>
                    <a:lnTo>
                      <a:pt x="642" y="274"/>
                    </a:lnTo>
                    <a:lnTo>
                      <a:pt x="656" y="272"/>
                    </a:lnTo>
                    <a:lnTo>
                      <a:pt x="652" y="260"/>
                    </a:lnTo>
                    <a:lnTo>
                      <a:pt x="646" y="252"/>
                    </a:lnTo>
                    <a:lnTo>
                      <a:pt x="640" y="244"/>
                    </a:lnTo>
                    <a:lnTo>
                      <a:pt x="638" y="238"/>
                    </a:lnTo>
                    <a:lnTo>
                      <a:pt x="630" y="234"/>
                    </a:lnTo>
                    <a:lnTo>
                      <a:pt x="622" y="232"/>
                    </a:lnTo>
                    <a:lnTo>
                      <a:pt x="616" y="226"/>
                    </a:lnTo>
                    <a:lnTo>
                      <a:pt x="614" y="218"/>
                    </a:lnTo>
                    <a:lnTo>
                      <a:pt x="618" y="208"/>
                    </a:lnTo>
                    <a:lnTo>
                      <a:pt x="614" y="202"/>
                    </a:lnTo>
                    <a:lnTo>
                      <a:pt x="608" y="198"/>
                    </a:lnTo>
                    <a:lnTo>
                      <a:pt x="624" y="182"/>
                    </a:lnTo>
                    <a:lnTo>
                      <a:pt x="628" y="174"/>
                    </a:lnTo>
                    <a:lnTo>
                      <a:pt x="626" y="162"/>
                    </a:lnTo>
                    <a:lnTo>
                      <a:pt x="626" y="150"/>
                    </a:lnTo>
                    <a:lnTo>
                      <a:pt x="630" y="144"/>
                    </a:lnTo>
                    <a:lnTo>
                      <a:pt x="636" y="132"/>
                    </a:lnTo>
                    <a:lnTo>
                      <a:pt x="636" y="124"/>
                    </a:lnTo>
                    <a:lnTo>
                      <a:pt x="650" y="118"/>
                    </a:lnTo>
                    <a:lnTo>
                      <a:pt x="664" y="126"/>
                    </a:lnTo>
                    <a:lnTo>
                      <a:pt x="660" y="134"/>
                    </a:lnTo>
                    <a:lnTo>
                      <a:pt x="652" y="142"/>
                    </a:lnTo>
                    <a:lnTo>
                      <a:pt x="684" y="140"/>
                    </a:lnTo>
                    <a:lnTo>
                      <a:pt x="686" y="160"/>
                    </a:lnTo>
                    <a:lnTo>
                      <a:pt x="682" y="172"/>
                    </a:lnTo>
                    <a:lnTo>
                      <a:pt x="678" y="178"/>
                    </a:lnTo>
                    <a:lnTo>
                      <a:pt x="686" y="198"/>
                    </a:lnTo>
                    <a:lnTo>
                      <a:pt x="688" y="210"/>
                    </a:lnTo>
                    <a:lnTo>
                      <a:pt x="698" y="226"/>
                    </a:lnTo>
                    <a:lnTo>
                      <a:pt x="704" y="260"/>
                    </a:lnTo>
                    <a:lnTo>
                      <a:pt x="714" y="270"/>
                    </a:lnTo>
                    <a:lnTo>
                      <a:pt x="716" y="278"/>
                    </a:lnTo>
                    <a:lnTo>
                      <a:pt x="704" y="300"/>
                    </a:lnTo>
                    <a:lnTo>
                      <a:pt x="688" y="306"/>
                    </a:lnTo>
                    <a:lnTo>
                      <a:pt x="668" y="314"/>
                    </a:lnTo>
                    <a:lnTo>
                      <a:pt x="714" y="322"/>
                    </a:lnTo>
                    <a:lnTo>
                      <a:pt x="714" y="308"/>
                    </a:lnTo>
                    <a:lnTo>
                      <a:pt x="726" y="290"/>
                    </a:lnTo>
                    <a:lnTo>
                      <a:pt x="738" y="278"/>
                    </a:lnTo>
                    <a:lnTo>
                      <a:pt x="730" y="266"/>
                    </a:lnTo>
                    <a:lnTo>
                      <a:pt x="752" y="254"/>
                    </a:lnTo>
                    <a:lnTo>
                      <a:pt x="756" y="244"/>
                    </a:lnTo>
                    <a:lnTo>
                      <a:pt x="732" y="240"/>
                    </a:lnTo>
                    <a:lnTo>
                      <a:pt x="726" y="246"/>
                    </a:lnTo>
                    <a:lnTo>
                      <a:pt x="712" y="226"/>
                    </a:lnTo>
                    <a:lnTo>
                      <a:pt x="712" y="210"/>
                    </a:lnTo>
                    <a:lnTo>
                      <a:pt x="704" y="192"/>
                    </a:lnTo>
                    <a:lnTo>
                      <a:pt x="698" y="182"/>
                    </a:lnTo>
                    <a:lnTo>
                      <a:pt x="710" y="170"/>
                    </a:lnTo>
                    <a:lnTo>
                      <a:pt x="710" y="160"/>
                    </a:lnTo>
                    <a:lnTo>
                      <a:pt x="716" y="138"/>
                    </a:lnTo>
                    <a:lnTo>
                      <a:pt x="724" y="144"/>
                    </a:lnTo>
                    <a:lnTo>
                      <a:pt x="724" y="168"/>
                    </a:lnTo>
                    <a:lnTo>
                      <a:pt x="726" y="182"/>
                    </a:lnTo>
                    <a:lnTo>
                      <a:pt x="754" y="196"/>
                    </a:lnTo>
                    <a:lnTo>
                      <a:pt x="768" y="194"/>
                    </a:lnTo>
                    <a:lnTo>
                      <a:pt x="744" y="178"/>
                    </a:lnTo>
                    <a:lnTo>
                      <a:pt x="734" y="168"/>
                    </a:lnTo>
                    <a:lnTo>
                      <a:pt x="744" y="166"/>
                    </a:lnTo>
                    <a:lnTo>
                      <a:pt x="752" y="174"/>
                    </a:lnTo>
                    <a:lnTo>
                      <a:pt x="760" y="154"/>
                    </a:lnTo>
                    <a:lnTo>
                      <a:pt x="774" y="152"/>
                    </a:lnTo>
                    <a:lnTo>
                      <a:pt x="804" y="170"/>
                    </a:lnTo>
                    <a:lnTo>
                      <a:pt x="812" y="176"/>
                    </a:lnTo>
                    <a:lnTo>
                      <a:pt x="822" y="192"/>
                    </a:lnTo>
                    <a:lnTo>
                      <a:pt x="824" y="200"/>
                    </a:lnTo>
                    <a:lnTo>
                      <a:pt x="846" y="200"/>
                    </a:lnTo>
                    <a:lnTo>
                      <a:pt x="844" y="186"/>
                    </a:lnTo>
                    <a:lnTo>
                      <a:pt x="832" y="166"/>
                    </a:lnTo>
                    <a:lnTo>
                      <a:pt x="822" y="162"/>
                    </a:lnTo>
                    <a:lnTo>
                      <a:pt x="802" y="152"/>
                    </a:lnTo>
                    <a:lnTo>
                      <a:pt x="792" y="148"/>
                    </a:lnTo>
                    <a:lnTo>
                      <a:pt x="788" y="126"/>
                    </a:lnTo>
                    <a:lnTo>
                      <a:pt x="796" y="118"/>
                    </a:lnTo>
                    <a:lnTo>
                      <a:pt x="806" y="118"/>
                    </a:lnTo>
                    <a:lnTo>
                      <a:pt x="820" y="118"/>
                    </a:lnTo>
                    <a:lnTo>
                      <a:pt x="836" y="118"/>
                    </a:lnTo>
                    <a:lnTo>
                      <a:pt x="854" y="120"/>
                    </a:lnTo>
                    <a:lnTo>
                      <a:pt x="870" y="120"/>
                    </a:lnTo>
                    <a:lnTo>
                      <a:pt x="868" y="108"/>
                    </a:lnTo>
                    <a:lnTo>
                      <a:pt x="856" y="104"/>
                    </a:lnTo>
                    <a:lnTo>
                      <a:pt x="850" y="96"/>
                    </a:lnTo>
                    <a:lnTo>
                      <a:pt x="856" y="86"/>
                    </a:lnTo>
                    <a:lnTo>
                      <a:pt x="870" y="82"/>
                    </a:lnTo>
                    <a:lnTo>
                      <a:pt x="882" y="72"/>
                    </a:lnTo>
                    <a:lnTo>
                      <a:pt x="940" y="62"/>
                    </a:lnTo>
                    <a:lnTo>
                      <a:pt x="936" y="52"/>
                    </a:lnTo>
                    <a:lnTo>
                      <a:pt x="942" y="48"/>
                    </a:lnTo>
                    <a:lnTo>
                      <a:pt x="968" y="50"/>
                    </a:lnTo>
                    <a:lnTo>
                      <a:pt x="976" y="46"/>
                    </a:lnTo>
                    <a:lnTo>
                      <a:pt x="990" y="54"/>
                    </a:lnTo>
                    <a:lnTo>
                      <a:pt x="1008" y="44"/>
                    </a:lnTo>
                    <a:lnTo>
                      <a:pt x="1026" y="38"/>
                    </a:lnTo>
                    <a:lnTo>
                      <a:pt x="1042" y="36"/>
                    </a:lnTo>
                    <a:lnTo>
                      <a:pt x="1040" y="20"/>
                    </a:lnTo>
                    <a:lnTo>
                      <a:pt x="1050" y="8"/>
                    </a:lnTo>
                    <a:lnTo>
                      <a:pt x="1076" y="0"/>
                    </a:lnTo>
                    <a:lnTo>
                      <a:pt x="1096" y="10"/>
                    </a:lnTo>
                    <a:lnTo>
                      <a:pt x="1096" y="18"/>
                    </a:lnTo>
                    <a:lnTo>
                      <a:pt x="1108" y="24"/>
                    </a:lnTo>
                    <a:lnTo>
                      <a:pt x="1116" y="28"/>
                    </a:lnTo>
                    <a:lnTo>
                      <a:pt x="1114" y="34"/>
                    </a:lnTo>
                    <a:lnTo>
                      <a:pt x="1118" y="40"/>
                    </a:lnTo>
                    <a:lnTo>
                      <a:pt x="1126" y="38"/>
                    </a:lnTo>
                    <a:lnTo>
                      <a:pt x="1134" y="32"/>
                    </a:lnTo>
                    <a:lnTo>
                      <a:pt x="1142" y="30"/>
                    </a:lnTo>
                    <a:lnTo>
                      <a:pt x="1152" y="30"/>
                    </a:lnTo>
                    <a:lnTo>
                      <a:pt x="1168" y="32"/>
                    </a:lnTo>
                    <a:lnTo>
                      <a:pt x="1186" y="40"/>
                    </a:lnTo>
                    <a:lnTo>
                      <a:pt x="1208" y="50"/>
                    </a:lnTo>
                    <a:lnTo>
                      <a:pt x="1214" y="76"/>
                    </a:lnTo>
                    <a:lnTo>
                      <a:pt x="1196" y="96"/>
                    </a:lnTo>
                    <a:lnTo>
                      <a:pt x="1188" y="96"/>
                    </a:lnTo>
                    <a:lnTo>
                      <a:pt x="1176" y="102"/>
                    </a:lnTo>
                    <a:lnTo>
                      <a:pt x="1176" y="106"/>
                    </a:lnTo>
                    <a:lnTo>
                      <a:pt x="1192" y="114"/>
                    </a:lnTo>
                    <a:lnTo>
                      <a:pt x="1200" y="110"/>
                    </a:lnTo>
                    <a:lnTo>
                      <a:pt x="1214" y="122"/>
                    </a:lnTo>
                    <a:lnTo>
                      <a:pt x="1226" y="112"/>
                    </a:lnTo>
                    <a:lnTo>
                      <a:pt x="1236" y="120"/>
                    </a:lnTo>
                    <a:lnTo>
                      <a:pt x="1258" y="118"/>
                    </a:lnTo>
                    <a:lnTo>
                      <a:pt x="1272" y="120"/>
                    </a:lnTo>
                    <a:lnTo>
                      <a:pt x="1294" y="114"/>
                    </a:lnTo>
                    <a:lnTo>
                      <a:pt x="1300" y="122"/>
                    </a:lnTo>
                    <a:lnTo>
                      <a:pt x="1316" y="134"/>
                    </a:lnTo>
                    <a:lnTo>
                      <a:pt x="1330" y="136"/>
                    </a:lnTo>
                    <a:lnTo>
                      <a:pt x="1364" y="138"/>
                    </a:lnTo>
                    <a:lnTo>
                      <a:pt x="1364" y="128"/>
                    </a:lnTo>
                    <a:lnTo>
                      <a:pt x="1368" y="112"/>
                    </a:lnTo>
                    <a:lnTo>
                      <a:pt x="1378" y="112"/>
                    </a:lnTo>
                    <a:lnTo>
                      <a:pt x="1388" y="116"/>
                    </a:lnTo>
                    <a:lnTo>
                      <a:pt x="1400" y="116"/>
                    </a:lnTo>
                    <a:lnTo>
                      <a:pt x="1422" y="118"/>
                    </a:lnTo>
                    <a:lnTo>
                      <a:pt x="1438" y="134"/>
                    </a:lnTo>
                    <a:lnTo>
                      <a:pt x="1446" y="156"/>
                    </a:lnTo>
                    <a:lnTo>
                      <a:pt x="1440" y="166"/>
                    </a:lnTo>
                    <a:lnTo>
                      <a:pt x="1462" y="190"/>
                    </a:lnTo>
                    <a:lnTo>
                      <a:pt x="1482" y="196"/>
                    </a:lnTo>
                    <a:lnTo>
                      <a:pt x="1496" y="176"/>
                    </a:lnTo>
                    <a:lnTo>
                      <a:pt x="1510" y="176"/>
                    </a:lnTo>
                    <a:lnTo>
                      <a:pt x="1526" y="180"/>
                    </a:lnTo>
                    <a:lnTo>
                      <a:pt x="1544" y="172"/>
                    </a:lnTo>
                    <a:lnTo>
                      <a:pt x="1566" y="178"/>
                    </a:lnTo>
                    <a:lnTo>
                      <a:pt x="1574" y="182"/>
                    </a:lnTo>
                    <a:lnTo>
                      <a:pt x="1582" y="176"/>
                    </a:lnTo>
                    <a:lnTo>
                      <a:pt x="1600" y="182"/>
                    </a:lnTo>
                    <a:lnTo>
                      <a:pt x="1598" y="158"/>
                    </a:lnTo>
                    <a:lnTo>
                      <a:pt x="1590" y="150"/>
                    </a:lnTo>
                    <a:lnTo>
                      <a:pt x="1602" y="144"/>
                    </a:lnTo>
                    <a:lnTo>
                      <a:pt x="1618" y="138"/>
                    </a:lnTo>
                    <a:lnTo>
                      <a:pt x="1664" y="144"/>
                    </a:lnTo>
                    <a:lnTo>
                      <a:pt x="1680" y="154"/>
                    </a:lnTo>
                    <a:lnTo>
                      <a:pt x="1704" y="154"/>
                    </a:lnTo>
                    <a:lnTo>
                      <a:pt x="1728" y="156"/>
                    </a:lnTo>
                    <a:lnTo>
                      <a:pt x="1730" y="166"/>
                    </a:lnTo>
                    <a:lnTo>
                      <a:pt x="1734" y="172"/>
                    </a:lnTo>
                    <a:lnTo>
                      <a:pt x="1752" y="178"/>
                    </a:lnTo>
                    <a:lnTo>
                      <a:pt x="1774" y="178"/>
                    </a:lnTo>
                    <a:lnTo>
                      <a:pt x="1776" y="188"/>
                    </a:lnTo>
                    <a:lnTo>
                      <a:pt x="1792" y="196"/>
                    </a:lnTo>
                    <a:lnTo>
                      <a:pt x="1832" y="188"/>
                    </a:lnTo>
                    <a:lnTo>
                      <a:pt x="1864" y="188"/>
                    </a:lnTo>
                    <a:lnTo>
                      <a:pt x="1876" y="194"/>
                    </a:lnTo>
                    <a:lnTo>
                      <a:pt x="1892" y="208"/>
                    </a:lnTo>
                    <a:lnTo>
                      <a:pt x="1898" y="226"/>
                    </a:lnTo>
                    <a:lnTo>
                      <a:pt x="1916" y="236"/>
                    </a:lnTo>
                    <a:lnTo>
                      <a:pt x="1922" y="242"/>
                    </a:lnTo>
                    <a:lnTo>
                      <a:pt x="1928" y="226"/>
                    </a:lnTo>
                    <a:lnTo>
                      <a:pt x="1946" y="224"/>
                    </a:lnTo>
                    <a:lnTo>
                      <a:pt x="1964" y="230"/>
                    </a:lnTo>
                    <a:lnTo>
                      <a:pt x="1994" y="228"/>
                    </a:lnTo>
                    <a:lnTo>
                      <a:pt x="2022" y="224"/>
                    </a:lnTo>
                    <a:lnTo>
                      <a:pt x="2034" y="240"/>
                    </a:lnTo>
                    <a:lnTo>
                      <a:pt x="2054" y="250"/>
                    </a:lnTo>
                    <a:lnTo>
                      <a:pt x="2054" y="232"/>
                    </a:lnTo>
                    <a:lnTo>
                      <a:pt x="2046" y="226"/>
                    </a:lnTo>
                    <a:lnTo>
                      <a:pt x="2042" y="216"/>
                    </a:lnTo>
                    <a:lnTo>
                      <a:pt x="2040" y="212"/>
                    </a:lnTo>
                    <a:lnTo>
                      <a:pt x="2054" y="214"/>
                    </a:lnTo>
                    <a:lnTo>
                      <a:pt x="2072" y="218"/>
                    </a:lnTo>
                    <a:lnTo>
                      <a:pt x="2088" y="220"/>
                    </a:lnTo>
                    <a:lnTo>
                      <a:pt x="2110" y="218"/>
                    </a:lnTo>
                    <a:lnTo>
                      <a:pt x="2128" y="220"/>
                    </a:lnTo>
                    <a:lnTo>
                      <a:pt x="2146" y="228"/>
                    </a:lnTo>
                    <a:lnTo>
                      <a:pt x="2166" y="236"/>
                    </a:lnTo>
                    <a:lnTo>
                      <a:pt x="2184" y="242"/>
                    </a:lnTo>
                    <a:lnTo>
                      <a:pt x="2200" y="246"/>
                    </a:lnTo>
                    <a:lnTo>
                      <a:pt x="2208" y="254"/>
                    </a:lnTo>
                    <a:lnTo>
                      <a:pt x="2222" y="258"/>
                    </a:lnTo>
                    <a:lnTo>
                      <a:pt x="2232" y="260"/>
                    </a:lnTo>
                    <a:lnTo>
                      <a:pt x="2236" y="268"/>
                    </a:lnTo>
                    <a:lnTo>
                      <a:pt x="2248" y="274"/>
                    </a:lnTo>
                    <a:lnTo>
                      <a:pt x="2260" y="272"/>
                    </a:lnTo>
                    <a:lnTo>
                      <a:pt x="2270" y="282"/>
                    </a:lnTo>
                    <a:lnTo>
                      <a:pt x="2278" y="292"/>
                    </a:lnTo>
                    <a:lnTo>
                      <a:pt x="2280" y="306"/>
                    </a:lnTo>
                    <a:lnTo>
                      <a:pt x="2280" y="320"/>
                    </a:lnTo>
                    <a:lnTo>
                      <a:pt x="2280" y="334"/>
                    </a:lnTo>
                    <a:lnTo>
                      <a:pt x="2260" y="334"/>
                    </a:lnTo>
                    <a:lnTo>
                      <a:pt x="2242" y="332"/>
                    </a:lnTo>
                    <a:lnTo>
                      <a:pt x="2236" y="320"/>
                    </a:lnTo>
                    <a:lnTo>
                      <a:pt x="2222" y="312"/>
                    </a:lnTo>
                    <a:lnTo>
                      <a:pt x="2220" y="328"/>
                    </a:lnTo>
                    <a:lnTo>
                      <a:pt x="2224" y="346"/>
                    </a:lnTo>
                    <a:lnTo>
                      <a:pt x="2220" y="350"/>
                    </a:lnTo>
                    <a:lnTo>
                      <a:pt x="2196" y="356"/>
                    </a:lnTo>
                    <a:lnTo>
                      <a:pt x="2198" y="368"/>
                    </a:lnTo>
                    <a:lnTo>
                      <a:pt x="2218" y="374"/>
                    </a:lnTo>
                    <a:lnTo>
                      <a:pt x="2232" y="386"/>
                    </a:lnTo>
                    <a:lnTo>
                      <a:pt x="2244" y="402"/>
                    </a:lnTo>
                    <a:lnTo>
                      <a:pt x="2238" y="416"/>
                    </a:lnTo>
                    <a:lnTo>
                      <a:pt x="2218" y="410"/>
                    </a:lnTo>
                    <a:lnTo>
                      <a:pt x="2194" y="420"/>
                    </a:lnTo>
                    <a:lnTo>
                      <a:pt x="2170" y="430"/>
                    </a:lnTo>
                    <a:lnTo>
                      <a:pt x="2150" y="450"/>
                    </a:lnTo>
                    <a:lnTo>
                      <a:pt x="2142" y="470"/>
                    </a:lnTo>
                    <a:lnTo>
                      <a:pt x="2130" y="472"/>
                    </a:lnTo>
                    <a:lnTo>
                      <a:pt x="2116" y="456"/>
                    </a:lnTo>
                    <a:lnTo>
                      <a:pt x="2098" y="460"/>
                    </a:lnTo>
                    <a:lnTo>
                      <a:pt x="2086" y="476"/>
                    </a:lnTo>
                    <a:lnTo>
                      <a:pt x="2074" y="468"/>
                    </a:lnTo>
                    <a:lnTo>
                      <a:pt x="2064" y="472"/>
                    </a:lnTo>
                    <a:lnTo>
                      <a:pt x="2050" y="472"/>
                    </a:lnTo>
                    <a:lnTo>
                      <a:pt x="2046" y="486"/>
                    </a:lnTo>
                    <a:lnTo>
                      <a:pt x="2042" y="500"/>
                    </a:lnTo>
                    <a:lnTo>
                      <a:pt x="2036" y="518"/>
                    </a:lnTo>
                    <a:lnTo>
                      <a:pt x="2052" y="520"/>
                    </a:lnTo>
                    <a:lnTo>
                      <a:pt x="2058" y="540"/>
                    </a:lnTo>
                    <a:lnTo>
                      <a:pt x="2072" y="550"/>
                    </a:lnTo>
                    <a:lnTo>
                      <a:pt x="2066" y="564"/>
                    </a:lnTo>
                    <a:lnTo>
                      <a:pt x="2058" y="582"/>
                    </a:lnTo>
                    <a:lnTo>
                      <a:pt x="2060" y="600"/>
                    </a:lnTo>
                    <a:lnTo>
                      <a:pt x="2038" y="606"/>
                    </a:lnTo>
                    <a:lnTo>
                      <a:pt x="2044" y="626"/>
                    </a:lnTo>
                    <a:lnTo>
                      <a:pt x="2032" y="634"/>
                    </a:lnTo>
                    <a:lnTo>
                      <a:pt x="2028" y="658"/>
                    </a:lnTo>
                    <a:lnTo>
                      <a:pt x="2010" y="676"/>
                    </a:lnTo>
                    <a:lnTo>
                      <a:pt x="1986" y="628"/>
                    </a:lnTo>
                    <a:lnTo>
                      <a:pt x="1970" y="598"/>
                    </a:lnTo>
                    <a:lnTo>
                      <a:pt x="1962" y="562"/>
                    </a:lnTo>
                    <a:lnTo>
                      <a:pt x="1964" y="532"/>
                    </a:lnTo>
                    <a:lnTo>
                      <a:pt x="1972" y="516"/>
                    </a:lnTo>
                    <a:lnTo>
                      <a:pt x="1984" y="512"/>
                    </a:lnTo>
                    <a:lnTo>
                      <a:pt x="2000" y="498"/>
                    </a:lnTo>
                    <a:lnTo>
                      <a:pt x="2004" y="474"/>
                    </a:lnTo>
                    <a:lnTo>
                      <a:pt x="2012" y="458"/>
                    </a:lnTo>
                    <a:lnTo>
                      <a:pt x="2026" y="446"/>
                    </a:lnTo>
                    <a:lnTo>
                      <a:pt x="2028" y="420"/>
                    </a:lnTo>
                    <a:lnTo>
                      <a:pt x="2026" y="400"/>
                    </a:lnTo>
                    <a:lnTo>
                      <a:pt x="2018" y="410"/>
                    </a:lnTo>
                    <a:lnTo>
                      <a:pt x="2018" y="426"/>
                    </a:lnTo>
                    <a:lnTo>
                      <a:pt x="2002" y="446"/>
                    </a:lnTo>
                    <a:lnTo>
                      <a:pt x="1982" y="446"/>
                    </a:lnTo>
                    <a:lnTo>
                      <a:pt x="1974" y="426"/>
                    </a:lnTo>
                    <a:lnTo>
                      <a:pt x="1960" y="424"/>
                    </a:lnTo>
                    <a:lnTo>
                      <a:pt x="1948" y="426"/>
                    </a:lnTo>
                    <a:lnTo>
                      <a:pt x="1940" y="432"/>
                    </a:lnTo>
                    <a:lnTo>
                      <a:pt x="1930" y="442"/>
                    </a:lnTo>
                    <a:lnTo>
                      <a:pt x="1926" y="450"/>
                    </a:lnTo>
                    <a:lnTo>
                      <a:pt x="1918" y="460"/>
                    </a:lnTo>
                    <a:lnTo>
                      <a:pt x="1914" y="470"/>
                    </a:lnTo>
                    <a:lnTo>
                      <a:pt x="1916" y="478"/>
                    </a:lnTo>
                    <a:lnTo>
                      <a:pt x="1926" y="484"/>
                    </a:lnTo>
                    <a:lnTo>
                      <a:pt x="1926" y="494"/>
                    </a:lnTo>
                    <a:lnTo>
                      <a:pt x="1912" y="494"/>
                    </a:lnTo>
                    <a:lnTo>
                      <a:pt x="1902" y="498"/>
                    </a:lnTo>
                    <a:lnTo>
                      <a:pt x="1898" y="502"/>
                    </a:lnTo>
                    <a:lnTo>
                      <a:pt x="1888" y="502"/>
                    </a:lnTo>
                    <a:lnTo>
                      <a:pt x="1880" y="500"/>
                    </a:lnTo>
                    <a:lnTo>
                      <a:pt x="1874" y="494"/>
                    </a:lnTo>
                    <a:lnTo>
                      <a:pt x="1874" y="486"/>
                    </a:lnTo>
                    <a:lnTo>
                      <a:pt x="1868" y="482"/>
                    </a:lnTo>
                    <a:lnTo>
                      <a:pt x="1850" y="480"/>
                    </a:lnTo>
                    <a:lnTo>
                      <a:pt x="1836" y="490"/>
                    </a:lnTo>
                    <a:lnTo>
                      <a:pt x="1824" y="488"/>
                    </a:lnTo>
                    <a:lnTo>
                      <a:pt x="1800" y="490"/>
                    </a:lnTo>
                    <a:lnTo>
                      <a:pt x="1786" y="488"/>
                    </a:lnTo>
                    <a:lnTo>
                      <a:pt x="1758" y="488"/>
                    </a:lnTo>
                    <a:lnTo>
                      <a:pt x="1744" y="494"/>
                    </a:lnTo>
                    <a:lnTo>
                      <a:pt x="1728" y="518"/>
                    </a:lnTo>
                    <a:lnTo>
                      <a:pt x="1722" y="534"/>
                    </a:lnTo>
                    <a:lnTo>
                      <a:pt x="1698" y="562"/>
                    </a:lnTo>
                    <a:lnTo>
                      <a:pt x="1682" y="586"/>
                    </a:lnTo>
                    <a:lnTo>
                      <a:pt x="1680" y="598"/>
                    </a:lnTo>
                    <a:lnTo>
                      <a:pt x="1704" y="606"/>
                    </a:lnTo>
                    <a:lnTo>
                      <a:pt x="1716" y="622"/>
                    </a:lnTo>
                    <a:lnTo>
                      <a:pt x="1878" y="592"/>
                    </a:lnTo>
                    <a:lnTo>
                      <a:pt x="1890" y="624"/>
                    </a:lnTo>
                    <a:lnTo>
                      <a:pt x="1890" y="648"/>
                    </a:lnTo>
                    <a:lnTo>
                      <a:pt x="1862" y="774"/>
                    </a:lnTo>
                    <a:lnTo>
                      <a:pt x="1834" y="808"/>
                    </a:lnTo>
                    <a:lnTo>
                      <a:pt x="1814" y="818"/>
                    </a:lnTo>
                    <a:lnTo>
                      <a:pt x="1786" y="814"/>
                    </a:lnTo>
                    <a:lnTo>
                      <a:pt x="1752" y="824"/>
                    </a:lnTo>
                    <a:lnTo>
                      <a:pt x="1728" y="806"/>
                    </a:lnTo>
                    <a:lnTo>
                      <a:pt x="1738" y="766"/>
                    </a:lnTo>
                    <a:lnTo>
                      <a:pt x="1738" y="756"/>
                    </a:lnTo>
                    <a:lnTo>
                      <a:pt x="1684" y="760"/>
                    </a:lnTo>
                    <a:lnTo>
                      <a:pt x="1590" y="768"/>
                    </a:lnTo>
                    <a:lnTo>
                      <a:pt x="928" y="1144"/>
                    </a:lnTo>
                    <a:lnTo>
                      <a:pt x="572" y="1076"/>
                    </a:lnTo>
                    <a:lnTo>
                      <a:pt x="562" y="1056"/>
                    </a:lnTo>
                    <a:lnTo>
                      <a:pt x="528" y="1028"/>
                    </a:lnTo>
                    <a:lnTo>
                      <a:pt x="480" y="1018"/>
                    </a:lnTo>
                    <a:lnTo>
                      <a:pt x="526" y="974"/>
                    </a:lnTo>
                    <a:lnTo>
                      <a:pt x="522" y="952"/>
                    </a:lnTo>
                    <a:lnTo>
                      <a:pt x="514" y="934"/>
                    </a:lnTo>
                    <a:lnTo>
                      <a:pt x="504" y="906"/>
                    </a:lnTo>
                    <a:lnTo>
                      <a:pt x="510" y="904"/>
                    </a:lnTo>
                    <a:lnTo>
                      <a:pt x="526" y="904"/>
                    </a:lnTo>
                    <a:lnTo>
                      <a:pt x="524" y="896"/>
                    </a:lnTo>
                    <a:lnTo>
                      <a:pt x="516" y="884"/>
                    </a:lnTo>
                    <a:lnTo>
                      <a:pt x="508" y="880"/>
                    </a:lnTo>
                    <a:lnTo>
                      <a:pt x="502" y="880"/>
                    </a:lnTo>
                    <a:lnTo>
                      <a:pt x="498" y="886"/>
                    </a:lnTo>
                    <a:lnTo>
                      <a:pt x="492" y="886"/>
                    </a:lnTo>
                    <a:lnTo>
                      <a:pt x="490" y="878"/>
                    </a:lnTo>
                    <a:lnTo>
                      <a:pt x="486" y="862"/>
                    </a:lnTo>
                    <a:lnTo>
                      <a:pt x="476" y="860"/>
                    </a:lnTo>
                    <a:lnTo>
                      <a:pt x="470" y="852"/>
                    </a:lnTo>
                    <a:lnTo>
                      <a:pt x="466" y="844"/>
                    </a:lnTo>
                    <a:lnTo>
                      <a:pt x="458" y="836"/>
                    </a:lnTo>
                    <a:lnTo>
                      <a:pt x="454" y="824"/>
                    </a:lnTo>
                    <a:lnTo>
                      <a:pt x="472" y="816"/>
                    </a:lnTo>
                    <a:lnTo>
                      <a:pt x="500" y="804"/>
                    </a:lnTo>
                    <a:lnTo>
                      <a:pt x="486" y="776"/>
                    </a:lnTo>
                    <a:lnTo>
                      <a:pt x="456" y="776"/>
                    </a:lnTo>
                    <a:lnTo>
                      <a:pt x="434" y="794"/>
                    </a:lnTo>
                    <a:lnTo>
                      <a:pt x="412" y="804"/>
                    </a:lnTo>
                    <a:lnTo>
                      <a:pt x="404" y="830"/>
                    </a:lnTo>
                    <a:lnTo>
                      <a:pt x="414" y="860"/>
                    </a:lnTo>
                    <a:lnTo>
                      <a:pt x="440" y="898"/>
                    </a:lnTo>
                    <a:lnTo>
                      <a:pt x="466" y="914"/>
                    </a:lnTo>
                    <a:lnTo>
                      <a:pt x="452" y="928"/>
                    </a:lnTo>
                    <a:lnTo>
                      <a:pt x="438" y="932"/>
                    </a:lnTo>
                    <a:lnTo>
                      <a:pt x="416" y="938"/>
                    </a:lnTo>
                    <a:lnTo>
                      <a:pt x="390" y="926"/>
                    </a:lnTo>
                    <a:lnTo>
                      <a:pt x="366" y="912"/>
                    </a:lnTo>
                    <a:lnTo>
                      <a:pt x="348" y="890"/>
                    </a:lnTo>
                    <a:lnTo>
                      <a:pt x="326" y="874"/>
                    </a:lnTo>
                    <a:lnTo>
                      <a:pt x="292" y="842"/>
                    </a:lnTo>
                    <a:lnTo>
                      <a:pt x="252" y="816"/>
                    </a:lnTo>
                    <a:lnTo>
                      <a:pt x="266" y="792"/>
                    </a:lnTo>
                    <a:lnTo>
                      <a:pt x="270" y="772"/>
                    </a:lnTo>
                    <a:lnTo>
                      <a:pt x="236" y="780"/>
                    </a:lnTo>
                    <a:lnTo>
                      <a:pt x="216" y="792"/>
                    </a:lnTo>
                    <a:lnTo>
                      <a:pt x="226" y="804"/>
                    </a:lnTo>
                    <a:lnTo>
                      <a:pt x="240" y="818"/>
                    </a:lnTo>
                    <a:lnTo>
                      <a:pt x="216" y="830"/>
                    </a:lnTo>
                    <a:lnTo>
                      <a:pt x="202" y="828"/>
                    </a:lnTo>
                    <a:lnTo>
                      <a:pt x="188" y="808"/>
                    </a:lnTo>
                    <a:lnTo>
                      <a:pt x="178" y="788"/>
                    </a:lnTo>
                    <a:lnTo>
                      <a:pt x="158" y="790"/>
                    </a:lnTo>
                    <a:lnTo>
                      <a:pt x="152" y="800"/>
                    </a:lnTo>
                    <a:lnTo>
                      <a:pt x="148" y="806"/>
                    </a:lnTo>
                    <a:lnTo>
                      <a:pt x="104" y="826"/>
                    </a:lnTo>
                    <a:lnTo>
                      <a:pt x="10" y="752"/>
                    </a:lnTo>
                    <a:lnTo>
                      <a:pt x="0" y="624"/>
                    </a:lnTo>
                    <a:lnTo>
                      <a:pt x="6" y="598"/>
                    </a:lnTo>
                    <a:lnTo>
                      <a:pt x="2" y="568"/>
                    </a:lnTo>
                    <a:lnTo>
                      <a:pt x="12" y="536"/>
                    </a:lnTo>
                    <a:lnTo>
                      <a:pt x="28" y="514"/>
                    </a:lnTo>
                    <a:lnTo>
                      <a:pt x="28" y="532"/>
                    </a:lnTo>
                    <a:lnTo>
                      <a:pt x="42" y="552"/>
                    </a:lnTo>
                    <a:lnTo>
                      <a:pt x="52" y="528"/>
                    </a:lnTo>
                    <a:lnTo>
                      <a:pt x="36" y="504"/>
                    </a:lnTo>
                    <a:lnTo>
                      <a:pt x="60" y="498"/>
                    </a:lnTo>
                    <a:lnTo>
                      <a:pt x="78" y="494"/>
                    </a:lnTo>
                    <a:lnTo>
                      <a:pt x="90" y="496"/>
                    </a:lnTo>
                    <a:lnTo>
                      <a:pt x="106" y="496"/>
                    </a:lnTo>
                    <a:lnTo>
                      <a:pt x="106" y="488"/>
                    </a:lnTo>
                    <a:lnTo>
                      <a:pt x="116" y="486"/>
                    </a:lnTo>
                    <a:lnTo>
                      <a:pt x="124" y="488"/>
                    </a:lnTo>
                    <a:lnTo>
                      <a:pt x="128" y="482"/>
                    </a:lnTo>
                    <a:lnTo>
                      <a:pt x="126" y="474"/>
                    </a:lnTo>
                    <a:lnTo>
                      <a:pt x="118" y="468"/>
                    </a:lnTo>
                    <a:lnTo>
                      <a:pt x="106" y="468"/>
                    </a:lnTo>
                    <a:lnTo>
                      <a:pt x="94" y="428"/>
                    </a:lnTo>
                    <a:lnTo>
                      <a:pt x="88" y="342"/>
                    </a:lnTo>
                    <a:lnTo>
                      <a:pt x="82" y="300"/>
                    </a:lnTo>
                    <a:lnTo>
                      <a:pt x="80" y="268"/>
                    </a:lnTo>
                    <a:lnTo>
                      <a:pt x="86" y="250"/>
                    </a:lnTo>
                    <a:lnTo>
                      <a:pt x="112" y="238"/>
                    </a:lnTo>
                    <a:lnTo>
                      <a:pt x="130" y="236"/>
                    </a:lnTo>
                    <a:lnTo>
                      <a:pt x="152" y="238"/>
                    </a:lnTo>
                  </a:path>
                </a:pathLst>
              </a:custGeom>
              <a:solidFill>
                <a:schemeClr val="hlink"/>
              </a:solidFill>
              <a:ln w="12700" cap="rnd">
                <a:solidFill>
                  <a:schemeClr val="bg1"/>
                </a:solidFill>
                <a:round/>
                <a:headEnd/>
                <a:tailEnd/>
              </a:ln>
            </p:spPr>
            <p:txBody>
              <a:bodyPr/>
              <a:lstStyle/>
              <a:p>
                <a:endParaRPr lang="en-US"/>
              </a:p>
            </p:txBody>
          </p:sp>
          <p:sp>
            <p:nvSpPr>
              <p:cNvPr id="13840" name="Freeform 121"/>
              <p:cNvSpPr>
                <a:spLocks/>
              </p:cNvSpPr>
              <p:nvPr/>
            </p:nvSpPr>
            <p:spPr bwMode="ltGray">
              <a:xfrm>
                <a:off x="2867" y="1848"/>
                <a:ext cx="154" cy="191"/>
              </a:xfrm>
              <a:custGeom>
                <a:avLst/>
                <a:gdLst>
                  <a:gd name="T0" fmla="*/ 36 w 155"/>
                  <a:gd name="T1" fmla="*/ 28 h 171"/>
                  <a:gd name="T2" fmla="*/ 48 w 155"/>
                  <a:gd name="T3" fmla="*/ 20 h 171"/>
                  <a:gd name="T4" fmla="*/ 93 w 155"/>
                  <a:gd name="T5" fmla="*/ 0 h 171"/>
                  <a:gd name="T6" fmla="*/ 103 w 155"/>
                  <a:gd name="T7" fmla="*/ 4 h 171"/>
                  <a:gd name="T8" fmla="*/ 109 w 155"/>
                  <a:gd name="T9" fmla="*/ 13 h 171"/>
                  <a:gd name="T10" fmla="*/ 113 w 155"/>
                  <a:gd name="T11" fmla="*/ 22 h 171"/>
                  <a:gd name="T12" fmla="*/ 119 w 155"/>
                  <a:gd name="T13" fmla="*/ 31 h 171"/>
                  <a:gd name="T14" fmla="*/ 119 w 155"/>
                  <a:gd name="T15" fmla="*/ 36 h 171"/>
                  <a:gd name="T16" fmla="*/ 117 w 155"/>
                  <a:gd name="T17" fmla="*/ 42 h 171"/>
                  <a:gd name="T18" fmla="*/ 115 w 155"/>
                  <a:gd name="T19" fmla="*/ 47 h 171"/>
                  <a:gd name="T20" fmla="*/ 147 w 155"/>
                  <a:gd name="T21" fmla="*/ 61 h 171"/>
                  <a:gd name="T22" fmla="*/ 151 w 155"/>
                  <a:gd name="T23" fmla="*/ 84 h 171"/>
                  <a:gd name="T24" fmla="*/ 139 w 155"/>
                  <a:gd name="T25" fmla="*/ 97 h 171"/>
                  <a:gd name="T26" fmla="*/ 111 w 155"/>
                  <a:gd name="T27" fmla="*/ 95 h 171"/>
                  <a:gd name="T28" fmla="*/ 97 w 155"/>
                  <a:gd name="T29" fmla="*/ 93 h 171"/>
                  <a:gd name="T30" fmla="*/ 89 w 155"/>
                  <a:gd name="T31" fmla="*/ 95 h 171"/>
                  <a:gd name="T32" fmla="*/ 83 w 155"/>
                  <a:gd name="T33" fmla="*/ 126 h 171"/>
                  <a:gd name="T34" fmla="*/ 76 w 155"/>
                  <a:gd name="T35" fmla="*/ 131 h 171"/>
                  <a:gd name="T36" fmla="*/ 76 w 155"/>
                  <a:gd name="T37" fmla="*/ 140 h 171"/>
                  <a:gd name="T38" fmla="*/ 64 w 155"/>
                  <a:gd name="T39" fmla="*/ 136 h 171"/>
                  <a:gd name="T40" fmla="*/ 58 w 155"/>
                  <a:gd name="T41" fmla="*/ 134 h 171"/>
                  <a:gd name="T42" fmla="*/ 50 w 155"/>
                  <a:gd name="T43" fmla="*/ 128 h 171"/>
                  <a:gd name="T44" fmla="*/ 48 w 155"/>
                  <a:gd name="T45" fmla="*/ 136 h 171"/>
                  <a:gd name="T46" fmla="*/ 54 w 155"/>
                  <a:gd name="T47" fmla="*/ 142 h 171"/>
                  <a:gd name="T48" fmla="*/ 54 w 155"/>
                  <a:gd name="T49" fmla="*/ 156 h 171"/>
                  <a:gd name="T50" fmla="*/ 54 w 155"/>
                  <a:gd name="T51" fmla="*/ 162 h 171"/>
                  <a:gd name="T52" fmla="*/ 54 w 155"/>
                  <a:gd name="T53" fmla="*/ 168 h 171"/>
                  <a:gd name="T54" fmla="*/ 60 w 155"/>
                  <a:gd name="T55" fmla="*/ 170 h 171"/>
                  <a:gd name="T56" fmla="*/ 62 w 155"/>
                  <a:gd name="T57" fmla="*/ 181 h 171"/>
                  <a:gd name="T58" fmla="*/ 58 w 155"/>
                  <a:gd name="T59" fmla="*/ 190 h 171"/>
                  <a:gd name="T60" fmla="*/ 52 w 155"/>
                  <a:gd name="T61" fmla="*/ 194 h 171"/>
                  <a:gd name="T62" fmla="*/ 54 w 155"/>
                  <a:gd name="T63" fmla="*/ 210 h 171"/>
                  <a:gd name="T64" fmla="*/ 48 w 155"/>
                  <a:gd name="T65" fmla="*/ 223 h 171"/>
                  <a:gd name="T66" fmla="*/ 50 w 155"/>
                  <a:gd name="T67" fmla="*/ 231 h 171"/>
                  <a:gd name="T68" fmla="*/ 56 w 155"/>
                  <a:gd name="T69" fmla="*/ 237 h 171"/>
                  <a:gd name="T70" fmla="*/ 46 w 155"/>
                  <a:gd name="T71" fmla="*/ 237 h 171"/>
                  <a:gd name="T72" fmla="*/ 36 w 155"/>
                  <a:gd name="T73" fmla="*/ 231 h 171"/>
                  <a:gd name="T74" fmla="*/ 32 w 155"/>
                  <a:gd name="T75" fmla="*/ 214 h 171"/>
                  <a:gd name="T76" fmla="*/ 22 w 155"/>
                  <a:gd name="T77" fmla="*/ 199 h 171"/>
                  <a:gd name="T78" fmla="*/ 12 w 155"/>
                  <a:gd name="T79" fmla="*/ 173 h 171"/>
                  <a:gd name="T80" fmla="*/ 6 w 155"/>
                  <a:gd name="T81" fmla="*/ 151 h 171"/>
                  <a:gd name="T82" fmla="*/ 0 w 155"/>
                  <a:gd name="T83" fmla="*/ 145 h 171"/>
                  <a:gd name="T84" fmla="*/ 4 w 155"/>
                  <a:gd name="T85" fmla="*/ 131 h 171"/>
                  <a:gd name="T86" fmla="*/ 8 w 155"/>
                  <a:gd name="T87" fmla="*/ 122 h 171"/>
                  <a:gd name="T88" fmla="*/ 10 w 155"/>
                  <a:gd name="T89" fmla="*/ 115 h 171"/>
                  <a:gd name="T90" fmla="*/ 16 w 155"/>
                  <a:gd name="T91" fmla="*/ 106 h 171"/>
                  <a:gd name="T92" fmla="*/ 22 w 155"/>
                  <a:gd name="T93" fmla="*/ 95 h 171"/>
                  <a:gd name="T94" fmla="*/ 32 w 155"/>
                  <a:gd name="T95" fmla="*/ 34 h 171"/>
                  <a:gd name="T96" fmla="*/ 36 w 155"/>
                  <a:gd name="T97" fmla="*/ 28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5"/>
                  <a:gd name="T148" fmla="*/ 0 h 171"/>
                  <a:gd name="T149" fmla="*/ 155 w 155"/>
                  <a:gd name="T150" fmla="*/ 171 h 1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5" h="171">
                    <a:moveTo>
                      <a:pt x="36" y="20"/>
                    </a:moveTo>
                    <a:lnTo>
                      <a:pt x="48" y="14"/>
                    </a:lnTo>
                    <a:lnTo>
                      <a:pt x="96" y="0"/>
                    </a:lnTo>
                    <a:lnTo>
                      <a:pt x="106" y="4"/>
                    </a:lnTo>
                    <a:lnTo>
                      <a:pt x="112" y="10"/>
                    </a:lnTo>
                    <a:lnTo>
                      <a:pt x="116" y="16"/>
                    </a:lnTo>
                    <a:lnTo>
                      <a:pt x="122" y="22"/>
                    </a:lnTo>
                    <a:lnTo>
                      <a:pt x="122" y="26"/>
                    </a:lnTo>
                    <a:lnTo>
                      <a:pt x="120" y="30"/>
                    </a:lnTo>
                    <a:lnTo>
                      <a:pt x="118" y="34"/>
                    </a:lnTo>
                    <a:lnTo>
                      <a:pt x="150" y="44"/>
                    </a:lnTo>
                    <a:lnTo>
                      <a:pt x="154" y="60"/>
                    </a:lnTo>
                    <a:lnTo>
                      <a:pt x="142" y="70"/>
                    </a:lnTo>
                    <a:lnTo>
                      <a:pt x="114" y="68"/>
                    </a:lnTo>
                    <a:lnTo>
                      <a:pt x="100" y="66"/>
                    </a:lnTo>
                    <a:lnTo>
                      <a:pt x="92" y="68"/>
                    </a:lnTo>
                    <a:lnTo>
                      <a:pt x="86" y="90"/>
                    </a:lnTo>
                    <a:lnTo>
                      <a:pt x="76" y="94"/>
                    </a:lnTo>
                    <a:lnTo>
                      <a:pt x="76" y="100"/>
                    </a:lnTo>
                    <a:lnTo>
                      <a:pt x="64" y="98"/>
                    </a:lnTo>
                    <a:lnTo>
                      <a:pt x="58" y="96"/>
                    </a:lnTo>
                    <a:lnTo>
                      <a:pt x="50" y="92"/>
                    </a:lnTo>
                    <a:lnTo>
                      <a:pt x="48" y="98"/>
                    </a:lnTo>
                    <a:lnTo>
                      <a:pt x="54" y="102"/>
                    </a:lnTo>
                    <a:lnTo>
                      <a:pt x="54" y="112"/>
                    </a:lnTo>
                    <a:lnTo>
                      <a:pt x="54" y="116"/>
                    </a:lnTo>
                    <a:lnTo>
                      <a:pt x="54" y="120"/>
                    </a:lnTo>
                    <a:lnTo>
                      <a:pt x="60" y="122"/>
                    </a:lnTo>
                    <a:lnTo>
                      <a:pt x="62" y="130"/>
                    </a:lnTo>
                    <a:lnTo>
                      <a:pt x="58" y="136"/>
                    </a:lnTo>
                    <a:lnTo>
                      <a:pt x="52" y="140"/>
                    </a:lnTo>
                    <a:lnTo>
                      <a:pt x="54" y="150"/>
                    </a:lnTo>
                    <a:lnTo>
                      <a:pt x="48" y="160"/>
                    </a:lnTo>
                    <a:lnTo>
                      <a:pt x="50" y="166"/>
                    </a:lnTo>
                    <a:lnTo>
                      <a:pt x="56" y="170"/>
                    </a:lnTo>
                    <a:lnTo>
                      <a:pt x="46" y="170"/>
                    </a:lnTo>
                    <a:lnTo>
                      <a:pt x="36" y="166"/>
                    </a:lnTo>
                    <a:lnTo>
                      <a:pt x="32" y="154"/>
                    </a:lnTo>
                    <a:lnTo>
                      <a:pt x="22" y="142"/>
                    </a:lnTo>
                    <a:lnTo>
                      <a:pt x="12" y="124"/>
                    </a:lnTo>
                    <a:lnTo>
                      <a:pt x="6" y="108"/>
                    </a:lnTo>
                    <a:lnTo>
                      <a:pt x="0" y="104"/>
                    </a:lnTo>
                    <a:lnTo>
                      <a:pt x="4" y="94"/>
                    </a:lnTo>
                    <a:lnTo>
                      <a:pt x="8" y="88"/>
                    </a:lnTo>
                    <a:lnTo>
                      <a:pt x="10" y="82"/>
                    </a:lnTo>
                    <a:lnTo>
                      <a:pt x="16" y="76"/>
                    </a:lnTo>
                    <a:lnTo>
                      <a:pt x="22" y="68"/>
                    </a:lnTo>
                    <a:lnTo>
                      <a:pt x="32" y="24"/>
                    </a:lnTo>
                    <a:lnTo>
                      <a:pt x="36" y="20"/>
                    </a:lnTo>
                  </a:path>
                </a:pathLst>
              </a:custGeom>
              <a:solidFill>
                <a:schemeClr val="hlink"/>
              </a:solidFill>
              <a:ln w="12700" cap="rnd">
                <a:solidFill>
                  <a:schemeClr val="bg1"/>
                </a:solidFill>
                <a:round/>
                <a:headEnd/>
                <a:tailEnd/>
              </a:ln>
            </p:spPr>
            <p:txBody>
              <a:bodyPr/>
              <a:lstStyle/>
              <a:p>
                <a:endParaRPr lang="en-US"/>
              </a:p>
            </p:txBody>
          </p:sp>
          <p:sp>
            <p:nvSpPr>
              <p:cNvPr id="13841" name="Freeform 122"/>
              <p:cNvSpPr>
                <a:spLocks/>
              </p:cNvSpPr>
              <p:nvPr/>
            </p:nvSpPr>
            <p:spPr bwMode="ltGray">
              <a:xfrm>
                <a:off x="2805" y="1750"/>
                <a:ext cx="202" cy="126"/>
              </a:xfrm>
              <a:custGeom>
                <a:avLst/>
                <a:gdLst>
                  <a:gd name="T0" fmla="*/ 6 w 203"/>
                  <a:gd name="T1" fmla="*/ 50 h 113"/>
                  <a:gd name="T2" fmla="*/ 78 w 203"/>
                  <a:gd name="T3" fmla="*/ 0 h 113"/>
                  <a:gd name="T4" fmla="*/ 92 w 203"/>
                  <a:gd name="T5" fmla="*/ 11 h 113"/>
                  <a:gd name="T6" fmla="*/ 100 w 203"/>
                  <a:gd name="T7" fmla="*/ 16 h 113"/>
                  <a:gd name="T8" fmla="*/ 111 w 203"/>
                  <a:gd name="T9" fmla="*/ 13 h 113"/>
                  <a:gd name="T10" fmla="*/ 129 w 203"/>
                  <a:gd name="T11" fmla="*/ 31 h 113"/>
                  <a:gd name="T12" fmla="*/ 143 w 203"/>
                  <a:gd name="T13" fmla="*/ 13 h 113"/>
                  <a:gd name="T14" fmla="*/ 155 w 203"/>
                  <a:gd name="T15" fmla="*/ 4 h 113"/>
                  <a:gd name="T16" fmla="*/ 161 w 203"/>
                  <a:gd name="T17" fmla="*/ 16 h 113"/>
                  <a:gd name="T18" fmla="*/ 171 w 203"/>
                  <a:gd name="T19" fmla="*/ 31 h 113"/>
                  <a:gd name="T20" fmla="*/ 177 w 203"/>
                  <a:gd name="T21" fmla="*/ 47 h 113"/>
                  <a:gd name="T22" fmla="*/ 177 w 203"/>
                  <a:gd name="T23" fmla="*/ 67 h 113"/>
                  <a:gd name="T24" fmla="*/ 183 w 203"/>
                  <a:gd name="T25" fmla="*/ 86 h 113"/>
                  <a:gd name="T26" fmla="*/ 199 w 203"/>
                  <a:gd name="T27" fmla="*/ 97 h 113"/>
                  <a:gd name="T28" fmla="*/ 197 w 203"/>
                  <a:gd name="T29" fmla="*/ 122 h 113"/>
                  <a:gd name="T30" fmla="*/ 187 w 203"/>
                  <a:gd name="T31" fmla="*/ 122 h 113"/>
                  <a:gd name="T32" fmla="*/ 181 w 203"/>
                  <a:gd name="T33" fmla="*/ 149 h 113"/>
                  <a:gd name="T34" fmla="*/ 169 w 203"/>
                  <a:gd name="T35" fmla="*/ 153 h 113"/>
                  <a:gd name="T36" fmla="*/ 161 w 203"/>
                  <a:gd name="T37" fmla="*/ 139 h 113"/>
                  <a:gd name="T38" fmla="*/ 149 w 203"/>
                  <a:gd name="T39" fmla="*/ 136 h 113"/>
                  <a:gd name="T40" fmla="*/ 135 w 203"/>
                  <a:gd name="T41" fmla="*/ 147 h 113"/>
                  <a:gd name="T42" fmla="*/ 119 w 203"/>
                  <a:gd name="T43" fmla="*/ 153 h 113"/>
                  <a:gd name="T44" fmla="*/ 100 w 203"/>
                  <a:gd name="T45" fmla="*/ 155 h 113"/>
                  <a:gd name="T46" fmla="*/ 96 w 203"/>
                  <a:gd name="T47" fmla="*/ 133 h 113"/>
                  <a:gd name="T48" fmla="*/ 86 w 203"/>
                  <a:gd name="T49" fmla="*/ 119 h 113"/>
                  <a:gd name="T50" fmla="*/ 78 w 203"/>
                  <a:gd name="T51" fmla="*/ 108 h 113"/>
                  <a:gd name="T52" fmla="*/ 72 w 203"/>
                  <a:gd name="T53" fmla="*/ 97 h 113"/>
                  <a:gd name="T54" fmla="*/ 68 w 203"/>
                  <a:gd name="T55" fmla="*/ 86 h 113"/>
                  <a:gd name="T56" fmla="*/ 66 w 203"/>
                  <a:gd name="T57" fmla="*/ 75 h 113"/>
                  <a:gd name="T58" fmla="*/ 56 w 203"/>
                  <a:gd name="T59" fmla="*/ 75 h 113"/>
                  <a:gd name="T60" fmla="*/ 50 w 203"/>
                  <a:gd name="T61" fmla="*/ 86 h 113"/>
                  <a:gd name="T62" fmla="*/ 28 w 203"/>
                  <a:gd name="T63" fmla="*/ 86 h 113"/>
                  <a:gd name="T64" fmla="*/ 10 w 203"/>
                  <a:gd name="T65" fmla="*/ 77 h 113"/>
                  <a:gd name="T66" fmla="*/ 0 w 203"/>
                  <a:gd name="T67" fmla="*/ 58 h 1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3"/>
                  <a:gd name="T103" fmla="*/ 0 h 113"/>
                  <a:gd name="T104" fmla="*/ 203 w 203"/>
                  <a:gd name="T105" fmla="*/ 113 h 1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3" h="113">
                    <a:moveTo>
                      <a:pt x="0" y="42"/>
                    </a:moveTo>
                    <a:lnTo>
                      <a:pt x="6" y="36"/>
                    </a:lnTo>
                    <a:lnTo>
                      <a:pt x="62" y="2"/>
                    </a:lnTo>
                    <a:lnTo>
                      <a:pt x="78" y="0"/>
                    </a:lnTo>
                    <a:lnTo>
                      <a:pt x="88" y="4"/>
                    </a:lnTo>
                    <a:lnTo>
                      <a:pt x="92" y="8"/>
                    </a:lnTo>
                    <a:lnTo>
                      <a:pt x="96" y="10"/>
                    </a:lnTo>
                    <a:lnTo>
                      <a:pt x="100" y="12"/>
                    </a:lnTo>
                    <a:lnTo>
                      <a:pt x="108" y="12"/>
                    </a:lnTo>
                    <a:lnTo>
                      <a:pt x="114" y="10"/>
                    </a:lnTo>
                    <a:lnTo>
                      <a:pt x="124" y="12"/>
                    </a:lnTo>
                    <a:lnTo>
                      <a:pt x="132" y="22"/>
                    </a:lnTo>
                    <a:lnTo>
                      <a:pt x="138" y="18"/>
                    </a:lnTo>
                    <a:lnTo>
                      <a:pt x="146" y="10"/>
                    </a:lnTo>
                    <a:lnTo>
                      <a:pt x="150" y="6"/>
                    </a:lnTo>
                    <a:lnTo>
                      <a:pt x="158" y="4"/>
                    </a:lnTo>
                    <a:lnTo>
                      <a:pt x="162" y="6"/>
                    </a:lnTo>
                    <a:lnTo>
                      <a:pt x="164" y="12"/>
                    </a:lnTo>
                    <a:lnTo>
                      <a:pt x="170" y="20"/>
                    </a:lnTo>
                    <a:lnTo>
                      <a:pt x="174" y="22"/>
                    </a:lnTo>
                    <a:lnTo>
                      <a:pt x="178" y="26"/>
                    </a:lnTo>
                    <a:lnTo>
                      <a:pt x="180" y="34"/>
                    </a:lnTo>
                    <a:lnTo>
                      <a:pt x="180" y="42"/>
                    </a:lnTo>
                    <a:lnTo>
                      <a:pt x="180" y="48"/>
                    </a:lnTo>
                    <a:lnTo>
                      <a:pt x="180" y="58"/>
                    </a:lnTo>
                    <a:lnTo>
                      <a:pt x="186" y="62"/>
                    </a:lnTo>
                    <a:lnTo>
                      <a:pt x="196" y="64"/>
                    </a:lnTo>
                    <a:lnTo>
                      <a:pt x="202" y="70"/>
                    </a:lnTo>
                    <a:lnTo>
                      <a:pt x="200" y="82"/>
                    </a:lnTo>
                    <a:lnTo>
                      <a:pt x="200" y="88"/>
                    </a:lnTo>
                    <a:lnTo>
                      <a:pt x="194" y="88"/>
                    </a:lnTo>
                    <a:lnTo>
                      <a:pt x="190" y="88"/>
                    </a:lnTo>
                    <a:lnTo>
                      <a:pt x="186" y="96"/>
                    </a:lnTo>
                    <a:lnTo>
                      <a:pt x="184" y="108"/>
                    </a:lnTo>
                    <a:lnTo>
                      <a:pt x="182" y="112"/>
                    </a:lnTo>
                    <a:lnTo>
                      <a:pt x="172" y="110"/>
                    </a:lnTo>
                    <a:lnTo>
                      <a:pt x="166" y="108"/>
                    </a:lnTo>
                    <a:lnTo>
                      <a:pt x="164" y="100"/>
                    </a:lnTo>
                    <a:lnTo>
                      <a:pt x="158" y="96"/>
                    </a:lnTo>
                    <a:lnTo>
                      <a:pt x="152" y="98"/>
                    </a:lnTo>
                    <a:lnTo>
                      <a:pt x="144" y="102"/>
                    </a:lnTo>
                    <a:lnTo>
                      <a:pt x="138" y="106"/>
                    </a:lnTo>
                    <a:lnTo>
                      <a:pt x="134" y="110"/>
                    </a:lnTo>
                    <a:lnTo>
                      <a:pt x="122" y="110"/>
                    </a:lnTo>
                    <a:lnTo>
                      <a:pt x="106" y="108"/>
                    </a:lnTo>
                    <a:lnTo>
                      <a:pt x="100" y="112"/>
                    </a:lnTo>
                    <a:lnTo>
                      <a:pt x="96" y="108"/>
                    </a:lnTo>
                    <a:lnTo>
                      <a:pt x="96" y="96"/>
                    </a:lnTo>
                    <a:lnTo>
                      <a:pt x="96" y="88"/>
                    </a:lnTo>
                    <a:lnTo>
                      <a:pt x="86" y="86"/>
                    </a:lnTo>
                    <a:lnTo>
                      <a:pt x="82" y="82"/>
                    </a:lnTo>
                    <a:lnTo>
                      <a:pt x="78" y="78"/>
                    </a:lnTo>
                    <a:lnTo>
                      <a:pt x="74" y="74"/>
                    </a:lnTo>
                    <a:lnTo>
                      <a:pt x="72" y="70"/>
                    </a:lnTo>
                    <a:lnTo>
                      <a:pt x="70" y="64"/>
                    </a:lnTo>
                    <a:lnTo>
                      <a:pt x="68" y="62"/>
                    </a:lnTo>
                    <a:lnTo>
                      <a:pt x="68" y="58"/>
                    </a:lnTo>
                    <a:lnTo>
                      <a:pt x="66" y="54"/>
                    </a:lnTo>
                    <a:lnTo>
                      <a:pt x="64" y="54"/>
                    </a:lnTo>
                    <a:lnTo>
                      <a:pt x="56" y="54"/>
                    </a:lnTo>
                    <a:lnTo>
                      <a:pt x="52" y="56"/>
                    </a:lnTo>
                    <a:lnTo>
                      <a:pt x="50" y="62"/>
                    </a:lnTo>
                    <a:lnTo>
                      <a:pt x="46" y="64"/>
                    </a:lnTo>
                    <a:lnTo>
                      <a:pt x="28" y="62"/>
                    </a:lnTo>
                    <a:lnTo>
                      <a:pt x="22" y="60"/>
                    </a:lnTo>
                    <a:lnTo>
                      <a:pt x="10" y="56"/>
                    </a:lnTo>
                    <a:lnTo>
                      <a:pt x="8" y="48"/>
                    </a:lnTo>
                    <a:lnTo>
                      <a:pt x="0" y="42"/>
                    </a:lnTo>
                  </a:path>
                </a:pathLst>
              </a:custGeom>
              <a:solidFill>
                <a:schemeClr val="hlink"/>
              </a:solidFill>
              <a:ln w="12700" cap="rnd">
                <a:solidFill>
                  <a:schemeClr val="bg1"/>
                </a:solidFill>
                <a:round/>
                <a:headEnd/>
                <a:tailEnd/>
              </a:ln>
            </p:spPr>
            <p:txBody>
              <a:bodyPr/>
              <a:lstStyle/>
              <a:p>
                <a:endParaRPr lang="en-US"/>
              </a:p>
            </p:txBody>
          </p:sp>
          <p:sp>
            <p:nvSpPr>
              <p:cNvPr id="13842" name="Freeform 123"/>
              <p:cNvSpPr>
                <a:spLocks/>
              </p:cNvSpPr>
              <p:nvPr/>
            </p:nvSpPr>
            <p:spPr bwMode="ltGray">
              <a:xfrm>
                <a:off x="2739" y="1685"/>
                <a:ext cx="160" cy="99"/>
              </a:xfrm>
              <a:custGeom>
                <a:avLst/>
                <a:gdLst>
                  <a:gd name="T0" fmla="*/ 64 w 161"/>
                  <a:gd name="T1" fmla="*/ 4 h 89"/>
                  <a:gd name="T2" fmla="*/ 72 w 161"/>
                  <a:gd name="T3" fmla="*/ 13 h 89"/>
                  <a:gd name="T4" fmla="*/ 123 w 161"/>
                  <a:gd name="T5" fmla="*/ 52 h 89"/>
                  <a:gd name="T6" fmla="*/ 129 w 161"/>
                  <a:gd name="T7" fmla="*/ 52 h 89"/>
                  <a:gd name="T8" fmla="*/ 135 w 161"/>
                  <a:gd name="T9" fmla="*/ 49 h 89"/>
                  <a:gd name="T10" fmla="*/ 139 w 161"/>
                  <a:gd name="T11" fmla="*/ 49 h 89"/>
                  <a:gd name="T12" fmla="*/ 143 w 161"/>
                  <a:gd name="T13" fmla="*/ 52 h 89"/>
                  <a:gd name="T14" fmla="*/ 147 w 161"/>
                  <a:gd name="T15" fmla="*/ 52 h 89"/>
                  <a:gd name="T16" fmla="*/ 147 w 161"/>
                  <a:gd name="T17" fmla="*/ 58 h 89"/>
                  <a:gd name="T18" fmla="*/ 151 w 161"/>
                  <a:gd name="T19" fmla="*/ 61 h 89"/>
                  <a:gd name="T20" fmla="*/ 153 w 161"/>
                  <a:gd name="T21" fmla="*/ 69 h 89"/>
                  <a:gd name="T22" fmla="*/ 157 w 161"/>
                  <a:gd name="T23" fmla="*/ 75 h 89"/>
                  <a:gd name="T24" fmla="*/ 157 w 161"/>
                  <a:gd name="T25" fmla="*/ 80 h 89"/>
                  <a:gd name="T26" fmla="*/ 157 w 161"/>
                  <a:gd name="T27" fmla="*/ 88 h 89"/>
                  <a:gd name="T28" fmla="*/ 155 w 161"/>
                  <a:gd name="T29" fmla="*/ 97 h 89"/>
                  <a:gd name="T30" fmla="*/ 149 w 161"/>
                  <a:gd name="T31" fmla="*/ 97 h 89"/>
                  <a:gd name="T32" fmla="*/ 141 w 161"/>
                  <a:gd name="T33" fmla="*/ 88 h 89"/>
                  <a:gd name="T34" fmla="*/ 135 w 161"/>
                  <a:gd name="T35" fmla="*/ 86 h 89"/>
                  <a:gd name="T36" fmla="*/ 131 w 161"/>
                  <a:gd name="T37" fmla="*/ 90 h 89"/>
                  <a:gd name="T38" fmla="*/ 123 w 161"/>
                  <a:gd name="T39" fmla="*/ 97 h 89"/>
                  <a:gd name="T40" fmla="*/ 101 w 161"/>
                  <a:gd name="T41" fmla="*/ 101 h 89"/>
                  <a:gd name="T42" fmla="*/ 101 w 161"/>
                  <a:gd name="T43" fmla="*/ 108 h 89"/>
                  <a:gd name="T44" fmla="*/ 101 w 161"/>
                  <a:gd name="T45" fmla="*/ 110 h 89"/>
                  <a:gd name="T46" fmla="*/ 97 w 161"/>
                  <a:gd name="T47" fmla="*/ 112 h 89"/>
                  <a:gd name="T48" fmla="*/ 95 w 161"/>
                  <a:gd name="T49" fmla="*/ 115 h 89"/>
                  <a:gd name="T50" fmla="*/ 91 w 161"/>
                  <a:gd name="T51" fmla="*/ 119 h 89"/>
                  <a:gd name="T52" fmla="*/ 89 w 161"/>
                  <a:gd name="T53" fmla="*/ 119 h 89"/>
                  <a:gd name="T54" fmla="*/ 87 w 161"/>
                  <a:gd name="T55" fmla="*/ 119 h 89"/>
                  <a:gd name="T56" fmla="*/ 76 w 161"/>
                  <a:gd name="T57" fmla="*/ 121 h 89"/>
                  <a:gd name="T58" fmla="*/ 64 w 161"/>
                  <a:gd name="T59" fmla="*/ 119 h 89"/>
                  <a:gd name="T60" fmla="*/ 44 w 161"/>
                  <a:gd name="T61" fmla="*/ 115 h 89"/>
                  <a:gd name="T62" fmla="*/ 22 w 161"/>
                  <a:gd name="T63" fmla="*/ 101 h 89"/>
                  <a:gd name="T64" fmla="*/ 0 w 161"/>
                  <a:gd name="T65" fmla="*/ 66 h 89"/>
                  <a:gd name="T66" fmla="*/ 0 w 161"/>
                  <a:gd name="T67" fmla="*/ 36 h 89"/>
                  <a:gd name="T68" fmla="*/ 22 w 161"/>
                  <a:gd name="T69" fmla="*/ 11 h 89"/>
                  <a:gd name="T70" fmla="*/ 46 w 161"/>
                  <a:gd name="T71" fmla="*/ 0 h 89"/>
                  <a:gd name="T72" fmla="*/ 64 w 161"/>
                  <a:gd name="T73" fmla="*/ 4 h 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1"/>
                  <a:gd name="T112" fmla="*/ 0 h 89"/>
                  <a:gd name="T113" fmla="*/ 161 w 161"/>
                  <a:gd name="T114" fmla="*/ 89 h 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1" h="89">
                    <a:moveTo>
                      <a:pt x="64" y="4"/>
                    </a:moveTo>
                    <a:lnTo>
                      <a:pt x="72" y="10"/>
                    </a:lnTo>
                    <a:lnTo>
                      <a:pt x="126" y="38"/>
                    </a:lnTo>
                    <a:lnTo>
                      <a:pt x="132" y="38"/>
                    </a:lnTo>
                    <a:lnTo>
                      <a:pt x="138" y="36"/>
                    </a:lnTo>
                    <a:lnTo>
                      <a:pt x="142" y="36"/>
                    </a:lnTo>
                    <a:lnTo>
                      <a:pt x="146" y="38"/>
                    </a:lnTo>
                    <a:lnTo>
                      <a:pt x="150" y="38"/>
                    </a:lnTo>
                    <a:lnTo>
                      <a:pt x="150" y="42"/>
                    </a:lnTo>
                    <a:lnTo>
                      <a:pt x="154" y="44"/>
                    </a:lnTo>
                    <a:lnTo>
                      <a:pt x="156" y="50"/>
                    </a:lnTo>
                    <a:lnTo>
                      <a:pt x="160" y="54"/>
                    </a:lnTo>
                    <a:lnTo>
                      <a:pt x="160" y="58"/>
                    </a:lnTo>
                    <a:lnTo>
                      <a:pt x="160" y="64"/>
                    </a:lnTo>
                    <a:lnTo>
                      <a:pt x="158" y="70"/>
                    </a:lnTo>
                    <a:lnTo>
                      <a:pt x="152" y="70"/>
                    </a:lnTo>
                    <a:lnTo>
                      <a:pt x="144" y="64"/>
                    </a:lnTo>
                    <a:lnTo>
                      <a:pt x="138" y="62"/>
                    </a:lnTo>
                    <a:lnTo>
                      <a:pt x="134" y="66"/>
                    </a:lnTo>
                    <a:lnTo>
                      <a:pt x="126" y="70"/>
                    </a:lnTo>
                    <a:lnTo>
                      <a:pt x="104" y="74"/>
                    </a:lnTo>
                    <a:lnTo>
                      <a:pt x="104" y="78"/>
                    </a:lnTo>
                    <a:lnTo>
                      <a:pt x="104" y="80"/>
                    </a:lnTo>
                    <a:lnTo>
                      <a:pt x="100" y="82"/>
                    </a:lnTo>
                    <a:lnTo>
                      <a:pt x="98" y="84"/>
                    </a:lnTo>
                    <a:lnTo>
                      <a:pt x="94" y="86"/>
                    </a:lnTo>
                    <a:lnTo>
                      <a:pt x="92" y="86"/>
                    </a:lnTo>
                    <a:lnTo>
                      <a:pt x="90" y="86"/>
                    </a:lnTo>
                    <a:lnTo>
                      <a:pt x="76" y="88"/>
                    </a:lnTo>
                    <a:lnTo>
                      <a:pt x="64" y="86"/>
                    </a:lnTo>
                    <a:lnTo>
                      <a:pt x="44" y="84"/>
                    </a:lnTo>
                    <a:lnTo>
                      <a:pt x="22" y="74"/>
                    </a:lnTo>
                    <a:lnTo>
                      <a:pt x="0" y="48"/>
                    </a:lnTo>
                    <a:lnTo>
                      <a:pt x="0" y="26"/>
                    </a:lnTo>
                    <a:lnTo>
                      <a:pt x="22" y="8"/>
                    </a:lnTo>
                    <a:lnTo>
                      <a:pt x="46" y="0"/>
                    </a:lnTo>
                    <a:lnTo>
                      <a:pt x="64" y="4"/>
                    </a:lnTo>
                  </a:path>
                </a:pathLst>
              </a:custGeom>
              <a:solidFill>
                <a:schemeClr val="hlink"/>
              </a:solidFill>
              <a:ln w="12700" cap="rnd">
                <a:solidFill>
                  <a:schemeClr val="bg1"/>
                </a:solidFill>
                <a:round/>
                <a:headEnd/>
                <a:tailEnd/>
              </a:ln>
            </p:spPr>
            <p:txBody>
              <a:bodyPr/>
              <a:lstStyle/>
              <a:p>
                <a:endParaRPr lang="en-US"/>
              </a:p>
            </p:txBody>
          </p:sp>
          <p:sp>
            <p:nvSpPr>
              <p:cNvPr id="13843" name="Freeform 124"/>
              <p:cNvSpPr>
                <a:spLocks/>
              </p:cNvSpPr>
              <p:nvPr/>
            </p:nvSpPr>
            <p:spPr bwMode="ltGray">
              <a:xfrm>
                <a:off x="2765" y="1595"/>
                <a:ext cx="155" cy="151"/>
              </a:xfrm>
              <a:custGeom>
                <a:avLst/>
                <a:gdLst>
                  <a:gd name="T0" fmla="*/ 8 w 155"/>
                  <a:gd name="T1" fmla="*/ 36 h 135"/>
                  <a:gd name="T2" fmla="*/ 20 w 155"/>
                  <a:gd name="T3" fmla="*/ 22 h 135"/>
                  <a:gd name="T4" fmla="*/ 26 w 155"/>
                  <a:gd name="T5" fmla="*/ 20 h 135"/>
                  <a:gd name="T6" fmla="*/ 62 w 155"/>
                  <a:gd name="T7" fmla="*/ 0 h 135"/>
                  <a:gd name="T8" fmla="*/ 70 w 155"/>
                  <a:gd name="T9" fmla="*/ 9 h 135"/>
                  <a:gd name="T10" fmla="*/ 74 w 155"/>
                  <a:gd name="T11" fmla="*/ 13 h 135"/>
                  <a:gd name="T12" fmla="*/ 78 w 155"/>
                  <a:gd name="T13" fmla="*/ 20 h 135"/>
                  <a:gd name="T14" fmla="*/ 82 w 155"/>
                  <a:gd name="T15" fmla="*/ 20 h 135"/>
                  <a:gd name="T16" fmla="*/ 86 w 155"/>
                  <a:gd name="T17" fmla="*/ 17 h 135"/>
                  <a:gd name="T18" fmla="*/ 94 w 155"/>
                  <a:gd name="T19" fmla="*/ 13 h 135"/>
                  <a:gd name="T20" fmla="*/ 100 w 155"/>
                  <a:gd name="T21" fmla="*/ 11 h 135"/>
                  <a:gd name="T22" fmla="*/ 106 w 155"/>
                  <a:gd name="T23" fmla="*/ 11 h 135"/>
                  <a:gd name="T24" fmla="*/ 114 w 155"/>
                  <a:gd name="T25" fmla="*/ 11 h 135"/>
                  <a:gd name="T26" fmla="*/ 124 w 155"/>
                  <a:gd name="T27" fmla="*/ 11 h 135"/>
                  <a:gd name="T28" fmla="*/ 132 w 155"/>
                  <a:gd name="T29" fmla="*/ 11 h 135"/>
                  <a:gd name="T30" fmla="*/ 140 w 155"/>
                  <a:gd name="T31" fmla="*/ 11 h 135"/>
                  <a:gd name="T32" fmla="*/ 142 w 155"/>
                  <a:gd name="T33" fmla="*/ 25 h 135"/>
                  <a:gd name="T34" fmla="*/ 148 w 155"/>
                  <a:gd name="T35" fmla="*/ 39 h 135"/>
                  <a:gd name="T36" fmla="*/ 150 w 155"/>
                  <a:gd name="T37" fmla="*/ 54 h 135"/>
                  <a:gd name="T38" fmla="*/ 148 w 155"/>
                  <a:gd name="T39" fmla="*/ 73 h 135"/>
                  <a:gd name="T40" fmla="*/ 144 w 155"/>
                  <a:gd name="T41" fmla="*/ 82 h 135"/>
                  <a:gd name="T42" fmla="*/ 146 w 155"/>
                  <a:gd name="T43" fmla="*/ 93 h 135"/>
                  <a:gd name="T44" fmla="*/ 150 w 155"/>
                  <a:gd name="T45" fmla="*/ 102 h 135"/>
                  <a:gd name="T46" fmla="*/ 152 w 155"/>
                  <a:gd name="T47" fmla="*/ 115 h 135"/>
                  <a:gd name="T48" fmla="*/ 154 w 155"/>
                  <a:gd name="T49" fmla="*/ 126 h 135"/>
                  <a:gd name="T50" fmla="*/ 150 w 155"/>
                  <a:gd name="T51" fmla="*/ 140 h 135"/>
                  <a:gd name="T52" fmla="*/ 140 w 155"/>
                  <a:gd name="T53" fmla="*/ 143 h 135"/>
                  <a:gd name="T54" fmla="*/ 136 w 155"/>
                  <a:gd name="T55" fmla="*/ 154 h 135"/>
                  <a:gd name="T56" fmla="*/ 134 w 155"/>
                  <a:gd name="T57" fmla="*/ 166 h 135"/>
                  <a:gd name="T58" fmla="*/ 134 w 155"/>
                  <a:gd name="T59" fmla="*/ 179 h 135"/>
                  <a:gd name="T60" fmla="*/ 132 w 155"/>
                  <a:gd name="T61" fmla="*/ 188 h 135"/>
                  <a:gd name="T62" fmla="*/ 122 w 155"/>
                  <a:gd name="T63" fmla="*/ 179 h 135"/>
                  <a:gd name="T64" fmla="*/ 112 w 155"/>
                  <a:gd name="T65" fmla="*/ 170 h 135"/>
                  <a:gd name="T66" fmla="*/ 106 w 155"/>
                  <a:gd name="T67" fmla="*/ 173 h 135"/>
                  <a:gd name="T68" fmla="*/ 100 w 155"/>
                  <a:gd name="T69" fmla="*/ 177 h 135"/>
                  <a:gd name="T70" fmla="*/ 86 w 155"/>
                  <a:gd name="T71" fmla="*/ 168 h 135"/>
                  <a:gd name="T72" fmla="*/ 80 w 155"/>
                  <a:gd name="T73" fmla="*/ 168 h 135"/>
                  <a:gd name="T74" fmla="*/ 74 w 155"/>
                  <a:gd name="T75" fmla="*/ 168 h 135"/>
                  <a:gd name="T76" fmla="*/ 70 w 155"/>
                  <a:gd name="T77" fmla="*/ 162 h 135"/>
                  <a:gd name="T78" fmla="*/ 66 w 155"/>
                  <a:gd name="T79" fmla="*/ 154 h 135"/>
                  <a:gd name="T80" fmla="*/ 62 w 155"/>
                  <a:gd name="T81" fmla="*/ 149 h 135"/>
                  <a:gd name="T82" fmla="*/ 52 w 155"/>
                  <a:gd name="T83" fmla="*/ 140 h 135"/>
                  <a:gd name="T84" fmla="*/ 32 w 155"/>
                  <a:gd name="T85" fmla="*/ 140 h 135"/>
                  <a:gd name="T86" fmla="*/ 30 w 155"/>
                  <a:gd name="T87" fmla="*/ 131 h 135"/>
                  <a:gd name="T88" fmla="*/ 30 w 155"/>
                  <a:gd name="T89" fmla="*/ 123 h 135"/>
                  <a:gd name="T90" fmla="*/ 28 w 155"/>
                  <a:gd name="T91" fmla="*/ 120 h 135"/>
                  <a:gd name="T92" fmla="*/ 24 w 155"/>
                  <a:gd name="T93" fmla="*/ 120 h 135"/>
                  <a:gd name="T94" fmla="*/ 20 w 155"/>
                  <a:gd name="T95" fmla="*/ 120 h 135"/>
                  <a:gd name="T96" fmla="*/ 18 w 155"/>
                  <a:gd name="T97" fmla="*/ 120 h 135"/>
                  <a:gd name="T98" fmla="*/ 12 w 155"/>
                  <a:gd name="T99" fmla="*/ 120 h 135"/>
                  <a:gd name="T100" fmla="*/ 4 w 155"/>
                  <a:gd name="T101" fmla="*/ 117 h 135"/>
                  <a:gd name="T102" fmla="*/ 0 w 155"/>
                  <a:gd name="T103" fmla="*/ 50 h 135"/>
                  <a:gd name="T104" fmla="*/ 8 w 155"/>
                  <a:gd name="T105" fmla="*/ 36 h 13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5"/>
                  <a:gd name="T160" fmla="*/ 0 h 135"/>
                  <a:gd name="T161" fmla="*/ 155 w 155"/>
                  <a:gd name="T162" fmla="*/ 135 h 13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5" h="135">
                    <a:moveTo>
                      <a:pt x="8" y="26"/>
                    </a:moveTo>
                    <a:lnTo>
                      <a:pt x="20" y="16"/>
                    </a:lnTo>
                    <a:lnTo>
                      <a:pt x="26" y="14"/>
                    </a:lnTo>
                    <a:lnTo>
                      <a:pt x="62" y="0"/>
                    </a:lnTo>
                    <a:lnTo>
                      <a:pt x="70" y="6"/>
                    </a:lnTo>
                    <a:lnTo>
                      <a:pt x="74" y="10"/>
                    </a:lnTo>
                    <a:lnTo>
                      <a:pt x="78" y="14"/>
                    </a:lnTo>
                    <a:lnTo>
                      <a:pt x="82" y="14"/>
                    </a:lnTo>
                    <a:lnTo>
                      <a:pt x="86" y="12"/>
                    </a:lnTo>
                    <a:lnTo>
                      <a:pt x="94" y="10"/>
                    </a:lnTo>
                    <a:lnTo>
                      <a:pt x="100" y="8"/>
                    </a:lnTo>
                    <a:lnTo>
                      <a:pt x="106" y="8"/>
                    </a:lnTo>
                    <a:lnTo>
                      <a:pt x="114" y="8"/>
                    </a:lnTo>
                    <a:lnTo>
                      <a:pt x="124" y="8"/>
                    </a:lnTo>
                    <a:lnTo>
                      <a:pt x="132" y="8"/>
                    </a:lnTo>
                    <a:lnTo>
                      <a:pt x="140" y="8"/>
                    </a:lnTo>
                    <a:lnTo>
                      <a:pt x="142" y="18"/>
                    </a:lnTo>
                    <a:lnTo>
                      <a:pt x="148" y="28"/>
                    </a:lnTo>
                    <a:lnTo>
                      <a:pt x="150" y="38"/>
                    </a:lnTo>
                    <a:lnTo>
                      <a:pt x="148" y="52"/>
                    </a:lnTo>
                    <a:lnTo>
                      <a:pt x="144" y="58"/>
                    </a:lnTo>
                    <a:lnTo>
                      <a:pt x="146" y="66"/>
                    </a:lnTo>
                    <a:lnTo>
                      <a:pt x="150" y="72"/>
                    </a:lnTo>
                    <a:lnTo>
                      <a:pt x="152" y="82"/>
                    </a:lnTo>
                    <a:lnTo>
                      <a:pt x="154" y="90"/>
                    </a:lnTo>
                    <a:lnTo>
                      <a:pt x="150" y="100"/>
                    </a:lnTo>
                    <a:lnTo>
                      <a:pt x="140" y="102"/>
                    </a:lnTo>
                    <a:lnTo>
                      <a:pt x="136" y="110"/>
                    </a:lnTo>
                    <a:lnTo>
                      <a:pt x="134" y="118"/>
                    </a:lnTo>
                    <a:lnTo>
                      <a:pt x="134" y="128"/>
                    </a:lnTo>
                    <a:lnTo>
                      <a:pt x="132" y="134"/>
                    </a:lnTo>
                    <a:lnTo>
                      <a:pt x="122" y="128"/>
                    </a:lnTo>
                    <a:lnTo>
                      <a:pt x="112" y="122"/>
                    </a:lnTo>
                    <a:lnTo>
                      <a:pt x="106" y="124"/>
                    </a:lnTo>
                    <a:lnTo>
                      <a:pt x="100" y="126"/>
                    </a:lnTo>
                    <a:lnTo>
                      <a:pt x="86" y="120"/>
                    </a:lnTo>
                    <a:lnTo>
                      <a:pt x="80" y="120"/>
                    </a:lnTo>
                    <a:lnTo>
                      <a:pt x="74" y="120"/>
                    </a:lnTo>
                    <a:lnTo>
                      <a:pt x="70" y="116"/>
                    </a:lnTo>
                    <a:lnTo>
                      <a:pt x="66" y="110"/>
                    </a:lnTo>
                    <a:lnTo>
                      <a:pt x="62" y="106"/>
                    </a:lnTo>
                    <a:lnTo>
                      <a:pt x="52" y="100"/>
                    </a:lnTo>
                    <a:lnTo>
                      <a:pt x="32" y="100"/>
                    </a:lnTo>
                    <a:lnTo>
                      <a:pt x="30" y="94"/>
                    </a:lnTo>
                    <a:lnTo>
                      <a:pt x="30" y="88"/>
                    </a:lnTo>
                    <a:lnTo>
                      <a:pt x="28" y="86"/>
                    </a:lnTo>
                    <a:lnTo>
                      <a:pt x="24" y="86"/>
                    </a:lnTo>
                    <a:lnTo>
                      <a:pt x="20" y="86"/>
                    </a:lnTo>
                    <a:lnTo>
                      <a:pt x="18" y="86"/>
                    </a:lnTo>
                    <a:lnTo>
                      <a:pt x="12" y="86"/>
                    </a:lnTo>
                    <a:lnTo>
                      <a:pt x="4" y="84"/>
                    </a:lnTo>
                    <a:lnTo>
                      <a:pt x="0" y="36"/>
                    </a:lnTo>
                    <a:lnTo>
                      <a:pt x="8" y="26"/>
                    </a:lnTo>
                  </a:path>
                </a:pathLst>
              </a:custGeom>
              <a:solidFill>
                <a:schemeClr val="hlink"/>
              </a:solidFill>
              <a:ln w="12700" cap="rnd">
                <a:solidFill>
                  <a:schemeClr val="bg1"/>
                </a:solidFill>
                <a:round/>
                <a:headEnd/>
                <a:tailEnd/>
              </a:ln>
            </p:spPr>
            <p:txBody>
              <a:bodyPr/>
              <a:lstStyle/>
              <a:p>
                <a:endParaRPr lang="en-US"/>
              </a:p>
            </p:txBody>
          </p:sp>
          <p:sp>
            <p:nvSpPr>
              <p:cNvPr id="13844" name="Freeform 125"/>
              <p:cNvSpPr>
                <a:spLocks/>
              </p:cNvSpPr>
              <p:nvPr/>
            </p:nvSpPr>
            <p:spPr bwMode="ltGray">
              <a:xfrm>
                <a:off x="2443" y="1591"/>
                <a:ext cx="42" cy="43"/>
              </a:xfrm>
              <a:custGeom>
                <a:avLst/>
                <a:gdLst>
                  <a:gd name="T0" fmla="*/ 12 w 41"/>
                  <a:gd name="T1" fmla="*/ 2 h 39"/>
                  <a:gd name="T2" fmla="*/ 18 w 41"/>
                  <a:gd name="T3" fmla="*/ 0 h 39"/>
                  <a:gd name="T4" fmla="*/ 31 w 41"/>
                  <a:gd name="T5" fmla="*/ 2 h 39"/>
                  <a:gd name="T6" fmla="*/ 37 w 41"/>
                  <a:gd name="T7" fmla="*/ 4 h 39"/>
                  <a:gd name="T8" fmla="*/ 39 w 41"/>
                  <a:gd name="T9" fmla="*/ 13 h 39"/>
                  <a:gd name="T10" fmla="*/ 41 w 41"/>
                  <a:gd name="T11" fmla="*/ 19 h 39"/>
                  <a:gd name="T12" fmla="*/ 43 w 41"/>
                  <a:gd name="T13" fmla="*/ 24 h 39"/>
                  <a:gd name="T14" fmla="*/ 43 w 41"/>
                  <a:gd name="T15" fmla="*/ 29 h 39"/>
                  <a:gd name="T16" fmla="*/ 41 w 41"/>
                  <a:gd name="T17" fmla="*/ 35 h 39"/>
                  <a:gd name="T18" fmla="*/ 39 w 41"/>
                  <a:gd name="T19" fmla="*/ 37 h 39"/>
                  <a:gd name="T20" fmla="*/ 39 w 41"/>
                  <a:gd name="T21" fmla="*/ 40 h 39"/>
                  <a:gd name="T22" fmla="*/ 35 w 41"/>
                  <a:gd name="T23" fmla="*/ 43 h 39"/>
                  <a:gd name="T24" fmla="*/ 33 w 41"/>
                  <a:gd name="T25" fmla="*/ 43 h 39"/>
                  <a:gd name="T26" fmla="*/ 27 w 41"/>
                  <a:gd name="T27" fmla="*/ 45 h 39"/>
                  <a:gd name="T28" fmla="*/ 10 w 41"/>
                  <a:gd name="T29" fmla="*/ 51 h 39"/>
                  <a:gd name="T30" fmla="*/ 2 w 41"/>
                  <a:gd name="T31" fmla="*/ 32 h 39"/>
                  <a:gd name="T32" fmla="*/ 0 w 41"/>
                  <a:gd name="T33" fmla="*/ 22 h 39"/>
                  <a:gd name="T34" fmla="*/ 12 w 41"/>
                  <a:gd name="T35" fmla="*/ 2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1"/>
                  <a:gd name="T55" fmla="*/ 0 h 39"/>
                  <a:gd name="T56" fmla="*/ 41 w 41"/>
                  <a:gd name="T57" fmla="*/ 39 h 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1" h="39">
                    <a:moveTo>
                      <a:pt x="12" y="2"/>
                    </a:moveTo>
                    <a:lnTo>
                      <a:pt x="18" y="0"/>
                    </a:lnTo>
                    <a:lnTo>
                      <a:pt x="28" y="2"/>
                    </a:lnTo>
                    <a:lnTo>
                      <a:pt x="34" y="4"/>
                    </a:lnTo>
                    <a:lnTo>
                      <a:pt x="36" y="10"/>
                    </a:lnTo>
                    <a:lnTo>
                      <a:pt x="38" y="14"/>
                    </a:lnTo>
                    <a:lnTo>
                      <a:pt x="40" y="18"/>
                    </a:lnTo>
                    <a:lnTo>
                      <a:pt x="40" y="22"/>
                    </a:lnTo>
                    <a:lnTo>
                      <a:pt x="38" y="26"/>
                    </a:lnTo>
                    <a:lnTo>
                      <a:pt x="36" y="28"/>
                    </a:lnTo>
                    <a:lnTo>
                      <a:pt x="36" y="30"/>
                    </a:lnTo>
                    <a:lnTo>
                      <a:pt x="32" y="32"/>
                    </a:lnTo>
                    <a:lnTo>
                      <a:pt x="30" y="32"/>
                    </a:lnTo>
                    <a:lnTo>
                      <a:pt x="24" y="34"/>
                    </a:lnTo>
                    <a:lnTo>
                      <a:pt x="10" y="38"/>
                    </a:lnTo>
                    <a:lnTo>
                      <a:pt x="2" y="24"/>
                    </a:lnTo>
                    <a:lnTo>
                      <a:pt x="0" y="16"/>
                    </a:lnTo>
                    <a:lnTo>
                      <a:pt x="12" y="2"/>
                    </a:lnTo>
                  </a:path>
                </a:pathLst>
              </a:custGeom>
              <a:solidFill>
                <a:schemeClr val="hlink"/>
              </a:solidFill>
              <a:ln w="12700" cap="rnd">
                <a:solidFill>
                  <a:schemeClr val="bg1"/>
                </a:solidFill>
                <a:round/>
                <a:headEnd/>
                <a:tailEnd/>
              </a:ln>
            </p:spPr>
            <p:txBody>
              <a:bodyPr/>
              <a:lstStyle/>
              <a:p>
                <a:endParaRPr lang="en-US"/>
              </a:p>
            </p:txBody>
          </p:sp>
          <p:sp>
            <p:nvSpPr>
              <p:cNvPr id="13845" name="Freeform 126"/>
              <p:cNvSpPr>
                <a:spLocks/>
              </p:cNvSpPr>
              <p:nvPr/>
            </p:nvSpPr>
            <p:spPr bwMode="ltGray">
              <a:xfrm>
                <a:off x="2411" y="1594"/>
                <a:ext cx="58" cy="89"/>
              </a:xfrm>
              <a:custGeom>
                <a:avLst/>
                <a:gdLst>
                  <a:gd name="T0" fmla="*/ 48 w 59"/>
                  <a:gd name="T1" fmla="*/ 92 h 79"/>
                  <a:gd name="T2" fmla="*/ 43 w 59"/>
                  <a:gd name="T3" fmla="*/ 92 h 79"/>
                  <a:gd name="T4" fmla="*/ 26 w 59"/>
                  <a:gd name="T5" fmla="*/ 104 h 79"/>
                  <a:gd name="T6" fmla="*/ 23 w 59"/>
                  <a:gd name="T7" fmla="*/ 109 h 79"/>
                  <a:gd name="T8" fmla="*/ 18 w 59"/>
                  <a:gd name="T9" fmla="*/ 109 h 79"/>
                  <a:gd name="T10" fmla="*/ 12 w 59"/>
                  <a:gd name="T11" fmla="*/ 112 h 79"/>
                  <a:gd name="T12" fmla="*/ 9 w 59"/>
                  <a:gd name="T13" fmla="*/ 106 h 79"/>
                  <a:gd name="T14" fmla="*/ 5 w 59"/>
                  <a:gd name="T15" fmla="*/ 101 h 79"/>
                  <a:gd name="T16" fmla="*/ 0 w 59"/>
                  <a:gd name="T17" fmla="*/ 92 h 79"/>
                  <a:gd name="T18" fmla="*/ 2 w 59"/>
                  <a:gd name="T19" fmla="*/ 87 h 79"/>
                  <a:gd name="T20" fmla="*/ 7 w 59"/>
                  <a:gd name="T21" fmla="*/ 82 h 79"/>
                  <a:gd name="T22" fmla="*/ 12 w 59"/>
                  <a:gd name="T23" fmla="*/ 80 h 79"/>
                  <a:gd name="T24" fmla="*/ 14 w 59"/>
                  <a:gd name="T25" fmla="*/ 72 h 79"/>
                  <a:gd name="T26" fmla="*/ 18 w 59"/>
                  <a:gd name="T27" fmla="*/ 64 h 79"/>
                  <a:gd name="T28" fmla="*/ 14 w 59"/>
                  <a:gd name="T29" fmla="*/ 57 h 79"/>
                  <a:gd name="T30" fmla="*/ 7 w 59"/>
                  <a:gd name="T31" fmla="*/ 54 h 79"/>
                  <a:gd name="T32" fmla="*/ 5 w 59"/>
                  <a:gd name="T33" fmla="*/ 48 h 79"/>
                  <a:gd name="T34" fmla="*/ 4 w 59"/>
                  <a:gd name="T35" fmla="*/ 42 h 79"/>
                  <a:gd name="T36" fmla="*/ 9 w 59"/>
                  <a:gd name="T37" fmla="*/ 36 h 79"/>
                  <a:gd name="T38" fmla="*/ 5 w 59"/>
                  <a:gd name="T39" fmla="*/ 29 h 79"/>
                  <a:gd name="T40" fmla="*/ 9 w 59"/>
                  <a:gd name="T41" fmla="*/ 23 h 79"/>
                  <a:gd name="T42" fmla="*/ 21 w 59"/>
                  <a:gd name="T43" fmla="*/ 16 h 79"/>
                  <a:gd name="T44" fmla="*/ 26 w 59"/>
                  <a:gd name="T45" fmla="*/ 10 h 79"/>
                  <a:gd name="T46" fmla="*/ 29 w 59"/>
                  <a:gd name="T47" fmla="*/ 8 h 79"/>
                  <a:gd name="T48" fmla="*/ 32 w 59"/>
                  <a:gd name="T49" fmla="*/ 0 h 79"/>
                  <a:gd name="T50" fmla="*/ 36 w 59"/>
                  <a:gd name="T51" fmla="*/ 0 h 79"/>
                  <a:gd name="T52" fmla="*/ 39 w 59"/>
                  <a:gd name="T53" fmla="*/ 0 h 79"/>
                  <a:gd name="T54" fmla="*/ 41 w 59"/>
                  <a:gd name="T55" fmla="*/ 7 h 79"/>
                  <a:gd name="T56" fmla="*/ 39 w 59"/>
                  <a:gd name="T57" fmla="*/ 10 h 79"/>
                  <a:gd name="T58" fmla="*/ 36 w 59"/>
                  <a:gd name="T59" fmla="*/ 16 h 79"/>
                  <a:gd name="T60" fmla="*/ 32 w 59"/>
                  <a:gd name="T61" fmla="*/ 21 h 79"/>
                  <a:gd name="T62" fmla="*/ 32 w 59"/>
                  <a:gd name="T63" fmla="*/ 29 h 79"/>
                  <a:gd name="T64" fmla="*/ 34 w 59"/>
                  <a:gd name="T65" fmla="*/ 32 h 79"/>
                  <a:gd name="T66" fmla="*/ 39 w 59"/>
                  <a:gd name="T67" fmla="*/ 36 h 79"/>
                  <a:gd name="T68" fmla="*/ 46 w 59"/>
                  <a:gd name="T69" fmla="*/ 36 h 79"/>
                  <a:gd name="T70" fmla="*/ 53 w 59"/>
                  <a:gd name="T71" fmla="*/ 36 h 79"/>
                  <a:gd name="T72" fmla="*/ 55 w 59"/>
                  <a:gd name="T73" fmla="*/ 47 h 79"/>
                  <a:gd name="T74" fmla="*/ 55 w 59"/>
                  <a:gd name="T75" fmla="*/ 60 h 79"/>
                  <a:gd name="T76" fmla="*/ 55 w 59"/>
                  <a:gd name="T77" fmla="*/ 70 h 79"/>
                  <a:gd name="T78" fmla="*/ 53 w 59"/>
                  <a:gd name="T79" fmla="*/ 80 h 79"/>
                  <a:gd name="T80" fmla="*/ 51 w 59"/>
                  <a:gd name="T81" fmla="*/ 89 h 79"/>
                  <a:gd name="T82" fmla="*/ 48 w 59"/>
                  <a:gd name="T83" fmla="*/ 92 h 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79"/>
                  <a:gd name="T128" fmla="*/ 59 w 59"/>
                  <a:gd name="T129" fmla="*/ 79 h 7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79">
                    <a:moveTo>
                      <a:pt x="51" y="65"/>
                    </a:moveTo>
                    <a:lnTo>
                      <a:pt x="46" y="65"/>
                    </a:lnTo>
                    <a:lnTo>
                      <a:pt x="26" y="73"/>
                    </a:lnTo>
                    <a:lnTo>
                      <a:pt x="23" y="76"/>
                    </a:lnTo>
                    <a:lnTo>
                      <a:pt x="18" y="76"/>
                    </a:lnTo>
                    <a:lnTo>
                      <a:pt x="12" y="78"/>
                    </a:lnTo>
                    <a:lnTo>
                      <a:pt x="9" y="74"/>
                    </a:lnTo>
                    <a:lnTo>
                      <a:pt x="5" y="71"/>
                    </a:lnTo>
                    <a:lnTo>
                      <a:pt x="0" y="65"/>
                    </a:lnTo>
                    <a:lnTo>
                      <a:pt x="2" y="60"/>
                    </a:lnTo>
                    <a:lnTo>
                      <a:pt x="7" y="58"/>
                    </a:lnTo>
                    <a:lnTo>
                      <a:pt x="12" y="56"/>
                    </a:lnTo>
                    <a:lnTo>
                      <a:pt x="14" y="51"/>
                    </a:lnTo>
                    <a:lnTo>
                      <a:pt x="18" y="45"/>
                    </a:lnTo>
                    <a:lnTo>
                      <a:pt x="14" y="40"/>
                    </a:lnTo>
                    <a:lnTo>
                      <a:pt x="7" y="38"/>
                    </a:lnTo>
                    <a:lnTo>
                      <a:pt x="5" y="34"/>
                    </a:lnTo>
                    <a:lnTo>
                      <a:pt x="4" y="29"/>
                    </a:lnTo>
                    <a:lnTo>
                      <a:pt x="9" y="25"/>
                    </a:lnTo>
                    <a:lnTo>
                      <a:pt x="5" y="20"/>
                    </a:lnTo>
                    <a:lnTo>
                      <a:pt x="9" y="16"/>
                    </a:lnTo>
                    <a:lnTo>
                      <a:pt x="21" y="11"/>
                    </a:lnTo>
                    <a:lnTo>
                      <a:pt x="26" y="7"/>
                    </a:lnTo>
                    <a:lnTo>
                      <a:pt x="32" y="5"/>
                    </a:lnTo>
                    <a:lnTo>
                      <a:pt x="35" y="0"/>
                    </a:lnTo>
                    <a:lnTo>
                      <a:pt x="39" y="0"/>
                    </a:lnTo>
                    <a:lnTo>
                      <a:pt x="42" y="0"/>
                    </a:lnTo>
                    <a:lnTo>
                      <a:pt x="44" y="4"/>
                    </a:lnTo>
                    <a:lnTo>
                      <a:pt x="42" y="7"/>
                    </a:lnTo>
                    <a:lnTo>
                      <a:pt x="39" y="11"/>
                    </a:lnTo>
                    <a:lnTo>
                      <a:pt x="35" y="15"/>
                    </a:lnTo>
                    <a:lnTo>
                      <a:pt x="35" y="20"/>
                    </a:lnTo>
                    <a:lnTo>
                      <a:pt x="37" y="22"/>
                    </a:lnTo>
                    <a:lnTo>
                      <a:pt x="42" y="25"/>
                    </a:lnTo>
                    <a:lnTo>
                      <a:pt x="49" y="25"/>
                    </a:lnTo>
                    <a:lnTo>
                      <a:pt x="56" y="25"/>
                    </a:lnTo>
                    <a:lnTo>
                      <a:pt x="58" y="33"/>
                    </a:lnTo>
                    <a:lnTo>
                      <a:pt x="58" y="42"/>
                    </a:lnTo>
                    <a:lnTo>
                      <a:pt x="58" y="49"/>
                    </a:lnTo>
                    <a:lnTo>
                      <a:pt x="56" y="56"/>
                    </a:lnTo>
                    <a:lnTo>
                      <a:pt x="54" y="62"/>
                    </a:lnTo>
                    <a:lnTo>
                      <a:pt x="51" y="65"/>
                    </a:lnTo>
                  </a:path>
                </a:pathLst>
              </a:custGeom>
              <a:solidFill>
                <a:schemeClr val="hlink"/>
              </a:solidFill>
              <a:ln w="12700" cap="rnd">
                <a:solidFill>
                  <a:schemeClr val="bg1"/>
                </a:solidFill>
                <a:round/>
                <a:headEnd/>
                <a:tailEnd/>
              </a:ln>
            </p:spPr>
            <p:txBody>
              <a:bodyPr/>
              <a:lstStyle/>
              <a:p>
                <a:endParaRPr lang="en-US"/>
              </a:p>
            </p:txBody>
          </p:sp>
          <p:sp>
            <p:nvSpPr>
              <p:cNvPr id="13846" name="Freeform 127"/>
              <p:cNvSpPr>
                <a:spLocks/>
              </p:cNvSpPr>
              <p:nvPr/>
            </p:nvSpPr>
            <p:spPr bwMode="ltGray">
              <a:xfrm>
                <a:off x="2410" y="1593"/>
                <a:ext cx="67" cy="97"/>
              </a:xfrm>
              <a:custGeom>
                <a:avLst/>
                <a:gdLst>
                  <a:gd name="T0" fmla="*/ 58 w 67"/>
                  <a:gd name="T1" fmla="*/ 99 h 87"/>
                  <a:gd name="T2" fmla="*/ 52 w 67"/>
                  <a:gd name="T3" fmla="*/ 99 h 87"/>
                  <a:gd name="T4" fmla="*/ 30 w 67"/>
                  <a:gd name="T5" fmla="*/ 110 h 87"/>
                  <a:gd name="T6" fmla="*/ 26 w 67"/>
                  <a:gd name="T7" fmla="*/ 117 h 87"/>
                  <a:gd name="T8" fmla="*/ 20 w 67"/>
                  <a:gd name="T9" fmla="*/ 117 h 87"/>
                  <a:gd name="T10" fmla="*/ 14 w 67"/>
                  <a:gd name="T11" fmla="*/ 119 h 87"/>
                  <a:gd name="T12" fmla="*/ 10 w 67"/>
                  <a:gd name="T13" fmla="*/ 113 h 87"/>
                  <a:gd name="T14" fmla="*/ 6 w 67"/>
                  <a:gd name="T15" fmla="*/ 108 h 87"/>
                  <a:gd name="T16" fmla="*/ 0 w 67"/>
                  <a:gd name="T17" fmla="*/ 99 h 87"/>
                  <a:gd name="T18" fmla="*/ 2 w 67"/>
                  <a:gd name="T19" fmla="*/ 93 h 87"/>
                  <a:gd name="T20" fmla="*/ 8 w 67"/>
                  <a:gd name="T21" fmla="*/ 88 h 87"/>
                  <a:gd name="T22" fmla="*/ 14 w 67"/>
                  <a:gd name="T23" fmla="*/ 86 h 87"/>
                  <a:gd name="T24" fmla="*/ 16 w 67"/>
                  <a:gd name="T25" fmla="*/ 77 h 87"/>
                  <a:gd name="T26" fmla="*/ 20 w 67"/>
                  <a:gd name="T27" fmla="*/ 69 h 87"/>
                  <a:gd name="T28" fmla="*/ 16 w 67"/>
                  <a:gd name="T29" fmla="*/ 61 h 87"/>
                  <a:gd name="T30" fmla="*/ 8 w 67"/>
                  <a:gd name="T31" fmla="*/ 58 h 87"/>
                  <a:gd name="T32" fmla="*/ 6 w 67"/>
                  <a:gd name="T33" fmla="*/ 52 h 87"/>
                  <a:gd name="T34" fmla="*/ 4 w 67"/>
                  <a:gd name="T35" fmla="*/ 45 h 87"/>
                  <a:gd name="T36" fmla="*/ 10 w 67"/>
                  <a:gd name="T37" fmla="*/ 39 h 87"/>
                  <a:gd name="T38" fmla="*/ 6 w 67"/>
                  <a:gd name="T39" fmla="*/ 31 h 87"/>
                  <a:gd name="T40" fmla="*/ 10 w 67"/>
                  <a:gd name="T41" fmla="*/ 25 h 87"/>
                  <a:gd name="T42" fmla="*/ 24 w 67"/>
                  <a:gd name="T43" fmla="*/ 16 h 87"/>
                  <a:gd name="T44" fmla="*/ 30 w 67"/>
                  <a:gd name="T45" fmla="*/ 11 h 87"/>
                  <a:gd name="T46" fmla="*/ 36 w 67"/>
                  <a:gd name="T47" fmla="*/ 9 h 87"/>
                  <a:gd name="T48" fmla="*/ 40 w 67"/>
                  <a:gd name="T49" fmla="*/ 0 h 87"/>
                  <a:gd name="T50" fmla="*/ 44 w 67"/>
                  <a:gd name="T51" fmla="*/ 0 h 87"/>
                  <a:gd name="T52" fmla="*/ 48 w 67"/>
                  <a:gd name="T53" fmla="*/ 0 h 87"/>
                  <a:gd name="T54" fmla="*/ 50 w 67"/>
                  <a:gd name="T55" fmla="*/ 4 h 87"/>
                  <a:gd name="T56" fmla="*/ 48 w 67"/>
                  <a:gd name="T57" fmla="*/ 11 h 87"/>
                  <a:gd name="T58" fmla="*/ 44 w 67"/>
                  <a:gd name="T59" fmla="*/ 16 h 87"/>
                  <a:gd name="T60" fmla="*/ 40 w 67"/>
                  <a:gd name="T61" fmla="*/ 22 h 87"/>
                  <a:gd name="T62" fmla="*/ 40 w 67"/>
                  <a:gd name="T63" fmla="*/ 31 h 87"/>
                  <a:gd name="T64" fmla="*/ 42 w 67"/>
                  <a:gd name="T65" fmla="*/ 33 h 87"/>
                  <a:gd name="T66" fmla="*/ 48 w 67"/>
                  <a:gd name="T67" fmla="*/ 39 h 87"/>
                  <a:gd name="T68" fmla="*/ 56 w 67"/>
                  <a:gd name="T69" fmla="*/ 39 h 87"/>
                  <a:gd name="T70" fmla="*/ 64 w 67"/>
                  <a:gd name="T71" fmla="*/ 39 h 87"/>
                  <a:gd name="T72" fmla="*/ 66 w 67"/>
                  <a:gd name="T73" fmla="*/ 50 h 87"/>
                  <a:gd name="T74" fmla="*/ 66 w 67"/>
                  <a:gd name="T75" fmla="*/ 64 h 87"/>
                  <a:gd name="T76" fmla="*/ 66 w 67"/>
                  <a:gd name="T77" fmla="*/ 75 h 87"/>
                  <a:gd name="T78" fmla="*/ 64 w 67"/>
                  <a:gd name="T79" fmla="*/ 86 h 87"/>
                  <a:gd name="T80" fmla="*/ 62 w 67"/>
                  <a:gd name="T81" fmla="*/ 95 h 87"/>
                  <a:gd name="T82" fmla="*/ 58 w 67"/>
                  <a:gd name="T83" fmla="*/ 99 h 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7"/>
                  <a:gd name="T127" fmla="*/ 0 h 87"/>
                  <a:gd name="T128" fmla="*/ 67 w 67"/>
                  <a:gd name="T129" fmla="*/ 87 h 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7" h="87">
                    <a:moveTo>
                      <a:pt x="58" y="72"/>
                    </a:moveTo>
                    <a:lnTo>
                      <a:pt x="52" y="72"/>
                    </a:lnTo>
                    <a:lnTo>
                      <a:pt x="30" y="80"/>
                    </a:lnTo>
                    <a:lnTo>
                      <a:pt x="26" y="84"/>
                    </a:lnTo>
                    <a:lnTo>
                      <a:pt x="20" y="84"/>
                    </a:lnTo>
                    <a:lnTo>
                      <a:pt x="14" y="86"/>
                    </a:lnTo>
                    <a:lnTo>
                      <a:pt x="10" y="82"/>
                    </a:lnTo>
                    <a:lnTo>
                      <a:pt x="6" y="78"/>
                    </a:lnTo>
                    <a:lnTo>
                      <a:pt x="0" y="72"/>
                    </a:lnTo>
                    <a:lnTo>
                      <a:pt x="2" y="66"/>
                    </a:lnTo>
                    <a:lnTo>
                      <a:pt x="8" y="64"/>
                    </a:lnTo>
                    <a:lnTo>
                      <a:pt x="14" y="62"/>
                    </a:lnTo>
                    <a:lnTo>
                      <a:pt x="16" y="56"/>
                    </a:lnTo>
                    <a:lnTo>
                      <a:pt x="20" y="50"/>
                    </a:lnTo>
                    <a:lnTo>
                      <a:pt x="16" y="44"/>
                    </a:lnTo>
                    <a:lnTo>
                      <a:pt x="8" y="42"/>
                    </a:lnTo>
                    <a:lnTo>
                      <a:pt x="6" y="38"/>
                    </a:lnTo>
                    <a:lnTo>
                      <a:pt x="4" y="32"/>
                    </a:lnTo>
                    <a:lnTo>
                      <a:pt x="10" y="28"/>
                    </a:lnTo>
                    <a:lnTo>
                      <a:pt x="6" y="22"/>
                    </a:lnTo>
                    <a:lnTo>
                      <a:pt x="10" y="18"/>
                    </a:lnTo>
                    <a:lnTo>
                      <a:pt x="24" y="12"/>
                    </a:lnTo>
                    <a:lnTo>
                      <a:pt x="30" y="8"/>
                    </a:lnTo>
                    <a:lnTo>
                      <a:pt x="36" y="6"/>
                    </a:lnTo>
                    <a:lnTo>
                      <a:pt x="40" y="0"/>
                    </a:lnTo>
                    <a:lnTo>
                      <a:pt x="44" y="0"/>
                    </a:lnTo>
                    <a:lnTo>
                      <a:pt x="48" y="0"/>
                    </a:lnTo>
                    <a:lnTo>
                      <a:pt x="50" y="4"/>
                    </a:lnTo>
                    <a:lnTo>
                      <a:pt x="48" y="8"/>
                    </a:lnTo>
                    <a:lnTo>
                      <a:pt x="44" y="12"/>
                    </a:lnTo>
                    <a:lnTo>
                      <a:pt x="40" y="16"/>
                    </a:lnTo>
                    <a:lnTo>
                      <a:pt x="40" y="22"/>
                    </a:lnTo>
                    <a:lnTo>
                      <a:pt x="42" y="24"/>
                    </a:lnTo>
                    <a:lnTo>
                      <a:pt x="48" y="28"/>
                    </a:lnTo>
                    <a:lnTo>
                      <a:pt x="56" y="28"/>
                    </a:lnTo>
                    <a:lnTo>
                      <a:pt x="64" y="28"/>
                    </a:lnTo>
                    <a:lnTo>
                      <a:pt x="66" y="36"/>
                    </a:lnTo>
                    <a:lnTo>
                      <a:pt x="66" y="46"/>
                    </a:lnTo>
                    <a:lnTo>
                      <a:pt x="66" y="54"/>
                    </a:lnTo>
                    <a:lnTo>
                      <a:pt x="64" y="62"/>
                    </a:lnTo>
                    <a:lnTo>
                      <a:pt x="62" y="68"/>
                    </a:lnTo>
                    <a:lnTo>
                      <a:pt x="58" y="72"/>
                    </a:lnTo>
                  </a:path>
                </a:pathLst>
              </a:custGeom>
              <a:solidFill>
                <a:schemeClr val="hlink"/>
              </a:solidFill>
              <a:ln w="12700" cap="rnd">
                <a:solidFill>
                  <a:schemeClr val="bg1"/>
                </a:solidFill>
                <a:round/>
                <a:headEnd/>
                <a:tailEnd/>
              </a:ln>
            </p:spPr>
            <p:txBody>
              <a:bodyPr/>
              <a:lstStyle/>
              <a:p>
                <a:endParaRPr lang="en-US"/>
              </a:p>
            </p:txBody>
          </p:sp>
          <p:sp>
            <p:nvSpPr>
              <p:cNvPr id="13847" name="Freeform 128"/>
              <p:cNvSpPr>
                <a:spLocks/>
              </p:cNvSpPr>
              <p:nvPr/>
            </p:nvSpPr>
            <p:spPr bwMode="ltGray">
              <a:xfrm>
                <a:off x="2535" y="1443"/>
                <a:ext cx="13" cy="28"/>
              </a:xfrm>
              <a:custGeom>
                <a:avLst/>
                <a:gdLst>
                  <a:gd name="T0" fmla="*/ 4 w 13"/>
                  <a:gd name="T1" fmla="*/ 28 h 25"/>
                  <a:gd name="T2" fmla="*/ 0 w 13"/>
                  <a:gd name="T3" fmla="*/ 20 h 25"/>
                  <a:gd name="T4" fmla="*/ 10 w 13"/>
                  <a:gd name="T5" fmla="*/ 0 h 25"/>
                  <a:gd name="T6" fmla="*/ 12 w 13"/>
                  <a:gd name="T7" fmla="*/ 22 h 25"/>
                  <a:gd name="T8" fmla="*/ 12 w 13"/>
                  <a:gd name="T9" fmla="*/ 34 h 25"/>
                  <a:gd name="T10" fmla="*/ 4 w 13"/>
                  <a:gd name="T11" fmla="*/ 28 h 25"/>
                  <a:gd name="T12" fmla="*/ 0 60000 65536"/>
                  <a:gd name="T13" fmla="*/ 0 60000 65536"/>
                  <a:gd name="T14" fmla="*/ 0 60000 65536"/>
                  <a:gd name="T15" fmla="*/ 0 60000 65536"/>
                  <a:gd name="T16" fmla="*/ 0 60000 65536"/>
                  <a:gd name="T17" fmla="*/ 0 60000 65536"/>
                  <a:gd name="T18" fmla="*/ 0 w 13"/>
                  <a:gd name="T19" fmla="*/ 0 h 25"/>
                  <a:gd name="T20" fmla="*/ 13 w 13"/>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3" h="25">
                    <a:moveTo>
                      <a:pt x="4" y="20"/>
                    </a:moveTo>
                    <a:lnTo>
                      <a:pt x="0" y="14"/>
                    </a:lnTo>
                    <a:lnTo>
                      <a:pt x="10" y="0"/>
                    </a:lnTo>
                    <a:lnTo>
                      <a:pt x="12" y="16"/>
                    </a:lnTo>
                    <a:lnTo>
                      <a:pt x="12" y="24"/>
                    </a:lnTo>
                    <a:lnTo>
                      <a:pt x="4" y="20"/>
                    </a:lnTo>
                  </a:path>
                </a:pathLst>
              </a:custGeom>
              <a:solidFill>
                <a:schemeClr val="hlink"/>
              </a:solidFill>
              <a:ln w="12700" cap="rnd">
                <a:solidFill>
                  <a:schemeClr val="bg1"/>
                </a:solidFill>
                <a:round/>
                <a:headEnd/>
                <a:tailEnd/>
              </a:ln>
            </p:spPr>
            <p:txBody>
              <a:bodyPr/>
              <a:lstStyle/>
              <a:p>
                <a:endParaRPr lang="en-US"/>
              </a:p>
            </p:txBody>
          </p:sp>
          <p:sp>
            <p:nvSpPr>
              <p:cNvPr id="13848" name="Freeform 129"/>
              <p:cNvSpPr>
                <a:spLocks/>
              </p:cNvSpPr>
              <p:nvPr/>
            </p:nvSpPr>
            <p:spPr bwMode="ltGray">
              <a:xfrm>
                <a:off x="2420" y="1899"/>
                <a:ext cx="78" cy="131"/>
              </a:xfrm>
              <a:custGeom>
                <a:avLst/>
                <a:gdLst>
                  <a:gd name="T0" fmla="*/ 10 w 79"/>
                  <a:gd name="T1" fmla="*/ 9 h 117"/>
                  <a:gd name="T2" fmla="*/ 10 w 79"/>
                  <a:gd name="T3" fmla="*/ 20 h 117"/>
                  <a:gd name="T4" fmla="*/ 8 w 79"/>
                  <a:gd name="T5" fmla="*/ 71 h 117"/>
                  <a:gd name="T6" fmla="*/ 10 w 79"/>
                  <a:gd name="T7" fmla="*/ 79 h 117"/>
                  <a:gd name="T8" fmla="*/ 10 w 79"/>
                  <a:gd name="T9" fmla="*/ 86 h 117"/>
                  <a:gd name="T10" fmla="*/ 4 w 79"/>
                  <a:gd name="T11" fmla="*/ 91 h 117"/>
                  <a:gd name="T12" fmla="*/ 2 w 79"/>
                  <a:gd name="T13" fmla="*/ 97 h 117"/>
                  <a:gd name="T14" fmla="*/ 0 w 79"/>
                  <a:gd name="T15" fmla="*/ 106 h 117"/>
                  <a:gd name="T16" fmla="*/ 2 w 79"/>
                  <a:gd name="T17" fmla="*/ 113 h 117"/>
                  <a:gd name="T18" fmla="*/ 8 w 79"/>
                  <a:gd name="T19" fmla="*/ 118 h 117"/>
                  <a:gd name="T20" fmla="*/ 12 w 79"/>
                  <a:gd name="T21" fmla="*/ 120 h 117"/>
                  <a:gd name="T22" fmla="*/ 14 w 79"/>
                  <a:gd name="T23" fmla="*/ 132 h 117"/>
                  <a:gd name="T24" fmla="*/ 12 w 79"/>
                  <a:gd name="T25" fmla="*/ 146 h 117"/>
                  <a:gd name="T26" fmla="*/ 10 w 79"/>
                  <a:gd name="T27" fmla="*/ 157 h 117"/>
                  <a:gd name="T28" fmla="*/ 10 w 79"/>
                  <a:gd name="T29" fmla="*/ 163 h 117"/>
                  <a:gd name="T30" fmla="*/ 22 w 79"/>
                  <a:gd name="T31" fmla="*/ 163 h 117"/>
                  <a:gd name="T32" fmla="*/ 28 w 79"/>
                  <a:gd name="T33" fmla="*/ 157 h 117"/>
                  <a:gd name="T34" fmla="*/ 32 w 79"/>
                  <a:gd name="T35" fmla="*/ 155 h 117"/>
                  <a:gd name="T36" fmla="*/ 38 w 79"/>
                  <a:gd name="T37" fmla="*/ 155 h 117"/>
                  <a:gd name="T38" fmla="*/ 39 w 79"/>
                  <a:gd name="T39" fmla="*/ 157 h 117"/>
                  <a:gd name="T40" fmla="*/ 39 w 79"/>
                  <a:gd name="T41" fmla="*/ 160 h 117"/>
                  <a:gd name="T42" fmla="*/ 51 w 79"/>
                  <a:gd name="T43" fmla="*/ 155 h 117"/>
                  <a:gd name="T44" fmla="*/ 57 w 79"/>
                  <a:gd name="T45" fmla="*/ 115 h 117"/>
                  <a:gd name="T46" fmla="*/ 75 w 79"/>
                  <a:gd name="T47" fmla="*/ 34 h 117"/>
                  <a:gd name="T48" fmla="*/ 55 w 79"/>
                  <a:gd name="T49" fmla="*/ 2 h 117"/>
                  <a:gd name="T50" fmla="*/ 14 w 79"/>
                  <a:gd name="T51" fmla="*/ 0 h 117"/>
                  <a:gd name="T52" fmla="*/ 10 w 79"/>
                  <a:gd name="T53" fmla="*/ 9 h 1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9"/>
                  <a:gd name="T82" fmla="*/ 0 h 117"/>
                  <a:gd name="T83" fmla="*/ 79 w 79"/>
                  <a:gd name="T84" fmla="*/ 117 h 1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9" h="117">
                    <a:moveTo>
                      <a:pt x="10" y="6"/>
                    </a:moveTo>
                    <a:lnTo>
                      <a:pt x="10" y="14"/>
                    </a:lnTo>
                    <a:lnTo>
                      <a:pt x="8" y="50"/>
                    </a:lnTo>
                    <a:lnTo>
                      <a:pt x="10" y="56"/>
                    </a:lnTo>
                    <a:lnTo>
                      <a:pt x="10" y="62"/>
                    </a:lnTo>
                    <a:lnTo>
                      <a:pt x="4" y="64"/>
                    </a:lnTo>
                    <a:lnTo>
                      <a:pt x="2" y="70"/>
                    </a:lnTo>
                    <a:lnTo>
                      <a:pt x="0" y="76"/>
                    </a:lnTo>
                    <a:lnTo>
                      <a:pt x="2" y="80"/>
                    </a:lnTo>
                    <a:lnTo>
                      <a:pt x="8" y="84"/>
                    </a:lnTo>
                    <a:lnTo>
                      <a:pt x="12" y="86"/>
                    </a:lnTo>
                    <a:lnTo>
                      <a:pt x="14" y="94"/>
                    </a:lnTo>
                    <a:lnTo>
                      <a:pt x="12" y="104"/>
                    </a:lnTo>
                    <a:lnTo>
                      <a:pt x="10" y="112"/>
                    </a:lnTo>
                    <a:lnTo>
                      <a:pt x="10" y="116"/>
                    </a:lnTo>
                    <a:lnTo>
                      <a:pt x="22" y="116"/>
                    </a:lnTo>
                    <a:lnTo>
                      <a:pt x="28" y="112"/>
                    </a:lnTo>
                    <a:lnTo>
                      <a:pt x="32" y="110"/>
                    </a:lnTo>
                    <a:lnTo>
                      <a:pt x="38" y="110"/>
                    </a:lnTo>
                    <a:lnTo>
                      <a:pt x="40" y="112"/>
                    </a:lnTo>
                    <a:lnTo>
                      <a:pt x="42" y="114"/>
                    </a:lnTo>
                    <a:lnTo>
                      <a:pt x="54" y="110"/>
                    </a:lnTo>
                    <a:lnTo>
                      <a:pt x="60" y="82"/>
                    </a:lnTo>
                    <a:lnTo>
                      <a:pt x="78" y="24"/>
                    </a:lnTo>
                    <a:lnTo>
                      <a:pt x="58" y="2"/>
                    </a:lnTo>
                    <a:lnTo>
                      <a:pt x="14" y="0"/>
                    </a:lnTo>
                    <a:lnTo>
                      <a:pt x="10" y="6"/>
                    </a:lnTo>
                  </a:path>
                </a:pathLst>
              </a:custGeom>
              <a:solidFill>
                <a:schemeClr val="hlink"/>
              </a:solidFill>
              <a:ln w="12700" cap="rnd">
                <a:solidFill>
                  <a:schemeClr val="bg1"/>
                </a:solidFill>
                <a:round/>
                <a:headEnd/>
                <a:tailEnd/>
              </a:ln>
            </p:spPr>
            <p:txBody>
              <a:bodyPr/>
              <a:lstStyle/>
              <a:p>
                <a:endParaRPr lang="en-US"/>
              </a:p>
            </p:txBody>
          </p:sp>
          <p:sp>
            <p:nvSpPr>
              <p:cNvPr id="13849" name="Freeform 130"/>
              <p:cNvSpPr>
                <a:spLocks/>
              </p:cNvSpPr>
              <p:nvPr/>
            </p:nvSpPr>
            <p:spPr bwMode="ltGray">
              <a:xfrm>
                <a:off x="2422" y="1870"/>
                <a:ext cx="196" cy="178"/>
              </a:xfrm>
              <a:custGeom>
                <a:avLst/>
                <a:gdLst>
                  <a:gd name="T0" fmla="*/ 187 w 197"/>
                  <a:gd name="T1" fmla="*/ 36 h 159"/>
                  <a:gd name="T2" fmla="*/ 181 w 197"/>
                  <a:gd name="T3" fmla="*/ 64 h 159"/>
                  <a:gd name="T4" fmla="*/ 175 w 197"/>
                  <a:gd name="T5" fmla="*/ 71 h 159"/>
                  <a:gd name="T6" fmla="*/ 167 w 197"/>
                  <a:gd name="T7" fmla="*/ 73 h 159"/>
                  <a:gd name="T8" fmla="*/ 161 w 197"/>
                  <a:gd name="T9" fmla="*/ 86 h 159"/>
                  <a:gd name="T10" fmla="*/ 155 w 197"/>
                  <a:gd name="T11" fmla="*/ 93 h 159"/>
                  <a:gd name="T12" fmla="*/ 151 w 197"/>
                  <a:gd name="T13" fmla="*/ 104 h 159"/>
                  <a:gd name="T14" fmla="*/ 143 w 197"/>
                  <a:gd name="T15" fmla="*/ 106 h 159"/>
                  <a:gd name="T16" fmla="*/ 137 w 197"/>
                  <a:gd name="T17" fmla="*/ 120 h 159"/>
                  <a:gd name="T18" fmla="*/ 137 w 197"/>
                  <a:gd name="T19" fmla="*/ 134 h 159"/>
                  <a:gd name="T20" fmla="*/ 143 w 197"/>
                  <a:gd name="T21" fmla="*/ 146 h 159"/>
                  <a:gd name="T22" fmla="*/ 139 w 197"/>
                  <a:gd name="T23" fmla="*/ 154 h 159"/>
                  <a:gd name="T24" fmla="*/ 131 w 197"/>
                  <a:gd name="T25" fmla="*/ 166 h 159"/>
                  <a:gd name="T26" fmla="*/ 131 w 197"/>
                  <a:gd name="T27" fmla="*/ 179 h 159"/>
                  <a:gd name="T28" fmla="*/ 119 w 197"/>
                  <a:gd name="T29" fmla="*/ 179 h 159"/>
                  <a:gd name="T30" fmla="*/ 111 w 197"/>
                  <a:gd name="T31" fmla="*/ 193 h 159"/>
                  <a:gd name="T32" fmla="*/ 99 w 197"/>
                  <a:gd name="T33" fmla="*/ 204 h 159"/>
                  <a:gd name="T34" fmla="*/ 86 w 197"/>
                  <a:gd name="T35" fmla="*/ 202 h 159"/>
                  <a:gd name="T36" fmla="*/ 70 w 197"/>
                  <a:gd name="T37" fmla="*/ 204 h 159"/>
                  <a:gd name="T38" fmla="*/ 64 w 197"/>
                  <a:gd name="T39" fmla="*/ 216 h 159"/>
                  <a:gd name="T40" fmla="*/ 52 w 197"/>
                  <a:gd name="T41" fmla="*/ 219 h 159"/>
                  <a:gd name="T42" fmla="*/ 44 w 197"/>
                  <a:gd name="T43" fmla="*/ 202 h 159"/>
                  <a:gd name="T44" fmla="*/ 38 w 197"/>
                  <a:gd name="T45" fmla="*/ 151 h 159"/>
                  <a:gd name="T46" fmla="*/ 36 w 197"/>
                  <a:gd name="T47" fmla="*/ 134 h 159"/>
                  <a:gd name="T48" fmla="*/ 36 w 197"/>
                  <a:gd name="T49" fmla="*/ 124 h 159"/>
                  <a:gd name="T50" fmla="*/ 44 w 197"/>
                  <a:gd name="T51" fmla="*/ 115 h 159"/>
                  <a:gd name="T52" fmla="*/ 42 w 197"/>
                  <a:gd name="T53" fmla="*/ 95 h 159"/>
                  <a:gd name="T54" fmla="*/ 46 w 197"/>
                  <a:gd name="T55" fmla="*/ 86 h 159"/>
                  <a:gd name="T56" fmla="*/ 48 w 197"/>
                  <a:gd name="T57" fmla="*/ 59 h 159"/>
                  <a:gd name="T58" fmla="*/ 38 w 197"/>
                  <a:gd name="T59" fmla="*/ 50 h 159"/>
                  <a:gd name="T60" fmla="*/ 34 w 197"/>
                  <a:gd name="T61" fmla="*/ 56 h 159"/>
                  <a:gd name="T62" fmla="*/ 22 w 197"/>
                  <a:gd name="T63" fmla="*/ 56 h 159"/>
                  <a:gd name="T64" fmla="*/ 12 w 197"/>
                  <a:gd name="T65" fmla="*/ 50 h 159"/>
                  <a:gd name="T66" fmla="*/ 6 w 197"/>
                  <a:gd name="T67" fmla="*/ 36 h 159"/>
                  <a:gd name="T68" fmla="*/ 2 w 197"/>
                  <a:gd name="T69" fmla="*/ 17 h 159"/>
                  <a:gd name="T70" fmla="*/ 16 w 197"/>
                  <a:gd name="T71" fmla="*/ 9 h 159"/>
                  <a:gd name="T72" fmla="*/ 26 w 197"/>
                  <a:gd name="T73" fmla="*/ 0 h 159"/>
                  <a:gd name="T74" fmla="*/ 64 w 197"/>
                  <a:gd name="T75" fmla="*/ 2 h 159"/>
                  <a:gd name="T76" fmla="*/ 92 w 197"/>
                  <a:gd name="T77" fmla="*/ 9 h 159"/>
                  <a:gd name="T78" fmla="*/ 115 w 197"/>
                  <a:gd name="T79" fmla="*/ 9 h 159"/>
                  <a:gd name="T80" fmla="*/ 175 w 197"/>
                  <a:gd name="T81" fmla="*/ 34 h 15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
                  <a:gd name="T124" fmla="*/ 0 h 159"/>
                  <a:gd name="T125" fmla="*/ 197 w 197"/>
                  <a:gd name="T126" fmla="*/ 159 h 15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 h="159">
                    <a:moveTo>
                      <a:pt x="188" y="24"/>
                    </a:moveTo>
                    <a:lnTo>
                      <a:pt x="190" y="26"/>
                    </a:lnTo>
                    <a:lnTo>
                      <a:pt x="196" y="36"/>
                    </a:lnTo>
                    <a:lnTo>
                      <a:pt x="184" y="46"/>
                    </a:lnTo>
                    <a:lnTo>
                      <a:pt x="182" y="48"/>
                    </a:lnTo>
                    <a:lnTo>
                      <a:pt x="178" y="50"/>
                    </a:lnTo>
                    <a:lnTo>
                      <a:pt x="174" y="50"/>
                    </a:lnTo>
                    <a:lnTo>
                      <a:pt x="170" y="52"/>
                    </a:lnTo>
                    <a:lnTo>
                      <a:pt x="168" y="56"/>
                    </a:lnTo>
                    <a:lnTo>
                      <a:pt x="164" y="62"/>
                    </a:lnTo>
                    <a:lnTo>
                      <a:pt x="164" y="64"/>
                    </a:lnTo>
                    <a:lnTo>
                      <a:pt x="158" y="66"/>
                    </a:lnTo>
                    <a:lnTo>
                      <a:pt x="156" y="70"/>
                    </a:lnTo>
                    <a:lnTo>
                      <a:pt x="154" y="74"/>
                    </a:lnTo>
                    <a:lnTo>
                      <a:pt x="150" y="76"/>
                    </a:lnTo>
                    <a:lnTo>
                      <a:pt x="146" y="76"/>
                    </a:lnTo>
                    <a:lnTo>
                      <a:pt x="142" y="80"/>
                    </a:lnTo>
                    <a:lnTo>
                      <a:pt x="140" y="86"/>
                    </a:lnTo>
                    <a:lnTo>
                      <a:pt x="140" y="90"/>
                    </a:lnTo>
                    <a:lnTo>
                      <a:pt x="140" y="96"/>
                    </a:lnTo>
                    <a:lnTo>
                      <a:pt x="146" y="100"/>
                    </a:lnTo>
                    <a:lnTo>
                      <a:pt x="146" y="104"/>
                    </a:lnTo>
                    <a:lnTo>
                      <a:pt x="146" y="108"/>
                    </a:lnTo>
                    <a:lnTo>
                      <a:pt x="142" y="110"/>
                    </a:lnTo>
                    <a:lnTo>
                      <a:pt x="138" y="114"/>
                    </a:lnTo>
                    <a:lnTo>
                      <a:pt x="134" y="118"/>
                    </a:lnTo>
                    <a:lnTo>
                      <a:pt x="132" y="124"/>
                    </a:lnTo>
                    <a:lnTo>
                      <a:pt x="134" y="128"/>
                    </a:lnTo>
                    <a:lnTo>
                      <a:pt x="128" y="128"/>
                    </a:lnTo>
                    <a:lnTo>
                      <a:pt x="122" y="128"/>
                    </a:lnTo>
                    <a:lnTo>
                      <a:pt x="120" y="134"/>
                    </a:lnTo>
                    <a:lnTo>
                      <a:pt x="114" y="138"/>
                    </a:lnTo>
                    <a:lnTo>
                      <a:pt x="110" y="144"/>
                    </a:lnTo>
                    <a:lnTo>
                      <a:pt x="102" y="146"/>
                    </a:lnTo>
                    <a:lnTo>
                      <a:pt x="96" y="148"/>
                    </a:lnTo>
                    <a:lnTo>
                      <a:pt x="86" y="144"/>
                    </a:lnTo>
                    <a:lnTo>
                      <a:pt x="80" y="144"/>
                    </a:lnTo>
                    <a:lnTo>
                      <a:pt x="70" y="146"/>
                    </a:lnTo>
                    <a:lnTo>
                      <a:pt x="68" y="150"/>
                    </a:lnTo>
                    <a:lnTo>
                      <a:pt x="64" y="154"/>
                    </a:lnTo>
                    <a:lnTo>
                      <a:pt x="58" y="158"/>
                    </a:lnTo>
                    <a:lnTo>
                      <a:pt x="52" y="156"/>
                    </a:lnTo>
                    <a:lnTo>
                      <a:pt x="48" y="150"/>
                    </a:lnTo>
                    <a:lnTo>
                      <a:pt x="44" y="144"/>
                    </a:lnTo>
                    <a:lnTo>
                      <a:pt x="40" y="140"/>
                    </a:lnTo>
                    <a:lnTo>
                      <a:pt x="38" y="108"/>
                    </a:lnTo>
                    <a:lnTo>
                      <a:pt x="38" y="100"/>
                    </a:lnTo>
                    <a:lnTo>
                      <a:pt x="36" y="96"/>
                    </a:lnTo>
                    <a:lnTo>
                      <a:pt x="34" y="90"/>
                    </a:lnTo>
                    <a:lnTo>
                      <a:pt x="36" y="88"/>
                    </a:lnTo>
                    <a:lnTo>
                      <a:pt x="40" y="88"/>
                    </a:lnTo>
                    <a:lnTo>
                      <a:pt x="44" y="82"/>
                    </a:lnTo>
                    <a:lnTo>
                      <a:pt x="42" y="74"/>
                    </a:lnTo>
                    <a:lnTo>
                      <a:pt x="42" y="68"/>
                    </a:lnTo>
                    <a:lnTo>
                      <a:pt x="42" y="64"/>
                    </a:lnTo>
                    <a:lnTo>
                      <a:pt x="46" y="62"/>
                    </a:lnTo>
                    <a:lnTo>
                      <a:pt x="48" y="52"/>
                    </a:lnTo>
                    <a:lnTo>
                      <a:pt x="48" y="42"/>
                    </a:lnTo>
                    <a:lnTo>
                      <a:pt x="44" y="38"/>
                    </a:lnTo>
                    <a:lnTo>
                      <a:pt x="38" y="36"/>
                    </a:lnTo>
                    <a:lnTo>
                      <a:pt x="34" y="38"/>
                    </a:lnTo>
                    <a:lnTo>
                      <a:pt x="34" y="40"/>
                    </a:lnTo>
                    <a:lnTo>
                      <a:pt x="28" y="42"/>
                    </a:lnTo>
                    <a:lnTo>
                      <a:pt x="22" y="40"/>
                    </a:lnTo>
                    <a:lnTo>
                      <a:pt x="20" y="36"/>
                    </a:lnTo>
                    <a:lnTo>
                      <a:pt x="12" y="36"/>
                    </a:lnTo>
                    <a:lnTo>
                      <a:pt x="8" y="34"/>
                    </a:lnTo>
                    <a:lnTo>
                      <a:pt x="6" y="26"/>
                    </a:lnTo>
                    <a:lnTo>
                      <a:pt x="0" y="18"/>
                    </a:lnTo>
                    <a:lnTo>
                      <a:pt x="2" y="12"/>
                    </a:lnTo>
                    <a:lnTo>
                      <a:pt x="10" y="6"/>
                    </a:lnTo>
                    <a:lnTo>
                      <a:pt x="16" y="6"/>
                    </a:lnTo>
                    <a:lnTo>
                      <a:pt x="18" y="2"/>
                    </a:lnTo>
                    <a:lnTo>
                      <a:pt x="26" y="0"/>
                    </a:lnTo>
                    <a:lnTo>
                      <a:pt x="46" y="0"/>
                    </a:lnTo>
                    <a:lnTo>
                      <a:pt x="64" y="2"/>
                    </a:lnTo>
                    <a:lnTo>
                      <a:pt x="78" y="6"/>
                    </a:lnTo>
                    <a:lnTo>
                      <a:pt x="92" y="6"/>
                    </a:lnTo>
                    <a:lnTo>
                      <a:pt x="110" y="6"/>
                    </a:lnTo>
                    <a:lnTo>
                      <a:pt x="118" y="6"/>
                    </a:lnTo>
                    <a:lnTo>
                      <a:pt x="146" y="6"/>
                    </a:lnTo>
                    <a:lnTo>
                      <a:pt x="178" y="24"/>
                    </a:lnTo>
                    <a:lnTo>
                      <a:pt x="188" y="24"/>
                    </a:lnTo>
                  </a:path>
                </a:pathLst>
              </a:custGeom>
              <a:solidFill>
                <a:schemeClr val="hlink"/>
              </a:solidFill>
              <a:ln w="12700" cap="rnd">
                <a:solidFill>
                  <a:schemeClr val="bg1"/>
                </a:solidFill>
                <a:round/>
                <a:headEnd/>
                <a:tailEnd/>
              </a:ln>
            </p:spPr>
            <p:txBody>
              <a:bodyPr/>
              <a:lstStyle/>
              <a:p>
                <a:endParaRPr lang="en-US"/>
              </a:p>
            </p:txBody>
          </p:sp>
          <p:sp>
            <p:nvSpPr>
              <p:cNvPr id="13850" name="Freeform 131"/>
              <p:cNvSpPr>
                <a:spLocks/>
              </p:cNvSpPr>
              <p:nvPr/>
            </p:nvSpPr>
            <p:spPr bwMode="ltGray">
              <a:xfrm>
                <a:off x="2701" y="1745"/>
                <a:ext cx="131" cy="68"/>
              </a:xfrm>
              <a:custGeom>
                <a:avLst/>
                <a:gdLst>
                  <a:gd name="T0" fmla="*/ 130 w 131"/>
                  <a:gd name="T1" fmla="*/ 45 h 61"/>
                  <a:gd name="T2" fmla="*/ 124 w 131"/>
                  <a:gd name="T3" fmla="*/ 52 h 61"/>
                  <a:gd name="T4" fmla="*/ 116 w 131"/>
                  <a:gd name="T5" fmla="*/ 61 h 61"/>
                  <a:gd name="T6" fmla="*/ 108 w 131"/>
                  <a:gd name="T7" fmla="*/ 67 h 61"/>
                  <a:gd name="T8" fmla="*/ 102 w 131"/>
                  <a:gd name="T9" fmla="*/ 69 h 61"/>
                  <a:gd name="T10" fmla="*/ 92 w 131"/>
                  <a:gd name="T11" fmla="*/ 69 h 61"/>
                  <a:gd name="T12" fmla="*/ 82 w 131"/>
                  <a:gd name="T13" fmla="*/ 72 h 61"/>
                  <a:gd name="T14" fmla="*/ 70 w 131"/>
                  <a:gd name="T15" fmla="*/ 72 h 61"/>
                  <a:gd name="T16" fmla="*/ 58 w 131"/>
                  <a:gd name="T17" fmla="*/ 75 h 61"/>
                  <a:gd name="T18" fmla="*/ 50 w 131"/>
                  <a:gd name="T19" fmla="*/ 77 h 61"/>
                  <a:gd name="T20" fmla="*/ 10 w 131"/>
                  <a:gd name="T21" fmla="*/ 84 h 61"/>
                  <a:gd name="T22" fmla="*/ 0 w 131"/>
                  <a:gd name="T23" fmla="*/ 72 h 61"/>
                  <a:gd name="T24" fmla="*/ 0 w 131"/>
                  <a:gd name="T25" fmla="*/ 52 h 61"/>
                  <a:gd name="T26" fmla="*/ 4 w 131"/>
                  <a:gd name="T27" fmla="*/ 45 h 61"/>
                  <a:gd name="T28" fmla="*/ 34 w 131"/>
                  <a:gd name="T29" fmla="*/ 45 h 61"/>
                  <a:gd name="T30" fmla="*/ 40 w 131"/>
                  <a:gd name="T31" fmla="*/ 45 h 61"/>
                  <a:gd name="T32" fmla="*/ 54 w 131"/>
                  <a:gd name="T33" fmla="*/ 41 h 61"/>
                  <a:gd name="T34" fmla="*/ 60 w 131"/>
                  <a:gd name="T35" fmla="*/ 33 h 61"/>
                  <a:gd name="T36" fmla="*/ 66 w 131"/>
                  <a:gd name="T37" fmla="*/ 25 h 61"/>
                  <a:gd name="T38" fmla="*/ 66 w 131"/>
                  <a:gd name="T39" fmla="*/ 20 h 61"/>
                  <a:gd name="T40" fmla="*/ 70 w 131"/>
                  <a:gd name="T41" fmla="*/ 16 h 61"/>
                  <a:gd name="T42" fmla="*/ 76 w 131"/>
                  <a:gd name="T43" fmla="*/ 13 h 61"/>
                  <a:gd name="T44" fmla="*/ 82 w 131"/>
                  <a:gd name="T45" fmla="*/ 16 h 61"/>
                  <a:gd name="T46" fmla="*/ 84 w 131"/>
                  <a:gd name="T47" fmla="*/ 20 h 61"/>
                  <a:gd name="T48" fmla="*/ 88 w 131"/>
                  <a:gd name="T49" fmla="*/ 13 h 61"/>
                  <a:gd name="T50" fmla="*/ 88 w 131"/>
                  <a:gd name="T51" fmla="*/ 2 h 61"/>
                  <a:gd name="T52" fmla="*/ 94 w 131"/>
                  <a:gd name="T53" fmla="*/ 0 h 61"/>
                  <a:gd name="T54" fmla="*/ 102 w 131"/>
                  <a:gd name="T55" fmla="*/ 2 h 61"/>
                  <a:gd name="T56" fmla="*/ 114 w 131"/>
                  <a:gd name="T57" fmla="*/ 4 h 61"/>
                  <a:gd name="T58" fmla="*/ 114 w 131"/>
                  <a:gd name="T59" fmla="*/ 16 h 61"/>
                  <a:gd name="T60" fmla="*/ 114 w 131"/>
                  <a:gd name="T61" fmla="*/ 20 h 61"/>
                  <a:gd name="T62" fmla="*/ 118 w 131"/>
                  <a:gd name="T63" fmla="*/ 28 h 61"/>
                  <a:gd name="T64" fmla="*/ 124 w 131"/>
                  <a:gd name="T65" fmla="*/ 33 h 61"/>
                  <a:gd name="T66" fmla="*/ 128 w 131"/>
                  <a:gd name="T67" fmla="*/ 36 h 61"/>
                  <a:gd name="T68" fmla="*/ 130 w 131"/>
                  <a:gd name="T69" fmla="*/ 45 h 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1"/>
                  <a:gd name="T106" fmla="*/ 0 h 61"/>
                  <a:gd name="T107" fmla="*/ 131 w 131"/>
                  <a:gd name="T108" fmla="*/ 61 h 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1" h="61">
                    <a:moveTo>
                      <a:pt x="130" y="32"/>
                    </a:moveTo>
                    <a:lnTo>
                      <a:pt x="124" y="38"/>
                    </a:lnTo>
                    <a:lnTo>
                      <a:pt x="116" y="44"/>
                    </a:lnTo>
                    <a:lnTo>
                      <a:pt x="108" y="48"/>
                    </a:lnTo>
                    <a:lnTo>
                      <a:pt x="102" y="50"/>
                    </a:lnTo>
                    <a:lnTo>
                      <a:pt x="92" y="50"/>
                    </a:lnTo>
                    <a:lnTo>
                      <a:pt x="82" y="52"/>
                    </a:lnTo>
                    <a:lnTo>
                      <a:pt x="70" y="52"/>
                    </a:lnTo>
                    <a:lnTo>
                      <a:pt x="58" y="54"/>
                    </a:lnTo>
                    <a:lnTo>
                      <a:pt x="50" y="56"/>
                    </a:lnTo>
                    <a:lnTo>
                      <a:pt x="10" y="60"/>
                    </a:lnTo>
                    <a:lnTo>
                      <a:pt x="0" y="52"/>
                    </a:lnTo>
                    <a:lnTo>
                      <a:pt x="0" y="38"/>
                    </a:lnTo>
                    <a:lnTo>
                      <a:pt x="4" y="32"/>
                    </a:lnTo>
                    <a:lnTo>
                      <a:pt x="34" y="32"/>
                    </a:lnTo>
                    <a:lnTo>
                      <a:pt x="40" y="32"/>
                    </a:lnTo>
                    <a:lnTo>
                      <a:pt x="54" y="30"/>
                    </a:lnTo>
                    <a:lnTo>
                      <a:pt x="60" y="24"/>
                    </a:lnTo>
                    <a:lnTo>
                      <a:pt x="66" y="18"/>
                    </a:lnTo>
                    <a:lnTo>
                      <a:pt x="66" y="14"/>
                    </a:lnTo>
                    <a:lnTo>
                      <a:pt x="70" y="12"/>
                    </a:lnTo>
                    <a:lnTo>
                      <a:pt x="76" y="10"/>
                    </a:lnTo>
                    <a:lnTo>
                      <a:pt x="82" y="12"/>
                    </a:lnTo>
                    <a:lnTo>
                      <a:pt x="84" y="14"/>
                    </a:lnTo>
                    <a:lnTo>
                      <a:pt x="88" y="10"/>
                    </a:lnTo>
                    <a:lnTo>
                      <a:pt x="88" y="2"/>
                    </a:lnTo>
                    <a:lnTo>
                      <a:pt x="94" y="0"/>
                    </a:lnTo>
                    <a:lnTo>
                      <a:pt x="102" y="2"/>
                    </a:lnTo>
                    <a:lnTo>
                      <a:pt x="114" y="4"/>
                    </a:lnTo>
                    <a:lnTo>
                      <a:pt x="114" y="12"/>
                    </a:lnTo>
                    <a:lnTo>
                      <a:pt x="114" y="14"/>
                    </a:lnTo>
                    <a:lnTo>
                      <a:pt x="118" y="20"/>
                    </a:lnTo>
                    <a:lnTo>
                      <a:pt x="124" y="24"/>
                    </a:lnTo>
                    <a:lnTo>
                      <a:pt x="128" y="26"/>
                    </a:lnTo>
                    <a:lnTo>
                      <a:pt x="130" y="32"/>
                    </a:lnTo>
                  </a:path>
                </a:pathLst>
              </a:custGeom>
              <a:solidFill>
                <a:schemeClr val="hlink"/>
              </a:solidFill>
              <a:ln w="12700" cap="rnd">
                <a:solidFill>
                  <a:schemeClr val="bg1"/>
                </a:solidFill>
                <a:round/>
                <a:headEnd/>
                <a:tailEnd/>
              </a:ln>
            </p:spPr>
            <p:txBody>
              <a:bodyPr/>
              <a:lstStyle/>
              <a:p>
                <a:endParaRPr lang="en-US"/>
              </a:p>
            </p:txBody>
          </p:sp>
          <p:sp>
            <p:nvSpPr>
              <p:cNvPr id="13851" name="Freeform 132"/>
              <p:cNvSpPr>
                <a:spLocks/>
              </p:cNvSpPr>
              <p:nvPr/>
            </p:nvSpPr>
            <p:spPr bwMode="ltGray">
              <a:xfrm>
                <a:off x="2646" y="1603"/>
                <a:ext cx="132" cy="182"/>
              </a:xfrm>
              <a:custGeom>
                <a:avLst/>
                <a:gdLst>
                  <a:gd name="T0" fmla="*/ 60 w 133"/>
                  <a:gd name="T1" fmla="*/ 4 h 163"/>
                  <a:gd name="T2" fmla="*/ 64 w 133"/>
                  <a:gd name="T3" fmla="*/ 9 h 163"/>
                  <a:gd name="T4" fmla="*/ 66 w 133"/>
                  <a:gd name="T5" fmla="*/ 11 h 163"/>
                  <a:gd name="T6" fmla="*/ 67 w 133"/>
                  <a:gd name="T7" fmla="*/ 15 h 163"/>
                  <a:gd name="T8" fmla="*/ 71 w 133"/>
                  <a:gd name="T9" fmla="*/ 19 h 163"/>
                  <a:gd name="T10" fmla="*/ 76 w 133"/>
                  <a:gd name="T11" fmla="*/ 21 h 163"/>
                  <a:gd name="T12" fmla="*/ 84 w 133"/>
                  <a:gd name="T13" fmla="*/ 19 h 163"/>
                  <a:gd name="T14" fmla="*/ 110 w 133"/>
                  <a:gd name="T15" fmla="*/ 4 h 163"/>
                  <a:gd name="T16" fmla="*/ 112 w 133"/>
                  <a:gd name="T17" fmla="*/ 15 h 163"/>
                  <a:gd name="T18" fmla="*/ 114 w 133"/>
                  <a:gd name="T19" fmla="*/ 21 h 163"/>
                  <a:gd name="T20" fmla="*/ 116 w 133"/>
                  <a:gd name="T21" fmla="*/ 23 h 163"/>
                  <a:gd name="T22" fmla="*/ 121 w 133"/>
                  <a:gd name="T23" fmla="*/ 26 h 163"/>
                  <a:gd name="T24" fmla="*/ 125 w 133"/>
                  <a:gd name="T25" fmla="*/ 26 h 163"/>
                  <a:gd name="T26" fmla="*/ 129 w 133"/>
                  <a:gd name="T27" fmla="*/ 35 h 163"/>
                  <a:gd name="T28" fmla="*/ 127 w 133"/>
                  <a:gd name="T29" fmla="*/ 40 h 163"/>
                  <a:gd name="T30" fmla="*/ 123 w 133"/>
                  <a:gd name="T31" fmla="*/ 41 h 163"/>
                  <a:gd name="T32" fmla="*/ 121 w 133"/>
                  <a:gd name="T33" fmla="*/ 50 h 163"/>
                  <a:gd name="T34" fmla="*/ 120 w 133"/>
                  <a:gd name="T35" fmla="*/ 56 h 163"/>
                  <a:gd name="T36" fmla="*/ 120 w 133"/>
                  <a:gd name="T37" fmla="*/ 61 h 163"/>
                  <a:gd name="T38" fmla="*/ 120 w 133"/>
                  <a:gd name="T39" fmla="*/ 70 h 163"/>
                  <a:gd name="T40" fmla="*/ 121 w 133"/>
                  <a:gd name="T41" fmla="*/ 83 h 163"/>
                  <a:gd name="T42" fmla="*/ 123 w 133"/>
                  <a:gd name="T43" fmla="*/ 92 h 163"/>
                  <a:gd name="T44" fmla="*/ 125 w 133"/>
                  <a:gd name="T45" fmla="*/ 99 h 163"/>
                  <a:gd name="T46" fmla="*/ 125 w 133"/>
                  <a:gd name="T47" fmla="*/ 106 h 163"/>
                  <a:gd name="T48" fmla="*/ 121 w 133"/>
                  <a:gd name="T49" fmla="*/ 115 h 163"/>
                  <a:gd name="T50" fmla="*/ 116 w 133"/>
                  <a:gd name="T51" fmla="*/ 119 h 163"/>
                  <a:gd name="T52" fmla="*/ 112 w 133"/>
                  <a:gd name="T53" fmla="*/ 125 h 163"/>
                  <a:gd name="T54" fmla="*/ 108 w 133"/>
                  <a:gd name="T55" fmla="*/ 130 h 163"/>
                  <a:gd name="T56" fmla="*/ 101 w 133"/>
                  <a:gd name="T57" fmla="*/ 132 h 163"/>
                  <a:gd name="T58" fmla="*/ 99 w 133"/>
                  <a:gd name="T59" fmla="*/ 138 h 163"/>
                  <a:gd name="T60" fmla="*/ 118 w 133"/>
                  <a:gd name="T61" fmla="*/ 181 h 163"/>
                  <a:gd name="T62" fmla="*/ 120 w 133"/>
                  <a:gd name="T63" fmla="*/ 183 h 163"/>
                  <a:gd name="T64" fmla="*/ 121 w 133"/>
                  <a:gd name="T65" fmla="*/ 193 h 163"/>
                  <a:gd name="T66" fmla="*/ 120 w 133"/>
                  <a:gd name="T67" fmla="*/ 204 h 163"/>
                  <a:gd name="T68" fmla="*/ 114 w 133"/>
                  <a:gd name="T69" fmla="*/ 214 h 163"/>
                  <a:gd name="T70" fmla="*/ 103 w 133"/>
                  <a:gd name="T71" fmla="*/ 220 h 163"/>
                  <a:gd name="T72" fmla="*/ 86 w 133"/>
                  <a:gd name="T73" fmla="*/ 223 h 163"/>
                  <a:gd name="T74" fmla="*/ 67 w 133"/>
                  <a:gd name="T75" fmla="*/ 223 h 163"/>
                  <a:gd name="T76" fmla="*/ 51 w 133"/>
                  <a:gd name="T77" fmla="*/ 226 h 163"/>
                  <a:gd name="T78" fmla="*/ 26 w 133"/>
                  <a:gd name="T79" fmla="*/ 220 h 163"/>
                  <a:gd name="T80" fmla="*/ 19 w 133"/>
                  <a:gd name="T81" fmla="*/ 202 h 163"/>
                  <a:gd name="T82" fmla="*/ 0 w 133"/>
                  <a:gd name="T83" fmla="*/ 146 h 163"/>
                  <a:gd name="T84" fmla="*/ 2 w 133"/>
                  <a:gd name="T85" fmla="*/ 74 h 163"/>
                  <a:gd name="T86" fmla="*/ 15 w 133"/>
                  <a:gd name="T87" fmla="*/ 52 h 163"/>
                  <a:gd name="T88" fmla="*/ 34 w 133"/>
                  <a:gd name="T89" fmla="*/ 32 h 163"/>
                  <a:gd name="T90" fmla="*/ 40 w 133"/>
                  <a:gd name="T91" fmla="*/ 26 h 163"/>
                  <a:gd name="T92" fmla="*/ 43 w 133"/>
                  <a:gd name="T93" fmla="*/ 19 h 163"/>
                  <a:gd name="T94" fmla="*/ 49 w 133"/>
                  <a:gd name="T95" fmla="*/ 11 h 163"/>
                  <a:gd name="T96" fmla="*/ 57 w 133"/>
                  <a:gd name="T97" fmla="*/ 0 h 163"/>
                  <a:gd name="T98" fmla="*/ 60 w 133"/>
                  <a:gd name="T99" fmla="*/ 4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3"/>
                  <a:gd name="T151" fmla="*/ 0 h 163"/>
                  <a:gd name="T152" fmla="*/ 133 w 133"/>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3" h="163">
                    <a:moveTo>
                      <a:pt x="60" y="4"/>
                    </a:moveTo>
                    <a:lnTo>
                      <a:pt x="64" y="6"/>
                    </a:lnTo>
                    <a:lnTo>
                      <a:pt x="68" y="8"/>
                    </a:lnTo>
                    <a:lnTo>
                      <a:pt x="70" y="11"/>
                    </a:lnTo>
                    <a:lnTo>
                      <a:pt x="74" y="13"/>
                    </a:lnTo>
                    <a:lnTo>
                      <a:pt x="79" y="15"/>
                    </a:lnTo>
                    <a:lnTo>
                      <a:pt x="87" y="13"/>
                    </a:lnTo>
                    <a:lnTo>
                      <a:pt x="113" y="4"/>
                    </a:lnTo>
                    <a:lnTo>
                      <a:pt x="115" y="11"/>
                    </a:lnTo>
                    <a:lnTo>
                      <a:pt x="117" y="15"/>
                    </a:lnTo>
                    <a:lnTo>
                      <a:pt x="119" y="17"/>
                    </a:lnTo>
                    <a:lnTo>
                      <a:pt x="124" y="19"/>
                    </a:lnTo>
                    <a:lnTo>
                      <a:pt x="128" y="19"/>
                    </a:lnTo>
                    <a:lnTo>
                      <a:pt x="132" y="25"/>
                    </a:lnTo>
                    <a:lnTo>
                      <a:pt x="130" y="29"/>
                    </a:lnTo>
                    <a:lnTo>
                      <a:pt x="126" y="30"/>
                    </a:lnTo>
                    <a:lnTo>
                      <a:pt x="124" y="36"/>
                    </a:lnTo>
                    <a:lnTo>
                      <a:pt x="123" y="40"/>
                    </a:lnTo>
                    <a:lnTo>
                      <a:pt x="123" y="44"/>
                    </a:lnTo>
                    <a:lnTo>
                      <a:pt x="123" y="50"/>
                    </a:lnTo>
                    <a:lnTo>
                      <a:pt x="124" y="59"/>
                    </a:lnTo>
                    <a:lnTo>
                      <a:pt x="126" y="65"/>
                    </a:lnTo>
                    <a:lnTo>
                      <a:pt x="128" y="72"/>
                    </a:lnTo>
                    <a:lnTo>
                      <a:pt x="128" y="76"/>
                    </a:lnTo>
                    <a:lnTo>
                      <a:pt x="124" y="82"/>
                    </a:lnTo>
                    <a:lnTo>
                      <a:pt x="119" y="86"/>
                    </a:lnTo>
                    <a:lnTo>
                      <a:pt x="115" y="90"/>
                    </a:lnTo>
                    <a:lnTo>
                      <a:pt x="111" y="93"/>
                    </a:lnTo>
                    <a:lnTo>
                      <a:pt x="104" y="95"/>
                    </a:lnTo>
                    <a:lnTo>
                      <a:pt x="102" y="99"/>
                    </a:lnTo>
                    <a:lnTo>
                      <a:pt x="121" y="130"/>
                    </a:lnTo>
                    <a:lnTo>
                      <a:pt x="123" y="132"/>
                    </a:lnTo>
                    <a:lnTo>
                      <a:pt x="124" y="139"/>
                    </a:lnTo>
                    <a:lnTo>
                      <a:pt x="123" y="147"/>
                    </a:lnTo>
                    <a:lnTo>
                      <a:pt x="117" y="154"/>
                    </a:lnTo>
                    <a:lnTo>
                      <a:pt x="106" y="158"/>
                    </a:lnTo>
                    <a:lnTo>
                      <a:pt x="89" y="160"/>
                    </a:lnTo>
                    <a:lnTo>
                      <a:pt x="70" y="160"/>
                    </a:lnTo>
                    <a:lnTo>
                      <a:pt x="51" y="162"/>
                    </a:lnTo>
                    <a:lnTo>
                      <a:pt x="26" y="158"/>
                    </a:lnTo>
                    <a:lnTo>
                      <a:pt x="19" y="145"/>
                    </a:lnTo>
                    <a:lnTo>
                      <a:pt x="0" y="105"/>
                    </a:lnTo>
                    <a:lnTo>
                      <a:pt x="2" y="53"/>
                    </a:lnTo>
                    <a:lnTo>
                      <a:pt x="15" y="38"/>
                    </a:lnTo>
                    <a:lnTo>
                      <a:pt x="34" y="23"/>
                    </a:lnTo>
                    <a:lnTo>
                      <a:pt x="40" y="19"/>
                    </a:lnTo>
                    <a:lnTo>
                      <a:pt x="43" y="13"/>
                    </a:lnTo>
                    <a:lnTo>
                      <a:pt x="49" y="8"/>
                    </a:lnTo>
                    <a:lnTo>
                      <a:pt x="57" y="0"/>
                    </a:lnTo>
                    <a:lnTo>
                      <a:pt x="60" y="4"/>
                    </a:lnTo>
                  </a:path>
                </a:pathLst>
              </a:custGeom>
              <a:solidFill>
                <a:schemeClr val="hlink"/>
              </a:solidFill>
              <a:ln w="12700" cap="rnd">
                <a:solidFill>
                  <a:schemeClr val="bg1"/>
                </a:solidFill>
                <a:round/>
                <a:headEnd/>
                <a:tailEnd/>
              </a:ln>
            </p:spPr>
            <p:txBody>
              <a:bodyPr/>
              <a:lstStyle/>
              <a:p>
                <a:endParaRPr lang="en-US"/>
              </a:p>
            </p:txBody>
          </p:sp>
          <p:sp>
            <p:nvSpPr>
              <p:cNvPr id="13852" name="Freeform 133"/>
              <p:cNvSpPr>
                <a:spLocks/>
              </p:cNvSpPr>
              <p:nvPr/>
            </p:nvSpPr>
            <p:spPr bwMode="ltGray">
              <a:xfrm>
                <a:off x="2649" y="1773"/>
                <a:ext cx="69" cy="41"/>
              </a:xfrm>
              <a:custGeom>
                <a:avLst/>
                <a:gdLst>
                  <a:gd name="T0" fmla="*/ 27 w 69"/>
                  <a:gd name="T1" fmla="*/ 3 h 37"/>
                  <a:gd name="T2" fmla="*/ 36 w 69"/>
                  <a:gd name="T3" fmla="*/ 8 h 37"/>
                  <a:gd name="T4" fmla="*/ 47 w 69"/>
                  <a:gd name="T5" fmla="*/ 2 h 37"/>
                  <a:gd name="T6" fmla="*/ 48 w 69"/>
                  <a:gd name="T7" fmla="*/ 2 h 37"/>
                  <a:gd name="T8" fmla="*/ 52 w 69"/>
                  <a:gd name="T9" fmla="*/ 2 h 37"/>
                  <a:gd name="T10" fmla="*/ 55 w 69"/>
                  <a:gd name="T11" fmla="*/ 0 h 37"/>
                  <a:gd name="T12" fmla="*/ 57 w 69"/>
                  <a:gd name="T13" fmla="*/ 3 h 37"/>
                  <a:gd name="T14" fmla="*/ 57 w 69"/>
                  <a:gd name="T15" fmla="*/ 10 h 37"/>
                  <a:gd name="T16" fmla="*/ 55 w 69"/>
                  <a:gd name="T17" fmla="*/ 14 h 37"/>
                  <a:gd name="T18" fmla="*/ 55 w 69"/>
                  <a:gd name="T19" fmla="*/ 18 h 37"/>
                  <a:gd name="T20" fmla="*/ 57 w 69"/>
                  <a:gd name="T21" fmla="*/ 21 h 37"/>
                  <a:gd name="T22" fmla="*/ 57 w 69"/>
                  <a:gd name="T23" fmla="*/ 22 h 37"/>
                  <a:gd name="T24" fmla="*/ 61 w 69"/>
                  <a:gd name="T25" fmla="*/ 24 h 37"/>
                  <a:gd name="T26" fmla="*/ 64 w 69"/>
                  <a:gd name="T27" fmla="*/ 28 h 37"/>
                  <a:gd name="T28" fmla="*/ 68 w 69"/>
                  <a:gd name="T29" fmla="*/ 31 h 37"/>
                  <a:gd name="T30" fmla="*/ 63 w 69"/>
                  <a:gd name="T31" fmla="*/ 45 h 37"/>
                  <a:gd name="T32" fmla="*/ 52 w 69"/>
                  <a:gd name="T33" fmla="*/ 47 h 37"/>
                  <a:gd name="T34" fmla="*/ 36 w 69"/>
                  <a:gd name="T35" fmla="*/ 49 h 37"/>
                  <a:gd name="T36" fmla="*/ 13 w 69"/>
                  <a:gd name="T37" fmla="*/ 49 h 37"/>
                  <a:gd name="T38" fmla="*/ 0 w 69"/>
                  <a:gd name="T39" fmla="*/ 35 h 37"/>
                  <a:gd name="T40" fmla="*/ 2 w 69"/>
                  <a:gd name="T41" fmla="*/ 24 h 37"/>
                  <a:gd name="T42" fmla="*/ 13 w 69"/>
                  <a:gd name="T43" fmla="*/ 3 h 37"/>
                  <a:gd name="T44" fmla="*/ 27 w 69"/>
                  <a:gd name="T45" fmla="*/ 3 h 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
                  <a:gd name="T70" fmla="*/ 0 h 37"/>
                  <a:gd name="T71" fmla="*/ 69 w 69"/>
                  <a:gd name="T72" fmla="*/ 37 h 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 h="37">
                    <a:moveTo>
                      <a:pt x="27" y="3"/>
                    </a:moveTo>
                    <a:lnTo>
                      <a:pt x="36" y="5"/>
                    </a:lnTo>
                    <a:lnTo>
                      <a:pt x="47" y="2"/>
                    </a:lnTo>
                    <a:lnTo>
                      <a:pt x="48" y="2"/>
                    </a:lnTo>
                    <a:lnTo>
                      <a:pt x="52" y="2"/>
                    </a:lnTo>
                    <a:lnTo>
                      <a:pt x="55" y="0"/>
                    </a:lnTo>
                    <a:lnTo>
                      <a:pt x="57" y="3"/>
                    </a:lnTo>
                    <a:lnTo>
                      <a:pt x="57" y="7"/>
                    </a:lnTo>
                    <a:lnTo>
                      <a:pt x="55" y="11"/>
                    </a:lnTo>
                    <a:lnTo>
                      <a:pt x="55" y="13"/>
                    </a:lnTo>
                    <a:lnTo>
                      <a:pt x="57" y="15"/>
                    </a:lnTo>
                    <a:lnTo>
                      <a:pt x="57" y="16"/>
                    </a:lnTo>
                    <a:lnTo>
                      <a:pt x="61" y="18"/>
                    </a:lnTo>
                    <a:lnTo>
                      <a:pt x="64" y="21"/>
                    </a:lnTo>
                    <a:lnTo>
                      <a:pt x="68" y="23"/>
                    </a:lnTo>
                    <a:lnTo>
                      <a:pt x="63" y="33"/>
                    </a:lnTo>
                    <a:lnTo>
                      <a:pt x="52" y="34"/>
                    </a:lnTo>
                    <a:lnTo>
                      <a:pt x="36" y="36"/>
                    </a:lnTo>
                    <a:lnTo>
                      <a:pt x="13" y="36"/>
                    </a:lnTo>
                    <a:lnTo>
                      <a:pt x="0" y="26"/>
                    </a:lnTo>
                    <a:lnTo>
                      <a:pt x="2" y="18"/>
                    </a:lnTo>
                    <a:lnTo>
                      <a:pt x="13" y="3"/>
                    </a:lnTo>
                    <a:lnTo>
                      <a:pt x="27" y="3"/>
                    </a:lnTo>
                  </a:path>
                </a:pathLst>
              </a:custGeom>
              <a:solidFill>
                <a:schemeClr val="hlink"/>
              </a:solidFill>
              <a:ln w="12700" cap="rnd">
                <a:solidFill>
                  <a:schemeClr val="bg1"/>
                </a:solidFill>
                <a:round/>
                <a:headEnd/>
                <a:tailEnd/>
              </a:ln>
            </p:spPr>
            <p:txBody>
              <a:bodyPr/>
              <a:lstStyle/>
              <a:p>
                <a:endParaRPr lang="en-US"/>
              </a:p>
            </p:txBody>
          </p:sp>
          <p:sp>
            <p:nvSpPr>
              <p:cNvPr id="13853" name="Freeform 134"/>
              <p:cNvSpPr>
                <a:spLocks/>
              </p:cNvSpPr>
              <p:nvPr/>
            </p:nvSpPr>
            <p:spPr bwMode="ltGray">
              <a:xfrm>
                <a:off x="2602" y="1955"/>
                <a:ext cx="19" cy="22"/>
              </a:xfrm>
              <a:custGeom>
                <a:avLst/>
                <a:gdLst>
                  <a:gd name="T0" fmla="*/ 0 w 19"/>
                  <a:gd name="T1" fmla="*/ 12 h 19"/>
                  <a:gd name="T2" fmla="*/ 8 w 19"/>
                  <a:gd name="T3" fmla="*/ 0 h 19"/>
                  <a:gd name="T4" fmla="*/ 18 w 19"/>
                  <a:gd name="T5" fmla="*/ 12 h 19"/>
                  <a:gd name="T6" fmla="*/ 14 w 19"/>
                  <a:gd name="T7" fmla="*/ 28 h 19"/>
                  <a:gd name="T8" fmla="*/ 0 w 19"/>
                  <a:gd name="T9" fmla="*/ 12 h 19"/>
                  <a:gd name="T10" fmla="*/ 0 60000 65536"/>
                  <a:gd name="T11" fmla="*/ 0 60000 65536"/>
                  <a:gd name="T12" fmla="*/ 0 60000 65536"/>
                  <a:gd name="T13" fmla="*/ 0 60000 65536"/>
                  <a:gd name="T14" fmla="*/ 0 60000 65536"/>
                  <a:gd name="T15" fmla="*/ 0 w 19"/>
                  <a:gd name="T16" fmla="*/ 0 h 19"/>
                  <a:gd name="T17" fmla="*/ 19 w 19"/>
                  <a:gd name="T18" fmla="*/ 19 h 19"/>
                </a:gdLst>
                <a:ahLst/>
                <a:cxnLst>
                  <a:cxn ang="T10">
                    <a:pos x="T0" y="T1"/>
                  </a:cxn>
                  <a:cxn ang="T11">
                    <a:pos x="T2" y="T3"/>
                  </a:cxn>
                  <a:cxn ang="T12">
                    <a:pos x="T4" y="T5"/>
                  </a:cxn>
                  <a:cxn ang="T13">
                    <a:pos x="T6" y="T7"/>
                  </a:cxn>
                  <a:cxn ang="T14">
                    <a:pos x="T8" y="T9"/>
                  </a:cxn>
                </a:cxnLst>
                <a:rect l="T15" t="T16" r="T17" b="T18"/>
                <a:pathLst>
                  <a:path w="19" h="19">
                    <a:moveTo>
                      <a:pt x="0" y="8"/>
                    </a:moveTo>
                    <a:lnTo>
                      <a:pt x="8" y="0"/>
                    </a:lnTo>
                    <a:lnTo>
                      <a:pt x="18" y="8"/>
                    </a:lnTo>
                    <a:lnTo>
                      <a:pt x="14" y="18"/>
                    </a:lnTo>
                    <a:lnTo>
                      <a:pt x="0" y="8"/>
                    </a:lnTo>
                  </a:path>
                </a:pathLst>
              </a:custGeom>
              <a:solidFill>
                <a:schemeClr val="hlink"/>
              </a:solidFill>
              <a:ln w="12700" cap="rnd">
                <a:solidFill>
                  <a:schemeClr val="bg1"/>
                </a:solidFill>
                <a:round/>
                <a:headEnd/>
                <a:tailEnd/>
              </a:ln>
            </p:spPr>
            <p:txBody>
              <a:bodyPr/>
              <a:lstStyle/>
              <a:p>
                <a:endParaRPr lang="en-US"/>
              </a:p>
            </p:txBody>
          </p:sp>
          <p:sp>
            <p:nvSpPr>
              <p:cNvPr id="13854" name="Freeform 135"/>
              <p:cNvSpPr>
                <a:spLocks/>
              </p:cNvSpPr>
              <p:nvPr/>
            </p:nvSpPr>
            <p:spPr bwMode="ltGray">
              <a:xfrm>
                <a:off x="2700" y="862"/>
                <a:ext cx="182" cy="117"/>
              </a:xfrm>
              <a:custGeom>
                <a:avLst/>
                <a:gdLst>
                  <a:gd name="T0" fmla="*/ 16 w 183"/>
                  <a:gd name="T1" fmla="*/ 66 h 105"/>
                  <a:gd name="T2" fmla="*/ 6 w 183"/>
                  <a:gd name="T3" fmla="*/ 61 h 105"/>
                  <a:gd name="T4" fmla="*/ 2 w 183"/>
                  <a:gd name="T5" fmla="*/ 52 h 105"/>
                  <a:gd name="T6" fmla="*/ 2 w 183"/>
                  <a:gd name="T7" fmla="*/ 45 h 105"/>
                  <a:gd name="T8" fmla="*/ 10 w 183"/>
                  <a:gd name="T9" fmla="*/ 45 h 105"/>
                  <a:gd name="T10" fmla="*/ 10 w 183"/>
                  <a:gd name="T11" fmla="*/ 33 h 105"/>
                  <a:gd name="T12" fmla="*/ 4 w 183"/>
                  <a:gd name="T13" fmla="*/ 22 h 105"/>
                  <a:gd name="T14" fmla="*/ 2 w 183"/>
                  <a:gd name="T15" fmla="*/ 11 h 105"/>
                  <a:gd name="T16" fmla="*/ 14 w 183"/>
                  <a:gd name="T17" fmla="*/ 2 h 105"/>
                  <a:gd name="T18" fmla="*/ 36 w 183"/>
                  <a:gd name="T19" fmla="*/ 0 h 105"/>
                  <a:gd name="T20" fmla="*/ 52 w 183"/>
                  <a:gd name="T21" fmla="*/ 2 h 105"/>
                  <a:gd name="T22" fmla="*/ 60 w 183"/>
                  <a:gd name="T23" fmla="*/ 20 h 105"/>
                  <a:gd name="T24" fmla="*/ 68 w 183"/>
                  <a:gd name="T25" fmla="*/ 22 h 105"/>
                  <a:gd name="T26" fmla="*/ 84 w 183"/>
                  <a:gd name="T27" fmla="*/ 2 h 105"/>
                  <a:gd name="T28" fmla="*/ 103 w 183"/>
                  <a:gd name="T29" fmla="*/ 16 h 105"/>
                  <a:gd name="T30" fmla="*/ 119 w 183"/>
                  <a:gd name="T31" fmla="*/ 31 h 105"/>
                  <a:gd name="T32" fmla="*/ 135 w 183"/>
                  <a:gd name="T33" fmla="*/ 41 h 105"/>
                  <a:gd name="T34" fmla="*/ 149 w 183"/>
                  <a:gd name="T35" fmla="*/ 52 h 105"/>
                  <a:gd name="T36" fmla="*/ 159 w 183"/>
                  <a:gd name="T37" fmla="*/ 64 h 105"/>
                  <a:gd name="T38" fmla="*/ 169 w 183"/>
                  <a:gd name="T39" fmla="*/ 84 h 105"/>
                  <a:gd name="T40" fmla="*/ 179 w 183"/>
                  <a:gd name="T41" fmla="*/ 97 h 105"/>
                  <a:gd name="T42" fmla="*/ 163 w 183"/>
                  <a:gd name="T43" fmla="*/ 110 h 105"/>
                  <a:gd name="T44" fmla="*/ 151 w 183"/>
                  <a:gd name="T45" fmla="*/ 110 h 105"/>
                  <a:gd name="T46" fmla="*/ 139 w 183"/>
                  <a:gd name="T47" fmla="*/ 108 h 105"/>
                  <a:gd name="T48" fmla="*/ 129 w 183"/>
                  <a:gd name="T49" fmla="*/ 101 h 105"/>
                  <a:gd name="T50" fmla="*/ 135 w 183"/>
                  <a:gd name="T51" fmla="*/ 86 h 105"/>
                  <a:gd name="T52" fmla="*/ 125 w 183"/>
                  <a:gd name="T53" fmla="*/ 64 h 105"/>
                  <a:gd name="T54" fmla="*/ 113 w 183"/>
                  <a:gd name="T55" fmla="*/ 58 h 105"/>
                  <a:gd name="T56" fmla="*/ 105 w 183"/>
                  <a:gd name="T57" fmla="*/ 75 h 105"/>
                  <a:gd name="T58" fmla="*/ 99 w 183"/>
                  <a:gd name="T59" fmla="*/ 95 h 105"/>
                  <a:gd name="T60" fmla="*/ 91 w 183"/>
                  <a:gd name="T61" fmla="*/ 110 h 105"/>
                  <a:gd name="T62" fmla="*/ 88 w 183"/>
                  <a:gd name="T63" fmla="*/ 135 h 105"/>
                  <a:gd name="T64" fmla="*/ 76 w 183"/>
                  <a:gd name="T65" fmla="*/ 144 h 105"/>
                  <a:gd name="T66" fmla="*/ 56 w 183"/>
                  <a:gd name="T67" fmla="*/ 119 h 105"/>
                  <a:gd name="T68" fmla="*/ 46 w 183"/>
                  <a:gd name="T69" fmla="*/ 106 h 105"/>
                  <a:gd name="T70" fmla="*/ 42 w 183"/>
                  <a:gd name="T71" fmla="*/ 88 h 105"/>
                  <a:gd name="T72" fmla="*/ 40 w 183"/>
                  <a:gd name="T73" fmla="*/ 72 h 105"/>
                  <a:gd name="T74" fmla="*/ 28 w 183"/>
                  <a:gd name="T75" fmla="*/ 64 h 1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3"/>
                  <a:gd name="T115" fmla="*/ 0 h 105"/>
                  <a:gd name="T116" fmla="*/ 183 w 183"/>
                  <a:gd name="T117" fmla="*/ 105 h 1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3" h="105">
                    <a:moveTo>
                      <a:pt x="18" y="42"/>
                    </a:moveTo>
                    <a:lnTo>
                      <a:pt x="16" y="48"/>
                    </a:lnTo>
                    <a:lnTo>
                      <a:pt x="16" y="54"/>
                    </a:lnTo>
                    <a:lnTo>
                      <a:pt x="6" y="44"/>
                    </a:lnTo>
                    <a:lnTo>
                      <a:pt x="4" y="42"/>
                    </a:lnTo>
                    <a:lnTo>
                      <a:pt x="2" y="38"/>
                    </a:lnTo>
                    <a:lnTo>
                      <a:pt x="0" y="34"/>
                    </a:lnTo>
                    <a:lnTo>
                      <a:pt x="2" y="32"/>
                    </a:lnTo>
                    <a:lnTo>
                      <a:pt x="6" y="32"/>
                    </a:lnTo>
                    <a:lnTo>
                      <a:pt x="10" y="32"/>
                    </a:lnTo>
                    <a:lnTo>
                      <a:pt x="12" y="30"/>
                    </a:lnTo>
                    <a:lnTo>
                      <a:pt x="10" y="24"/>
                    </a:lnTo>
                    <a:lnTo>
                      <a:pt x="6" y="20"/>
                    </a:lnTo>
                    <a:lnTo>
                      <a:pt x="4" y="16"/>
                    </a:lnTo>
                    <a:lnTo>
                      <a:pt x="2" y="12"/>
                    </a:lnTo>
                    <a:lnTo>
                      <a:pt x="2" y="8"/>
                    </a:lnTo>
                    <a:lnTo>
                      <a:pt x="8" y="4"/>
                    </a:lnTo>
                    <a:lnTo>
                      <a:pt x="14" y="2"/>
                    </a:lnTo>
                    <a:lnTo>
                      <a:pt x="26" y="2"/>
                    </a:lnTo>
                    <a:lnTo>
                      <a:pt x="36" y="0"/>
                    </a:lnTo>
                    <a:lnTo>
                      <a:pt x="44" y="0"/>
                    </a:lnTo>
                    <a:lnTo>
                      <a:pt x="52" y="2"/>
                    </a:lnTo>
                    <a:lnTo>
                      <a:pt x="56" y="8"/>
                    </a:lnTo>
                    <a:lnTo>
                      <a:pt x="60" y="14"/>
                    </a:lnTo>
                    <a:lnTo>
                      <a:pt x="62" y="18"/>
                    </a:lnTo>
                    <a:lnTo>
                      <a:pt x="68" y="16"/>
                    </a:lnTo>
                    <a:lnTo>
                      <a:pt x="68" y="6"/>
                    </a:lnTo>
                    <a:lnTo>
                      <a:pt x="84" y="2"/>
                    </a:lnTo>
                    <a:lnTo>
                      <a:pt x="96" y="6"/>
                    </a:lnTo>
                    <a:lnTo>
                      <a:pt x="106" y="12"/>
                    </a:lnTo>
                    <a:lnTo>
                      <a:pt x="116" y="18"/>
                    </a:lnTo>
                    <a:lnTo>
                      <a:pt x="122" y="22"/>
                    </a:lnTo>
                    <a:lnTo>
                      <a:pt x="128" y="24"/>
                    </a:lnTo>
                    <a:lnTo>
                      <a:pt x="138" y="30"/>
                    </a:lnTo>
                    <a:lnTo>
                      <a:pt x="146" y="34"/>
                    </a:lnTo>
                    <a:lnTo>
                      <a:pt x="152" y="38"/>
                    </a:lnTo>
                    <a:lnTo>
                      <a:pt x="156" y="44"/>
                    </a:lnTo>
                    <a:lnTo>
                      <a:pt x="162" y="46"/>
                    </a:lnTo>
                    <a:lnTo>
                      <a:pt x="166" y="54"/>
                    </a:lnTo>
                    <a:lnTo>
                      <a:pt x="172" y="60"/>
                    </a:lnTo>
                    <a:lnTo>
                      <a:pt x="182" y="62"/>
                    </a:lnTo>
                    <a:lnTo>
                      <a:pt x="182" y="70"/>
                    </a:lnTo>
                    <a:lnTo>
                      <a:pt x="176" y="74"/>
                    </a:lnTo>
                    <a:lnTo>
                      <a:pt x="166" y="80"/>
                    </a:lnTo>
                    <a:lnTo>
                      <a:pt x="160" y="82"/>
                    </a:lnTo>
                    <a:lnTo>
                      <a:pt x="154" y="80"/>
                    </a:lnTo>
                    <a:lnTo>
                      <a:pt x="150" y="76"/>
                    </a:lnTo>
                    <a:lnTo>
                      <a:pt x="142" y="78"/>
                    </a:lnTo>
                    <a:lnTo>
                      <a:pt x="136" y="78"/>
                    </a:lnTo>
                    <a:lnTo>
                      <a:pt x="132" y="74"/>
                    </a:lnTo>
                    <a:lnTo>
                      <a:pt x="134" y="68"/>
                    </a:lnTo>
                    <a:lnTo>
                      <a:pt x="138" y="62"/>
                    </a:lnTo>
                    <a:lnTo>
                      <a:pt x="134" y="54"/>
                    </a:lnTo>
                    <a:lnTo>
                      <a:pt x="128" y="46"/>
                    </a:lnTo>
                    <a:lnTo>
                      <a:pt x="122" y="42"/>
                    </a:lnTo>
                    <a:lnTo>
                      <a:pt x="116" y="42"/>
                    </a:lnTo>
                    <a:lnTo>
                      <a:pt x="110" y="48"/>
                    </a:lnTo>
                    <a:lnTo>
                      <a:pt x="108" y="54"/>
                    </a:lnTo>
                    <a:lnTo>
                      <a:pt x="104" y="62"/>
                    </a:lnTo>
                    <a:lnTo>
                      <a:pt x="102" y="68"/>
                    </a:lnTo>
                    <a:lnTo>
                      <a:pt x="98" y="76"/>
                    </a:lnTo>
                    <a:lnTo>
                      <a:pt x="94" y="80"/>
                    </a:lnTo>
                    <a:lnTo>
                      <a:pt x="90" y="88"/>
                    </a:lnTo>
                    <a:lnTo>
                      <a:pt x="88" y="98"/>
                    </a:lnTo>
                    <a:lnTo>
                      <a:pt x="84" y="104"/>
                    </a:lnTo>
                    <a:lnTo>
                      <a:pt x="76" y="104"/>
                    </a:lnTo>
                    <a:lnTo>
                      <a:pt x="64" y="88"/>
                    </a:lnTo>
                    <a:lnTo>
                      <a:pt x="56" y="86"/>
                    </a:lnTo>
                    <a:lnTo>
                      <a:pt x="50" y="80"/>
                    </a:lnTo>
                    <a:lnTo>
                      <a:pt x="46" y="76"/>
                    </a:lnTo>
                    <a:lnTo>
                      <a:pt x="42" y="70"/>
                    </a:lnTo>
                    <a:lnTo>
                      <a:pt x="42" y="64"/>
                    </a:lnTo>
                    <a:lnTo>
                      <a:pt x="44" y="56"/>
                    </a:lnTo>
                    <a:lnTo>
                      <a:pt x="40" y="52"/>
                    </a:lnTo>
                    <a:lnTo>
                      <a:pt x="34" y="50"/>
                    </a:lnTo>
                    <a:lnTo>
                      <a:pt x="28" y="46"/>
                    </a:lnTo>
                    <a:lnTo>
                      <a:pt x="18" y="42"/>
                    </a:lnTo>
                  </a:path>
                </a:pathLst>
              </a:custGeom>
              <a:solidFill>
                <a:schemeClr val="hlink"/>
              </a:solidFill>
              <a:ln w="12700" cap="rnd">
                <a:solidFill>
                  <a:schemeClr val="bg1"/>
                </a:solidFill>
                <a:round/>
                <a:headEnd/>
                <a:tailEnd/>
              </a:ln>
            </p:spPr>
            <p:txBody>
              <a:bodyPr/>
              <a:lstStyle/>
              <a:p>
                <a:endParaRPr lang="en-US"/>
              </a:p>
            </p:txBody>
          </p:sp>
          <p:sp>
            <p:nvSpPr>
              <p:cNvPr id="13855" name="Freeform 136"/>
              <p:cNvSpPr>
                <a:spLocks/>
              </p:cNvSpPr>
              <p:nvPr/>
            </p:nvSpPr>
            <p:spPr bwMode="ltGray">
              <a:xfrm>
                <a:off x="2790" y="835"/>
                <a:ext cx="122" cy="55"/>
              </a:xfrm>
              <a:custGeom>
                <a:avLst/>
                <a:gdLst>
                  <a:gd name="T0" fmla="*/ 24 w 123"/>
                  <a:gd name="T1" fmla="*/ 4 h 49"/>
                  <a:gd name="T2" fmla="*/ 30 w 123"/>
                  <a:gd name="T3" fmla="*/ 0 h 49"/>
                  <a:gd name="T4" fmla="*/ 36 w 123"/>
                  <a:gd name="T5" fmla="*/ 2 h 49"/>
                  <a:gd name="T6" fmla="*/ 50 w 123"/>
                  <a:gd name="T7" fmla="*/ 17 h 49"/>
                  <a:gd name="T8" fmla="*/ 56 w 123"/>
                  <a:gd name="T9" fmla="*/ 17 h 49"/>
                  <a:gd name="T10" fmla="*/ 61 w 123"/>
                  <a:gd name="T11" fmla="*/ 11 h 49"/>
                  <a:gd name="T12" fmla="*/ 63 w 123"/>
                  <a:gd name="T13" fmla="*/ 9 h 49"/>
                  <a:gd name="T14" fmla="*/ 69 w 123"/>
                  <a:gd name="T15" fmla="*/ 11 h 49"/>
                  <a:gd name="T16" fmla="*/ 77 w 123"/>
                  <a:gd name="T17" fmla="*/ 11 h 49"/>
                  <a:gd name="T18" fmla="*/ 85 w 123"/>
                  <a:gd name="T19" fmla="*/ 9 h 49"/>
                  <a:gd name="T20" fmla="*/ 107 w 123"/>
                  <a:gd name="T21" fmla="*/ 11 h 49"/>
                  <a:gd name="T22" fmla="*/ 119 w 123"/>
                  <a:gd name="T23" fmla="*/ 25 h 49"/>
                  <a:gd name="T24" fmla="*/ 95 w 123"/>
                  <a:gd name="T25" fmla="*/ 54 h 49"/>
                  <a:gd name="T26" fmla="*/ 83 w 123"/>
                  <a:gd name="T27" fmla="*/ 57 h 49"/>
                  <a:gd name="T28" fmla="*/ 79 w 123"/>
                  <a:gd name="T29" fmla="*/ 65 h 49"/>
                  <a:gd name="T30" fmla="*/ 69 w 123"/>
                  <a:gd name="T31" fmla="*/ 68 h 49"/>
                  <a:gd name="T32" fmla="*/ 61 w 123"/>
                  <a:gd name="T33" fmla="*/ 65 h 49"/>
                  <a:gd name="T34" fmla="*/ 48 w 123"/>
                  <a:gd name="T35" fmla="*/ 57 h 49"/>
                  <a:gd name="T36" fmla="*/ 38 w 123"/>
                  <a:gd name="T37" fmla="*/ 54 h 49"/>
                  <a:gd name="T38" fmla="*/ 6 w 123"/>
                  <a:gd name="T39" fmla="*/ 31 h 49"/>
                  <a:gd name="T40" fmla="*/ 0 w 123"/>
                  <a:gd name="T41" fmla="*/ 20 h 49"/>
                  <a:gd name="T42" fmla="*/ 0 w 123"/>
                  <a:gd name="T43" fmla="*/ 11 h 49"/>
                  <a:gd name="T44" fmla="*/ 2 w 123"/>
                  <a:gd name="T45" fmla="*/ 9 h 49"/>
                  <a:gd name="T46" fmla="*/ 14 w 123"/>
                  <a:gd name="T47" fmla="*/ 11 h 49"/>
                  <a:gd name="T48" fmla="*/ 24 w 123"/>
                  <a:gd name="T49" fmla="*/ 13 h 49"/>
                  <a:gd name="T50" fmla="*/ 24 w 123"/>
                  <a:gd name="T51" fmla="*/ 4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3"/>
                  <a:gd name="T79" fmla="*/ 0 h 49"/>
                  <a:gd name="T80" fmla="*/ 123 w 123"/>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3" h="49">
                    <a:moveTo>
                      <a:pt x="24" y="4"/>
                    </a:moveTo>
                    <a:lnTo>
                      <a:pt x="30" y="0"/>
                    </a:lnTo>
                    <a:lnTo>
                      <a:pt x="36" y="2"/>
                    </a:lnTo>
                    <a:lnTo>
                      <a:pt x="50" y="12"/>
                    </a:lnTo>
                    <a:lnTo>
                      <a:pt x="56" y="12"/>
                    </a:lnTo>
                    <a:lnTo>
                      <a:pt x="62" y="8"/>
                    </a:lnTo>
                    <a:lnTo>
                      <a:pt x="66" y="6"/>
                    </a:lnTo>
                    <a:lnTo>
                      <a:pt x="72" y="8"/>
                    </a:lnTo>
                    <a:lnTo>
                      <a:pt x="80" y="8"/>
                    </a:lnTo>
                    <a:lnTo>
                      <a:pt x="88" y="6"/>
                    </a:lnTo>
                    <a:lnTo>
                      <a:pt x="110" y="8"/>
                    </a:lnTo>
                    <a:lnTo>
                      <a:pt x="122" y="18"/>
                    </a:lnTo>
                    <a:lnTo>
                      <a:pt x="98" y="38"/>
                    </a:lnTo>
                    <a:lnTo>
                      <a:pt x="86" y="40"/>
                    </a:lnTo>
                    <a:lnTo>
                      <a:pt x="82" y="46"/>
                    </a:lnTo>
                    <a:lnTo>
                      <a:pt x="72" y="48"/>
                    </a:lnTo>
                    <a:lnTo>
                      <a:pt x="64" y="46"/>
                    </a:lnTo>
                    <a:lnTo>
                      <a:pt x="48" y="40"/>
                    </a:lnTo>
                    <a:lnTo>
                      <a:pt x="38" y="38"/>
                    </a:lnTo>
                    <a:lnTo>
                      <a:pt x="6" y="22"/>
                    </a:lnTo>
                    <a:lnTo>
                      <a:pt x="0" y="14"/>
                    </a:lnTo>
                    <a:lnTo>
                      <a:pt x="0" y="8"/>
                    </a:lnTo>
                    <a:lnTo>
                      <a:pt x="2" y="6"/>
                    </a:lnTo>
                    <a:lnTo>
                      <a:pt x="14" y="8"/>
                    </a:lnTo>
                    <a:lnTo>
                      <a:pt x="24" y="10"/>
                    </a:lnTo>
                    <a:lnTo>
                      <a:pt x="24" y="4"/>
                    </a:lnTo>
                  </a:path>
                </a:pathLst>
              </a:custGeom>
              <a:solidFill>
                <a:schemeClr val="hlink"/>
              </a:solidFill>
              <a:ln w="12700" cap="rnd">
                <a:solidFill>
                  <a:schemeClr val="bg1"/>
                </a:solidFill>
                <a:round/>
                <a:headEnd/>
                <a:tailEnd/>
              </a:ln>
            </p:spPr>
            <p:txBody>
              <a:bodyPr/>
              <a:lstStyle/>
              <a:p>
                <a:endParaRPr lang="en-US"/>
              </a:p>
            </p:txBody>
          </p:sp>
          <p:sp>
            <p:nvSpPr>
              <p:cNvPr id="13856" name="Freeform 137"/>
              <p:cNvSpPr>
                <a:spLocks/>
              </p:cNvSpPr>
              <p:nvPr/>
            </p:nvSpPr>
            <p:spPr bwMode="ltGray">
              <a:xfrm>
                <a:off x="3135" y="817"/>
                <a:ext cx="89" cy="39"/>
              </a:xfrm>
              <a:custGeom>
                <a:avLst/>
                <a:gdLst>
                  <a:gd name="T0" fmla="*/ 0 w 89"/>
                  <a:gd name="T1" fmla="*/ 16 h 35"/>
                  <a:gd name="T2" fmla="*/ 10 w 89"/>
                  <a:gd name="T3" fmla="*/ 13 h 35"/>
                  <a:gd name="T4" fmla="*/ 26 w 89"/>
                  <a:gd name="T5" fmla="*/ 2 h 35"/>
                  <a:gd name="T6" fmla="*/ 34 w 89"/>
                  <a:gd name="T7" fmla="*/ 9 h 35"/>
                  <a:gd name="T8" fmla="*/ 44 w 89"/>
                  <a:gd name="T9" fmla="*/ 11 h 35"/>
                  <a:gd name="T10" fmla="*/ 52 w 89"/>
                  <a:gd name="T11" fmla="*/ 11 h 35"/>
                  <a:gd name="T12" fmla="*/ 62 w 89"/>
                  <a:gd name="T13" fmla="*/ 2 h 35"/>
                  <a:gd name="T14" fmla="*/ 64 w 89"/>
                  <a:gd name="T15" fmla="*/ 0 h 35"/>
                  <a:gd name="T16" fmla="*/ 78 w 89"/>
                  <a:gd name="T17" fmla="*/ 9 h 35"/>
                  <a:gd name="T18" fmla="*/ 88 w 89"/>
                  <a:gd name="T19" fmla="*/ 11 h 35"/>
                  <a:gd name="T20" fmla="*/ 88 w 89"/>
                  <a:gd name="T21" fmla="*/ 22 h 35"/>
                  <a:gd name="T22" fmla="*/ 78 w 89"/>
                  <a:gd name="T23" fmla="*/ 25 h 35"/>
                  <a:gd name="T24" fmla="*/ 70 w 89"/>
                  <a:gd name="T25" fmla="*/ 28 h 35"/>
                  <a:gd name="T26" fmla="*/ 60 w 89"/>
                  <a:gd name="T27" fmla="*/ 31 h 35"/>
                  <a:gd name="T28" fmla="*/ 54 w 89"/>
                  <a:gd name="T29" fmla="*/ 36 h 35"/>
                  <a:gd name="T30" fmla="*/ 48 w 89"/>
                  <a:gd name="T31" fmla="*/ 45 h 35"/>
                  <a:gd name="T32" fmla="*/ 40 w 89"/>
                  <a:gd name="T33" fmla="*/ 47 h 35"/>
                  <a:gd name="T34" fmla="*/ 30 w 89"/>
                  <a:gd name="T35" fmla="*/ 45 h 35"/>
                  <a:gd name="T36" fmla="*/ 22 w 89"/>
                  <a:gd name="T37" fmla="*/ 33 h 35"/>
                  <a:gd name="T38" fmla="*/ 14 w 89"/>
                  <a:gd name="T39" fmla="*/ 28 h 35"/>
                  <a:gd name="T40" fmla="*/ 4 w 89"/>
                  <a:gd name="T41" fmla="*/ 25 h 35"/>
                  <a:gd name="T42" fmla="*/ 0 w 89"/>
                  <a:gd name="T43" fmla="*/ 16 h 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35"/>
                  <a:gd name="T68" fmla="*/ 89 w 89"/>
                  <a:gd name="T69" fmla="*/ 35 h 3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35">
                    <a:moveTo>
                      <a:pt x="0" y="12"/>
                    </a:moveTo>
                    <a:lnTo>
                      <a:pt x="10" y="10"/>
                    </a:lnTo>
                    <a:lnTo>
                      <a:pt x="26" y="2"/>
                    </a:lnTo>
                    <a:lnTo>
                      <a:pt x="34" y="6"/>
                    </a:lnTo>
                    <a:lnTo>
                      <a:pt x="44" y="8"/>
                    </a:lnTo>
                    <a:lnTo>
                      <a:pt x="52" y="8"/>
                    </a:lnTo>
                    <a:lnTo>
                      <a:pt x="62" y="2"/>
                    </a:lnTo>
                    <a:lnTo>
                      <a:pt x="64" y="0"/>
                    </a:lnTo>
                    <a:lnTo>
                      <a:pt x="78" y="6"/>
                    </a:lnTo>
                    <a:lnTo>
                      <a:pt x="88" y="8"/>
                    </a:lnTo>
                    <a:lnTo>
                      <a:pt x="88" y="16"/>
                    </a:lnTo>
                    <a:lnTo>
                      <a:pt x="78" y="18"/>
                    </a:lnTo>
                    <a:lnTo>
                      <a:pt x="70" y="20"/>
                    </a:lnTo>
                    <a:lnTo>
                      <a:pt x="60" y="22"/>
                    </a:lnTo>
                    <a:lnTo>
                      <a:pt x="54" y="26"/>
                    </a:lnTo>
                    <a:lnTo>
                      <a:pt x="48" y="32"/>
                    </a:lnTo>
                    <a:lnTo>
                      <a:pt x="40" y="34"/>
                    </a:lnTo>
                    <a:lnTo>
                      <a:pt x="30" y="32"/>
                    </a:lnTo>
                    <a:lnTo>
                      <a:pt x="22" y="24"/>
                    </a:lnTo>
                    <a:lnTo>
                      <a:pt x="14" y="20"/>
                    </a:lnTo>
                    <a:lnTo>
                      <a:pt x="4" y="18"/>
                    </a:lnTo>
                    <a:lnTo>
                      <a:pt x="0" y="12"/>
                    </a:lnTo>
                  </a:path>
                </a:pathLst>
              </a:custGeom>
              <a:solidFill>
                <a:schemeClr val="hlink"/>
              </a:solidFill>
              <a:ln w="12700" cap="rnd">
                <a:solidFill>
                  <a:schemeClr val="bg1"/>
                </a:solidFill>
                <a:round/>
                <a:headEnd/>
                <a:tailEnd/>
              </a:ln>
            </p:spPr>
            <p:txBody>
              <a:bodyPr/>
              <a:lstStyle/>
              <a:p>
                <a:endParaRPr lang="en-US"/>
              </a:p>
            </p:txBody>
          </p:sp>
          <p:sp>
            <p:nvSpPr>
              <p:cNvPr id="13857" name="Freeform 138"/>
              <p:cNvSpPr>
                <a:spLocks/>
              </p:cNvSpPr>
              <p:nvPr/>
            </p:nvSpPr>
            <p:spPr bwMode="ltGray">
              <a:xfrm>
                <a:off x="3228" y="783"/>
                <a:ext cx="170" cy="84"/>
              </a:xfrm>
              <a:custGeom>
                <a:avLst/>
                <a:gdLst>
                  <a:gd name="T0" fmla="*/ 0 w 171"/>
                  <a:gd name="T1" fmla="*/ 80 h 75"/>
                  <a:gd name="T2" fmla="*/ 6 w 171"/>
                  <a:gd name="T3" fmla="*/ 71 h 75"/>
                  <a:gd name="T4" fmla="*/ 30 w 171"/>
                  <a:gd name="T5" fmla="*/ 36 h 75"/>
                  <a:gd name="T6" fmla="*/ 36 w 171"/>
                  <a:gd name="T7" fmla="*/ 34 h 75"/>
                  <a:gd name="T8" fmla="*/ 42 w 171"/>
                  <a:gd name="T9" fmla="*/ 28 h 75"/>
                  <a:gd name="T10" fmla="*/ 50 w 171"/>
                  <a:gd name="T11" fmla="*/ 20 h 75"/>
                  <a:gd name="T12" fmla="*/ 58 w 171"/>
                  <a:gd name="T13" fmla="*/ 17 h 75"/>
                  <a:gd name="T14" fmla="*/ 68 w 171"/>
                  <a:gd name="T15" fmla="*/ 17 h 75"/>
                  <a:gd name="T16" fmla="*/ 70 w 171"/>
                  <a:gd name="T17" fmla="*/ 4 h 75"/>
                  <a:gd name="T18" fmla="*/ 76 w 171"/>
                  <a:gd name="T19" fmla="*/ 0 h 75"/>
                  <a:gd name="T20" fmla="*/ 80 w 171"/>
                  <a:gd name="T21" fmla="*/ 2 h 75"/>
                  <a:gd name="T22" fmla="*/ 82 w 171"/>
                  <a:gd name="T23" fmla="*/ 13 h 75"/>
                  <a:gd name="T24" fmla="*/ 78 w 171"/>
                  <a:gd name="T25" fmla="*/ 25 h 75"/>
                  <a:gd name="T26" fmla="*/ 72 w 171"/>
                  <a:gd name="T27" fmla="*/ 34 h 75"/>
                  <a:gd name="T28" fmla="*/ 66 w 171"/>
                  <a:gd name="T29" fmla="*/ 43 h 75"/>
                  <a:gd name="T30" fmla="*/ 74 w 171"/>
                  <a:gd name="T31" fmla="*/ 48 h 75"/>
                  <a:gd name="T32" fmla="*/ 84 w 171"/>
                  <a:gd name="T33" fmla="*/ 48 h 75"/>
                  <a:gd name="T34" fmla="*/ 89 w 171"/>
                  <a:gd name="T35" fmla="*/ 48 h 75"/>
                  <a:gd name="T36" fmla="*/ 95 w 171"/>
                  <a:gd name="T37" fmla="*/ 39 h 75"/>
                  <a:gd name="T38" fmla="*/ 103 w 171"/>
                  <a:gd name="T39" fmla="*/ 34 h 75"/>
                  <a:gd name="T40" fmla="*/ 111 w 171"/>
                  <a:gd name="T41" fmla="*/ 34 h 75"/>
                  <a:gd name="T42" fmla="*/ 115 w 171"/>
                  <a:gd name="T43" fmla="*/ 45 h 75"/>
                  <a:gd name="T44" fmla="*/ 127 w 171"/>
                  <a:gd name="T45" fmla="*/ 48 h 75"/>
                  <a:gd name="T46" fmla="*/ 135 w 171"/>
                  <a:gd name="T47" fmla="*/ 45 h 75"/>
                  <a:gd name="T48" fmla="*/ 161 w 171"/>
                  <a:gd name="T49" fmla="*/ 31 h 75"/>
                  <a:gd name="T50" fmla="*/ 167 w 171"/>
                  <a:gd name="T51" fmla="*/ 43 h 75"/>
                  <a:gd name="T52" fmla="*/ 163 w 171"/>
                  <a:gd name="T53" fmla="*/ 56 h 75"/>
                  <a:gd name="T54" fmla="*/ 153 w 171"/>
                  <a:gd name="T55" fmla="*/ 62 h 75"/>
                  <a:gd name="T56" fmla="*/ 143 w 171"/>
                  <a:gd name="T57" fmla="*/ 62 h 75"/>
                  <a:gd name="T58" fmla="*/ 135 w 171"/>
                  <a:gd name="T59" fmla="*/ 62 h 75"/>
                  <a:gd name="T60" fmla="*/ 129 w 171"/>
                  <a:gd name="T61" fmla="*/ 65 h 75"/>
                  <a:gd name="T62" fmla="*/ 125 w 171"/>
                  <a:gd name="T63" fmla="*/ 73 h 75"/>
                  <a:gd name="T64" fmla="*/ 119 w 171"/>
                  <a:gd name="T65" fmla="*/ 75 h 75"/>
                  <a:gd name="T66" fmla="*/ 109 w 171"/>
                  <a:gd name="T67" fmla="*/ 75 h 75"/>
                  <a:gd name="T68" fmla="*/ 103 w 171"/>
                  <a:gd name="T69" fmla="*/ 80 h 75"/>
                  <a:gd name="T70" fmla="*/ 97 w 171"/>
                  <a:gd name="T71" fmla="*/ 84 h 75"/>
                  <a:gd name="T72" fmla="*/ 97 w 171"/>
                  <a:gd name="T73" fmla="*/ 95 h 75"/>
                  <a:gd name="T74" fmla="*/ 93 w 171"/>
                  <a:gd name="T75" fmla="*/ 104 h 75"/>
                  <a:gd name="T76" fmla="*/ 85 w 171"/>
                  <a:gd name="T77" fmla="*/ 97 h 75"/>
                  <a:gd name="T78" fmla="*/ 82 w 171"/>
                  <a:gd name="T79" fmla="*/ 86 h 75"/>
                  <a:gd name="T80" fmla="*/ 72 w 171"/>
                  <a:gd name="T81" fmla="*/ 91 h 75"/>
                  <a:gd name="T82" fmla="*/ 60 w 171"/>
                  <a:gd name="T83" fmla="*/ 86 h 75"/>
                  <a:gd name="T84" fmla="*/ 52 w 171"/>
                  <a:gd name="T85" fmla="*/ 86 h 75"/>
                  <a:gd name="T86" fmla="*/ 46 w 171"/>
                  <a:gd name="T87" fmla="*/ 82 h 75"/>
                  <a:gd name="T88" fmla="*/ 46 w 171"/>
                  <a:gd name="T89" fmla="*/ 71 h 75"/>
                  <a:gd name="T90" fmla="*/ 44 w 171"/>
                  <a:gd name="T91" fmla="*/ 62 h 75"/>
                  <a:gd name="T92" fmla="*/ 38 w 171"/>
                  <a:gd name="T93" fmla="*/ 59 h 75"/>
                  <a:gd name="T94" fmla="*/ 32 w 171"/>
                  <a:gd name="T95" fmla="*/ 62 h 75"/>
                  <a:gd name="T96" fmla="*/ 28 w 171"/>
                  <a:gd name="T97" fmla="*/ 71 h 75"/>
                  <a:gd name="T98" fmla="*/ 22 w 171"/>
                  <a:gd name="T99" fmla="*/ 80 h 75"/>
                  <a:gd name="T100" fmla="*/ 18 w 171"/>
                  <a:gd name="T101" fmla="*/ 86 h 75"/>
                  <a:gd name="T102" fmla="*/ 10 w 171"/>
                  <a:gd name="T103" fmla="*/ 86 h 75"/>
                  <a:gd name="T104" fmla="*/ 2 w 171"/>
                  <a:gd name="T105" fmla="*/ 86 h 75"/>
                  <a:gd name="T106" fmla="*/ 0 w 171"/>
                  <a:gd name="T107" fmla="*/ 80 h 7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1"/>
                  <a:gd name="T163" fmla="*/ 0 h 75"/>
                  <a:gd name="T164" fmla="*/ 171 w 171"/>
                  <a:gd name="T165" fmla="*/ 75 h 7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1" h="75">
                    <a:moveTo>
                      <a:pt x="0" y="56"/>
                    </a:moveTo>
                    <a:lnTo>
                      <a:pt x="6" y="50"/>
                    </a:lnTo>
                    <a:lnTo>
                      <a:pt x="30" y="26"/>
                    </a:lnTo>
                    <a:lnTo>
                      <a:pt x="36" y="24"/>
                    </a:lnTo>
                    <a:lnTo>
                      <a:pt x="42" y="20"/>
                    </a:lnTo>
                    <a:lnTo>
                      <a:pt x="50" y="14"/>
                    </a:lnTo>
                    <a:lnTo>
                      <a:pt x="58" y="12"/>
                    </a:lnTo>
                    <a:lnTo>
                      <a:pt x="68" y="12"/>
                    </a:lnTo>
                    <a:lnTo>
                      <a:pt x="70" y="4"/>
                    </a:lnTo>
                    <a:lnTo>
                      <a:pt x="76" y="0"/>
                    </a:lnTo>
                    <a:lnTo>
                      <a:pt x="80" y="2"/>
                    </a:lnTo>
                    <a:lnTo>
                      <a:pt x="82" y="10"/>
                    </a:lnTo>
                    <a:lnTo>
                      <a:pt x="78" y="18"/>
                    </a:lnTo>
                    <a:lnTo>
                      <a:pt x="72" y="24"/>
                    </a:lnTo>
                    <a:lnTo>
                      <a:pt x="66" y="30"/>
                    </a:lnTo>
                    <a:lnTo>
                      <a:pt x="74" y="34"/>
                    </a:lnTo>
                    <a:lnTo>
                      <a:pt x="84" y="34"/>
                    </a:lnTo>
                    <a:lnTo>
                      <a:pt x="92" y="34"/>
                    </a:lnTo>
                    <a:lnTo>
                      <a:pt x="98" y="28"/>
                    </a:lnTo>
                    <a:lnTo>
                      <a:pt x="106" y="24"/>
                    </a:lnTo>
                    <a:lnTo>
                      <a:pt x="114" y="24"/>
                    </a:lnTo>
                    <a:lnTo>
                      <a:pt x="118" y="32"/>
                    </a:lnTo>
                    <a:lnTo>
                      <a:pt x="130" y="34"/>
                    </a:lnTo>
                    <a:lnTo>
                      <a:pt x="138" y="32"/>
                    </a:lnTo>
                    <a:lnTo>
                      <a:pt x="164" y="22"/>
                    </a:lnTo>
                    <a:lnTo>
                      <a:pt x="170" y="30"/>
                    </a:lnTo>
                    <a:lnTo>
                      <a:pt x="166" y="40"/>
                    </a:lnTo>
                    <a:lnTo>
                      <a:pt x="156" y="44"/>
                    </a:lnTo>
                    <a:lnTo>
                      <a:pt x="146" y="44"/>
                    </a:lnTo>
                    <a:lnTo>
                      <a:pt x="138" y="44"/>
                    </a:lnTo>
                    <a:lnTo>
                      <a:pt x="132" y="46"/>
                    </a:lnTo>
                    <a:lnTo>
                      <a:pt x="128" y="52"/>
                    </a:lnTo>
                    <a:lnTo>
                      <a:pt x="122" y="54"/>
                    </a:lnTo>
                    <a:lnTo>
                      <a:pt x="112" y="54"/>
                    </a:lnTo>
                    <a:lnTo>
                      <a:pt x="106" y="56"/>
                    </a:lnTo>
                    <a:lnTo>
                      <a:pt x="100" y="60"/>
                    </a:lnTo>
                    <a:lnTo>
                      <a:pt x="100" y="68"/>
                    </a:lnTo>
                    <a:lnTo>
                      <a:pt x="96" y="74"/>
                    </a:lnTo>
                    <a:lnTo>
                      <a:pt x="88" y="70"/>
                    </a:lnTo>
                    <a:lnTo>
                      <a:pt x="82" y="62"/>
                    </a:lnTo>
                    <a:lnTo>
                      <a:pt x="72" y="64"/>
                    </a:lnTo>
                    <a:lnTo>
                      <a:pt x="60" y="62"/>
                    </a:lnTo>
                    <a:lnTo>
                      <a:pt x="52" y="62"/>
                    </a:lnTo>
                    <a:lnTo>
                      <a:pt x="46" y="58"/>
                    </a:lnTo>
                    <a:lnTo>
                      <a:pt x="46" y="50"/>
                    </a:lnTo>
                    <a:lnTo>
                      <a:pt x="44" y="44"/>
                    </a:lnTo>
                    <a:lnTo>
                      <a:pt x="38" y="42"/>
                    </a:lnTo>
                    <a:lnTo>
                      <a:pt x="32" y="44"/>
                    </a:lnTo>
                    <a:lnTo>
                      <a:pt x="28" y="50"/>
                    </a:lnTo>
                    <a:lnTo>
                      <a:pt x="22" y="56"/>
                    </a:lnTo>
                    <a:lnTo>
                      <a:pt x="18" y="62"/>
                    </a:lnTo>
                    <a:lnTo>
                      <a:pt x="10" y="62"/>
                    </a:lnTo>
                    <a:lnTo>
                      <a:pt x="2" y="62"/>
                    </a:lnTo>
                    <a:lnTo>
                      <a:pt x="0" y="56"/>
                    </a:lnTo>
                  </a:path>
                </a:pathLst>
              </a:custGeom>
              <a:solidFill>
                <a:schemeClr val="hlink"/>
              </a:solidFill>
              <a:ln w="12700" cap="rnd">
                <a:solidFill>
                  <a:schemeClr val="bg1"/>
                </a:solidFill>
                <a:round/>
                <a:headEnd/>
                <a:tailEnd/>
              </a:ln>
            </p:spPr>
            <p:txBody>
              <a:bodyPr/>
              <a:lstStyle/>
              <a:p>
                <a:endParaRPr lang="en-US"/>
              </a:p>
            </p:txBody>
          </p:sp>
          <p:sp>
            <p:nvSpPr>
              <p:cNvPr id="13858" name="Freeform 139"/>
              <p:cNvSpPr>
                <a:spLocks/>
              </p:cNvSpPr>
              <p:nvPr/>
            </p:nvSpPr>
            <p:spPr bwMode="ltGray">
              <a:xfrm>
                <a:off x="3256" y="951"/>
                <a:ext cx="214" cy="214"/>
              </a:xfrm>
              <a:custGeom>
                <a:avLst/>
                <a:gdLst>
                  <a:gd name="T0" fmla="*/ 133 w 215"/>
                  <a:gd name="T1" fmla="*/ 34 h 191"/>
                  <a:gd name="T2" fmla="*/ 143 w 215"/>
                  <a:gd name="T3" fmla="*/ 34 h 191"/>
                  <a:gd name="T4" fmla="*/ 175 w 215"/>
                  <a:gd name="T5" fmla="*/ 9 h 191"/>
                  <a:gd name="T6" fmla="*/ 185 w 215"/>
                  <a:gd name="T7" fmla="*/ 4 h 191"/>
                  <a:gd name="T8" fmla="*/ 195 w 215"/>
                  <a:gd name="T9" fmla="*/ 0 h 191"/>
                  <a:gd name="T10" fmla="*/ 205 w 215"/>
                  <a:gd name="T11" fmla="*/ 2 h 191"/>
                  <a:gd name="T12" fmla="*/ 211 w 215"/>
                  <a:gd name="T13" fmla="*/ 11 h 191"/>
                  <a:gd name="T14" fmla="*/ 211 w 215"/>
                  <a:gd name="T15" fmla="*/ 22 h 191"/>
                  <a:gd name="T16" fmla="*/ 209 w 215"/>
                  <a:gd name="T17" fmla="*/ 31 h 191"/>
                  <a:gd name="T18" fmla="*/ 201 w 215"/>
                  <a:gd name="T19" fmla="*/ 36 h 191"/>
                  <a:gd name="T20" fmla="*/ 191 w 215"/>
                  <a:gd name="T21" fmla="*/ 39 h 191"/>
                  <a:gd name="T22" fmla="*/ 181 w 215"/>
                  <a:gd name="T23" fmla="*/ 45 h 191"/>
                  <a:gd name="T24" fmla="*/ 169 w 215"/>
                  <a:gd name="T25" fmla="*/ 50 h 191"/>
                  <a:gd name="T26" fmla="*/ 155 w 215"/>
                  <a:gd name="T27" fmla="*/ 50 h 191"/>
                  <a:gd name="T28" fmla="*/ 145 w 215"/>
                  <a:gd name="T29" fmla="*/ 59 h 191"/>
                  <a:gd name="T30" fmla="*/ 113 w 215"/>
                  <a:gd name="T31" fmla="*/ 84 h 191"/>
                  <a:gd name="T32" fmla="*/ 109 w 215"/>
                  <a:gd name="T33" fmla="*/ 91 h 191"/>
                  <a:gd name="T34" fmla="*/ 107 w 215"/>
                  <a:gd name="T35" fmla="*/ 102 h 191"/>
                  <a:gd name="T36" fmla="*/ 100 w 215"/>
                  <a:gd name="T37" fmla="*/ 104 h 191"/>
                  <a:gd name="T38" fmla="*/ 92 w 215"/>
                  <a:gd name="T39" fmla="*/ 109 h 191"/>
                  <a:gd name="T40" fmla="*/ 86 w 215"/>
                  <a:gd name="T41" fmla="*/ 121 h 191"/>
                  <a:gd name="T42" fmla="*/ 78 w 215"/>
                  <a:gd name="T43" fmla="*/ 138 h 191"/>
                  <a:gd name="T44" fmla="*/ 70 w 215"/>
                  <a:gd name="T45" fmla="*/ 152 h 191"/>
                  <a:gd name="T46" fmla="*/ 60 w 215"/>
                  <a:gd name="T47" fmla="*/ 168 h 191"/>
                  <a:gd name="T48" fmla="*/ 58 w 215"/>
                  <a:gd name="T49" fmla="*/ 186 h 191"/>
                  <a:gd name="T50" fmla="*/ 56 w 215"/>
                  <a:gd name="T51" fmla="*/ 202 h 191"/>
                  <a:gd name="T52" fmla="*/ 60 w 215"/>
                  <a:gd name="T53" fmla="*/ 229 h 191"/>
                  <a:gd name="T54" fmla="*/ 70 w 215"/>
                  <a:gd name="T55" fmla="*/ 242 h 191"/>
                  <a:gd name="T56" fmla="*/ 80 w 215"/>
                  <a:gd name="T57" fmla="*/ 250 h 191"/>
                  <a:gd name="T58" fmla="*/ 78 w 215"/>
                  <a:gd name="T59" fmla="*/ 261 h 191"/>
                  <a:gd name="T60" fmla="*/ 68 w 215"/>
                  <a:gd name="T61" fmla="*/ 264 h 191"/>
                  <a:gd name="T62" fmla="*/ 56 w 215"/>
                  <a:gd name="T63" fmla="*/ 264 h 191"/>
                  <a:gd name="T64" fmla="*/ 46 w 215"/>
                  <a:gd name="T65" fmla="*/ 268 h 191"/>
                  <a:gd name="T66" fmla="*/ 34 w 215"/>
                  <a:gd name="T67" fmla="*/ 261 h 191"/>
                  <a:gd name="T68" fmla="*/ 26 w 215"/>
                  <a:gd name="T69" fmla="*/ 253 h 191"/>
                  <a:gd name="T70" fmla="*/ 26 w 215"/>
                  <a:gd name="T71" fmla="*/ 239 h 191"/>
                  <a:gd name="T72" fmla="*/ 24 w 215"/>
                  <a:gd name="T73" fmla="*/ 229 h 191"/>
                  <a:gd name="T74" fmla="*/ 16 w 215"/>
                  <a:gd name="T75" fmla="*/ 229 h 191"/>
                  <a:gd name="T76" fmla="*/ 6 w 215"/>
                  <a:gd name="T77" fmla="*/ 229 h 191"/>
                  <a:gd name="T78" fmla="*/ 2 w 215"/>
                  <a:gd name="T79" fmla="*/ 217 h 191"/>
                  <a:gd name="T80" fmla="*/ 0 w 215"/>
                  <a:gd name="T81" fmla="*/ 197 h 191"/>
                  <a:gd name="T82" fmla="*/ 8 w 215"/>
                  <a:gd name="T83" fmla="*/ 186 h 191"/>
                  <a:gd name="T84" fmla="*/ 12 w 215"/>
                  <a:gd name="T85" fmla="*/ 171 h 191"/>
                  <a:gd name="T86" fmla="*/ 14 w 215"/>
                  <a:gd name="T87" fmla="*/ 157 h 191"/>
                  <a:gd name="T88" fmla="*/ 22 w 215"/>
                  <a:gd name="T89" fmla="*/ 149 h 191"/>
                  <a:gd name="T90" fmla="*/ 22 w 215"/>
                  <a:gd name="T91" fmla="*/ 140 h 191"/>
                  <a:gd name="T92" fmla="*/ 36 w 215"/>
                  <a:gd name="T93" fmla="*/ 113 h 191"/>
                  <a:gd name="T94" fmla="*/ 40 w 215"/>
                  <a:gd name="T95" fmla="*/ 95 h 191"/>
                  <a:gd name="T96" fmla="*/ 42 w 215"/>
                  <a:gd name="T97" fmla="*/ 82 h 191"/>
                  <a:gd name="T98" fmla="*/ 48 w 215"/>
                  <a:gd name="T99" fmla="*/ 80 h 191"/>
                  <a:gd name="T100" fmla="*/ 58 w 215"/>
                  <a:gd name="T101" fmla="*/ 82 h 191"/>
                  <a:gd name="T102" fmla="*/ 66 w 215"/>
                  <a:gd name="T103" fmla="*/ 71 h 191"/>
                  <a:gd name="T104" fmla="*/ 80 w 215"/>
                  <a:gd name="T105" fmla="*/ 54 h 191"/>
                  <a:gd name="T106" fmla="*/ 102 w 215"/>
                  <a:gd name="T107" fmla="*/ 39 h 191"/>
                  <a:gd name="T108" fmla="*/ 109 w 215"/>
                  <a:gd name="T109" fmla="*/ 34 h 191"/>
                  <a:gd name="T110" fmla="*/ 125 w 215"/>
                  <a:gd name="T111" fmla="*/ 34 h 191"/>
                  <a:gd name="T112" fmla="*/ 133 w 215"/>
                  <a:gd name="T113" fmla="*/ 34 h 1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15"/>
                  <a:gd name="T172" fmla="*/ 0 h 191"/>
                  <a:gd name="T173" fmla="*/ 215 w 215"/>
                  <a:gd name="T174" fmla="*/ 191 h 1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15" h="191">
                    <a:moveTo>
                      <a:pt x="136" y="24"/>
                    </a:moveTo>
                    <a:lnTo>
                      <a:pt x="146" y="24"/>
                    </a:lnTo>
                    <a:lnTo>
                      <a:pt x="178" y="6"/>
                    </a:lnTo>
                    <a:lnTo>
                      <a:pt x="188" y="4"/>
                    </a:lnTo>
                    <a:lnTo>
                      <a:pt x="198" y="0"/>
                    </a:lnTo>
                    <a:lnTo>
                      <a:pt x="208" y="2"/>
                    </a:lnTo>
                    <a:lnTo>
                      <a:pt x="214" y="8"/>
                    </a:lnTo>
                    <a:lnTo>
                      <a:pt x="214" y="16"/>
                    </a:lnTo>
                    <a:lnTo>
                      <a:pt x="212" y="22"/>
                    </a:lnTo>
                    <a:lnTo>
                      <a:pt x="204" y="26"/>
                    </a:lnTo>
                    <a:lnTo>
                      <a:pt x="194" y="28"/>
                    </a:lnTo>
                    <a:lnTo>
                      <a:pt x="184" y="32"/>
                    </a:lnTo>
                    <a:lnTo>
                      <a:pt x="172" y="36"/>
                    </a:lnTo>
                    <a:lnTo>
                      <a:pt x="158" y="36"/>
                    </a:lnTo>
                    <a:lnTo>
                      <a:pt x="148" y="42"/>
                    </a:lnTo>
                    <a:lnTo>
                      <a:pt x="116" y="60"/>
                    </a:lnTo>
                    <a:lnTo>
                      <a:pt x="112" y="64"/>
                    </a:lnTo>
                    <a:lnTo>
                      <a:pt x="108" y="72"/>
                    </a:lnTo>
                    <a:lnTo>
                      <a:pt x="100" y="74"/>
                    </a:lnTo>
                    <a:lnTo>
                      <a:pt x="92" y="78"/>
                    </a:lnTo>
                    <a:lnTo>
                      <a:pt x="86" y="86"/>
                    </a:lnTo>
                    <a:lnTo>
                      <a:pt x="78" y="98"/>
                    </a:lnTo>
                    <a:lnTo>
                      <a:pt x="70" y="108"/>
                    </a:lnTo>
                    <a:lnTo>
                      <a:pt x="60" y="120"/>
                    </a:lnTo>
                    <a:lnTo>
                      <a:pt x="58" y="132"/>
                    </a:lnTo>
                    <a:lnTo>
                      <a:pt x="56" y="144"/>
                    </a:lnTo>
                    <a:lnTo>
                      <a:pt x="60" y="162"/>
                    </a:lnTo>
                    <a:lnTo>
                      <a:pt x="70" y="172"/>
                    </a:lnTo>
                    <a:lnTo>
                      <a:pt x="80" y="178"/>
                    </a:lnTo>
                    <a:lnTo>
                      <a:pt x="78" y="186"/>
                    </a:lnTo>
                    <a:lnTo>
                      <a:pt x="68" y="188"/>
                    </a:lnTo>
                    <a:lnTo>
                      <a:pt x="56" y="188"/>
                    </a:lnTo>
                    <a:lnTo>
                      <a:pt x="46" y="190"/>
                    </a:lnTo>
                    <a:lnTo>
                      <a:pt x="34" y="186"/>
                    </a:lnTo>
                    <a:lnTo>
                      <a:pt x="26" y="180"/>
                    </a:lnTo>
                    <a:lnTo>
                      <a:pt x="26" y="170"/>
                    </a:lnTo>
                    <a:lnTo>
                      <a:pt x="24" y="162"/>
                    </a:lnTo>
                    <a:lnTo>
                      <a:pt x="16" y="162"/>
                    </a:lnTo>
                    <a:lnTo>
                      <a:pt x="6" y="162"/>
                    </a:lnTo>
                    <a:lnTo>
                      <a:pt x="2" y="154"/>
                    </a:lnTo>
                    <a:lnTo>
                      <a:pt x="0" y="140"/>
                    </a:lnTo>
                    <a:lnTo>
                      <a:pt x="8" y="132"/>
                    </a:lnTo>
                    <a:lnTo>
                      <a:pt x="12" y="122"/>
                    </a:lnTo>
                    <a:lnTo>
                      <a:pt x="14" y="112"/>
                    </a:lnTo>
                    <a:lnTo>
                      <a:pt x="22" y="106"/>
                    </a:lnTo>
                    <a:lnTo>
                      <a:pt x="22" y="100"/>
                    </a:lnTo>
                    <a:lnTo>
                      <a:pt x="36" y="80"/>
                    </a:lnTo>
                    <a:lnTo>
                      <a:pt x="40" y="68"/>
                    </a:lnTo>
                    <a:lnTo>
                      <a:pt x="42" y="58"/>
                    </a:lnTo>
                    <a:lnTo>
                      <a:pt x="48" y="56"/>
                    </a:lnTo>
                    <a:lnTo>
                      <a:pt x="58" y="58"/>
                    </a:lnTo>
                    <a:lnTo>
                      <a:pt x="66" y="50"/>
                    </a:lnTo>
                    <a:lnTo>
                      <a:pt x="80" y="38"/>
                    </a:lnTo>
                    <a:lnTo>
                      <a:pt x="102" y="28"/>
                    </a:lnTo>
                    <a:lnTo>
                      <a:pt x="112" y="24"/>
                    </a:lnTo>
                    <a:lnTo>
                      <a:pt x="128" y="24"/>
                    </a:lnTo>
                    <a:lnTo>
                      <a:pt x="136" y="24"/>
                    </a:lnTo>
                  </a:path>
                </a:pathLst>
              </a:custGeom>
              <a:solidFill>
                <a:schemeClr val="hlink"/>
              </a:solidFill>
              <a:ln w="12700" cap="rnd">
                <a:solidFill>
                  <a:schemeClr val="bg1"/>
                </a:solidFill>
                <a:round/>
                <a:headEnd/>
                <a:tailEnd/>
              </a:ln>
            </p:spPr>
            <p:txBody>
              <a:bodyPr/>
              <a:lstStyle/>
              <a:p>
                <a:endParaRPr lang="en-US"/>
              </a:p>
            </p:txBody>
          </p:sp>
          <p:sp>
            <p:nvSpPr>
              <p:cNvPr id="13859" name="Freeform 140"/>
              <p:cNvSpPr>
                <a:spLocks/>
              </p:cNvSpPr>
              <p:nvPr/>
            </p:nvSpPr>
            <p:spPr bwMode="ltGray">
              <a:xfrm>
                <a:off x="3731" y="801"/>
                <a:ext cx="127" cy="98"/>
              </a:xfrm>
              <a:custGeom>
                <a:avLst/>
                <a:gdLst>
                  <a:gd name="T0" fmla="*/ 0 w 127"/>
                  <a:gd name="T1" fmla="*/ 57 h 87"/>
                  <a:gd name="T2" fmla="*/ 6 w 127"/>
                  <a:gd name="T3" fmla="*/ 43 h 87"/>
                  <a:gd name="T4" fmla="*/ 24 w 127"/>
                  <a:gd name="T5" fmla="*/ 18 h 87"/>
                  <a:gd name="T6" fmla="*/ 42 w 127"/>
                  <a:gd name="T7" fmla="*/ 11 h 87"/>
                  <a:gd name="T8" fmla="*/ 48 w 127"/>
                  <a:gd name="T9" fmla="*/ 7 h 87"/>
                  <a:gd name="T10" fmla="*/ 54 w 127"/>
                  <a:gd name="T11" fmla="*/ 0 h 87"/>
                  <a:gd name="T12" fmla="*/ 60 w 127"/>
                  <a:gd name="T13" fmla="*/ 7 h 87"/>
                  <a:gd name="T14" fmla="*/ 66 w 127"/>
                  <a:gd name="T15" fmla="*/ 18 h 87"/>
                  <a:gd name="T16" fmla="*/ 74 w 127"/>
                  <a:gd name="T17" fmla="*/ 18 h 87"/>
                  <a:gd name="T18" fmla="*/ 80 w 127"/>
                  <a:gd name="T19" fmla="*/ 18 h 87"/>
                  <a:gd name="T20" fmla="*/ 84 w 127"/>
                  <a:gd name="T21" fmla="*/ 26 h 87"/>
                  <a:gd name="T22" fmla="*/ 86 w 127"/>
                  <a:gd name="T23" fmla="*/ 41 h 87"/>
                  <a:gd name="T24" fmla="*/ 90 w 127"/>
                  <a:gd name="T25" fmla="*/ 48 h 87"/>
                  <a:gd name="T26" fmla="*/ 98 w 127"/>
                  <a:gd name="T27" fmla="*/ 54 h 87"/>
                  <a:gd name="T28" fmla="*/ 104 w 127"/>
                  <a:gd name="T29" fmla="*/ 52 h 87"/>
                  <a:gd name="T30" fmla="*/ 112 w 127"/>
                  <a:gd name="T31" fmla="*/ 52 h 87"/>
                  <a:gd name="T32" fmla="*/ 116 w 127"/>
                  <a:gd name="T33" fmla="*/ 57 h 87"/>
                  <a:gd name="T34" fmla="*/ 120 w 127"/>
                  <a:gd name="T35" fmla="*/ 69 h 87"/>
                  <a:gd name="T36" fmla="*/ 122 w 127"/>
                  <a:gd name="T37" fmla="*/ 80 h 87"/>
                  <a:gd name="T38" fmla="*/ 124 w 127"/>
                  <a:gd name="T39" fmla="*/ 98 h 87"/>
                  <a:gd name="T40" fmla="*/ 126 w 127"/>
                  <a:gd name="T41" fmla="*/ 103 h 87"/>
                  <a:gd name="T42" fmla="*/ 126 w 127"/>
                  <a:gd name="T43" fmla="*/ 114 h 87"/>
                  <a:gd name="T44" fmla="*/ 120 w 127"/>
                  <a:gd name="T45" fmla="*/ 121 h 87"/>
                  <a:gd name="T46" fmla="*/ 112 w 127"/>
                  <a:gd name="T47" fmla="*/ 123 h 87"/>
                  <a:gd name="T48" fmla="*/ 102 w 127"/>
                  <a:gd name="T49" fmla="*/ 123 h 87"/>
                  <a:gd name="T50" fmla="*/ 76 w 127"/>
                  <a:gd name="T51" fmla="*/ 105 h 87"/>
                  <a:gd name="T52" fmla="*/ 70 w 127"/>
                  <a:gd name="T53" fmla="*/ 103 h 87"/>
                  <a:gd name="T54" fmla="*/ 62 w 127"/>
                  <a:gd name="T55" fmla="*/ 103 h 87"/>
                  <a:gd name="T56" fmla="*/ 52 w 127"/>
                  <a:gd name="T57" fmla="*/ 103 h 87"/>
                  <a:gd name="T58" fmla="*/ 46 w 127"/>
                  <a:gd name="T59" fmla="*/ 91 h 87"/>
                  <a:gd name="T60" fmla="*/ 36 w 127"/>
                  <a:gd name="T61" fmla="*/ 87 h 87"/>
                  <a:gd name="T62" fmla="*/ 30 w 127"/>
                  <a:gd name="T63" fmla="*/ 82 h 87"/>
                  <a:gd name="T64" fmla="*/ 22 w 127"/>
                  <a:gd name="T65" fmla="*/ 80 h 87"/>
                  <a:gd name="T66" fmla="*/ 14 w 127"/>
                  <a:gd name="T67" fmla="*/ 74 h 87"/>
                  <a:gd name="T68" fmla="*/ 12 w 127"/>
                  <a:gd name="T69" fmla="*/ 71 h 87"/>
                  <a:gd name="T70" fmla="*/ 0 w 127"/>
                  <a:gd name="T71" fmla="*/ 57 h 8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87"/>
                  <a:gd name="T110" fmla="*/ 127 w 127"/>
                  <a:gd name="T111" fmla="*/ 87 h 8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87">
                    <a:moveTo>
                      <a:pt x="0" y="40"/>
                    </a:moveTo>
                    <a:lnTo>
                      <a:pt x="6" y="30"/>
                    </a:lnTo>
                    <a:lnTo>
                      <a:pt x="24" y="12"/>
                    </a:lnTo>
                    <a:lnTo>
                      <a:pt x="42" y="8"/>
                    </a:lnTo>
                    <a:lnTo>
                      <a:pt x="48" y="4"/>
                    </a:lnTo>
                    <a:lnTo>
                      <a:pt x="54" y="0"/>
                    </a:lnTo>
                    <a:lnTo>
                      <a:pt x="60" y="4"/>
                    </a:lnTo>
                    <a:lnTo>
                      <a:pt x="66" y="12"/>
                    </a:lnTo>
                    <a:lnTo>
                      <a:pt x="74" y="12"/>
                    </a:lnTo>
                    <a:lnTo>
                      <a:pt x="80" y="12"/>
                    </a:lnTo>
                    <a:lnTo>
                      <a:pt x="84" y="18"/>
                    </a:lnTo>
                    <a:lnTo>
                      <a:pt x="86" y="28"/>
                    </a:lnTo>
                    <a:lnTo>
                      <a:pt x="90" y="34"/>
                    </a:lnTo>
                    <a:lnTo>
                      <a:pt x="98" y="38"/>
                    </a:lnTo>
                    <a:lnTo>
                      <a:pt x="104" y="36"/>
                    </a:lnTo>
                    <a:lnTo>
                      <a:pt x="112" y="36"/>
                    </a:lnTo>
                    <a:lnTo>
                      <a:pt x="116" y="40"/>
                    </a:lnTo>
                    <a:lnTo>
                      <a:pt x="120" y="48"/>
                    </a:lnTo>
                    <a:lnTo>
                      <a:pt x="122" y="56"/>
                    </a:lnTo>
                    <a:lnTo>
                      <a:pt x="124" y="68"/>
                    </a:lnTo>
                    <a:lnTo>
                      <a:pt x="126" y="72"/>
                    </a:lnTo>
                    <a:lnTo>
                      <a:pt x="126" y="80"/>
                    </a:lnTo>
                    <a:lnTo>
                      <a:pt x="120" y="84"/>
                    </a:lnTo>
                    <a:lnTo>
                      <a:pt x="112" y="86"/>
                    </a:lnTo>
                    <a:lnTo>
                      <a:pt x="102" y="86"/>
                    </a:lnTo>
                    <a:lnTo>
                      <a:pt x="76" y="74"/>
                    </a:lnTo>
                    <a:lnTo>
                      <a:pt x="70" y="72"/>
                    </a:lnTo>
                    <a:lnTo>
                      <a:pt x="62" y="72"/>
                    </a:lnTo>
                    <a:lnTo>
                      <a:pt x="52" y="72"/>
                    </a:lnTo>
                    <a:lnTo>
                      <a:pt x="46" y="64"/>
                    </a:lnTo>
                    <a:lnTo>
                      <a:pt x="36" y="60"/>
                    </a:lnTo>
                    <a:lnTo>
                      <a:pt x="30" y="58"/>
                    </a:lnTo>
                    <a:lnTo>
                      <a:pt x="22" y="56"/>
                    </a:lnTo>
                    <a:lnTo>
                      <a:pt x="14" y="52"/>
                    </a:lnTo>
                    <a:lnTo>
                      <a:pt x="12" y="50"/>
                    </a:lnTo>
                    <a:lnTo>
                      <a:pt x="0" y="40"/>
                    </a:lnTo>
                  </a:path>
                </a:pathLst>
              </a:custGeom>
              <a:solidFill>
                <a:schemeClr val="hlink"/>
              </a:solidFill>
              <a:ln w="12700" cap="rnd">
                <a:solidFill>
                  <a:schemeClr val="bg1"/>
                </a:solidFill>
                <a:round/>
                <a:headEnd/>
                <a:tailEnd/>
              </a:ln>
            </p:spPr>
            <p:txBody>
              <a:bodyPr/>
              <a:lstStyle/>
              <a:p>
                <a:endParaRPr lang="en-US"/>
              </a:p>
            </p:txBody>
          </p:sp>
          <p:sp>
            <p:nvSpPr>
              <p:cNvPr id="13860" name="Freeform 141"/>
              <p:cNvSpPr>
                <a:spLocks/>
              </p:cNvSpPr>
              <p:nvPr/>
            </p:nvSpPr>
            <p:spPr bwMode="ltGray">
              <a:xfrm>
                <a:off x="3861" y="866"/>
                <a:ext cx="68" cy="55"/>
              </a:xfrm>
              <a:custGeom>
                <a:avLst/>
                <a:gdLst>
                  <a:gd name="T0" fmla="*/ 0 w 69"/>
                  <a:gd name="T1" fmla="*/ 68 h 49"/>
                  <a:gd name="T2" fmla="*/ 2 w 69"/>
                  <a:gd name="T3" fmla="*/ 48 h 49"/>
                  <a:gd name="T4" fmla="*/ 20 w 69"/>
                  <a:gd name="T5" fmla="*/ 13 h 49"/>
                  <a:gd name="T6" fmla="*/ 26 w 69"/>
                  <a:gd name="T7" fmla="*/ 2 h 49"/>
                  <a:gd name="T8" fmla="*/ 28 w 69"/>
                  <a:gd name="T9" fmla="*/ 0 h 49"/>
                  <a:gd name="T10" fmla="*/ 34 w 69"/>
                  <a:gd name="T11" fmla="*/ 4 h 49"/>
                  <a:gd name="T12" fmla="*/ 34 w 69"/>
                  <a:gd name="T13" fmla="*/ 13 h 49"/>
                  <a:gd name="T14" fmla="*/ 35 w 69"/>
                  <a:gd name="T15" fmla="*/ 20 h 49"/>
                  <a:gd name="T16" fmla="*/ 41 w 69"/>
                  <a:gd name="T17" fmla="*/ 20 h 49"/>
                  <a:gd name="T18" fmla="*/ 49 w 69"/>
                  <a:gd name="T19" fmla="*/ 20 h 49"/>
                  <a:gd name="T20" fmla="*/ 57 w 69"/>
                  <a:gd name="T21" fmla="*/ 20 h 49"/>
                  <a:gd name="T22" fmla="*/ 65 w 69"/>
                  <a:gd name="T23" fmla="*/ 28 h 49"/>
                  <a:gd name="T24" fmla="*/ 65 w 69"/>
                  <a:gd name="T25" fmla="*/ 37 h 49"/>
                  <a:gd name="T26" fmla="*/ 61 w 69"/>
                  <a:gd name="T27" fmla="*/ 48 h 49"/>
                  <a:gd name="T28" fmla="*/ 51 w 69"/>
                  <a:gd name="T29" fmla="*/ 54 h 49"/>
                  <a:gd name="T30" fmla="*/ 41 w 69"/>
                  <a:gd name="T31" fmla="*/ 57 h 49"/>
                  <a:gd name="T32" fmla="*/ 34 w 69"/>
                  <a:gd name="T33" fmla="*/ 59 h 49"/>
                  <a:gd name="T34" fmla="*/ 18 w 69"/>
                  <a:gd name="T35" fmla="*/ 62 h 49"/>
                  <a:gd name="T36" fmla="*/ 8 w 69"/>
                  <a:gd name="T37" fmla="*/ 68 h 49"/>
                  <a:gd name="T38" fmla="*/ 0 w 69"/>
                  <a:gd name="T39" fmla="*/ 68 h 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9"/>
                  <a:gd name="T61" fmla="*/ 0 h 49"/>
                  <a:gd name="T62" fmla="*/ 69 w 69"/>
                  <a:gd name="T63" fmla="*/ 49 h 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9" h="49">
                    <a:moveTo>
                      <a:pt x="0" y="48"/>
                    </a:moveTo>
                    <a:lnTo>
                      <a:pt x="2" y="34"/>
                    </a:lnTo>
                    <a:lnTo>
                      <a:pt x="20" y="10"/>
                    </a:lnTo>
                    <a:lnTo>
                      <a:pt x="26" y="2"/>
                    </a:lnTo>
                    <a:lnTo>
                      <a:pt x="28" y="0"/>
                    </a:lnTo>
                    <a:lnTo>
                      <a:pt x="34" y="4"/>
                    </a:lnTo>
                    <a:lnTo>
                      <a:pt x="36" y="10"/>
                    </a:lnTo>
                    <a:lnTo>
                      <a:pt x="38" y="14"/>
                    </a:lnTo>
                    <a:lnTo>
                      <a:pt x="44" y="14"/>
                    </a:lnTo>
                    <a:lnTo>
                      <a:pt x="52" y="14"/>
                    </a:lnTo>
                    <a:lnTo>
                      <a:pt x="60" y="14"/>
                    </a:lnTo>
                    <a:lnTo>
                      <a:pt x="68" y="20"/>
                    </a:lnTo>
                    <a:lnTo>
                      <a:pt x="68" y="26"/>
                    </a:lnTo>
                    <a:lnTo>
                      <a:pt x="64" y="34"/>
                    </a:lnTo>
                    <a:lnTo>
                      <a:pt x="54" y="38"/>
                    </a:lnTo>
                    <a:lnTo>
                      <a:pt x="44" y="40"/>
                    </a:lnTo>
                    <a:lnTo>
                      <a:pt x="34" y="42"/>
                    </a:lnTo>
                    <a:lnTo>
                      <a:pt x="18" y="44"/>
                    </a:lnTo>
                    <a:lnTo>
                      <a:pt x="8" y="48"/>
                    </a:lnTo>
                    <a:lnTo>
                      <a:pt x="0" y="48"/>
                    </a:lnTo>
                  </a:path>
                </a:pathLst>
              </a:custGeom>
              <a:solidFill>
                <a:schemeClr val="hlink"/>
              </a:solidFill>
              <a:ln w="12700" cap="rnd">
                <a:solidFill>
                  <a:schemeClr val="bg1"/>
                </a:solidFill>
                <a:round/>
                <a:headEnd/>
                <a:tailEnd/>
              </a:ln>
            </p:spPr>
            <p:txBody>
              <a:bodyPr/>
              <a:lstStyle/>
              <a:p>
                <a:endParaRPr lang="en-US"/>
              </a:p>
            </p:txBody>
          </p:sp>
          <p:sp>
            <p:nvSpPr>
              <p:cNvPr id="13861" name="Freeform 142"/>
              <p:cNvSpPr>
                <a:spLocks/>
              </p:cNvSpPr>
              <p:nvPr/>
            </p:nvSpPr>
            <p:spPr bwMode="ltGray">
              <a:xfrm>
                <a:off x="4373" y="971"/>
                <a:ext cx="111" cy="55"/>
              </a:xfrm>
              <a:custGeom>
                <a:avLst/>
                <a:gdLst>
                  <a:gd name="T0" fmla="*/ 2 w 111"/>
                  <a:gd name="T1" fmla="*/ 34 h 49"/>
                  <a:gd name="T2" fmla="*/ 0 w 111"/>
                  <a:gd name="T3" fmla="*/ 25 h 49"/>
                  <a:gd name="T4" fmla="*/ 12 w 111"/>
                  <a:gd name="T5" fmla="*/ 4 h 49"/>
                  <a:gd name="T6" fmla="*/ 14 w 111"/>
                  <a:gd name="T7" fmla="*/ 4 h 49"/>
                  <a:gd name="T8" fmla="*/ 16 w 111"/>
                  <a:gd name="T9" fmla="*/ 2 h 49"/>
                  <a:gd name="T10" fmla="*/ 18 w 111"/>
                  <a:gd name="T11" fmla="*/ 0 h 49"/>
                  <a:gd name="T12" fmla="*/ 24 w 111"/>
                  <a:gd name="T13" fmla="*/ 0 h 49"/>
                  <a:gd name="T14" fmla="*/ 28 w 111"/>
                  <a:gd name="T15" fmla="*/ 0 h 49"/>
                  <a:gd name="T16" fmla="*/ 30 w 111"/>
                  <a:gd name="T17" fmla="*/ 0 h 49"/>
                  <a:gd name="T18" fmla="*/ 34 w 111"/>
                  <a:gd name="T19" fmla="*/ 4 h 49"/>
                  <a:gd name="T20" fmla="*/ 36 w 111"/>
                  <a:gd name="T21" fmla="*/ 9 h 49"/>
                  <a:gd name="T22" fmla="*/ 38 w 111"/>
                  <a:gd name="T23" fmla="*/ 11 h 49"/>
                  <a:gd name="T24" fmla="*/ 40 w 111"/>
                  <a:gd name="T25" fmla="*/ 13 h 49"/>
                  <a:gd name="T26" fmla="*/ 46 w 111"/>
                  <a:gd name="T27" fmla="*/ 17 h 49"/>
                  <a:gd name="T28" fmla="*/ 46 w 111"/>
                  <a:gd name="T29" fmla="*/ 11 h 49"/>
                  <a:gd name="T30" fmla="*/ 48 w 111"/>
                  <a:gd name="T31" fmla="*/ 4 h 49"/>
                  <a:gd name="T32" fmla="*/ 52 w 111"/>
                  <a:gd name="T33" fmla="*/ 0 h 49"/>
                  <a:gd name="T34" fmla="*/ 56 w 111"/>
                  <a:gd name="T35" fmla="*/ 0 h 49"/>
                  <a:gd name="T36" fmla="*/ 64 w 111"/>
                  <a:gd name="T37" fmla="*/ 0 h 49"/>
                  <a:gd name="T38" fmla="*/ 64 w 111"/>
                  <a:gd name="T39" fmla="*/ 9 h 49"/>
                  <a:gd name="T40" fmla="*/ 68 w 111"/>
                  <a:gd name="T41" fmla="*/ 11 h 49"/>
                  <a:gd name="T42" fmla="*/ 74 w 111"/>
                  <a:gd name="T43" fmla="*/ 11 h 49"/>
                  <a:gd name="T44" fmla="*/ 78 w 111"/>
                  <a:gd name="T45" fmla="*/ 9 h 49"/>
                  <a:gd name="T46" fmla="*/ 86 w 111"/>
                  <a:gd name="T47" fmla="*/ 4 h 49"/>
                  <a:gd name="T48" fmla="*/ 90 w 111"/>
                  <a:gd name="T49" fmla="*/ 9 h 49"/>
                  <a:gd name="T50" fmla="*/ 92 w 111"/>
                  <a:gd name="T51" fmla="*/ 13 h 49"/>
                  <a:gd name="T52" fmla="*/ 98 w 111"/>
                  <a:gd name="T53" fmla="*/ 17 h 49"/>
                  <a:gd name="T54" fmla="*/ 104 w 111"/>
                  <a:gd name="T55" fmla="*/ 17 h 49"/>
                  <a:gd name="T56" fmla="*/ 108 w 111"/>
                  <a:gd name="T57" fmla="*/ 22 h 49"/>
                  <a:gd name="T58" fmla="*/ 110 w 111"/>
                  <a:gd name="T59" fmla="*/ 34 h 49"/>
                  <a:gd name="T60" fmla="*/ 102 w 111"/>
                  <a:gd name="T61" fmla="*/ 51 h 49"/>
                  <a:gd name="T62" fmla="*/ 86 w 111"/>
                  <a:gd name="T63" fmla="*/ 62 h 49"/>
                  <a:gd name="T64" fmla="*/ 82 w 111"/>
                  <a:gd name="T65" fmla="*/ 59 h 49"/>
                  <a:gd name="T66" fmla="*/ 78 w 111"/>
                  <a:gd name="T67" fmla="*/ 54 h 49"/>
                  <a:gd name="T68" fmla="*/ 76 w 111"/>
                  <a:gd name="T69" fmla="*/ 54 h 49"/>
                  <a:gd name="T70" fmla="*/ 72 w 111"/>
                  <a:gd name="T71" fmla="*/ 54 h 49"/>
                  <a:gd name="T72" fmla="*/ 68 w 111"/>
                  <a:gd name="T73" fmla="*/ 54 h 49"/>
                  <a:gd name="T74" fmla="*/ 64 w 111"/>
                  <a:gd name="T75" fmla="*/ 54 h 49"/>
                  <a:gd name="T76" fmla="*/ 62 w 111"/>
                  <a:gd name="T77" fmla="*/ 57 h 49"/>
                  <a:gd name="T78" fmla="*/ 60 w 111"/>
                  <a:gd name="T79" fmla="*/ 57 h 49"/>
                  <a:gd name="T80" fmla="*/ 56 w 111"/>
                  <a:gd name="T81" fmla="*/ 59 h 49"/>
                  <a:gd name="T82" fmla="*/ 52 w 111"/>
                  <a:gd name="T83" fmla="*/ 62 h 49"/>
                  <a:gd name="T84" fmla="*/ 48 w 111"/>
                  <a:gd name="T85" fmla="*/ 65 h 49"/>
                  <a:gd name="T86" fmla="*/ 40 w 111"/>
                  <a:gd name="T87" fmla="*/ 68 h 49"/>
                  <a:gd name="T88" fmla="*/ 32 w 111"/>
                  <a:gd name="T89" fmla="*/ 65 h 49"/>
                  <a:gd name="T90" fmla="*/ 26 w 111"/>
                  <a:gd name="T91" fmla="*/ 62 h 49"/>
                  <a:gd name="T92" fmla="*/ 18 w 111"/>
                  <a:gd name="T93" fmla="*/ 57 h 49"/>
                  <a:gd name="T94" fmla="*/ 14 w 111"/>
                  <a:gd name="T95" fmla="*/ 48 h 49"/>
                  <a:gd name="T96" fmla="*/ 6 w 111"/>
                  <a:gd name="T97" fmla="*/ 45 h 49"/>
                  <a:gd name="T98" fmla="*/ 4 w 111"/>
                  <a:gd name="T99" fmla="*/ 43 h 49"/>
                  <a:gd name="T100" fmla="*/ 2 w 111"/>
                  <a:gd name="T101" fmla="*/ 34 h 4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1"/>
                  <a:gd name="T154" fmla="*/ 0 h 49"/>
                  <a:gd name="T155" fmla="*/ 111 w 111"/>
                  <a:gd name="T156" fmla="*/ 49 h 4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1" h="49">
                    <a:moveTo>
                      <a:pt x="2" y="24"/>
                    </a:moveTo>
                    <a:lnTo>
                      <a:pt x="0" y="18"/>
                    </a:lnTo>
                    <a:lnTo>
                      <a:pt x="12" y="4"/>
                    </a:lnTo>
                    <a:lnTo>
                      <a:pt x="14" y="4"/>
                    </a:lnTo>
                    <a:lnTo>
                      <a:pt x="16" y="2"/>
                    </a:lnTo>
                    <a:lnTo>
                      <a:pt x="18" y="0"/>
                    </a:lnTo>
                    <a:lnTo>
                      <a:pt x="24" y="0"/>
                    </a:lnTo>
                    <a:lnTo>
                      <a:pt x="28" y="0"/>
                    </a:lnTo>
                    <a:lnTo>
                      <a:pt x="30" y="0"/>
                    </a:lnTo>
                    <a:lnTo>
                      <a:pt x="34" y="4"/>
                    </a:lnTo>
                    <a:lnTo>
                      <a:pt x="36" y="6"/>
                    </a:lnTo>
                    <a:lnTo>
                      <a:pt x="38" y="8"/>
                    </a:lnTo>
                    <a:lnTo>
                      <a:pt x="40" y="10"/>
                    </a:lnTo>
                    <a:lnTo>
                      <a:pt x="46" y="12"/>
                    </a:lnTo>
                    <a:lnTo>
                      <a:pt x="46" y="8"/>
                    </a:lnTo>
                    <a:lnTo>
                      <a:pt x="48" y="4"/>
                    </a:lnTo>
                    <a:lnTo>
                      <a:pt x="52" y="0"/>
                    </a:lnTo>
                    <a:lnTo>
                      <a:pt x="56" y="0"/>
                    </a:lnTo>
                    <a:lnTo>
                      <a:pt x="64" y="0"/>
                    </a:lnTo>
                    <a:lnTo>
                      <a:pt x="64" y="6"/>
                    </a:lnTo>
                    <a:lnTo>
                      <a:pt x="68" y="8"/>
                    </a:lnTo>
                    <a:lnTo>
                      <a:pt x="74" y="8"/>
                    </a:lnTo>
                    <a:lnTo>
                      <a:pt x="78" y="6"/>
                    </a:lnTo>
                    <a:lnTo>
                      <a:pt x="86" y="4"/>
                    </a:lnTo>
                    <a:lnTo>
                      <a:pt x="90" y="6"/>
                    </a:lnTo>
                    <a:lnTo>
                      <a:pt x="92" y="10"/>
                    </a:lnTo>
                    <a:lnTo>
                      <a:pt x="98" y="12"/>
                    </a:lnTo>
                    <a:lnTo>
                      <a:pt x="104" y="12"/>
                    </a:lnTo>
                    <a:lnTo>
                      <a:pt x="108" y="16"/>
                    </a:lnTo>
                    <a:lnTo>
                      <a:pt x="110" y="24"/>
                    </a:lnTo>
                    <a:lnTo>
                      <a:pt x="102" y="36"/>
                    </a:lnTo>
                    <a:lnTo>
                      <a:pt x="86" y="44"/>
                    </a:lnTo>
                    <a:lnTo>
                      <a:pt x="82" y="42"/>
                    </a:lnTo>
                    <a:lnTo>
                      <a:pt x="78" y="38"/>
                    </a:lnTo>
                    <a:lnTo>
                      <a:pt x="76" y="38"/>
                    </a:lnTo>
                    <a:lnTo>
                      <a:pt x="72" y="38"/>
                    </a:lnTo>
                    <a:lnTo>
                      <a:pt x="68" y="38"/>
                    </a:lnTo>
                    <a:lnTo>
                      <a:pt x="64" y="38"/>
                    </a:lnTo>
                    <a:lnTo>
                      <a:pt x="62" y="40"/>
                    </a:lnTo>
                    <a:lnTo>
                      <a:pt x="60" y="40"/>
                    </a:lnTo>
                    <a:lnTo>
                      <a:pt x="56" y="42"/>
                    </a:lnTo>
                    <a:lnTo>
                      <a:pt x="52" y="44"/>
                    </a:lnTo>
                    <a:lnTo>
                      <a:pt x="48" y="46"/>
                    </a:lnTo>
                    <a:lnTo>
                      <a:pt x="40" y="48"/>
                    </a:lnTo>
                    <a:lnTo>
                      <a:pt x="32" y="46"/>
                    </a:lnTo>
                    <a:lnTo>
                      <a:pt x="26" y="44"/>
                    </a:lnTo>
                    <a:lnTo>
                      <a:pt x="18" y="40"/>
                    </a:lnTo>
                    <a:lnTo>
                      <a:pt x="14" y="34"/>
                    </a:lnTo>
                    <a:lnTo>
                      <a:pt x="6" y="32"/>
                    </a:lnTo>
                    <a:lnTo>
                      <a:pt x="4" y="30"/>
                    </a:lnTo>
                    <a:lnTo>
                      <a:pt x="2" y="24"/>
                    </a:lnTo>
                  </a:path>
                </a:pathLst>
              </a:custGeom>
              <a:solidFill>
                <a:schemeClr val="hlink"/>
              </a:solidFill>
              <a:ln w="12700" cap="rnd">
                <a:solidFill>
                  <a:schemeClr val="bg1"/>
                </a:solidFill>
                <a:round/>
                <a:headEnd/>
                <a:tailEnd/>
              </a:ln>
            </p:spPr>
            <p:txBody>
              <a:bodyPr/>
              <a:lstStyle/>
              <a:p>
                <a:endParaRPr lang="en-US"/>
              </a:p>
            </p:txBody>
          </p:sp>
          <p:sp>
            <p:nvSpPr>
              <p:cNvPr id="13862" name="Freeform 143"/>
              <p:cNvSpPr>
                <a:spLocks/>
              </p:cNvSpPr>
              <p:nvPr/>
            </p:nvSpPr>
            <p:spPr bwMode="ltGray">
              <a:xfrm>
                <a:off x="4497" y="991"/>
                <a:ext cx="69" cy="31"/>
              </a:xfrm>
              <a:custGeom>
                <a:avLst/>
                <a:gdLst>
                  <a:gd name="T0" fmla="*/ 0 w 69"/>
                  <a:gd name="T1" fmla="*/ 7 h 27"/>
                  <a:gd name="T2" fmla="*/ 4 w 69"/>
                  <a:gd name="T3" fmla="*/ 0 h 27"/>
                  <a:gd name="T4" fmla="*/ 40 w 69"/>
                  <a:gd name="T5" fmla="*/ 9 h 27"/>
                  <a:gd name="T6" fmla="*/ 44 w 69"/>
                  <a:gd name="T7" fmla="*/ 7 h 27"/>
                  <a:gd name="T8" fmla="*/ 50 w 69"/>
                  <a:gd name="T9" fmla="*/ 2 h 27"/>
                  <a:gd name="T10" fmla="*/ 54 w 69"/>
                  <a:gd name="T11" fmla="*/ 2 h 27"/>
                  <a:gd name="T12" fmla="*/ 56 w 69"/>
                  <a:gd name="T13" fmla="*/ 9 h 27"/>
                  <a:gd name="T14" fmla="*/ 64 w 69"/>
                  <a:gd name="T15" fmla="*/ 11 h 27"/>
                  <a:gd name="T16" fmla="*/ 68 w 69"/>
                  <a:gd name="T17" fmla="*/ 18 h 27"/>
                  <a:gd name="T18" fmla="*/ 68 w 69"/>
                  <a:gd name="T19" fmla="*/ 24 h 27"/>
                  <a:gd name="T20" fmla="*/ 62 w 69"/>
                  <a:gd name="T21" fmla="*/ 33 h 27"/>
                  <a:gd name="T22" fmla="*/ 54 w 69"/>
                  <a:gd name="T23" fmla="*/ 37 h 27"/>
                  <a:gd name="T24" fmla="*/ 48 w 69"/>
                  <a:gd name="T25" fmla="*/ 39 h 27"/>
                  <a:gd name="T26" fmla="*/ 40 w 69"/>
                  <a:gd name="T27" fmla="*/ 39 h 27"/>
                  <a:gd name="T28" fmla="*/ 28 w 69"/>
                  <a:gd name="T29" fmla="*/ 37 h 27"/>
                  <a:gd name="T30" fmla="*/ 20 w 69"/>
                  <a:gd name="T31" fmla="*/ 28 h 27"/>
                  <a:gd name="T32" fmla="*/ 8 w 69"/>
                  <a:gd name="T33" fmla="*/ 18 h 27"/>
                  <a:gd name="T34" fmla="*/ 0 w 69"/>
                  <a:gd name="T35" fmla="*/ 7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
                  <a:gd name="T55" fmla="*/ 0 h 27"/>
                  <a:gd name="T56" fmla="*/ 69 w 69"/>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 h="27">
                    <a:moveTo>
                      <a:pt x="0" y="4"/>
                    </a:moveTo>
                    <a:lnTo>
                      <a:pt x="4" y="0"/>
                    </a:lnTo>
                    <a:lnTo>
                      <a:pt x="40" y="6"/>
                    </a:lnTo>
                    <a:lnTo>
                      <a:pt x="44" y="4"/>
                    </a:lnTo>
                    <a:lnTo>
                      <a:pt x="50" y="2"/>
                    </a:lnTo>
                    <a:lnTo>
                      <a:pt x="54" y="2"/>
                    </a:lnTo>
                    <a:lnTo>
                      <a:pt x="56" y="6"/>
                    </a:lnTo>
                    <a:lnTo>
                      <a:pt x="64" y="8"/>
                    </a:lnTo>
                    <a:lnTo>
                      <a:pt x="68" y="12"/>
                    </a:lnTo>
                    <a:lnTo>
                      <a:pt x="68" y="16"/>
                    </a:lnTo>
                    <a:lnTo>
                      <a:pt x="62" y="22"/>
                    </a:lnTo>
                    <a:lnTo>
                      <a:pt x="54" y="24"/>
                    </a:lnTo>
                    <a:lnTo>
                      <a:pt x="48" y="26"/>
                    </a:lnTo>
                    <a:lnTo>
                      <a:pt x="40" y="26"/>
                    </a:lnTo>
                    <a:lnTo>
                      <a:pt x="28" y="24"/>
                    </a:lnTo>
                    <a:lnTo>
                      <a:pt x="20" y="18"/>
                    </a:lnTo>
                    <a:lnTo>
                      <a:pt x="8" y="12"/>
                    </a:lnTo>
                    <a:lnTo>
                      <a:pt x="0" y="4"/>
                    </a:lnTo>
                  </a:path>
                </a:pathLst>
              </a:custGeom>
              <a:solidFill>
                <a:schemeClr val="hlink"/>
              </a:solidFill>
              <a:ln w="12700" cap="rnd">
                <a:solidFill>
                  <a:schemeClr val="bg1"/>
                </a:solidFill>
                <a:round/>
                <a:headEnd/>
                <a:tailEnd/>
              </a:ln>
            </p:spPr>
            <p:txBody>
              <a:bodyPr/>
              <a:lstStyle/>
              <a:p>
                <a:endParaRPr lang="en-US"/>
              </a:p>
            </p:txBody>
          </p:sp>
          <p:sp>
            <p:nvSpPr>
              <p:cNvPr id="13863" name="Freeform 144"/>
              <p:cNvSpPr>
                <a:spLocks/>
              </p:cNvSpPr>
              <p:nvPr/>
            </p:nvSpPr>
            <p:spPr bwMode="ltGray">
              <a:xfrm>
                <a:off x="4436" y="1029"/>
                <a:ext cx="50" cy="35"/>
              </a:xfrm>
              <a:custGeom>
                <a:avLst/>
                <a:gdLst>
                  <a:gd name="T0" fmla="*/ 47 w 51"/>
                  <a:gd name="T1" fmla="*/ 43 h 31"/>
                  <a:gd name="T2" fmla="*/ 0 w 51"/>
                  <a:gd name="T3" fmla="*/ 43 h 31"/>
                  <a:gd name="T4" fmla="*/ 0 w 51"/>
                  <a:gd name="T5" fmla="*/ 9 h 31"/>
                  <a:gd name="T6" fmla="*/ 2 w 51"/>
                  <a:gd name="T7" fmla="*/ 0 h 31"/>
                  <a:gd name="T8" fmla="*/ 8 w 51"/>
                  <a:gd name="T9" fmla="*/ 2 h 31"/>
                  <a:gd name="T10" fmla="*/ 14 w 51"/>
                  <a:gd name="T11" fmla="*/ 11 h 31"/>
                  <a:gd name="T12" fmla="*/ 22 w 51"/>
                  <a:gd name="T13" fmla="*/ 18 h 31"/>
                  <a:gd name="T14" fmla="*/ 29 w 51"/>
                  <a:gd name="T15" fmla="*/ 20 h 31"/>
                  <a:gd name="T16" fmla="*/ 39 w 51"/>
                  <a:gd name="T17" fmla="*/ 29 h 31"/>
                  <a:gd name="T18" fmla="*/ 47 w 51"/>
                  <a:gd name="T19" fmla="*/ 43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31"/>
                  <a:gd name="T32" fmla="*/ 51 w 51"/>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31">
                    <a:moveTo>
                      <a:pt x="50" y="30"/>
                    </a:moveTo>
                    <a:lnTo>
                      <a:pt x="0" y="30"/>
                    </a:lnTo>
                    <a:lnTo>
                      <a:pt x="0" y="6"/>
                    </a:lnTo>
                    <a:lnTo>
                      <a:pt x="2" y="0"/>
                    </a:lnTo>
                    <a:lnTo>
                      <a:pt x="8" y="2"/>
                    </a:lnTo>
                    <a:lnTo>
                      <a:pt x="14" y="8"/>
                    </a:lnTo>
                    <a:lnTo>
                      <a:pt x="22" y="12"/>
                    </a:lnTo>
                    <a:lnTo>
                      <a:pt x="32" y="14"/>
                    </a:lnTo>
                    <a:lnTo>
                      <a:pt x="42" y="20"/>
                    </a:lnTo>
                    <a:lnTo>
                      <a:pt x="50" y="30"/>
                    </a:lnTo>
                  </a:path>
                </a:pathLst>
              </a:custGeom>
              <a:solidFill>
                <a:schemeClr val="hlink"/>
              </a:solidFill>
              <a:ln w="12700" cap="rnd">
                <a:solidFill>
                  <a:schemeClr val="bg1"/>
                </a:solidFill>
                <a:round/>
                <a:headEnd/>
                <a:tailEnd/>
              </a:ln>
            </p:spPr>
            <p:txBody>
              <a:bodyPr/>
              <a:lstStyle/>
              <a:p>
                <a:endParaRPr lang="en-US"/>
              </a:p>
            </p:txBody>
          </p:sp>
          <p:sp>
            <p:nvSpPr>
              <p:cNvPr id="13864" name="Freeform 145"/>
              <p:cNvSpPr>
                <a:spLocks/>
              </p:cNvSpPr>
              <p:nvPr/>
            </p:nvSpPr>
            <p:spPr bwMode="ltGray">
              <a:xfrm>
                <a:off x="4539" y="2848"/>
                <a:ext cx="16" cy="17"/>
              </a:xfrm>
              <a:custGeom>
                <a:avLst/>
                <a:gdLst>
                  <a:gd name="T0" fmla="*/ 0 w 17"/>
                  <a:gd name="T1" fmla="*/ 14 h 15"/>
                  <a:gd name="T2" fmla="*/ 6 w 17"/>
                  <a:gd name="T3" fmla="*/ 20 h 15"/>
                  <a:gd name="T4" fmla="*/ 8 w 17"/>
                  <a:gd name="T5" fmla="*/ 20 h 15"/>
                  <a:gd name="T6" fmla="*/ 13 w 17"/>
                  <a:gd name="T7" fmla="*/ 0 h 15"/>
                  <a:gd name="T8" fmla="*/ 4 w 17"/>
                  <a:gd name="T9" fmla="*/ 2 h 15"/>
                  <a:gd name="T10" fmla="*/ 0 w 17"/>
                  <a:gd name="T11" fmla="*/ 7 h 15"/>
                  <a:gd name="T12" fmla="*/ 0 w 17"/>
                  <a:gd name="T13" fmla="*/ 14 h 15"/>
                  <a:gd name="T14" fmla="*/ 0 60000 65536"/>
                  <a:gd name="T15" fmla="*/ 0 60000 65536"/>
                  <a:gd name="T16" fmla="*/ 0 60000 65536"/>
                  <a:gd name="T17" fmla="*/ 0 60000 65536"/>
                  <a:gd name="T18" fmla="*/ 0 60000 65536"/>
                  <a:gd name="T19" fmla="*/ 0 60000 65536"/>
                  <a:gd name="T20" fmla="*/ 0 60000 65536"/>
                  <a:gd name="T21" fmla="*/ 0 w 17"/>
                  <a:gd name="T22" fmla="*/ 0 h 15"/>
                  <a:gd name="T23" fmla="*/ 17 w 17"/>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5">
                    <a:moveTo>
                      <a:pt x="0" y="10"/>
                    </a:moveTo>
                    <a:lnTo>
                      <a:pt x="6" y="14"/>
                    </a:lnTo>
                    <a:lnTo>
                      <a:pt x="10" y="14"/>
                    </a:lnTo>
                    <a:lnTo>
                      <a:pt x="16" y="0"/>
                    </a:lnTo>
                    <a:lnTo>
                      <a:pt x="4" y="2"/>
                    </a:lnTo>
                    <a:lnTo>
                      <a:pt x="0" y="4"/>
                    </a:lnTo>
                    <a:lnTo>
                      <a:pt x="0" y="10"/>
                    </a:lnTo>
                  </a:path>
                </a:pathLst>
              </a:custGeom>
              <a:solidFill>
                <a:schemeClr val="hlink"/>
              </a:solidFill>
              <a:ln w="12700" cap="rnd">
                <a:solidFill>
                  <a:schemeClr val="bg1"/>
                </a:solidFill>
                <a:round/>
                <a:headEnd/>
                <a:tailEnd/>
              </a:ln>
            </p:spPr>
            <p:txBody>
              <a:bodyPr/>
              <a:lstStyle/>
              <a:p>
                <a:endParaRPr lang="en-US"/>
              </a:p>
            </p:txBody>
          </p:sp>
          <p:sp>
            <p:nvSpPr>
              <p:cNvPr id="13865" name="Freeform 146"/>
              <p:cNvSpPr>
                <a:spLocks/>
              </p:cNvSpPr>
              <p:nvPr/>
            </p:nvSpPr>
            <p:spPr bwMode="ltGray">
              <a:xfrm>
                <a:off x="4592" y="2816"/>
                <a:ext cx="15" cy="13"/>
              </a:xfrm>
              <a:custGeom>
                <a:avLst/>
                <a:gdLst>
                  <a:gd name="T0" fmla="*/ 8 w 15"/>
                  <a:gd name="T1" fmla="*/ 0 h 11"/>
                  <a:gd name="T2" fmla="*/ 0 w 15"/>
                  <a:gd name="T3" fmla="*/ 7 h 11"/>
                  <a:gd name="T4" fmla="*/ 2 w 15"/>
                  <a:gd name="T5" fmla="*/ 13 h 11"/>
                  <a:gd name="T6" fmla="*/ 8 w 15"/>
                  <a:gd name="T7" fmla="*/ 17 h 11"/>
                  <a:gd name="T8" fmla="*/ 14 w 15"/>
                  <a:gd name="T9" fmla="*/ 7 h 11"/>
                  <a:gd name="T10" fmla="*/ 8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8" y="0"/>
                    </a:moveTo>
                    <a:lnTo>
                      <a:pt x="0" y="4"/>
                    </a:lnTo>
                    <a:lnTo>
                      <a:pt x="2" y="8"/>
                    </a:lnTo>
                    <a:lnTo>
                      <a:pt x="8" y="10"/>
                    </a:lnTo>
                    <a:lnTo>
                      <a:pt x="14"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866" name="Freeform 147"/>
              <p:cNvSpPr>
                <a:spLocks/>
              </p:cNvSpPr>
              <p:nvPr/>
            </p:nvSpPr>
            <p:spPr bwMode="ltGray">
              <a:xfrm>
                <a:off x="3000" y="1897"/>
                <a:ext cx="318" cy="162"/>
              </a:xfrm>
              <a:custGeom>
                <a:avLst/>
                <a:gdLst>
                  <a:gd name="T0" fmla="*/ 293 w 319"/>
                  <a:gd name="T1" fmla="*/ 95 h 145"/>
                  <a:gd name="T2" fmla="*/ 295 w 319"/>
                  <a:gd name="T3" fmla="*/ 82 h 145"/>
                  <a:gd name="T4" fmla="*/ 279 w 319"/>
                  <a:gd name="T5" fmla="*/ 67 h 145"/>
                  <a:gd name="T6" fmla="*/ 265 w 319"/>
                  <a:gd name="T7" fmla="*/ 45 h 145"/>
                  <a:gd name="T8" fmla="*/ 245 w 319"/>
                  <a:gd name="T9" fmla="*/ 45 h 145"/>
                  <a:gd name="T10" fmla="*/ 221 w 319"/>
                  <a:gd name="T11" fmla="*/ 61 h 145"/>
                  <a:gd name="T12" fmla="*/ 207 w 319"/>
                  <a:gd name="T13" fmla="*/ 53 h 145"/>
                  <a:gd name="T14" fmla="*/ 197 w 319"/>
                  <a:gd name="T15" fmla="*/ 59 h 145"/>
                  <a:gd name="T16" fmla="*/ 161 w 319"/>
                  <a:gd name="T17" fmla="*/ 42 h 145"/>
                  <a:gd name="T18" fmla="*/ 152 w 319"/>
                  <a:gd name="T19" fmla="*/ 31 h 145"/>
                  <a:gd name="T20" fmla="*/ 148 w 319"/>
                  <a:gd name="T21" fmla="*/ 20 h 145"/>
                  <a:gd name="T22" fmla="*/ 122 w 319"/>
                  <a:gd name="T23" fmla="*/ 13 h 145"/>
                  <a:gd name="T24" fmla="*/ 104 w 319"/>
                  <a:gd name="T25" fmla="*/ 22 h 145"/>
                  <a:gd name="T26" fmla="*/ 86 w 319"/>
                  <a:gd name="T27" fmla="*/ 39 h 145"/>
                  <a:gd name="T28" fmla="*/ 52 w 319"/>
                  <a:gd name="T29" fmla="*/ 31 h 145"/>
                  <a:gd name="T30" fmla="*/ 34 w 319"/>
                  <a:gd name="T31" fmla="*/ 4 h 145"/>
                  <a:gd name="T32" fmla="*/ 22 w 319"/>
                  <a:gd name="T33" fmla="*/ 0 h 145"/>
                  <a:gd name="T34" fmla="*/ 12 w 319"/>
                  <a:gd name="T35" fmla="*/ 2 h 145"/>
                  <a:gd name="T36" fmla="*/ 14 w 319"/>
                  <a:gd name="T37" fmla="*/ 13 h 145"/>
                  <a:gd name="T38" fmla="*/ 10 w 319"/>
                  <a:gd name="T39" fmla="*/ 25 h 145"/>
                  <a:gd name="T40" fmla="*/ 12 w 319"/>
                  <a:gd name="T41" fmla="*/ 42 h 145"/>
                  <a:gd name="T42" fmla="*/ 28 w 319"/>
                  <a:gd name="T43" fmla="*/ 39 h 145"/>
                  <a:gd name="T44" fmla="*/ 50 w 319"/>
                  <a:gd name="T45" fmla="*/ 34 h 145"/>
                  <a:gd name="T46" fmla="*/ 52 w 319"/>
                  <a:gd name="T47" fmla="*/ 50 h 145"/>
                  <a:gd name="T48" fmla="*/ 32 w 319"/>
                  <a:gd name="T49" fmla="*/ 56 h 145"/>
                  <a:gd name="T50" fmla="*/ 26 w 319"/>
                  <a:gd name="T51" fmla="*/ 56 h 145"/>
                  <a:gd name="T52" fmla="*/ 16 w 319"/>
                  <a:gd name="T53" fmla="*/ 53 h 145"/>
                  <a:gd name="T54" fmla="*/ 4 w 319"/>
                  <a:gd name="T55" fmla="*/ 84 h 145"/>
                  <a:gd name="T56" fmla="*/ 10 w 319"/>
                  <a:gd name="T57" fmla="*/ 95 h 145"/>
                  <a:gd name="T58" fmla="*/ 16 w 319"/>
                  <a:gd name="T59" fmla="*/ 78 h 145"/>
                  <a:gd name="T60" fmla="*/ 14 w 319"/>
                  <a:gd name="T61" fmla="*/ 106 h 145"/>
                  <a:gd name="T62" fmla="*/ 0 w 319"/>
                  <a:gd name="T63" fmla="*/ 106 h 145"/>
                  <a:gd name="T64" fmla="*/ 16 w 319"/>
                  <a:gd name="T65" fmla="*/ 120 h 145"/>
                  <a:gd name="T66" fmla="*/ 22 w 319"/>
                  <a:gd name="T67" fmla="*/ 142 h 145"/>
                  <a:gd name="T68" fmla="*/ 18 w 319"/>
                  <a:gd name="T69" fmla="*/ 156 h 145"/>
                  <a:gd name="T70" fmla="*/ 32 w 319"/>
                  <a:gd name="T71" fmla="*/ 151 h 145"/>
                  <a:gd name="T72" fmla="*/ 40 w 319"/>
                  <a:gd name="T73" fmla="*/ 164 h 145"/>
                  <a:gd name="T74" fmla="*/ 54 w 319"/>
                  <a:gd name="T75" fmla="*/ 181 h 145"/>
                  <a:gd name="T76" fmla="*/ 72 w 319"/>
                  <a:gd name="T77" fmla="*/ 179 h 145"/>
                  <a:gd name="T78" fmla="*/ 88 w 319"/>
                  <a:gd name="T79" fmla="*/ 168 h 145"/>
                  <a:gd name="T80" fmla="*/ 106 w 319"/>
                  <a:gd name="T81" fmla="*/ 192 h 145"/>
                  <a:gd name="T82" fmla="*/ 142 w 319"/>
                  <a:gd name="T83" fmla="*/ 173 h 145"/>
                  <a:gd name="T84" fmla="*/ 159 w 319"/>
                  <a:gd name="T85" fmla="*/ 177 h 145"/>
                  <a:gd name="T86" fmla="*/ 235 w 319"/>
                  <a:gd name="T87" fmla="*/ 192 h 145"/>
                  <a:gd name="T88" fmla="*/ 315 w 319"/>
                  <a:gd name="T89" fmla="*/ 164 h 145"/>
                  <a:gd name="T90" fmla="*/ 299 w 319"/>
                  <a:gd name="T91" fmla="*/ 104 h 14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19"/>
                  <a:gd name="T139" fmla="*/ 0 h 145"/>
                  <a:gd name="T140" fmla="*/ 319 w 319"/>
                  <a:gd name="T141" fmla="*/ 145 h 14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19" h="145">
                    <a:moveTo>
                      <a:pt x="302" y="74"/>
                    </a:moveTo>
                    <a:lnTo>
                      <a:pt x="296" y="68"/>
                    </a:lnTo>
                    <a:lnTo>
                      <a:pt x="298" y="62"/>
                    </a:lnTo>
                    <a:lnTo>
                      <a:pt x="298" y="58"/>
                    </a:lnTo>
                    <a:lnTo>
                      <a:pt x="284" y="52"/>
                    </a:lnTo>
                    <a:lnTo>
                      <a:pt x="282" y="48"/>
                    </a:lnTo>
                    <a:lnTo>
                      <a:pt x="276" y="40"/>
                    </a:lnTo>
                    <a:lnTo>
                      <a:pt x="268" y="32"/>
                    </a:lnTo>
                    <a:lnTo>
                      <a:pt x="262" y="34"/>
                    </a:lnTo>
                    <a:lnTo>
                      <a:pt x="248" y="32"/>
                    </a:lnTo>
                    <a:lnTo>
                      <a:pt x="238" y="42"/>
                    </a:lnTo>
                    <a:lnTo>
                      <a:pt x="224" y="44"/>
                    </a:lnTo>
                    <a:lnTo>
                      <a:pt x="214" y="38"/>
                    </a:lnTo>
                    <a:lnTo>
                      <a:pt x="210" y="38"/>
                    </a:lnTo>
                    <a:lnTo>
                      <a:pt x="208" y="40"/>
                    </a:lnTo>
                    <a:lnTo>
                      <a:pt x="200" y="42"/>
                    </a:lnTo>
                    <a:lnTo>
                      <a:pt x="180" y="36"/>
                    </a:lnTo>
                    <a:lnTo>
                      <a:pt x="164" y="30"/>
                    </a:lnTo>
                    <a:lnTo>
                      <a:pt x="164" y="22"/>
                    </a:lnTo>
                    <a:lnTo>
                      <a:pt x="152" y="22"/>
                    </a:lnTo>
                    <a:lnTo>
                      <a:pt x="148" y="20"/>
                    </a:lnTo>
                    <a:lnTo>
                      <a:pt x="148" y="14"/>
                    </a:lnTo>
                    <a:lnTo>
                      <a:pt x="140" y="14"/>
                    </a:lnTo>
                    <a:lnTo>
                      <a:pt x="122" y="10"/>
                    </a:lnTo>
                    <a:lnTo>
                      <a:pt x="116" y="12"/>
                    </a:lnTo>
                    <a:lnTo>
                      <a:pt x="104" y="16"/>
                    </a:lnTo>
                    <a:lnTo>
                      <a:pt x="92" y="24"/>
                    </a:lnTo>
                    <a:lnTo>
                      <a:pt x="86" y="28"/>
                    </a:lnTo>
                    <a:lnTo>
                      <a:pt x="74" y="26"/>
                    </a:lnTo>
                    <a:lnTo>
                      <a:pt x="52" y="22"/>
                    </a:lnTo>
                    <a:lnTo>
                      <a:pt x="38" y="18"/>
                    </a:lnTo>
                    <a:lnTo>
                      <a:pt x="34" y="4"/>
                    </a:lnTo>
                    <a:lnTo>
                      <a:pt x="28" y="2"/>
                    </a:lnTo>
                    <a:lnTo>
                      <a:pt x="22" y="0"/>
                    </a:lnTo>
                    <a:lnTo>
                      <a:pt x="16" y="0"/>
                    </a:lnTo>
                    <a:lnTo>
                      <a:pt x="12" y="2"/>
                    </a:lnTo>
                    <a:lnTo>
                      <a:pt x="12" y="8"/>
                    </a:lnTo>
                    <a:lnTo>
                      <a:pt x="14" y="10"/>
                    </a:lnTo>
                    <a:lnTo>
                      <a:pt x="14" y="14"/>
                    </a:lnTo>
                    <a:lnTo>
                      <a:pt x="10" y="18"/>
                    </a:lnTo>
                    <a:lnTo>
                      <a:pt x="8" y="26"/>
                    </a:lnTo>
                    <a:lnTo>
                      <a:pt x="12" y="30"/>
                    </a:lnTo>
                    <a:lnTo>
                      <a:pt x="14" y="34"/>
                    </a:lnTo>
                    <a:lnTo>
                      <a:pt x="28" y="28"/>
                    </a:lnTo>
                    <a:lnTo>
                      <a:pt x="44" y="26"/>
                    </a:lnTo>
                    <a:lnTo>
                      <a:pt x="50" y="24"/>
                    </a:lnTo>
                    <a:lnTo>
                      <a:pt x="58" y="32"/>
                    </a:lnTo>
                    <a:lnTo>
                      <a:pt x="52" y="36"/>
                    </a:lnTo>
                    <a:lnTo>
                      <a:pt x="42" y="42"/>
                    </a:lnTo>
                    <a:lnTo>
                      <a:pt x="32" y="40"/>
                    </a:lnTo>
                    <a:lnTo>
                      <a:pt x="28" y="34"/>
                    </a:lnTo>
                    <a:lnTo>
                      <a:pt x="26" y="40"/>
                    </a:lnTo>
                    <a:lnTo>
                      <a:pt x="22" y="38"/>
                    </a:lnTo>
                    <a:lnTo>
                      <a:pt x="16" y="38"/>
                    </a:lnTo>
                    <a:lnTo>
                      <a:pt x="8" y="50"/>
                    </a:lnTo>
                    <a:lnTo>
                      <a:pt x="4" y="60"/>
                    </a:lnTo>
                    <a:lnTo>
                      <a:pt x="2" y="64"/>
                    </a:lnTo>
                    <a:lnTo>
                      <a:pt x="10" y="68"/>
                    </a:lnTo>
                    <a:lnTo>
                      <a:pt x="8" y="58"/>
                    </a:lnTo>
                    <a:lnTo>
                      <a:pt x="16" y="56"/>
                    </a:lnTo>
                    <a:lnTo>
                      <a:pt x="16" y="64"/>
                    </a:lnTo>
                    <a:lnTo>
                      <a:pt x="14" y="76"/>
                    </a:lnTo>
                    <a:lnTo>
                      <a:pt x="6" y="74"/>
                    </a:lnTo>
                    <a:lnTo>
                      <a:pt x="0" y="76"/>
                    </a:lnTo>
                    <a:lnTo>
                      <a:pt x="6" y="84"/>
                    </a:lnTo>
                    <a:lnTo>
                      <a:pt x="16" y="86"/>
                    </a:lnTo>
                    <a:lnTo>
                      <a:pt x="18" y="98"/>
                    </a:lnTo>
                    <a:lnTo>
                      <a:pt x="22" y="102"/>
                    </a:lnTo>
                    <a:lnTo>
                      <a:pt x="20" y="108"/>
                    </a:lnTo>
                    <a:lnTo>
                      <a:pt x="18" y="112"/>
                    </a:lnTo>
                    <a:lnTo>
                      <a:pt x="24" y="114"/>
                    </a:lnTo>
                    <a:lnTo>
                      <a:pt x="32" y="108"/>
                    </a:lnTo>
                    <a:lnTo>
                      <a:pt x="30" y="116"/>
                    </a:lnTo>
                    <a:lnTo>
                      <a:pt x="40" y="118"/>
                    </a:lnTo>
                    <a:lnTo>
                      <a:pt x="46" y="122"/>
                    </a:lnTo>
                    <a:lnTo>
                      <a:pt x="54" y="130"/>
                    </a:lnTo>
                    <a:lnTo>
                      <a:pt x="62" y="128"/>
                    </a:lnTo>
                    <a:lnTo>
                      <a:pt x="72" y="128"/>
                    </a:lnTo>
                    <a:lnTo>
                      <a:pt x="74" y="118"/>
                    </a:lnTo>
                    <a:lnTo>
                      <a:pt x="88" y="120"/>
                    </a:lnTo>
                    <a:lnTo>
                      <a:pt x="102" y="130"/>
                    </a:lnTo>
                    <a:lnTo>
                      <a:pt x="106" y="138"/>
                    </a:lnTo>
                    <a:lnTo>
                      <a:pt x="130" y="136"/>
                    </a:lnTo>
                    <a:lnTo>
                      <a:pt x="142" y="124"/>
                    </a:lnTo>
                    <a:lnTo>
                      <a:pt x="148" y="128"/>
                    </a:lnTo>
                    <a:lnTo>
                      <a:pt x="160" y="126"/>
                    </a:lnTo>
                    <a:lnTo>
                      <a:pt x="162" y="134"/>
                    </a:lnTo>
                    <a:lnTo>
                      <a:pt x="238" y="138"/>
                    </a:lnTo>
                    <a:lnTo>
                      <a:pt x="288" y="144"/>
                    </a:lnTo>
                    <a:lnTo>
                      <a:pt x="318" y="118"/>
                    </a:lnTo>
                    <a:lnTo>
                      <a:pt x="300" y="86"/>
                    </a:lnTo>
                    <a:lnTo>
                      <a:pt x="302" y="74"/>
                    </a:lnTo>
                  </a:path>
                </a:pathLst>
              </a:custGeom>
              <a:solidFill>
                <a:schemeClr val="hlink"/>
              </a:solidFill>
              <a:ln w="12700" cap="rnd">
                <a:solidFill>
                  <a:schemeClr val="bg1"/>
                </a:solidFill>
                <a:round/>
                <a:headEnd/>
                <a:tailEnd/>
              </a:ln>
            </p:spPr>
            <p:txBody>
              <a:bodyPr/>
              <a:lstStyle/>
              <a:p>
                <a:endParaRPr lang="en-US"/>
              </a:p>
            </p:txBody>
          </p:sp>
          <p:sp>
            <p:nvSpPr>
              <p:cNvPr id="13867" name="Freeform 148"/>
              <p:cNvSpPr>
                <a:spLocks/>
              </p:cNvSpPr>
              <p:nvPr/>
            </p:nvSpPr>
            <p:spPr bwMode="ltGray">
              <a:xfrm>
                <a:off x="3153" y="2031"/>
                <a:ext cx="111" cy="118"/>
              </a:xfrm>
              <a:custGeom>
                <a:avLst/>
                <a:gdLst>
                  <a:gd name="T0" fmla="*/ 110 w 111"/>
                  <a:gd name="T1" fmla="*/ 17 h 105"/>
                  <a:gd name="T2" fmla="*/ 104 w 111"/>
                  <a:gd name="T3" fmla="*/ 2 h 105"/>
                  <a:gd name="T4" fmla="*/ 78 w 111"/>
                  <a:gd name="T5" fmla="*/ 2 h 105"/>
                  <a:gd name="T6" fmla="*/ 64 w 111"/>
                  <a:gd name="T7" fmla="*/ 4 h 105"/>
                  <a:gd name="T8" fmla="*/ 56 w 111"/>
                  <a:gd name="T9" fmla="*/ 0 h 105"/>
                  <a:gd name="T10" fmla="*/ 34 w 111"/>
                  <a:gd name="T11" fmla="*/ 0 h 105"/>
                  <a:gd name="T12" fmla="*/ 24 w 111"/>
                  <a:gd name="T13" fmla="*/ 4 h 105"/>
                  <a:gd name="T14" fmla="*/ 18 w 111"/>
                  <a:gd name="T15" fmla="*/ 4 h 105"/>
                  <a:gd name="T16" fmla="*/ 10 w 111"/>
                  <a:gd name="T17" fmla="*/ 13 h 105"/>
                  <a:gd name="T18" fmla="*/ 4 w 111"/>
                  <a:gd name="T19" fmla="*/ 22 h 105"/>
                  <a:gd name="T20" fmla="*/ 4 w 111"/>
                  <a:gd name="T21" fmla="*/ 37 h 105"/>
                  <a:gd name="T22" fmla="*/ 6 w 111"/>
                  <a:gd name="T23" fmla="*/ 54 h 105"/>
                  <a:gd name="T24" fmla="*/ 4 w 111"/>
                  <a:gd name="T25" fmla="*/ 78 h 105"/>
                  <a:gd name="T26" fmla="*/ 0 w 111"/>
                  <a:gd name="T27" fmla="*/ 105 h 105"/>
                  <a:gd name="T28" fmla="*/ 12 w 111"/>
                  <a:gd name="T29" fmla="*/ 147 h 105"/>
                  <a:gd name="T30" fmla="*/ 94 w 111"/>
                  <a:gd name="T31" fmla="*/ 91 h 105"/>
                  <a:gd name="T32" fmla="*/ 110 w 111"/>
                  <a:gd name="T33" fmla="*/ 17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1"/>
                  <a:gd name="T52" fmla="*/ 0 h 105"/>
                  <a:gd name="T53" fmla="*/ 111 w 111"/>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1" h="105">
                    <a:moveTo>
                      <a:pt x="110" y="12"/>
                    </a:moveTo>
                    <a:lnTo>
                      <a:pt x="104" y="2"/>
                    </a:lnTo>
                    <a:lnTo>
                      <a:pt x="78" y="2"/>
                    </a:lnTo>
                    <a:lnTo>
                      <a:pt x="64" y="4"/>
                    </a:lnTo>
                    <a:lnTo>
                      <a:pt x="56" y="0"/>
                    </a:lnTo>
                    <a:lnTo>
                      <a:pt x="34" y="0"/>
                    </a:lnTo>
                    <a:lnTo>
                      <a:pt x="24" y="4"/>
                    </a:lnTo>
                    <a:lnTo>
                      <a:pt x="18" y="4"/>
                    </a:lnTo>
                    <a:lnTo>
                      <a:pt x="10" y="10"/>
                    </a:lnTo>
                    <a:lnTo>
                      <a:pt x="4" y="16"/>
                    </a:lnTo>
                    <a:lnTo>
                      <a:pt x="4" y="26"/>
                    </a:lnTo>
                    <a:lnTo>
                      <a:pt x="6" y="38"/>
                    </a:lnTo>
                    <a:lnTo>
                      <a:pt x="4" y="54"/>
                    </a:lnTo>
                    <a:lnTo>
                      <a:pt x="0" y="74"/>
                    </a:lnTo>
                    <a:lnTo>
                      <a:pt x="12" y="104"/>
                    </a:lnTo>
                    <a:lnTo>
                      <a:pt x="94" y="64"/>
                    </a:lnTo>
                    <a:lnTo>
                      <a:pt x="110" y="12"/>
                    </a:lnTo>
                  </a:path>
                </a:pathLst>
              </a:custGeom>
              <a:solidFill>
                <a:schemeClr val="hlink"/>
              </a:solidFill>
              <a:ln w="12700" cap="rnd">
                <a:solidFill>
                  <a:schemeClr val="bg1"/>
                </a:solidFill>
                <a:round/>
                <a:headEnd/>
                <a:tailEnd/>
              </a:ln>
            </p:spPr>
            <p:txBody>
              <a:bodyPr/>
              <a:lstStyle/>
              <a:p>
                <a:endParaRPr lang="en-US"/>
              </a:p>
            </p:txBody>
          </p:sp>
          <p:sp>
            <p:nvSpPr>
              <p:cNvPr id="13868" name="Freeform 149"/>
              <p:cNvSpPr>
                <a:spLocks/>
              </p:cNvSpPr>
              <p:nvPr/>
            </p:nvSpPr>
            <p:spPr bwMode="ltGray">
              <a:xfrm>
                <a:off x="3110" y="2116"/>
                <a:ext cx="52" cy="118"/>
              </a:xfrm>
              <a:custGeom>
                <a:avLst/>
                <a:gdLst>
                  <a:gd name="T0" fmla="*/ 33 w 53"/>
                  <a:gd name="T1" fmla="*/ 2 h 105"/>
                  <a:gd name="T2" fmla="*/ 27 w 53"/>
                  <a:gd name="T3" fmla="*/ 9 h 105"/>
                  <a:gd name="T4" fmla="*/ 26 w 53"/>
                  <a:gd name="T5" fmla="*/ 22 h 105"/>
                  <a:gd name="T6" fmla="*/ 18 w 53"/>
                  <a:gd name="T7" fmla="*/ 54 h 105"/>
                  <a:gd name="T8" fmla="*/ 16 w 53"/>
                  <a:gd name="T9" fmla="*/ 48 h 105"/>
                  <a:gd name="T10" fmla="*/ 8 w 53"/>
                  <a:gd name="T11" fmla="*/ 62 h 105"/>
                  <a:gd name="T12" fmla="*/ 0 w 53"/>
                  <a:gd name="T13" fmla="*/ 89 h 105"/>
                  <a:gd name="T14" fmla="*/ 10 w 53"/>
                  <a:gd name="T15" fmla="*/ 147 h 105"/>
                  <a:gd name="T16" fmla="*/ 49 w 53"/>
                  <a:gd name="T17" fmla="*/ 62 h 105"/>
                  <a:gd name="T18" fmla="*/ 45 w 53"/>
                  <a:gd name="T19" fmla="*/ 13 h 105"/>
                  <a:gd name="T20" fmla="*/ 37 w 53"/>
                  <a:gd name="T21" fmla="*/ 0 h 105"/>
                  <a:gd name="T22" fmla="*/ 33 w 53"/>
                  <a:gd name="T23" fmla="*/ 2 h 1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3"/>
                  <a:gd name="T37" fmla="*/ 0 h 105"/>
                  <a:gd name="T38" fmla="*/ 53 w 53"/>
                  <a:gd name="T39" fmla="*/ 105 h 1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3" h="105">
                    <a:moveTo>
                      <a:pt x="36" y="2"/>
                    </a:moveTo>
                    <a:lnTo>
                      <a:pt x="30" y="6"/>
                    </a:lnTo>
                    <a:lnTo>
                      <a:pt x="28" y="16"/>
                    </a:lnTo>
                    <a:lnTo>
                      <a:pt x="18" y="38"/>
                    </a:lnTo>
                    <a:lnTo>
                      <a:pt x="16" y="34"/>
                    </a:lnTo>
                    <a:lnTo>
                      <a:pt x="8" y="44"/>
                    </a:lnTo>
                    <a:lnTo>
                      <a:pt x="0" y="62"/>
                    </a:lnTo>
                    <a:lnTo>
                      <a:pt x="10" y="104"/>
                    </a:lnTo>
                    <a:lnTo>
                      <a:pt x="52" y="44"/>
                    </a:lnTo>
                    <a:lnTo>
                      <a:pt x="48" y="10"/>
                    </a:lnTo>
                    <a:lnTo>
                      <a:pt x="40" y="0"/>
                    </a:lnTo>
                    <a:lnTo>
                      <a:pt x="36" y="2"/>
                    </a:lnTo>
                  </a:path>
                </a:pathLst>
              </a:custGeom>
              <a:solidFill>
                <a:schemeClr val="hlink"/>
              </a:solidFill>
              <a:ln w="12700" cap="rnd">
                <a:solidFill>
                  <a:schemeClr val="bg1"/>
                </a:solidFill>
                <a:round/>
                <a:headEnd/>
                <a:tailEnd/>
              </a:ln>
            </p:spPr>
            <p:txBody>
              <a:bodyPr/>
              <a:lstStyle/>
              <a:p>
                <a:endParaRPr lang="en-US"/>
              </a:p>
            </p:txBody>
          </p:sp>
          <p:sp>
            <p:nvSpPr>
              <p:cNvPr id="13869" name="Freeform 150"/>
              <p:cNvSpPr>
                <a:spLocks/>
              </p:cNvSpPr>
              <p:nvPr/>
            </p:nvSpPr>
            <p:spPr bwMode="ltGray">
              <a:xfrm>
                <a:off x="3143" y="2087"/>
                <a:ext cx="27" cy="37"/>
              </a:xfrm>
              <a:custGeom>
                <a:avLst/>
                <a:gdLst>
                  <a:gd name="T0" fmla="*/ 12 w 27"/>
                  <a:gd name="T1" fmla="*/ 2 h 33"/>
                  <a:gd name="T2" fmla="*/ 18 w 27"/>
                  <a:gd name="T3" fmla="*/ 0 h 33"/>
                  <a:gd name="T4" fmla="*/ 24 w 27"/>
                  <a:gd name="T5" fmla="*/ 9 h 33"/>
                  <a:gd name="T6" fmla="*/ 26 w 27"/>
                  <a:gd name="T7" fmla="*/ 17 h 33"/>
                  <a:gd name="T8" fmla="*/ 16 w 27"/>
                  <a:gd name="T9" fmla="*/ 34 h 33"/>
                  <a:gd name="T10" fmla="*/ 10 w 27"/>
                  <a:gd name="T11" fmla="*/ 45 h 33"/>
                  <a:gd name="T12" fmla="*/ 0 w 27"/>
                  <a:gd name="T13" fmla="*/ 43 h 33"/>
                  <a:gd name="T14" fmla="*/ 8 w 27"/>
                  <a:gd name="T15" fmla="*/ 17 h 33"/>
                  <a:gd name="T16" fmla="*/ 12 w 27"/>
                  <a:gd name="T17" fmla="*/ 2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
                  <a:gd name="T28" fmla="*/ 0 h 33"/>
                  <a:gd name="T29" fmla="*/ 27 w 27"/>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 h="33">
                    <a:moveTo>
                      <a:pt x="12" y="2"/>
                    </a:moveTo>
                    <a:lnTo>
                      <a:pt x="18" y="0"/>
                    </a:lnTo>
                    <a:lnTo>
                      <a:pt x="24" y="6"/>
                    </a:lnTo>
                    <a:lnTo>
                      <a:pt x="26" y="12"/>
                    </a:lnTo>
                    <a:lnTo>
                      <a:pt x="16" y="24"/>
                    </a:lnTo>
                    <a:lnTo>
                      <a:pt x="10" y="32"/>
                    </a:lnTo>
                    <a:lnTo>
                      <a:pt x="0" y="30"/>
                    </a:lnTo>
                    <a:lnTo>
                      <a:pt x="8" y="12"/>
                    </a:lnTo>
                    <a:lnTo>
                      <a:pt x="12" y="2"/>
                    </a:lnTo>
                  </a:path>
                </a:pathLst>
              </a:custGeom>
              <a:solidFill>
                <a:schemeClr val="hlink"/>
              </a:solidFill>
              <a:ln w="12700" cap="rnd">
                <a:solidFill>
                  <a:schemeClr val="bg1"/>
                </a:solidFill>
                <a:round/>
                <a:headEnd/>
                <a:tailEnd/>
              </a:ln>
            </p:spPr>
            <p:txBody>
              <a:bodyPr/>
              <a:lstStyle/>
              <a:p>
                <a:endParaRPr lang="en-US"/>
              </a:p>
            </p:txBody>
          </p:sp>
          <p:sp>
            <p:nvSpPr>
              <p:cNvPr id="13870" name="Freeform 151"/>
              <p:cNvSpPr>
                <a:spLocks/>
              </p:cNvSpPr>
              <p:nvPr/>
            </p:nvSpPr>
            <p:spPr bwMode="ltGray">
              <a:xfrm>
                <a:off x="3141" y="2110"/>
                <a:ext cx="80" cy="99"/>
              </a:xfrm>
              <a:custGeom>
                <a:avLst/>
                <a:gdLst>
                  <a:gd name="T0" fmla="*/ 4 w 81"/>
                  <a:gd name="T1" fmla="*/ 115 h 89"/>
                  <a:gd name="T2" fmla="*/ 0 w 81"/>
                  <a:gd name="T3" fmla="*/ 108 h 89"/>
                  <a:gd name="T4" fmla="*/ 12 w 81"/>
                  <a:gd name="T5" fmla="*/ 66 h 89"/>
                  <a:gd name="T6" fmla="*/ 14 w 81"/>
                  <a:gd name="T7" fmla="*/ 36 h 89"/>
                  <a:gd name="T8" fmla="*/ 8 w 81"/>
                  <a:gd name="T9" fmla="*/ 24 h 89"/>
                  <a:gd name="T10" fmla="*/ 20 w 81"/>
                  <a:gd name="T11" fmla="*/ 0 h 89"/>
                  <a:gd name="T12" fmla="*/ 22 w 81"/>
                  <a:gd name="T13" fmla="*/ 20 h 89"/>
                  <a:gd name="T14" fmla="*/ 26 w 81"/>
                  <a:gd name="T15" fmla="*/ 36 h 89"/>
                  <a:gd name="T16" fmla="*/ 63 w 81"/>
                  <a:gd name="T17" fmla="*/ 11 h 89"/>
                  <a:gd name="T18" fmla="*/ 77 w 81"/>
                  <a:gd name="T19" fmla="*/ 63 h 89"/>
                  <a:gd name="T20" fmla="*/ 45 w 81"/>
                  <a:gd name="T21" fmla="*/ 115 h 89"/>
                  <a:gd name="T22" fmla="*/ 18 w 81"/>
                  <a:gd name="T23" fmla="*/ 121 h 89"/>
                  <a:gd name="T24" fmla="*/ 4 w 81"/>
                  <a:gd name="T25" fmla="*/ 115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1"/>
                  <a:gd name="T40" fmla="*/ 0 h 89"/>
                  <a:gd name="T41" fmla="*/ 81 w 81"/>
                  <a:gd name="T42" fmla="*/ 89 h 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1" h="89">
                    <a:moveTo>
                      <a:pt x="4" y="84"/>
                    </a:moveTo>
                    <a:lnTo>
                      <a:pt x="0" y="78"/>
                    </a:lnTo>
                    <a:lnTo>
                      <a:pt x="12" y="48"/>
                    </a:lnTo>
                    <a:lnTo>
                      <a:pt x="14" y="26"/>
                    </a:lnTo>
                    <a:lnTo>
                      <a:pt x="8" y="18"/>
                    </a:lnTo>
                    <a:lnTo>
                      <a:pt x="20" y="0"/>
                    </a:lnTo>
                    <a:lnTo>
                      <a:pt x="22" y="14"/>
                    </a:lnTo>
                    <a:lnTo>
                      <a:pt x="26" y="26"/>
                    </a:lnTo>
                    <a:lnTo>
                      <a:pt x="66" y="8"/>
                    </a:lnTo>
                    <a:lnTo>
                      <a:pt x="80" y="46"/>
                    </a:lnTo>
                    <a:lnTo>
                      <a:pt x="48" y="84"/>
                    </a:lnTo>
                    <a:lnTo>
                      <a:pt x="18" y="88"/>
                    </a:lnTo>
                    <a:lnTo>
                      <a:pt x="4" y="84"/>
                    </a:lnTo>
                  </a:path>
                </a:pathLst>
              </a:custGeom>
              <a:solidFill>
                <a:schemeClr val="hlink"/>
              </a:solidFill>
              <a:ln w="12700" cap="rnd">
                <a:solidFill>
                  <a:schemeClr val="bg1"/>
                </a:solidFill>
                <a:round/>
                <a:headEnd/>
                <a:tailEnd/>
              </a:ln>
            </p:spPr>
            <p:txBody>
              <a:bodyPr/>
              <a:lstStyle/>
              <a:p>
                <a:endParaRPr lang="en-US"/>
              </a:p>
            </p:txBody>
          </p:sp>
          <p:sp>
            <p:nvSpPr>
              <p:cNvPr id="13871" name="Freeform 152"/>
              <p:cNvSpPr>
                <a:spLocks/>
              </p:cNvSpPr>
              <p:nvPr/>
            </p:nvSpPr>
            <p:spPr bwMode="ltGray">
              <a:xfrm>
                <a:off x="3248" y="2441"/>
                <a:ext cx="83" cy="113"/>
              </a:xfrm>
              <a:custGeom>
                <a:avLst/>
                <a:gdLst>
                  <a:gd name="T0" fmla="*/ 8 w 83"/>
                  <a:gd name="T1" fmla="*/ 34 h 101"/>
                  <a:gd name="T2" fmla="*/ 2 w 83"/>
                  <a:gd name="T3" fmla="*/ 45 h 101"/>
                  <a:gd name="T4" fmla="*/ 2 w 83"/>
                  <a:gd name="T5" fmla="*/ 59 h 101"/>
                  <a:gd name="T6" fmla="*/ 0 w 83"/>
                  <a:gd name="T7" fmla="*/ 73 h 101"/>
                  <a:gd name="T8" fmla="*/ 4 w 83"/>
                  <a:gd name="T9" fmla="*/ 84 h 101"/>
                  <a:gd name="T10" fmla="*/ 4 w 83"/>
                  <a:gd name="T11" fmla="*/ 102 h 101"/>
                  <a:gd name="T12" fmla="*/ 8 w 83"/>
                  <a:gd name="T13" fmla="*/ 113 h 101"/>
                  <a:gd name="T14" fmla="*/ 10 w 83"/>
                  <a:gd name="T15" fmla="*/ 126 h 101"/>
                  <a:gd name="T16" fmla="*/ 12 w 83"/>
                  <a:gd name="T17" fmla="*/ 140 h 101"/>
                  <a:gd name="T18" fmla="*/ 34 w 83"/>
                  <a:gd name="T19" fmla="*/ 138 h 101"/>
                  <a:gd name="T20" fmla="*/ 48 w 83"/>
                  <a:gd name="T21" fmla="*/ 120 h 101"/>
                  <a:gd name="T22" fmla="*/ 70 w 83"/>
                  <a:gd name="T23" fmla="*/ 120 h 101"/>
                  <a:gd name="T24" fmla="*/ 82 w 83"/>
                  <a:gd name="T25" fmla="*/ 22 h 101"/>
                  <a:gd name="T26" fmla="*/ 14 w 83"/>
                  <a:gd name="T27" fmla="*/ 0 h 101"/>
                  <a:gd name="T28" fmla="*/ 8 w 83"/>
                  <a:gd name="T29" fmla="*/ 34 h 1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101"/>
                  <a:gd name="T47" fmla="*/ 83 w 83"/>
                  <a:gd name="T48" fmla="*/ 101 h 1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101">
                    <a:moveTo>
                      <a:pt x="8" y="24"/>
                    </a:moveTo>
                    <a:lnTo>
                      <a:pt x="2" y="32"/>
                    </a:lnTo>
                    <a:lnTo>
                      <a:pt x="2" y="42"/>
                    </a:lnTo>
                    <a:lnTo>
                      <a:pt x="0" y="52"/>
                    </a:lnTo>
                    <a:lnTo>
                      <a:pt x="4" y="60"/>
                    </a:lnTo>
                    <a:lnTo>
                      <a:pt x="4" y="72"/>
                    </a:lnTo>
                    <a:lnTo>
                      <a:pt x="8" y="80"/>
                    </a:lnTo>
                    <a:lnTo>
                      <a:pt x="10" y="90"/>
                    </a:lnTo>
                    <a:lnTo>
                      <a:pt x="12" y="100"/>
                    </a:lnTo>
                    <a:lnTo>
                      <a:pt x="34" y="98"/>
                    </a:lnTo>
                    <a:lnTo>
                      <a:pt x="48" y="86"/>
                    </a:lnTo>
                    <a:lnTo>
                      <a:pt x="70" y="86"/>
                    </a:lnTo>
                    <a:lnTo>
                      <a:pt x="82" y="16"/>
                    </a:lnTo>
                    <a:lnTo>
                      <a:pt x="14" y="0"/>
                    </a:lnTo>
                    <a:lnTo>
                      <a:pt x="8" y="24"/>
                    </a:lnTo>
                  </a:path>
                </a:pathLst>
              </a:custGeom>
              <a:solidFill>
                <a:schemeClr val="hlink"/>
              </a:solidFill>
              <a:ln w="12700" cap="rnd">
                <a:solidFill>
                  <a:schemeClr val="bg1"/>
                </a:solidFill>
                <a:round/>
                <a:headEnd/>
                <a:tailEnd/>
              </a:ln>
            </p:spPr>
            <p:txBody>
              <a:bodyPr/>
              <a:lstStyle/>
              <a:p>
                <a:endParaRPr lang="en-US"/>
              </a:p>
            </p:txBody>
          </p:sp>
          <p:sp>
            <p:nvSpPr>
              <p:cNvPr id="13872" name="Freeform 153"/>
              <p:cNvSpPr>
                <a:spLocks/>
              </p:cNvSpPr>
              <p:nvPr/>
            </p:nvSpPr>
            <p:spPr bwMode="ltGray">
              <a:xfrm>
                <a:off x="3258" y="2445"/>
                <a:ext cx="175" cy="129"/>
              </a:xfrm>
              <a:custGeom>
                <a:avLst/>
                <a:gdLst>
                  <a:gd name="T0" fmla="*/ 0 w 175"/>
                  <a:gd name="T1" fmla="*/ 153 h 115"/>
                  <a:gd name="T2" fmla="*/ 2 w 175"/>
                  <a:gd name="T3" fmla="*/ 149 h 115"/>
                  <a:gd name="T4" fmla="*/ 6 w 175"/>
                  <a:gd name="T5" fmla="*/ 147 h 115"/>
                  <a:gd name="T6" fmla="*/ 14 w 175"/>
                  <a:gd name="T7" fmla="*/ 147 h 115"/>
                  <a:gd name="T8" fmla="*/ 14 w 175"/>
                  <a:gd name="T9" fmla="*/ 141 h 115"/>
                  <a:gd name="T10" fmla="*/ 20 w 175"/>
                  <a:gd name="T11" fmla="*/ 132 h 115"/>
                  <a:gd name="T12" fmla="*/ 38 w 175"/>
                  <a:gd name="T13" fmla="*/ 125 h 115"/>
                  <a:gd name="T14" fmla="*/ 42 w 175"/>
                  <a:gd name="T15" fmla="*/ 127 h 115"/>
                  <a:gd name="T16" fmla="*/ 46 w 175"/>
                  <a:gd name="T17" fmla="*/ 121 h 115"/>
                  <a:gd name="T18" fmla="*/ 44 w 175"/>
                  <a:gd name="T19" fmla="*/ 110 h 115"/>
                  <a:gd name="T20" fmla="*/ 42 w 175"/>
                  <a:gd name="T21" fmla="*/ 102 h 115"/>
                  <a:gd name="T22" fmla="*/ 56 w 175"/>
                  <a:gd name="T23" fmla="*/ 73 h 115"/>
                  <a:gd name="T24" fmla="*/ 70 w 175"/>
                  <a:gd name="T25" fmla="*/ 28 h 115"/>
                  <a:gd name="T26" fmla="*/ 122 w 175"/>
                  <a:gd name="T27" fmla="*/ 9 h 115"/>
                  <a:gd name="T28" fmla="*/ 174 w 175"/>
                  <a:gd name="T29" fmla="*/ 0 h 115"/>
                  <a:gd name="T30" fmla="*/ 174 w 175"/>
                  <a:gd name="T31" fmla="*/ 76 h 115"/>
                  <a:gd name="T32" fmla="*/ 156 w 175"/>
                  <a:gd name="T33" fmla="*/ 82 h 115"/>
                  <a:gd name="T34" fmla="*/ 152 w 175"/>
                  <a:gd name="T35" fmla="*/ 104 h 115"/>
                  <a:gd name="T36" fmla="*/ 144 w 175"/>
                  <a:gd name="T37" fmla="*/ 104 h 115"/>
                  <a:gd name="T38" fmla="*/ 140 w 175"/>
                  <a:gd name="T39" fmla="*/ 107 h 115"/>
                  <a:gd name="T40" fmla="*/ 124 w 175"/>
                  <a:gd name="T41" fmla="*/ 110 h 115"/>
                  <a:gd name="T42" fmla="*/ 118 w 175"/>
                  <a:gd name="T43" fmla="*/ 116 h 115"/>
                  <a:gd name="T44" fmla="*/ 98 w 175"/>
                  <a:gd name="T45" fmla="*/ 121 h 115"/>
                  <a:gd name="T46" fmla="*/ 90 w 175"/>
                  <a:gd name="T47" fmla="*/ 132 h 115"/>
                  <a:gd name="T48" fmla="*/ 78 w 175"/>
                  <a:gd name="T49" fmla="*/ 132 h 115"/>
                  <a:gd name="T50" fmla="*/ 74 w 175"/>
                  <a:gd name="T51" fmla="*/ 138 h 115"/>
                  <a:gd name="T52" fmla="*/ 62 w 175"/>
                  <a:gd name="T53" fmla="*/ 144 h 115"/>
                  <a:gd name="T54" fmla="*/ 48 w 175"/>
                  <a:gd name="T55" fmla="*/ 141 h 115"/>
                  <a:gd name="T56" fmla="*/ 38 w 175"/>
                  <a:gd name="T57" fmla="*/ 138 h 115"/>
                  <a:gd name="T58" fmla="*/ 32 w 175"/>
                  <a:gd name="T59" fmla="*/ 147 h 115"/>
                  <a:gd name="T60" fmla="*/ 28 w 175"/>
                  <a:gd name="T61" fmla="*/ 153 h 115"/>
                  <a:gd name="T62" fmla="*/ 18 w 175"/>
                  <a:gd name="T63" fmla="*/ 162 h 115"/>
                  <a:gd name="T64" fmla="*/ 4 w 175"/>
                  <a:gd name="T65" fmla="*/ 162 h 115"/>
                  <a:gd name="T66" fmla="*/ 0 w 175"/>
                  <a:gd name="T67" fmla="*/ 153 h 1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5"/>
                  <a:gd name="T103" fmla="*/ 0 h 115"/>
                  <a:gd name="T104" fmla="*/ 175 w 175"/>
                  <a:gd name="T105" fmla="*/ 115 h 1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5" h="115">
                    <a:moveTo>
                      <a:pt x="0" y="108"/>
                    </a:moveTo>
                    <a:lnTo>
                      <a:pt x="2" y="106"/>
                    </a:lnTo>
                    <a:lnTo>
                      <a:pt x="6" y="104"/>
                    </a:lnTo>
                    <a:lnTo>
                      <a:pt x="14" y="104"/>
                    </a:lnTo>
                    <a:lnTo>
                      <a:pt x="14" y="100"/>
                    </a:lnTo>
                    <a:lnTo>
                      <a:pt x="20" y="94"/>
                    </a:lnTo>
                    <a:lnTo>
                      <a:pt x="38" y="88"/>
                    </a:lnTo>
                    <a:lnTo>
                      <a:pt x="42" y="90"/>
                    </a:lnTo>
                    <a:lnTo>
                      <a:pt x="46" y="86"/>
                    </a:lnTo>
                    <a:lnTo>
                      <a:pt x="44" y="78"/>
                    </a:lnTo>
                    <a:lnTo>
                      <a:pt x="42" y="72"/>
                    </a:lnTo>
                    <a:lnTo>
                      <a:pt x="56" y="52"/>
                    </a:lnTo>
                    <a:lnTo>
                      <a:pt x="70" y="20"/>
                    </a:lnTo>
                    <a:lnTo>
                      <a:pt x="122" y="6"/>
                    </a:lnTo>
                    <a:lnTo>
                      <a:pt x="174" y="0"/>
                    </a:lnTo>
                    <a:lnTo>
                      <a:pt x="174" y="54"/>
                    </a:lnTo>
                    <a:lnTo>
                      <a:pt x="156" y="58"/>
                    </a:lnTo>
                    <a:lnTo>
                      <a:pt x="152" y="74"/>
                    </a:lnTo>
                    <a:lnTo>
                      <a:pt x="144" y="74"/>
                    </a:lnTo>
                    <a:lnTo>
                      <a:pt x="140" y="76"/>
                    </a:lnTo>
                    <a:lnTo>
                      <a:pt x="124" y="78"/>
                    </a:lnTo>
                    <a:lnTo>
                      <a:pt x="118" y="82"/>
                    </a:lnTo>
                    <a:lnTo>
                      <a:pt x="98" y="86"/>
                    </a:lnTo>
                    <a:lnTo>
                      <a:pt x="90" y="94"/>
                    </a:lnTo>
                    <a:lnTo>
                      <a:pt x="78" y="94"/>
                    </a:lnTo>
                    <a:lnTo>
                      <a:pt x="74" y="98"/>
                    </a:lnTo>
                    <a:lnTo>
                      <a:pt x="62" y="102"/>
                    </a:lnTo>
                    <a:lnTo>
                      <a:pt x="48" y="100"/>
                    </a:lnTo>
                    <a:lnTo>
                      <a:pt x="38" y="98"/>
                    </a:lnTo>
                    <a:lnTo>
                      <a:pt x="32" y="104"/>
                    </a:lnTo>
                    <a:lnTo>
                      <a:pt x="28" y="108"/>
                    </a:lnTo>
                    <a:lnTo>
                      <a:pt x="18" y="114"/>
                    </a:lnTo>
                    <a:lnTo>
                      <a:pt x="4" y="114"/>
                    </a:lnTo>
                    <a:lnTo>
                      <a:pt x="0" y="108"/>
                    </a:lnTo>
                  </a:path>
                </a:pathLst>
              </a:custGeom>
              <a:solidFill>
                <a:schemeClr val="hlink"/>
              </a:solidFill>
              <a:ln w="12700" cap="rnd">
                <a:solidFill>
                  <a:schemeClr val="bg1"/>
                </a:solidFill>
                <a:round/>
                <a:headEnd/>
                <a:tailEnd/>
              </a:ln>
            </p:spPr>
            <p:txBody>
              <a:bodyPr/>
              <a:lstStyle/>
              <a:p>
                <a:endParaRPr lang="en-US"/>
              </a:p>
            </p:txBody>
          </p:sp>
          <p:sp>
            <p:nvSpPr>
              <p:cNvPr id="13873" name="Freeform 154"/>
              <p:cNvSpPr>
                <a:spLocks/>
              </p:cNvSpPr>
              <p:nvPr/>
            </p:nvSpPr>
            <p:spPr bwMode="ltGray">
              <a:xfrm>
                <a:off x="3416" y="2318"/>
                <a:ext cx="130" cy="175"/>
              </a:xfrm>
              <a:custGeom>
                <a:avLst/>
                <a:gdLst>
                  <a:gd name="T0" fmla="*/ 69 w 131"/>
                  <a:gd name="T1" fmla="*/ 4 h 157"/>
                  <a:gd name="T2" fmla="*/ 73 w 131"/>
                  <a:gd name="T3" fmla="*/ 28 h 157"/>
                  <a:gd name="T4" fmla="*/ 81 w 131"/>
                  <a:gd name="T5" fmla="*/ 45 h 157"/>
                  <a:gd name="T6" fmla="*/ 101 w 131"/>
                  <a:gd name="T7" fmla="*/ 52 h 157"/>
                  <a:gd name="T8" fmla="*/ 109 w 131"/>
                  <a:gd name="T9" fmla="*/ 56 h 157"/>
                  <a:gd name="T10" fmla="*/ 121 w 131"/>
                  <a:gd name="T11" fmla="*/ 80 h 157"/>
                  <a:gd name="T12" fmla="*/ 127 w 131"/>
                  <a:gd name="T13" fmla="*/ 86 h 157"/>
                  <a:gd name="T14" fmla="*/ 125 w 131"/>
                  <a:gd name="T15" fmla="*/ 97 h 157"/>
                  <a:gd name="T16" fmla="*/ 103 w 131"/>
                  <a:gd name="T17" fmla="*/ 135 h 157"/>
                  <a:gd name="T18" fmla="*/ 99 w 131"/>
                  <a:gd name="T19" fmla="*/ 130 h 157"/>
                  <a:gd name="T20" fmla="*/ 89 w 131"/>
                  <a:gd name="T21" fmla="*/ 149 h 157"/>
                  <a:gd name="T22" fmla="*/ 91 w 131"/>
                  <a:gd name="T23" fmla="*/ 172 h 157"/>
                  <a:gd name="T24" fmla="*/ 77 w 131"/>
                  <a:gd name="T25" fmla="*/ 172 h 157"/>
                  <a:gd name="T26" fmla="*/ 71 w 131"/>
                  <a:gd name="T27" fmla="*/ 181 h 157"/>
                  <a:gd name="T28" fmla="*/ 69 w 131"/>
                  <a:gd name="T29" fmla="*/ 192 h 157"/>
                  <a:gd name="T30" fmla="*/ 65 w 131"/>
                  <a:gd name="T31" fmla="*/ 194 h 157"/>
                  <a:gd name="T32" fmla="*/ 50 w 131"/>
                  <a:gd name="T33" fmla="*/ 192 h 157"/>
                  <a:gd name="T34" fmla="*/ 50 w 131"/>
                  <a:gd name="T35" fmla="*/ 205 h 157"/>
                  <a:gd name="T36" fmla="*/ 44 w 131"/>
                  <a:gd name="T37" fmla="*/ 216 h 157"/>
                  <a:gd name="T38" fmla="*/ 30 w 131"/>
                  <a:gd name="T39" fmla="*/ 214 h 157"/>
                  <a:gd name="T40" fmla="*/ 16 w 131"/>
                  <a:gd name="T41" fmla="*/ 216 h 157"/>
                  <a:gd name="T42" fmla="*/ 2 w 131"/>
                  <a:gd name="T43" fmla="*/ 207 h 157"/>
                  <a:gd name="T44" fmla="*/ 8 w 131"/>
                  <a:gd name="T45" fmla="*/ 188 h 157"/>
                  <a:gd name="T46" fmla="*/ 0 w 131"/>
                  <a:gd name="T47" fmla="*/ 166 h 157"/>
                  <a:gd name="T48" fmla="*/ 4 w 131"/>
                  <a:gd name="T49" fmla="*/ 142 h 157"/>
                  <a:gd name="T50" fmla="*/ 54 w 131"/>
                  <a:gd name="T51" fmla="*/ 11 h 157"/>
                  <a:gd name="T52" fmla="*/ 64 w 131"/>
                  <a:gd name="T53" fmla="*/ 0 h 157"/>
                  <a:gd name="T54" fmla="*/ 69 w 131"/>
                  <a:gd name="T55" fmla="*/ 4 h 1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1"/>
                  <a:gd name="T85" fmla="*/ 0 h 157"/>
                  <a:gd name="T86" fmla="*/ 131 w 131"/>
                  <a:gd name="T87" fmla="*/ 157 h 15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1" h="157">
                    <a:moveTo>
                      <a:pt x="72" y="4"/>
                    </a:moveTo>
                    <a:lnTo>
                      <a:pt x="76" y="20"/>
                    </a:lnTo>
                    <a:lnTo>
                      <a:pt x="84" y="32"/>
                    </a:lnTo>
                    <a:lnTo>
                      <a:pt x="104" y="38"/>
                    </a:lnTo>
                    <a:lnTo>
                      <a:pt x="112" y="40"/>
                    </a:lnTo>
                    <a:lnTo>
                      <a:pt x="124" y="58"/>
                    </a:lnTo>
                    <a:lnTo>
                      <a:pt x="130" y="62"/>
                    </a:lnTo>
                    <a:lnTo>
                      <a:pt x="128" y="70"/>
                    </a:lnTo>
                    <a:lnTo>
                      <a:pt x="106" y="98"/>
                    </a:lnTo>
                    <a:lnTo>
                      <a:pt x="102" y="94"/>
                    </a:lnTo>
                    <a:lnTo>
                      <a:pt x="92" y="108"/>
                    </a:lnTo>
                    <a:lnTo>
                      <a:pt x="94" y="124"/>
                    </a:lnTo>
                    <a:lnTo>
                      <a:pt x="80" y="124"/>
                    </a:lnTo>
                    <a:lnTo>
                      <a:pt x="74" y="130"/>
                    </a:lnTo>
                    <a:lnTo>
                      <a:pt x="72" y="138"/>
                    </a:lnTo>
                    <a:lnTo>
                      <a:pt x="68" y="140"/>
                    </a:lnTo>
                    <a:lnTo>
                      <a:pt x="50" y="138"/>
                    </a:lnTo>
                    <a:lnTo>
                      <a:pt x="50" y="148"/>
                    </a:lnTo>
                    <a:lnTo>
                      <a:pt x="44" y="156"/>
                    </a:lnTo>
                    <a:lnTo>
                      <a:pt x="30" y="154"/>
                    </a:lnTo>
                    <a:lnTo>
                      <a:pt x="16" y="156"/>
                    </a:lnTo>
                    <a:lnTo>
                      <a:pt x="2" y="150"/>
                    </a:lnTo>
                    <a:lnTo>
                      <a:pt x="8" y="136"/>
                    </a:lnTo>
                    <a:lnTo>
                      <a:pt x="0" y="120"/>
                    </a:lnTo>
                    <a:lnTo>
                      <a:pt x="4" y="102"/>
                    </a:lnTo>
                    <a:lnTo>
                      <a:pt x="54" y="8"/>
                    </a:lnTo>
                    <a:lnTo>
                      <a:pt x="64" y="0"/>
                    </a:lnTo>
                    <a:lnTo>
                      <a:pt x="72" y="4"/>
                    </a:lnTo>
                  </a:path>
                </a:pathLst>
              </a:custGeom>
              <a:solidFill>
                <a:schemeClr val="hlink"/>
              </a:solidFill>
              <a:ln w="12700" cap="rnd">
                <a:solidFill>
                  <a:schemeClr val="bg1"/>
                </a:solidFill>
                <a:round/>
                <a:headEnd/>
                <a:tailEnd/>
              </a:ln>
            </p:spPr>
            <p:txBody>
              <a:bodyPr/>
              <a:lstStyle/>
              <a:p>
                <a:endParaRPr lang="en-US"/>
              </a:p>
            </p:txBody>
          </p:sp>
          <p:sp>
            <p:nvSpPr>
              <p:cNvPr id="13874" name="Freeform 155"/>
              <p:cNvSpPr>
                <a:spLocks/>
              </p:cNvSpPr>
              <p:nvPr/>
            </p:nvSpPr>
            <p:spPr bwMode="ltGray">
              <a:xfrm>
                <a:off x="3380" y="2293"/>
                <a:ext cx="110" cy="91"/>
              </a:xfrm>
              <a:custGeom>
                <a:avLst/>
                <a:gdLst>
                  <a:gd name="T0" fmla="*/ 8 w 111"/>
                  <a:gd name="T1" fmla="*/ 25 h 81"/>
                  <a:gd name="T2" fmla="*/ 16 w 111"/>
                  <a:gd name="T3" fmla="*/ 31 h 81"/>
                  <a:gd name="T4" fmla="*/ 16 w 111"/>
                  <a:gd name="T5" fmla="*/ 20 h 81"/>
                  <a:gd name="T6" fmla="*/ 20 w 111"/>
                  <a:gd name="T7" fmla="*/ 0 h 81"/>
                  <a:gd name="T8" fmla="*/ 26 w 111"/>
                  <a:gd name="T9" fmla="*/ 13 h 81"/>
                  <a:gd name="T10" fmla="*/ 24 w 111"/>
                  <a:gd name="T11" fmla="*/ 22 h 81"/>
                  <a:gd name="T12" fmla="*/ 26 w 111"/>
                  <a:gd name="T13" fmla="*/ 28 h 81"/>
                  <a:gd name="T14" fmla="*/ 26 w 111"/>
                  <a:gd name="T15" fmla="*/ 43 h 81"/>
                  <a:gd name="T16" fmla="*/ 30 w 111"/>
                  <a:gd name="T17" fmla="*/ 57 h 81"/>
                  <a:gd name="T18" fmla="*/ 34 w 111"/>
                  <a:gd name="T19" fmla="*/ 62 h 81"/>
                  <a:gd name="T20" fmla="*/ 44 w 111"/>
                  <a:gd name="T21" fmla="*/ 57 h 81"/>
                  <a:gd name="T22" fmla="*/ 50 w 111"/>
                  <a:gd name="T23" fmla="*/ 60 h 81"/>
                  <a:gd name="T24" fmla="*/ 55 w 111"/>
                  <a:gd name="T25" fmla="*/ 57 h 81"/>
                  <a:gd name="T26" fmla="*/ 63 w 111"/>
                  <a:gd name="T27" fmla="*/ 62 h 81"/>
                  <a:gd name="T28" fmla="*/ 75 w 111"/>
                  <a:gd name="T29" fmla="*/ 60 h 81"/>
                  <a:gd name="T30" fmla="*/ 75 w 111"/>
                  <a:gd name="T31" fmla="*/ 48 h 81"/>
                  <a:gd name="T32" fmla="*/ 87 w 111"/>
                  <a:gd name="T33" fmla="*/ 31 h 81"/>
                  <a:gd name="T34" fmla="*/ 101 w 111"/>
                  <a:gd name="T35" fmla="*/ 17 h 81"/>
                  <a:gd name="T36" fmla="*/ 103 w 111"/>
                  <a:gd name="T37" fmla="*/ 4 h 81"/>
                  <a:gd name="T38" fmla="*/ 105 w 111"/>
                  <a:gd name="T39" fmla="*/ 2 h 81"/>
                  <a:gd name="T40" fmla="*/ 107 w 111"/>
                  <a:gd name="T41" fmla="*/ 11 h 81"/>
                  <a:gd name="T42" fmla="*/ 107 w 111"/>
                  <a:gd name="T43" fmla="*/ 45 h 81"/>
                  <a:gd name="T44" fmla="*/ 95 w 111"/>
                  <a:gd name="T45" fmla="*/ 37 h 81"/>
                  <a:gd name="T46" fmla="*/ 95 w 111"/>
                  <a:gd name="T47" fmla="*/ 62 h 81"/>
                  <a:gd name="T48" fmla="*/ 87 w 111"/>
                  <a:gd name="T49" fmla="*/ 65 h 81"/>
                  <a:gd name="T50" fmla="*/ 91 w 111"/>
                  <a:gd name="T51" fmla="*/ 73 h 81"/>
                  <a:gd name="T52" fmla="*/ 83 w 111"/>
                  <a:gd name="T53" fmla="*/ 93 h 81"/>
                  <a:gd name="T54" fmla="*/ 85 w 111"/>
                  <a:gd name="T55" fmla="*/ 113 h 81"/>
                  <a:gd name="T56" fmla="*/ 48 w 111"/>
                  <a:gd name="T57" fmla="*/ 113 h 81"/>
                  <a:gd name="T58" fmla="*/ 6 w 111"/>
                  <a:gd name="T59" fmla="*/ 60 h 81"/>
                  <a:gd name="T60" fmla="*/ 0 w 111"/>
                  <a:gd name="T61" fmla="*/ 34 h 81"/>
                  <a:gd name="T62" fmla="*/ 8 w 111"/>
                  <a:gd name="T63" fmla="*/ 25 h 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1"/>
                  <a:gd name="T97" fmla="*/ 0 h 81"/>
                  <a:gd name="T98" fmla="*/ 111 w 111"/>
                  <a:gd name="T99" fmla="*/ 81 h 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1" h="81">
                    <a:moveTo>
                      <a:pt x="8" y="18"/>
                    </a:moveTo>
                    <a:lnTo>
                      <a:pt x="16" y="22"/>
                    </a:lnTo>
                    <a:lnTo>
                      <a:pt x="16" y="14"/>
                    </a:lnTo>
                    <a:lnTo>
                      <a:pt x="20" y="0"/>
                    </a:lnTo>
                    <a:lnTo>
                      <a:pt x="26" y="10"/>
                    </a:lnTo>
                    <a:lnTo>
                      <a:pt x="24" y="16"/>
                    </a:lnTo>
                    <a:lnTo>
                      <a:pt x="26" y="20"/>
                    </a:lnTo>
                    <a:lnTo>
                      <a:pt x="26" y="30"/>
                    </a:lnTo>
                    <a:lnTo>
                      <a:pt x="30" y="40"/>
                    </a:lnTo>
                    <a:lnTo>
                      <a:pt x="34" y="44"/>
                    </a:lnTo>
                    <a:lnTo>
                      <a:pt x="44" y="40"/>
                    </a:lnTo>
                    <a:lnTo>
                      <a:pt x="50" y="42"/>
                    </a:lnTo>
                    <a:lnTo>
                      <a:pt x="58" y="40"/>
                    </a:lnTo>
                    <a:lnTo>
                      <a:pt x="66" y="44"/>
                    </a:lnTo>
                    <a:lnTo>
                      <a:pt x="78" y="42"/>
                    </a:lnTo>
                    <a:lnTo>
                      <a:pt x="78" y="34"/>
                    </a:lnTo>
                    <a:lnTo>
                      <a:pt x="90" y="22"/>
                    </a:lnTo>
                    <a:lnTo>
                      <a:pt x="104" y="12"/>
                    </a:lnTo>
                    <a:lnTo>
                      <a:pt x="106" y="4"/>
                    </a:lnTo>
                    <a:lnTo>
                      <a:pt x="108" y="2"/>
                    </a:lnTo>
                    <a:lnTo>
                      <a:pt x="110" y="8"/>
                    </a:lnTo>
                    <a:lnTo>
                      <a:pt x="110" y="32"/>
                    </a:lnTo>
                    <a:lnTo>
                      <a:pt x="98" y="26"/>
                    </a:lnTo>
                    <a:lnTo>
                      <a:pt x="98" y="44"/>
                    </a:lnTo>
                    <a:lnTo>
                      <a:pt x="90" y="46"/>
                    </a:lnTo>
                    <a:lnTo>
                      <a:pt x="94" y="52"/>
                    </a:lnTo>
                    <a:lnTo>
                      <a:pt x="86" y="66"/>
                    </a:lnTo>
                    <a:lnTo>
                      <a:pt x="88" y="80"/>
                    </a:lnTo>
                    <a:lnTo>
                      <a:pt x="48" y="80"/>
                    </a:lnTo>
                    <a:lnTo>
                      <a:pt x="6" y="42"/>
                    </a:lnTo>
                    <a:lnTo>
                      <a:pt x="0" y="24"/>
                    </a:lnTo>
                    <a:lnTo>
                      <a:pt x="8" y="18"/>
                    </a:lnTo>
                  </a:path>
                </a:pathLst>
              </a:custGeom>
              <a:solidFill>
                <a:schemeClr val="hlink"/>
              </a:solidFill>
              <a:ln w="12700" cap="rnd">
                <a:solidFill>
                  <a:schemeClr val="bg1"/>
                </a:solidFill>
                <a:round/>
                <a:headEnd/>
                <a:tailEnd/>
              </a:ln>
            </p:spPr>
            <p:txBody>
              <a:bodyPr/>
              <a:lstStyle/>
              <a:p>
                <a:endParaRPr lang="en-US"/>
              </a:p>
            </p:txBody>
          </p:sp>
          <p:sp>
            <p:nvSpPr>
              <p:cNvPr id="13875" name="Freeform 156"/>
              <p:cNvSpPr>
                <a:spLocks/>
              </p:cNvSpPr>
              <p:nvPr/>
            </p:nvSpPr>
            <p:spPr bwMode="ltGray">
              <a:xfrm>
                <a:off x="3120" y="2139"/>
                <a:ext cx="360" cy="361"/>
              </a:xfrm>
              <a:custGeom>
                <a:avLst/>
                <a:gdLst>
                  <a:gd name="T0" fmla="*/ 260 w 363"/>
                  <a:gd name="T1" fmla="*/ 156 h 323"/>
                  <a:gd name="T2" fmla="*/ 272 w 363"/>
                  <a:gd name="T3" fmla="*/ 170 h 323"/>
                  <a:gd name="T4" fmla="*/ 276 w 363"/>
                  <a:gd name="T5" fmla="*/ 192 h 323"/>
                  <a:gd name="T6" fmla="*/ 274 w 363"/>
                  <a:gd name="T7" fmla="*/ 199 h 323"/>
                  <a:gd name="T8" fmla="*/ 278 w 363"/>
                  <a:gd name="T9" fmla="*/ 224 h 323"/>
                  <a:gd name="T10" fmla="*/ 276 w 363"/>
                  <a:gd name="T11" fmla="*/ 235 h 323"/>
                  <a:gd name="T12" fmla="*/ 290 w 363"/>
                  <a:gd name="T13" fmla="*/ 246 h 323"/>
                  <a:gd name="T14" fmla="*/ 297 w 363"/>
                  <a:gd name="T15" fmla="*/ 274 h 323"/>
                  <a:gd name="T16" fmla="*/ 339 w 363"/>
                  <a:gd name="T17" fmla="*/ 296 h 323"/>
                  <a:gd name="T18" fmla="*/ 353 w 363"/>
                  <a:gd name="T19" fmla="*/ 307 h 323"/>
                  <a:gd name="T20" fmla="*/ 236 w 363"/>
                  <a:gd name="T21" fmla="*/ 391 h 323"/>
                  <a:gd name="T22" fmla="*/ 200 w 363"/>
                  <a:gd name="T23" fmla="*/ 425 h 323"/>
                  <a:gd name="T24" fmla="*/ 161 w 363"/>
                  <a:gd name="T25" fmla="*/ 402 h 323"/>
                  <a:gd name="T26" fmla="*/ 159 w 363"/>
                  <a:gd name="T27" fmla="*/ 393 h 323"/>
                  <a:gd name="T28" fmla="*/ 153 w 363"/>
                  <a:gd name="T29" fmla="*/ 407 h 323"/>
                  <a:gd name="T30" fmla="*/ 141 w 363"/>
                  <a:gd name="T31" fmla="*/ 422 h 323"/>
                  <a:gd name="T32" fmla="*/ 133 w 363"/>
                  <a:gd name="T33" fmla="*/ 407 h 323"/>
                  <a:gd name="T34" fmla="*/ 123 w 363"/>
                  <a:gd name="T35" fmla="*/ 378 h 323"/>
                  <a:gd name="T36" fmla="*/ 101 w 363"/>
                  <a:gd name="T37" fmla="*/ 327 h 323"/>
                  <a:gd name="T38" fmla="*/ 91 w 363"/>
                  <a:gd name="T39" fmla="*/ 307 h 323"/>
                  <a:gd name="T40" fmla="*/ 83 w 363"/>
                  <a:gd name="T41" fmla="*/ 263 h 323"/>
                  <a:gd name="T42" fmla="*/ 75 w 363"/>
                  <a:gd name="T43" fmla="*/ 240 h 323"/>
                  <a:gd name="T44" fmla="*/ 65 w 363"/>
                  <a:gd name="T45" fmla="*/ 224 h 323"/>
                  <a:gd name="T46" fmla="*/ 48 w 363"/>
                  <a:gd name="T47" fmla="*/ 199 h 323"/>
                  <a:gd name="T48" fmla="*/ 38 w 363"/>
                  <a:gd name="T49" fmla="*/ 170 h 323"/>
                  <a:gd name="T50" fmla="*/ 22 w 363"/>
                  <a:gd name="T51" fmla="*/ 142 h 323"/>
                  <a:gd name="T52" fmla="*/ 24 w 363"/>
                  <a:gd name="T53" fmla="*/ 95 h 323"/>
                  <a:gd name="T54" fmla="*/ 56 w 363"/>
                  <a:gd name="T55" fmla="*/ 82 h 323"/>
                  <a:gd name="T56" fmla="*/ 75 w 363"/>
                  <a:gd name="T57" fmla="*/ 73 h 323"/>
                  <a:gd name="T58" fmla="*/ 75 w 363"/>
                  <a:gd name="T59" fmla="*/ 61 h 323"/>
                  <a:gd name="T60" fmla="*/ 65 w 363"/>
                  <a:gd name="T61" fmla="*/ 25 h 323"/>
                  <a:gd name="T62" fmla="*/ 101 w 363"/>
                  <a:gd name="T63" fmla="*/ 0 h 323"/>
                  <a:gd name="T64" fmla="*/ 190 w 363"/>
                  <a:gd name="T65" fmla="*/ 82 h 323"/>
                  <a:gd name="T66" fmla="*/ 240 w 363"/>
                  <a:gd name="T67" fmla="*/ 111 h 323"/>
                  <a:gd name="T68" fmla="*/ 252 w 363"/>
                  <a:gd name="T69" fmla="*/ 145 h 3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3"/>
                  <a:gd name="T106" fmla="*/ 0 h 323"/>
                  <a:gd name="T107" fmla="*/ 363 w 363"/>
                  <a:gd name="T108" fmla="*/ 323 h 3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3" h="323">
                    <a:moveTo>
                      <a:pt x="264" y="106"/>
                    </a:moveTo>
                    <a:lnTo>
                      <a:pt x="266" y="112"/>
                    </a:lnTo>
                    <a:lnTo>
                      <a:pt x="270" y="122"/>
                    </a:lnTo>
                    <a:lnTo>
                      <a:pt x="278" y="122"/>
                    </a:lnTo>
                    <a:lnTo>
                      <a:pt x="278" y="128"/>
                    </a:lnTo>
                    <a:lnTo>
                      <a:pt x="282" y="138"/>
                    </a:lnTo>
                    <a:lnTo>
                      <a:pt x="278" y="138"/>
                    </a:lnTo>
                    <a:lnTo>
                      <a:pt x="280" y="142"/>
                    </a:lnTo>
                    <a:lnTo>
                      <a:pt x="288" y="156"/>
                    </a:lnTo>
                    <a:lnTo>
                      <a:pt x="284" y="160"/>
                    </a:lnTo>
                    <a:lnTo>
                      <a:pt x="282" y="164"/>
                    </a:lnTo>
                    <a:lnTo>
                      <a:pt x="282" y="168"/>
                    </a:lnTo>
                    <a:lnTo>
                      <a:pt x="288" y="172"/>
                    </a:lnTo>
                    <a:lnTo>
                      <a:pt x="296" y="176"/>
                    </a:lnTo>
                    <a:lnTo>
                      <a:pt x="300" y="186"/>
                    </a:lnTo>
                    <a:lnTo>
                      <a:pt x="304" y="196"/>
                    </a:lnTo>
                    <a:lnTo>
                      <a:pt x="328" y="206"/>
                    </a:lnTo>
                    <a:lnTo>
                      <a:pt x="348" y="212"/>
                    </a:lnTo>
                    <a:lnTo>
                      <a:pt x="360" y="214"/>
                    </a:lnTo>
                    <a:lnTo>
                      <a:pt x="362" y="220"/>
                    </a:lnTo>
                    <a:lnTo>
                      <a:pt x="358" y="260"/>
                    </a:lnTo>
                    <a:lnTo>
                      <a:pt x="242" y="280"/>
                    </a:lnTo>
                    <a:lnTo>
                      <a:pt x="204" y="322"/>
                    </a:lnTo>
                    <a:lnTo>
                      <a:pt x="206" y="304"/>
                    </a:lnTo>
                    <a:lnTo>
                      <a:pt x="172" y="290"/>
                    </a:lnTo>
                    <a:lnTo>
                      <a:pt x="164" y="288"/>
                    </a:lnTo>
                    <a:lnTo>
                      <a:pt x="164" y="284"/>
                    </a:lnTo>
                    <a:lnTo>
                      <a:pt x="162" y="282"/>
                    </a:lnTo>
                    <a:lnTo>
                      <a:pt x="158" y="284"/>
                    </a:lnTo>
                    <a:lnTo>
                      <a:pt x="156" y="292"/>
                    </a:lnTo>
                    <a:lnTo>
                      <a:pt x="156" y="298"/>
                    </a:lnTo>
                    <a:lnTo>
                      <a:pt x="144" y="302"/>
                    </a:lnTo>
                    <a:lnTo>
                      <a:pt x="144" y="292"/>
                    </a:lnTo>
                    <a:lnTo>
                      <a:pt x="136" y="292"/>
                    </a:lnTo>
                    <a:lnTo>
                      <a:pt x="138" y="284"/>
                    </a:lnTo>
                    <a:lnTo>
                      <a:pt x="126" y="270"/>
                    </a:lnTo>
                    <a:lnTo>
                      <a:pt x="116" y="244"/>
                    </a:lnTo>
                    <a:lnTo>
                      <a:pt x="104" y="234"/>
                    </a:lnTo>
                    <a:lnTo>
                      <a:pt x="98" y="228"/>
                    </a:lnTo>
                    <a:lnTo>
                      <a:pt x="94" y="220"/>
                    </a:lnTo>
                    <a:lnTo>
                      <a:pt x="86" y="196"/>
                    </a:lnTo>
                    <a:lnTo>
                      <a:pt x="86" y="188"/>
                    </a:lnTo>
                    <a:lnTo>
                      <a:pt x="82" y="180"/>
                    </a:lnTo>
                    <a:lnTo>
                      <a:pt x="78" y="172"/>
                    </a:lnTo>
                    <a:lnTo>
                      <a:pt x="74" y="164"/>
                    </a:lnTo>
                    <a:lnTo>
                      <a:pt x="68" y="160"/>
                    </a:lnTo>
                    <a:lnTo>
                      <a:pt x="54" y="154"/>
                    </a:lnTo>
                    <a:lnTo>
                      <a:pt x="48" y="142"/>
                    </a:lnTo>
                    <a:lnTo>
                      <a:pt x="44" y="136"/>
                    </a:lnTo>
                    <a:lnTo>
                      <a:pt x="38" y="122"/>
                    </a:lnTo>
                    <a:lnTo>
                      <a:pt x="28" y="110"/>
                    </a:lnTo>
                    <a:lnTo>
                      <a:pt x="22" y="102"/>
                    </a:lnTo>
                    <a:lnTo>
                      <a:pt x="0" y="82"/>
                    </a:lnTo>
                    <a:lnTo>
                      <a:pt x="24" y="68"/>
                    </a:lnTo>
                    <a:lnTo>
                      <a:pt x="34" y="52"/>
                    </a:lnTo>
                    <a:lnTo>
                      <a:pt x="56" y="58"/>
                    </a:lnTo>
                    <a:lnTo>
                      <a:pt x="62" y="50"/>
                    </a:lnTo>
                    <a:lnTo>
                      <a:pt x="78" y="52"/>
                    </a:lnTo>
                    <a:lnTo>
                      <a:pt x="80" y="48"/>
                    </a:lnTo>
                    <a:lnTo>
                      <a:pt x="78" y="44"/>
                    </a:lnTo>
                    <a:lnTo>
                      <a:pt x="84" y="40"/>
                    </a:lnTo>
                    <a:lnTo>
                      <a:pt x="68" y="18"/>
                    </a:lnTo>
                    <a:lnTo>
                      <a:pt x="100" y="10"/>
                    </a:lnTo>
                    <a:lnTo>
                      <a:pt x="104" y="0"/>
                    </a:lnTo>
                    <a:lnTo>
                      <a:pt x="152" y="12"/>
                    </a:lnTo>
                    <a:lnTo>
                      <a:pt x="196" y="58"/>
                    </a:lnTo>
                    <a:lnTo>
                      <a:pt x="238" y="78"/>
                    </a:lnTo>
                    <a:lnTo>
                      <a:pt x="246" y="80"/>
                    </a:lnTo>
                    <a:lnTo>
                      <a:pt x="250" y="84"/>
                    </a:lnTo>
                    <a:lnTo>
                      <a:pt x="258" y="104"/>
                    </a:lnTo>
                    <a:lnTo>
                      <a:pt x="264" y="106"/>
                    </a:lnTo>
                  </a:path>
                </a:pathLst>
              </a:custGeom>
              <a:solidFill>
                <a:schemeClr val="hlink"/>
              </a:solidFill>
              <a:ln w="12700" cap="rnd">
                <a:solidFill>
                  <a:schemeClr val="bg1"/>
                </a:solidFill>
                <a:round/>
                <a:headEnd/>
                <a:tailEnd/>
              </a:ln>
            </p:spPr>
            <p:txBody>
              <a:bodyPr/>
              <a:lstStyle/>
              <a:p>
                <a:endParaRPr lang="en-US"/>
              </a:p>
            </p:txBody>
          </p:sp>
          <p:sp>
            <p:nvSpPr>
              <p:cNvPr id="13876" name="Freeform 157"/>
              <p:cNvSpPr>
                <a:spLocks/>
              </p:cNvSpPr>
              <p:nvPr/>
            </p:nvSpPr>
            <p:spPr bwMode="ltGray">
              <a:xfrm>
                <a:off x="3205" y="2029"/>
                <a:ext cx="162" cy="198"/>
              </a:xfrm>
              <a:custGeom>
                <a:avLst/>
                <a:gdLst>
                  <a:gd name="T0" fmla="*/ 64 w 163"/>
                  <a:gd name="T1" fmla="*/ 4 h 177"/>
                  <a:gd name="T2" fmla="*/ 56 w 163"/>
                  <a:gd name="T3" fmla="*/ 20 h 177"/>
                  <a:gd name="T4" fmla="*/ 44 w 163"/>
                  <a:gd name="T5" fmla="*/ 22 h 177"/>
                  <a:gd name="T6" fmla="*/ 40 w 163"/>
                  <a:gd name="T7" fmla="*/ 25 h 177"/>
                  <a:gd name="T8" fmla="*/ 36 w 163"/>
                  <a:gd name="T9" fmla="*/ 31 h 177"/>
                  <a:gd name="T10" fmla="*/ 36 w 163"/>
                  <a:gd name="T11" fmla="*/ 36 h 177"/>
                  <a:gd name="T12" fmla="*/ 38 w 163"/>
                  <a:gd name="T13" fmla="*/ 50 h 177"/>
                  <a:gd name="T14" fmla="*/ 34 w 163"/>
                  <a:gd name="T15" fmla="*/ 67 h 177"/>
                  <a:gd name="T16" fmla="*/ 32 w 163"/>
                  <a:gd name="T17" fmla="*/ 86 h 177"/>
                  <a:gd name="T18" fmla="*/ 28 w 163"/>
                  <a:gd name="T19" fmla="*/ 86 h 177"/>
                  <a:gd name="T20" fmla="*/ 0 w 163"/>
                  <a:gd name="T21" fmla="*/ 112 h 177"/>
                  <a:gd name="T22" fmla="*/ 4 w 163"/>
                  <a:gd name="T23" fmla="*/ 145 h 177"/>
                  <a:gd name="T24" fmla="*/ 18 w 163"/>
                  <a:gd name="T25" fmla="*/ 145 h 177"/>
                  <a:gd name="T26" fmla="*/ 60 w 163"/>
                  <a:gd name="T27" fmla="*/ 188 h 177"/>
                  <a:gd name="T28" fmla="*/ 64 w 163"/>
                  <a:gd name="T29" fmla="*/ 197 h 177"/>
                  <a:gd name="T30" fmla="*/ 72 w 163"/>
                  <a:gd name="T31" fmla="*/ 199 h 177"/>
                  <a:gd name="T32" fmla="*/ 72 w 163"/>
                  <a:gd name="T33" fmla="*/ 224 h 177"/>
                  <a:gd name="T34" fmla="*/ 85 w 163"/>
                  <a:gd name="T35" fmla="*/ 238 h 177"/>
                  <a:gd name="T36" fmla="*/ 127 w 163"/>
                  <a:gd name="T37" fmla="*/ 246 h 177"/>
                  <a:gd name="T38" fmla="*/ 151 w 163"/>
                  <a:gd name="T39" fmla="*/ 229 h 177"/>
                  <a:gd name="T40" fmla="*/ 159 w 163"/>
                  <a:gd name="T41" fmla="*/ 219 h 177"/>
                  <a:gd name="T42" fmla="*/ 159 w 163"/>
                  <a:gd name="T43" fmla="*/ 143 h 177"/>
                  <a:gd name="T44" fmla="*/ 111 w 163"/>
                  <a:gd name="T45" fmla="*/ 9 h 177"/>
                  <a:gd name="T46" fmla="*/ 95 w 163"/>
                  <a:gd name="T47" fmla="*/ 0 h 177"/>
                  <a:gd name="T48" fmla="*/ 87 w 163"/>
                  <a:gd name="T49" fmla="*/ 20 h 177"/>
                  <a:gd name="T50" fmla="*/ 83 w 163"/>
                  <a:gd name="T51" fmla="*/ 17 h 177"/>
                  <a:gd name="T52" fmla="*/ 64 w 163"/>
                  <a:gd name="T53" fmla="*/ 4 h 17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3"/>
                  <a:gd name="T82" fmla="*/ 0 h 177"/>
                  <a:gd name="T83" fmla="*/ 163 w 163"/>
                  <a:gd name="T84" fmla="*/ 177 h 17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3" h="177">
                    <a:moveTo>
                      <a:pt x="64" y="4"/>
                    </a:moveTo>
                    <a:lnTo>
                      <a:pt x="56" y="14"/>
                    </a:lnTo>
                    <a:lnTo>
                      <a:pt x="44" y="16"/>
                    </a:lnTo>
                    <a:lnTo>
                      <a:pt x="40" y="18"/>
                    </a:lnTo>
                    <a:lnTo>
                      <a:pt x="36" y="22"/>
                    </a:lnTo>
                    <a:lnTo>
                      <a:pt x="36" y="26"/>
                    </a:lnTo>
                    <a:lnTo>
                      <a:pt x="38" y="36"/>
                    </a:lnTo>
                    <a:lnTo>
                      <a:pt x="34" y="48"/>
                    </a:lnTo>
                    <a:lnTo>
                      <a:pt x="32" y="62"/>
                    </a:lnTo>
                    <a:lnTo>
                      <a:pt x="28" y="62"/>
                    </a:lnTo>
                    <a:lnTo>
                      <a:pt x="0" y="80"/>
                    </a:lnTo>
                    <a:lnTo>
                      <a:pt x="4" y="104"/>
                    </a:lnTo>
                    <a:lnTo>
                      <a:pt x="18" y="104"/>
                    </a:lnTo>
                    <a:lnTo>
                      <a:pt x="60" y="134"/>
                    </a:lnTo>
                    <a:lnTo>
                      <a:pt x="64" y="140"/>
                    </a:lnTo>
                    <a:lnTo>
                      <a:pt x="72" y="142"/>
                    </a:lnTo>
                    <a:lnTo>
                      <a:pt x="72" y="160"/>
                    </a:lnTo>
                    <a:lnTo>
                      <a:pt x="88" y="170"/>
                    </a:lnTo>
                    <a:lnTo>
                      <a:pt x="130" y="176"/>
                    </a:lnTo>
                    <a:lnTo>
                      <a:pt x="154" y="164"/>
                    </a:lnTo>
                    <a:lnTo>
                      <a:pt x="162" y="156"/>
                    </a:lnTo>
                    <a:lnTo>
                      <a:pt x="162" y="102"/>
                    </a:lnTo>
                    <a:lnTo>
                      <a:pt x="114" y="6"/>
                    </a:lnTo>
                    <a:lnTo>
                      <a:pt x="98" y="0"/>
                    </a:lnTo>
                    <a:lnTo>
                      <a:pt x="90" y="14"/>
                    </a:lnTo>
                    <a:lnTo>
                      <a:pt x="86" y="12"/>
                    </a:lnTo>
                    <a:lnTo>
                      <a:pt x="64" y="4"/>
                    </a:lnTo>
                  </a:path>
                </a:pathLst>
              </a:custGeom>
              <a:solidFill>
                <a:schemeClr val="hlink"/>
              </a:solidFill>
              <a:ln w="12700" cap="rnd">
                <a:solidFill>
                  <a:schemeClr val="bg1"/>
                </a:solidFill>
                <a:round/>
                <a:headEnd/>
                <a:tailEnd/>
              </a:ln>
            </p:spPr>
            <p:txBody>
              <a:bodyPr/>
              <a:lstStyle/>
              <a:p>
                <a:endParaRPr lang="en-US"/>
              </a:p>
            </p:txBody>
          </p:sp>
          <p:sp>
            <p:nvSpPr>
              <p:cNvPr id="13877" name="Freeform 158"/>
              <p:cNvSpPr>
                <a:spLocks/>
              </p:cNvSpPr>
              <p:nvPr/>
            </p:nvSpPr>
            <p:spPr bwMode="ltGray">
              <a:xfrm>
                <a:off x="3289" y="1980"/>
                <a:ext cx="336" cy="354"/>
              </a:xfrm>
              <a:custGeom>
                <a:avLst/>
                <a:gdLst>
                  <a:gd name="T0" fmla="*/ 285 w 339"/>
                  <a:gd name="T1" fmla="*/ 440 h 317"/>
                  <a:gd name="T2" fmla="*/ 264 w 339"/>
                  <a:gd name="T3" fmla="*/ 434 h 317"/>
                  <a:gd name="T4" fmla="*/ 242 w 339"/>
                  <a:gd name="T5" fmla="*/ 429 h 317"/>
                  <a:gd name="T6" fmla="*/ 228 w 339"/>
                  <a:gd name="T7" fmla="*/ 423 h 317"/>
                  <a:gd name="T8" fmla="*/ 216 w 339"/>
                  <a:gd name="T9" fmla="*/ 420 h 317"/>
                  <a:gd name="T10" fmla="*/ 208 w 339"/>
                  <a:gd name="T11" fmla="*/ 393 h 317"/>
                  <a:gd name="T12" fmla="*/ 204 w 339"/>
                  <a:gd name="T13" fmla="*/ 379 h 317"/>
                  <a:gd name="T14" fmla="*/ 178 w 339"/>
                  <a:gd name="T15" fmla="*/ 382 h 317"/>
                  <a:gd name="T16" fmla="*/ 163 w 339"/>
                  <a:gd name="T17" fmla="*/ 382 h 317"/>
                  <a:gd name="T18" fmla="*/ 139 w 339"/>
                  <a:gd name="T19" fmla="*/ 365 h 317"/>
                  <a:gd name="T20" fmla="*/ 127 w 339"/>
                  <a:gd name="T21" fmla="*/ 348 h 317"/>
                  <a:gd name="T22" fmla="*/ 105 w 339"/>
                  <a:gd name="T23" fmla="*/ 314 h 317"/>
                  <a:gd name="T24" fmla="*/ 89 w 339"/>
                  <a:gd name="T25" fmla="*/ 281 h 317"/>
                  <a:gd name="T26" fmla="*/ 67 w 339"/>
                  <a:gd name="T27" fmla="*/ 270 h 317"/>
                  <a:gd name="T28" fmla="*/ 61 w 339"/>
                  <a:gd name="T29" fmla="*/ 256 h 317"/>
                  <a:gd name="T30" fmla="*/ 59 w 339"/>
                  <a:gd name="T31" fmla="*/ 228 h 317"/>
                  <a:gd name="T32" fmla="*/ 50 w 339"/>
                  <a:gd name="T33" fmla="*/ 205 h 317"/>
                  <a:gd name="T34" fmla="*/ 34 w 339"/>
                  <a:gd name="T35" fmla="*/ 181 h 317"/>
                  <a:gd name="T36" fmla="*/ 26 w 339"/>
                  <a:gd name="T37" fmla="*/ 170 h 317"/>
                  <a:gd name="T38" fmla="*/ 28 w 339"/>
                  <a:gd name="T39" fmla="*/ 153 h 317"/>
                  <a:gd name="T40" fmla="*/ 38 w 339"/>
                  <a:gd name="T41" fmla="*/ 117 h 317"/>
                  <a:gd name="T42" fmla="*/ 12 w 339"/>
                  <a:gd name="T43" fmla="*/ 95 h 317"/>
                  <a:gd name="T44" fmla="*/ 6 w 339"/>
                  <a:gd name="T45" fmla="*/ 67 h 317"/>
                  <a:gd name="T46" fmla="*/ 2 w 339"/>
                  <a:gd name="T47" fmla="*/ 64 h 317"/>
                  <a:gd name="T48" fmla="*/ 2 w 339"/>
                  <a:gd name="T49" fmla="*/ 42 h 317"/>
                  <a:gd name="T50" fmla="*/ 0 w 339"/>
                  <a:gd name="T51" fmla="*/ 13 h 317"/>
                  <a:gd name="T52" fmla="*/ 10 w 339"/>
                  <a:gd name="T53" fmla="*/ 0 h 317"/>
                  <a:gd name="T54" fmla="*/ 24 w 339"/>
                  <a:gd name="T55" fmla="*/ 25 h 317"/>
                  <a:gd name="T56" fmla="*/ 54 w 339"/>
                  <a:gd name="T57" fmla="*/ 22 h 317"/>
                  <a:gd name="T58" fmla="*/ 67 w 339"/>
                  <a:gd name="T59" fmla="*/ 28 h 317"/>
                  <a:gd name="T60" fmla="*/ 67 w 339"/>
                  <a:gd name="T61" fmla="*/ 47 h 317"/>
                  <a:gd name="T62" fmla="*/ 77 w 339"/>
                  <a:gd name="T63" fmla="*/ 75 h 317"/>
                  <a:gd name="T64" fmla="*/ 103 w 339"/>
                  <a:gd name="T65" fmla="*/ 93 h 317"/>
                  <a:gd name="T66" fmla="*/ 129 w 339"/>
                  <a:gd name="T67" fmla="*/ 108 h 317"/>
                  <a:gd name="T68" fmla="*/ 163 w 339"/>
                  <a:gd name="T69" fmla="*/ 111 h 317"/>
                  <a:gd name="T70" fmla="*/ 170 w 339"/>
                  <a:gd name="T71" fmla="*/ 88 h 317"/>
                  <a:gd name="T72" fmla="*/ 176 w 339"/>
                  <a:gd name="T73" fmla="*/ 73 h 317"/>
                  <a:gd name="T74" fmla="*/ 198 w 339"/>
                  <a:gd name="T75" fmla="*/ 73 h 317"/>
                  <a:gd name="T76" fmla="*/ 220 w 339"/>
                  <a:gd name="T77" fmla="*/ 73 h 317"/>
                  <a:gd name="T78" fmla="*/ 238 w 339"/>
                  <a:gd name="T79" fmla="*/ 86 h 317"/>
                  <a:gd name="T80" fmla="*/ 248 w 339"/>
                  <a:gd name="T81" fmla="*/ 104 h 317"/>
                  <a:gd name="T82" fmla="*/ 260 w 339"/>
                  <a:gd name="T83" fmla="*/ 119 h 317"/>
                  <a:gd name="T84" fmla="*/ 276 w 339"/>
                  <a:gd name="T85" fmla="*/ 133 h 317"/>
                  <a:gd name="T86" fmla="*/ 303 w 339"/>
                  <a:gd name="T87" fmla="*/ 300 h 317"/>
                  <a:gd name="T88" fmla="*/ 291 w 339"/>
                  <a:gd name="T89" fmla="*/ 431 h 31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39"/>
                  <a:gd name="T136" fmla="*/ 0 h 317"/>
                  <a:gd name="T137" fmla="*/ 339 w 339"/>
                  <a:gd name="T138" fmla="*/ 317 h 31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39" h="317">
                    <a:moveTo>
                      <a:pt x="300" y="310"/>
                    </a:moveTo>
                    <a:lnTo>
                      <a:pt x="294" y="316"/>
                    </a:lnTo>
                    <a:lnTo>
                      <a:pt x="284" y="316"/>
                    </a:lnTo>
                    <a:lnTo>
                      <a:pt x="270" y="312"/>
                    </a:lnTo>
                    <a:lnTo>
                      <a:pt x="254" y="306"/>
                    </a:lnTo>
                    <a:lnTo>
                      <a:pt x="248" y="308"/>
                    </a:lnTo>
                    <a:lnTo>
                      <a:pt x="244" y="304"/>
                    </a:lnTo>
                    <a:lnTo>
                      <a:pt x="234" y="304"/>
                    </a:lnTo>
                    <a:lnTo>
                      <a:pt x="228" y="304"/>
                    </a:lnTo>
                    <a:lnTo>
                      <a:pt x="222" y="302"/>
                    </a:lnTo>
                    <a:lnTo>
                      <a:pt x="216" y="290"/>
                    </a:lnTo>
                    <a:lnTo>
                      <a:pt x="214" y="282"/>
                    </a:lnTo>
                    <a:lnTo>
                      <a:pt x="214" y="278"/>
                    </a:lnTo>
                    <a:lnTo>
                      <a:pt x="210" y="272"/>
                    </a:lnTo>
                    <a:lnTo>
                      <a:pt x="194" y="270"/>
                    </a:lnTo>
                    <a:lnTo>
                      <a:pt x="184" y="274"/>
                    </a:lnTo>
                    <a:lnTo>
                      <a:pt x="176" y="280"/>
                    </a:lnTo>
                    <a:lnTo>
                      <a:pt x="166" y="274"/>
                    </a:lnTo>
                    <a:lnTo>
                      <a:pt x="158" y="274"/>
                    </a:lnTo>
                    <a:lnTo>
                      <a:pt x="142" y="262"/>
                    </a:lnTo>
                    <a:lnTo>
                      <a:pt x="140" y="256"/>
                    </a:lnTo>
                    <a:lnTo>
                      <a:pt x="130" y="250"/>
                    </a:lnTo>
                    <a:lnTo>
                      <a:pt x="120" y="250"/>
                    </a:lnTo>
                    <a:lnTo>
                      <a:pt x="108" y="226"/>
                    </a:lnTo>
                    <a:lnTo>
                      <a:pt x="102" y="212"/>
                    </a:lnTo>
                    <a:lnTo>
                      <a:pt x="92" y="202"/>
                    </a:lnTo>
                    <a:lnTo>
                      <a:pt x="74" y="206"/>
                    </a:lnTo>
                    <a:lnTo>
                      <a:pt x="70" y="194"/>
                    </a:lnTo>
                    <a:lnTo>
                      <a:pt x="70" y="182"/>
                    </a:lnTo>
                    <a:lnTo>
                      <a:pt x="64" y="184"/>
                    </a:lnTo>
                    <a:lnTo>
                      <a:pt x="58" y="176"/>
                    </a:lnTo>
                    <a:lnTo>
                      <a:pt x="62" y="164"/>
                    </a:lnTo>
                    <a:lnTo>
                      <a:pt x="60" y="158"/>
                    </a:lnTo>
                    <a:lnTo>
                      <a:pt x="50" y="148"/>
                    </a:lnTo>
                    <a:lnTo>
                      <a:pt x="34" y="144"/>
                    </a:lnTo>
                    <a:lnTo>
                      <a:pt x="34" y="130"/>
                    </a:lnTo>
                    <a:lnTo>
                      <a:pt x="30" y="130"/>
                    </a:lnTo>
                    <a:lnTo>
                      <a:pt x="26" y="122"/>
                    </a:lnTo>
                    <a:lnTo>
                      <a:pt x="26" y="116"/>
                    </a:lnTo>
                    <a:lnTo>
                      <a:pt x="28" y="110"/>
                    </a:lnTo>
                    <a:lnTo>
                      <a:pt x="30" y="102"/>
                    </a:lnTo>
                    <a:lnTo>
                      <a:pt x="38" y="84"/>
                    </a:lnTo>
                    <a:lnTo>
                      <a:pt x="20" y="80"/>
                    </a:lnTo>
                    <a:lnTo>
                      <a:pt x="12" y="68"/>
                    </a:lnTo>
                    <a:lnTo>
                      <a:pt x="12" y="62"/>
                    </a:lnTo>
                    <a:lnTo>
                      <a:pt x="6" y="48"/>
                    </a:lnTo>
                    <a:lnTo>
                      <a:pt x="4" y="48"/>
                    </a:lnTo>
                    <a:lnTo>
                      <a:pt x="2" y="46"/>
                    </a:lnTo>
                    <a:lnTo>
                      <a:pt x="0" y="40"/>
                    </a:lnTo>
                    <a:lnTo>
                      <a:pt x="2" y="30"/>
                    </a:lnTo>
                    <a:lnTo>
                      <a:pt x="0" y="18"/>
                    </a:lnTo>
                    <a:lnTo>
                      <a:pt x="0" y="10"/>
                    </a:lnTo>
                    <a:lnTo>
                      <a:pt x="6" y="8"/>
                    </a:lnTo>
                    <a:lnTo>
                      <a:pt x="10" y="0"/>
                    </a:lnTo>
                    <a:lnTo>
                      <a:pt x="16" y="8"/>
                    </a:lnTo>
                    <a:lnTo>
                      <a:pt x="24" y="18"/>
                    </a:lnTo>
                    <a:lnTo>
                      <a:pt x="36" y="24"/>
                    </a:lnTo>
                    <a:lnTo>
                      <a:pt x="54" y="16"/>
                    </a:lnTo>
                    <a:lnTo>
                      <a:pt x="62" y="10"/>
                    </a:lnTo>
                    <a:lnTo>
                      <a:pt x="70" y="20"/>
                    </a:lnTo>
                    <a:lnTo>
                      <a:pt x="62" y="28"/>
                    </a:lnTo>
                    <a:lnTo>
                      <a:pt x="70" y="34"/>
                    </a:lnTo>
                    <a:lnTo>
                      <a:pt x="80" y="42"/>
                    </a:lnTo>
                    <a:lnTo>
                      <a:pt x="80" y="54"/>
                    </a:lnTo>
                    <a:lnTo>
                      <a:pt x="94" y="58"/>
                    </a:lnTo>
                    <a:lnTo>
                      <a:pt x="106" y="66"/>
                    </a:lnTo>
                    <a:lnTo>
                      <a:pt x="118" y="74"/>
                    </a:lnTo>
                    <a:lnTo>
                      <a:pt x="132" y="78"/>
                    </a:lnTo>
                    <a:lnTo>
                      <a:pt x="148" y="80"/>
                    </a:lnTo>
                    <a:lnTo>
                      <a:pt x="166" y="80"/>
                    </a:lnTo>
                    <a:lnTo>
                      <a:pt x="162" y="66"/>
                    </a:lnTo>
                    <a:lnTo>
                      <a:pt x="176" y="64"/>
                    </a:lnTo>
                    <a:lnTo>
                      <a:pt x="176" y="60"/>
                    </a:lnTo>
                    <a:lnTo>
                      <a:pt x="182" y="52"/>
                    </a:lnTo>
                    <a:lnTo>
                      <a:pt x="196" y="50"/>
                    </a:lnTo>
                    <a:lnTo>
                      <a:pt x="204" y="52"/>
                    </a:lnTo>
                    <a:lnTo>
                      <a:pt x="210" y="48"/>
                    </a:lnTo>
                    <a:lnTo>
                      <a:pt x="226" y="52"/>
                    </a:lnTo>
                    <a:lnTo>
                      <a:pt x="232" y="60"/>
                    </a:lnTo>
                    <a:lnTo>
                      <a:pt x="244" y="62"/>
                    </a:lnTo>
                    <a:lnTo>
                      <a:pt x="252" y="70"/>
                    </a:lnTo>
                    <a:lnTo>
                      <a:pt x="254" y="74"/>
                    </a:lnTo>
                    <a:lnTo>
                      <a:pt x="262" y="78"/>
                    </a:lnTo>
                    <a:lnTo>
                      <a:pt x="266" y="86"/>
                    </a:lnTo>
                    <a:lnTo>
                      <a:pt x="278" y="90"/>
                    </a:lnTo>
                    <a:lnTo>
                      <a:pt x="282" y="96"/>
                    </a:lnTo>
                    <a:lnTo>
                      <a:pt x="286" y="118"/>
                    </a:lnTo>
                    <a:lnTo>
                      <a:pt x="312" y="216"/>
                    </a:lnTo>
                    <a:lnTo>
                      <a:pt x="338" y="278"/>
                    </a:lnTo>
                    <a:lnTo>
                      <a:pt x="300" y="310"/>
                    </a:lnTo>
                  </a:path>
                </a:pathLst>
              </a:custGeom>
              <a:solidFill>
                <a:schemeClr val="hlink"/>
              </a:solidFill>
              <a:ln w="12700" cap="rnd">
                <a:solidFill>
                  <a:schemeClr val="bg1"/>
                </a:solidFill>
                <a:round/>
                <a:headEnd/>
                <a:tailEnd/>
              </a:ln>
            </p:spPr>
            <p:txBody>
              <a:bodyPr/>
              <a:lstStyle/>
              <a:p>
                <a:endParaRPr lang="en-US"/>
              </a:p>
            </p:txBody>
          </p:sp>
          <p:sp>
            <p:nvSpPr>
              <p:cNvPr id="13878" name="Freeform 159"/>
              <p:cNvSpPr>
                <a:spLocks/>
              </p:cNvSpPr>
              <p:nvPr/>
            </p:nvSpPr>
            <p:spPr bwMode="ltGray">
              <a:xfrm>
                <a:off x="3560" y="2045"/>
                <a:ext cx="205" cy="222"/>
              </a:xfrm>
              <a:custGeom>
                <a:avLst/>
                <a:gdLst>
                  <a:gd name="T0" fmla="*/ 10 w 205"/>
                  <a:gd name="T1" fmla="*/ 248 h 199"/>
                  <a:gd name="T2" fmla="*/ 4 w 205"/>
                  <a:gd name="T3" fmla="*/ 233 h 199"/>
                  <a:gd name="T4" fmla="*/ 18 w 205"/>
                  <a:gd name="T5" fmla="*/ 212 h 199"/>
                  <a:gd name="T6" fmla="*/ 20 w 205"/>
                  <a:gd name="T7" fmla="*/ 205 h 199"/>
                  <a:gd name="T8" fmla="*/ 18 w 205"/>
                  <a:gd name="T9" fmla="*/ 190 h 199"/>
                  <a:gd name="T10" fmla="*/ 12 w 205"/>
                  <a:gd name="T11" fmla="*/ 181 h 199"/>
                  <a:gd name="T12" fmla="*/ 8 w 205"/>
                  <a:gd name="T13" fmla="*/ 181 h 199"/>
                  <a:gd name="T14" fmla="*/ 4 w 205"/>
                  <a:gd name="T15" fmla="*/ 185 h 199"/>
                  <a:gd name="T16" fmla="*/ 4 w 205"/>
                  <a:gd name="T17" fmla="*/ 161 h 199"/>
                  <a:gd name="T18" fmla="*/ 2 w 205"/>
                  <a:gd name="T19" fmla="*/ 139 h 199"/>
                  <a:gd name="T20" fmla="*/ 6 w 205"/>
                  <a:gd name="T21" fmla="*/ 131 h 199"/>
                  <a:gd name="T22" fmla="*/ 0 w 205"/>
                  <a:gd name="T23" fmla="*/ 122 h 199"/>
                  <a:gd name="T24" fmla="*/ 0 w 205"/>
                  <a:gd name="T25" fmla="*/ 93 h 199"/>
                  <a:gd name="T26" fmla="*/ 6 w 205"/>
                  <a:gd name="T27" fmla="*/ 86 h 199"/>
                  <a:gd name="T28" fmla="*/ 8 w 205"/>
                  <a:gd name="T29" fmla="*/ 73 h 199"/>
                  <a:gd name="T30" fmla="*/ 20 w 205"/>
                  <a:gd name="T31" fmla="*/ 73 h 199"/>
                  <a:gd name="T32" fmla="*/ 28 w 205"/>
                  <a:gd name="T33" fmla="*/ 75 h 199"/>
                  <a:gd name="T34" fmla="*/ 30 w 205"/>
                  <a:gd name="T35" fmla="*/ 81 h 199"/>
                  <a:gd name="T36" fmla="*/ 40 w 205"/>
                  <a:gd name="T37" fmla="*/ 84 h 199"/>
                  <a:gd name="T38" fmla="*/ 42 w 205"/>
                  <a:gd name="T39" fmla="*/ 69 h 199"/>
                  <a:gd name="T40" fmla="*/ 58 w 205"/>
                  <a:gd name="T41" fmla="*/ 61 h 199"/>
                  <a:gd name="T42" fmla="*/ 66 w 205"/>
                  <a:gd name="T43" fmla="*/ 45 h 199"/>
                  <a:gd name="T44" fmla="*/ 70 w 205"/>
                  <a:gd name="T45" fmla="*/ 39 h 199"/>
                  <a:gd name="T46" fmla="*/ 68 w 205"/>
                  <a:gd name="T47" fmla="*/ 31 h 199"/>
                  <a:gd name="T48" fmla="*/ 72 w 205"/>
                  <a:gd name="T49" fmla="*/ 28 h 199"/>
                  <a:gd name="T50" fmla="*/ 80 w 205"/>
                  <a:gd name="T51" fmla="*/ 25 h 199"/>
                  <a:gd name="T52" fmla="*/ 92 w 205"/>
                  <a:gd name="T53" fmla="*/ 28 h 199"/>
                  <a:gd name="T54" fmla="*/ 108 w 205"/>
                  <a:gd name="T55" fmla="*/ 28 h 199"/>
                  <a:gd name="T56" fmla="*/ 108 w 205"/>
                  <a:gd name="T57" fmla="*/ 33 h 199"/>
                  <a:gd name="T58" fmla="*/ 118 w 205"/>
                  <a:gd name="T59" fmla="*/ 31 h 199"/>
                  <a:gd name="T60" fmla="*/ 122 w 205"/>
                  <a:gd name="T61" fmla="*/ 45 h 199"/>
                  <a:gd name="T62" fmla="*/ 140 w 205"/>
                  <a:gd name="T63" fmla="*/ 33 h 199"/>
                  <a:gd name="T64" fmla="*/ 146 w 205"/>
                  <a:gd name="T65" fmla="*/ 28 h 199"/>
                  <a:gd name="T66" fmla="*/ 156 w 205"/>
                  <a:gd name="T67" fmla="*/ 28 h 199"/>
                  <a:gd name="T68" fmla="*/ 158 w 205"/>
                  <a:gd name="T69" fmla="*/ 20 h 199"/>
                  <a:gd name="T70" fmla="*/ 162 w 205"/>
                  <a:gd name="T71" fmla="*/ 11 h 199"/>
                  <a:gd name="T72" fmla="*/ 164 w 205"/>
                  <a:gd name="T73" fmla="*/ 4 h 199"/>
                  <a:gd name="T74" fmla="*/ 170 w 205"/>
                  <a:gd name="T75" fmla="*/ 0 h 199"/>
                  <a:gd name="T76" fmla="*/ 174 w 205"/>
                  <a:gd name="T77" fmla="*/ 9 h 199"/>
                  <a:gd name="T78" fmla="*/ 176 w 205"/>
                  <a:gd name="T79" fmla="*/ 13 h 199"/>
                  <a:gd name="T80" fmla="*/ 176 w 205"/>
                  <a:gd name="T81" fmla="*/ 22 h 199"/>
                  <a:gd name="T82" fmla="*/ 178 w 205"/>
                  <a:gd name="T83" fmla="*/ 25 h 199"/>
                  <a:gd name="T84" fmla="*/ 178 w 205"/>
                  <a:gd name="T85" fmla="*/ 39 h 199"/>
                  <a:gd name="T86" fmla="*/ 182 w 205"/>
                  <a:gd name="T87" fmla="*/ 52 h 199"/>
                  <a:gd name="T88" fmla="*/ 204 w 205"/>
                  <a:gd name="T89" fmla="*/ 50 h 199"/>
                  <a:gd name="T90" fmla="*/ 156 w 205"/>
                  <a:gd name="T91" fmla="*/ 214 h 199"/>
                  <a:gd name="T92" fmla="*/ 72 w 205"/>
                  <a:gd name="T93" fmla="*/ 276 h 199"/>
                  <a:gd name="T94" fmla="*/ 22 w 205"/>
                  <a:gd name="T95" fmla="*/ 261 h 199"/>
                  <a:gd name="T96" fmla="*/ 10 w 205"/>
                  <a:gd name="T97" fmla="*/ 248 h 1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5"/>
                  <a:gd name="T148" fmla="*/ 0 h 199"/>
                  <a:gd name="T149" fmla="*/ 205 w 205"/>
                  <a:gd name="T150" fmla="*/ 199 h 1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5" h="199">
                    <a:moveTo>
                      <a:pt x="10" y="178"/>
                    </a:moveTo>
                    <a:lnTo>
                      <a:pt x="4" y="168"/>
                    </a:lnTo>
                    <a:lnTo>
                      <a:pt x="18" y="152"/>
                    </a:lnTo>
                    <a:lnTo>
                      <a:pt x="20" y="148"/>
                    </a:lnTo>
                    <a:lnTo>
                      <a:pt x="18" y="136"/>
                    </a:lnTo>
                    <a:lnTo>
                      <a:pt x="12" y="130"/>
                    </a:lnTo>
                    <a:lnTo>
                      <a:pt x="8" y="130"/>
                    </a:lnTo>
                    <a:lnTo>
                      <a:pt x="4" y="134"/>
                    </a:lnTo>
                    <a:lnTo>
                      <a:pt x="4" y="116"/>
                    </a:lnTo>
                    <a:lnTo>
                      <a:pt x="2" y="100"/>
                    </a:lnTo>
                    <a:lnTo>
                      <a:pt x="6" y="94"/>
                    </a:lnTo>
                    <a:lnTo>
                      <a:pt x="0" y="88"/>
                    </a:lnTo>
                    <a:lnTo>
                      <a:pt x="0" y="66"/>
                    </a:lnTo>
                    <a:lnTo>
                      <a:pt x="6" y="62"/>
                    </a:lnTo>
                    <a:lnTo>
                      <a:pt x="8" y="52"/>
                    </a:lnTo>
                    <a:lnTo>
                      <a:pt x="20" y="52"/>
                    </a:lnTo>
                    <a:lnTo>
                      <a:pt x="28" y="54"/>
                    </a:lnTo>
                    <a:lnTo>
                      <a:pt x="30" y="58"/>
                    </a:lnTo>
                    <a:lnTo>
                      <a:pt x="40" y="60"/>
                    </a:lnTo>
                    <a:lnTo>
                      <a:pt x="42" y="50"/>
                    </a:lnTo>
                    <a:lnTo>
                      <a:pt x="58" y="44"/>
                    </a:lnTo>
                    <a:lnTo>
                      <a:pt x="66" y="32"/>
                    </a:lnTo>
                    <a:lnTo>
                      <a:pt x="70" y="28"/>
                    </a:lnTo>
                    <a:lnTo>
                      <a:pt x="68" y="22"/>
                    </a:lnTo>
                    <a:lnTo>
                      <a:pt x="72" y="20"/>
                    </a:lnTo>
                    <a:lnTo>
                      <a:pt x="80" y="18"/>
                    </a:lnTo>
                    <a:lnTo>
                      <a:pt x="92" y="20"/>
                    </a:lnTo>
                    <a:lnTo>
                      <a:pt x="108" y="20"/>
                    </a:lnTo>
                    <a:lnTo>
                      <a:pt x="108" y="24"/>
                    </a:lnTo>
                    <a:lnTo>
                      <a:pt x="118" y="22"/>
                    </a:lnTo>
                    <a:lnTo>
                      <a:pt x="122" y="32"/>
                    </a:lnTo>
                    <a:lnTo>
                      <a:pt x="140" y="24"/>
                    </a:lnTo>
                    <a:lnTo>
                      <a:pt x="146" y="20"/>
                    </a:lnTo>
                    <a:lnTo>
                      <a:pt x="156" y="20"/>
                    </a:lnTo>
                    <a:lnTo>
                      <a:pt x="158" y="14"/>
                    </a:lnTo>
                    <a:lnTo>
                      <a:pt x="162" y="8"/>
                    </a:lnTo>
                    <a:lnTo>
                      <a:pt x="164" y="4"/>
                    </a:lnTo>
                    <a:lnTo>
                      <a:pt x="170" y="0"/>
                    </a:lnTo>
                    <a:lnTo>
                      <a:pt x="174" y="6"/>
                    </a:lnTo>
                    <a:lnTo>
                      <a:pt x="176" y="10"/>
                    </a:lnTo>
                    <a:lnTo>
                      <a:pt x="176" y="16"/>
                    </a:lnTo>
                    <a:lnTo>
                      <a:pt x="178" y="18"/>
                    </a:lnTo>
                    <a:lnTo>
                      <a:pt x="178" y="28"/>
                    </a:lnTo>
                    <a:lnTo>
                      <a:pt x="182" y="38"/>
                    </a:lnTo>
                    <a:lnTo>
                      <a:pt x="204" y="36"/>
                    </a:lnTo>
                    <a:lnTo>
                      <a:pt x="156" y="154"/>
                    </a:lnTo>
                    <a:lnTo>
                      <a:pt x="72" y="198"/>
                    </a:lnTo>
                    <a:lnTo>
                      <a:pt x="22" y="188"/>
                    </a:lnTo>
                    <a:lnTo>
                      <a:pt x="10" y="178"/>
                    </a:lnTo>
                  </a:path>
                </a:pathLst>
              </a:custGeom>
              <a:solidFill>
                <a:schemeClr val="hlink"/>
              </a:solidFill>
              <a:ln w="12700" cap="rnd">
                <a:solidFill>
                  <a:schemeClr val="bg1"/>
                </a:solidFill>
                <a:round/>
                <a:headEnd/>
                <a:tailEnd/>
              </a:ln>
            </p:spPr>
            <p:txBody>
              <a:bodyPr/>
              <a:lstStyle/>
              <a:p>
                <a:endParaRPr lang="en-US"/>
              </a:p>
            </p:txBody>
          </p:sp>
          <p:sp>
            <p:nvSpPr>
              <p:cNvPr id="13879" name="Freeform 160"/>
              <p:cNvSpPr>
                <a:spLocks/>
              </p:cNvSpPr>
              <p:nvPr/>
            </p:nvSpPr>
            <p:spPr bwMode="ltGray">
              <a:xfrm>
                <a:off x="3565" y="2072"/>
                <a:ext cx="275" cy="312"/>
              </a:xfrm>
              <a:custGeom>
                <a:avLst/>
                <a:gdLst>
                  <a:gd name="T0" fmla="*/ 117 w 277"/>
                  <a:gd name="T1" fmla="*/ 369 h 279"/>
                  <a:gd name="T2" fmla="*/ 105 w 277"/>
                  <a:gd name="T3" fmla="*/ 352 h 279"/>
                  <a:gd name="T4" fmla="*/ 95 w 277"/>
                  <a:gd name="T5" fmla="*/ 330 h 279"/>
                  <a:gd name="T6" fmla="*/ 71 w 277"/>
                  <a:gd name="T7" fmla="*/ 330 h 279"/>
                  <a:gd name="T8" fmla="*/ 60 w 277"/>
                  <a:gd name="T9" fmla="*/ 330 h 279"/>
                  <a:gd name="T10" fmla="*/ 52 w 277"/>
                  <a:gd name="T11" fmla="*/ 330 h 279"/>
                  <a:gd name="T12" fmla="*/ 42 w 277"/>
                  <a:gd name="T13" fmla="*/ 328 h 279"/>
                  <a:gd name="T14" fmla="*/ 28 w 277"/>
                  <a:gd name="T15" fmla="*/ 324 h 279"/>
                  <a:gd name="T16" fmla="*/ 14 w 277"/>
                  <a:gd name="T17" fmla="*/ 330 h 279"/>
                  <a:gd name="T18" fmla="*/ 14 w 277"/>
                  <a:gd name="T19" fmla="*/ 319 h 279"/>
                  <a:gd name="T20" fmla="*/ 14 w 277"/>
                  <a:gd name="T21" fmla="*/ 308 h 279"/>
                  <a:gd name="T22" fmla="*/ 18 w 277"/>
                  <a:gd name="T23" fmla="*/ 299 h 279"/>
                  <a:gd name="T24" fmla="*/ 24 w 277"/>
                  <a:gd name="T25" fmla="*/ 292 h 279"/>
                  <a:gd name="T26" fmla="*/ 30 w 277"/>
                  <a:gd name="T27" fmla="*/ 292 h 279"/>
                  <a:gd name="T28" fmla="*/ 40 w 277"/>
                  <a:gd name="T29" fmla="*/ 292 h 279"/>
                  <a:gd name="T30" fmla="*/ 42 w 277"/>
                  <a:gd name="T31" fmla="*/ 283 h 279"/>
                  <a:gd name="T32" fmla="*/ 48 w 277"/>
                  <a:gd name="T33" fmla="*/ 268 h 279"/>
                  <a:gd name="T34" fmla="*/ 40 w 277"/>
                  <a:gd name="T35" fmla="*/ 246 h 279"/>
                  <a:gd name="T36" fmla="*/ 28 w 277"/>
                  <a:gd name="T37" fmla="*/ 244 h 279"/>
                  <a:gd name="T38" fmla="*/ 18 w 277"/>
                  <a:gd name="T39" fmla="*/ 237 h 279"/>
                  <a:gd name="T40" fmla="*/ 10 w 277"/>
                  <a:gd name="T41" fmla="*/ 229 h 279"/>
                  <a:gd name="T42" fmla="*/ 2 w 277"/>
                  <a:gd name="T43" fmla="*/ 208 h 279"/>
                  <a:gd name="T44" fmla="*/ 0 w 277"/>
                  <a:gd name="T45" fmla="*/ 201 h 279"/>
                  <a:gd name="T46" fmla="*/ 26 w 277"/>
                  <a:gd name="T47" fmla="*/ 226 h 279"/>
                  <a:gd name="T48" fmla="*/ 44 w 277"/>
                  <a:gd name="T49" fmla="*/ 229 h 279"/>
                  <a:gd name="T50" fmla="*/ 60 w 277"/>
                  <a:gd name="T51" fmla="*/ 233 h 279"/>
                  <a:gd name="T52" fmla="*/ 69 w 277"/>
                  <a:gd name="T53" fmla="*/ 229 h 279"/>
                  <a:gd name="T54" fmla="*/ 77 w 277"/>
                  <a:gd name="T55" fmla="*/ 221 h 279"/>
                  <a:gd name="T56" fmla="*/ 85 w 277"/>
                  <a:gd name="T57" fmla="*/ 212 h 279"/>
                  <a:gd name="T58" fmla="*/ 89 w 277"/>
                  <a:gd name="T59" fmla="*/ 199 h 279"/>
                  <a:gd name="T60" fmla="*/ 87 w 277"/>
                  <a:gd name="T61" fmla="*/ 179 h 279"/>
                  <a:gd name="T62" fmla="*/ 89 w 277"/>
                  <a:gd name="T63" fmla="*/ 162 h 279"/>
                  <a:gd name="T64" fmla="*/ 97 w 277"/>
                  <a:gd name="T65" fmla="*/ 162 h 279"/>
                  <a:gd name="T66" fmla="*/ 109 w 277"/>
                  <a:gd name="T67" fmla="*/ 173 h 279"/>
                  <a:gd name="T68" fmla="*/ 117 w 277"/>
                  <a:gd name="T69" fmla="*/ 157 h 279"/>
                  <a:gd name="T70" fmla="*/ 129 w 277"/>
                  <a:gd name="T71" fmla="*/ 162 h 279"/>
                  <a:gd name="T72" fmla="*/ 135 w 277"/>
                  <a:gd name="T73" fmla="*/ 159 h 279"/>
                  <a:gd name="T74" fmla="*/ 137 w 277"/>
                  <a:gd name="T75" fmla="*/ 142 h 279"/>
                  <a:gd name="T76" fmla="*/ 139 w 277"/>
                  <a:gd name="T77" fmla="*/ 126 h 279"/>
                  <a:gd name="T78" fmla="*/ 151 w 277"/>
                  <a:gd name="T79" fmla="*/ 115 h 279"/>
                  <a:gd name="T80" fmla="*/ 145 w 277"/>
                  <a:gd name="T81" fmla="*/ 102 h 279"/>
                  <a:gd name="T82" fmla="*/ 151 w 277"/>
                  <a:gd name="T83" fmla="*/ 95 h 279"/>
                  <a:gd name="T84" fmla="*/ 159 w 277"/>
                  <a:gd name="T85" fmla="*/ 95 h 279"/>
                  <a:gd name="T86" fmla="*/ 157 w 277"/>
                  <a:gd name="T87" fmla="*/ 82 h 279"/>
                  <a:gd name="T88" fmla="*/ 167 w 277"/>
                  <a:gd name="T89" fmla="*/ 78 h 279"/>
                  <a:gd name="T90" fmla="*/ 175 w 277"/>
                  <a:gd name="T91" fmla="*/ 64 h 279"/>
                  <a:gd name="T92" fmla="*/ 179 w 277"/>
                  <a:gd name="T93" fmla="*/ 39 h 279"/>
                  <a:gd name="T94" fmla="*/ 191 w 277"/>
                  <a:gd name="T95" fmla="*/ 13 h 279"/>
                  <a:gd name="T96" fmla="*/ 206 w 277"/>
                  <a:gd name="T97" fmla="*/ 0 h 279"/>
                  <a:gd name="T98" fmla="*/ 210 w 277"/>
                  <a:gd name="T99" fmla="*/ 11 h 279"/>
                  <a:gd name="T100" fmla="*/ 226 w 277"/>
                  <a:gd name="T101" fmla="*/ 9 h 279"/>
                  <a:gd name="T102" fmla="*/ 242 w 277"/>
                  <a:gd name="T103" fmla="*/ 25 h 279"/>
                  <a:gd name="T104" fmla="*/ 250 w 277"/>
                  <a:gd name="T105" fmla="*/ 42 h 279"/>
                  <a:gd name="T106" fmla="*/ 270 w 277"/>
                  <a:gd name="T107" fmla="*/ 177 h 279"/>
                  <a:gd name="T108" fmla="*/ 181 w 277"/>
                  <a:gd name="T109" fmla="*/ 389 h 279"/>
                  <a:gd name="T110" fmla="*/ 129 w 277"/>
                  <a:gd name="T111" fmla="*/ 371 h 279"/>
                  <a:gd name="T112" fmla="*/ 117 w 277"/>
                  <a:gd name="T113" fmla="*/ 369 h 27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7"/>
                  <a:gd name="T172" fmla="*/ 0 h 279"/>
                  <a:gd name="T173" fmla="*/ 277 w 277"/>
                  <a:gd name="T174" fmla="*/ 279 h 27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7" h="279">
                    <a:moveTo>
                      <a:pt x="120" y="264"/>
                    </a:moveTo>
                    <a:lnTo>
                      <a:pt x="108" y="252"/>
                    </a:lnTo>
                    <a:lnTo>
                      <a:pt x="98" y="236"/>
                    </a:lnTo>
                    <a:lnTo>
                      <a:pt x="74" y="236"/>
                    </a:lnTo>
                    <a:lnTo>
                      <a:pt x="60" y="236"/>
                    </a:lnTo>
                    <a:lnTo>
                      <a:pt x="52" y="236"/>
                    </a:lnTo>
                    <a:lnTo>
                      <a:pt x="42" y="234"/>
                    </a:lnTo>
                    <a:lnTo>
                      <a:pt x="28" y="232"/>
                    </a:lnTo>
                    <a:lnTo>
                      <a:pt x="14" y="236"/>
                    </a:lnTo>
                    <a:lnTo>
                      <a:pt x="14" y="228"/>
                    </a:lnTo>
                    <a:lnTo>
                      <a:pt x="14" y="220"/>
                    </a:lnTo>
                    <a:lnTo>
                      <a:pt x="18" y="214"/>
                    </a:lnTo>
                    <a:lnTo>
                      <a:pt x="24" y="208"/>
                    </a:lnTo>
                    <a:lnTo>
                      <a:pt x="30" y="208"/>
                    </a:lnTo>
                    <a:lnTo>
                      <a:pt x="40" y="208"/>
                    </a:lnTo>
                    <a:lnTo>
                      <a:pt x="42" y="202"/>
                    </a:lnTo>
                    <a:lnTo>
                      <a:pt x="48" y="192"/>
                    </a:lnTo>
                    <a:lnTo>
                      <a:pt x="40" y="176"/>
                    </a:lnTo>
                    <a:lnTo>
                      <a:pt x="28" y="174"/>
                    </a:lnTo>
                    <a:lnTo>
                      <a:pt x="18" y="170"/>
                    </a:lnTo>
                    <a:lnTo>
                      <a:pt x="10" y="164"/>
                    </a:lnTo>
                    <a:lnTo>
                      <a:pt x="2" y="148"/>
                    </a:lnTo>
                    <a:lnTo>
                      <a:pt x="0" y="144"/>
                    </a:lnTo>
                    <a:lnTo>
                      <a:pt x="26" y="162"/>
                    </a:lnTo>
                    <a:lnTo>
                      <a:pt x="44" y="164"/>
                    </a:lnTo>
                    <a:lnTo>
                      <a:pt x="60" y="166"/>
                    </a:lnTo>
                    <a:lnTo>
                      <a:pt x="72" y="164"/>
                    </a:lnTo>
                    <a:lnTo>
                      <a:pt x="80" y="158"/>
                    </a:lnTo>
                    <a:lnTo>
                      <a:pt x="88" y="152"/>
                    </a:lnTo>
                    <a:lnTo>
                      <a:pt x="92" y="142"/>
                    </a:lnTo>
                    <a:lnTo>
                      <a:pt x="90" y="128"/>
                    </a:lnTo>
                    <a:lnTo>
                      <a:pt x="92" y="116"/>
                    </a:lnTo>
                    <a:lnTo>
                      <a:pt x="100" y="116"/>
                    </a:lnTo>
                    <a:lnTo>
                      <a:pt x="112" y="124"/>
                    </a:lnTo>
                    <a:lnTo>
                      <a:pt x="120" y="112"/>
                    </a:lnTo>
                    <a:lnTo>
                      <a:pt x="132" y="116"/>
                    </a:lnTo>
                    <a:lnTo>
                      <a:pt x="138" y="114"/>
                    </a:lnTo>
                    <a:lnTo>
                      <a:pt x="140" y="102"/>
                    </a:lnTo>
                    <a:lnTo>
                      <a:pt x="142" y="90"/>
                    </a:lnTo>
                    <a:lnTo>
                      <a:pt x="154" y="82"/>
                    </a:lnTo>
                    <a:lnTo>
                      <a:pt x="148" y="72"/>
                    </a:lnTo>
                    <a:lnTo>
                      <a:pt x="154" y="68"/>
                    </a:lnTo>
                    <a:lnTo>
                      <a:pt x="162" y="68"/>
                    </a:lnTo>
                    <a:lnTo>
                      <a:pt x="160" y="58"/>
                    </a:lnTo>
                    <a:lnTo>
                      <a:pt x="170" y="56"/>
                    </a:lnTo>
                    <a:lnTo>
                      <a:pt x="178" y="46"/>
                    </a:lnTo>
                    <a:lnTo>
                      <a:pt x="182" y="28"/>
                    </a:lnTo>
                    <a:lnTo>
                      <a:pt x="194" y="10"/>
                    </a:lnTo>
                    <a:lnTo>
                      <a:pt x="212" y="0"/>
                    </a:lnTo>
                    <a:lnTo>
                      <a:pt x="216" y="8"/>
                    </a:lnTo>
                    <a:lnTo>
                      <a:pt x="232" y="6"/>
                    </a:lnTo>
                    <a:lnTo>
                      <a:pt x="248" y="18"/>
                    </a:lnTo>
                    <a:lnTo>
                      <a:pt x="256" y="30"/>
                    </a:lnTo>
                    <a:lnTo>
                      <a:pt x="276" y="126"/>
                    </a:lnTo>
                    <a:lnTo>
                      <a:pt x="184" y="278"/>
                    </a:lnTo>
                    <a:lnTo>
                      <a:pt x="132" y="266"/>
                    </a:lnTo>
                    <a:lnTo>
                      <a:pt x="120" y="264"/>
                    </a:lnTo>
                  </a:path>
                </a:pathLst>
              </a:custGeom>
              <a:solidFill>
                <a:schemeClr val="hlink"/>
              </a:solidFill>
              <a:ln w="12700" cap="rnd">
                <a:solidFill>
                  <a:schemeClr val="bg1"/>
                </a:solidFill>
                <a:round/>
                <a:headEnd/>
                <a:tailEnd/>
              </a:ln>
            </p:spPr>
            <p:txBody>
              <a:bodyPr/>
              <a:lstStyle/>
              <a:p>
                <a:endParaRPr lang="en-US"/>
              </a:p>
            </p:txBody>
          </p:sp>
          <p:sp>
            <p:nvSpPr>
              <p:cNvPr id="13880" name="Freeform 161"/>
              <p:cNvSpPr>
                <a:spLocks/>
              </p:cNvSpPr>
              <p:nvPr/>
            </p:nvSpPr>
            <p:spPr bwMode="ltGray">
              <a:xfrm>
                <a:off x="4012" y="1768"/>
                <a:ext cx="433" cy="247"/>
              </a:xfrm>
              <a:custGeom>
                <a:avLst/>
                <a:gdLst>
                  <a:gd name="T0" fmla="*/ 360 w 435"/>
                  <a:gd name="T1" fmla="*/ 25 h 221"/>
                  <a:gd name="T2" fmla="*/ 350 w 435"/>
                  <a:gd name="T3" fmla="*/ 9 h 221"/>
                  <a:gd name="T4" fmla="*/ 348 w 435"/>
                  <a:gd name="T5" fmla="*/ 0 h 221"/>
                  <a:gd name="T6" fmla="*/ 336 w 435"/>
                  <a:gd name="T7" fmla="*/ 11 h 221"/>
                  <a:gd name="T8" fmla="*/ 330 w 435"/>
                  <a:gd name="T9" fmla="*/ 11 h 221"/>
                  <a:gd name="T10" fmla="*/ 326 w 435"/>
                  <a:gd name="T11" fmla="*/ 4 h 221"/>
                  <a:gd name="T12" fmla="*/ 317 w 435"/>
                  <a:gd name="T13" fmla="*/ 17 h 221"/>
                  <a:gd name="T14" fmla="*/ 311 w 435"/>
                  <a:gd name="T15" fmla="*/ 31 h 221"/>
                  <a:gd name="T16" fmla="*/ 305 w 435"/>
                  <a:gd name="T17" fmla="*/ 31 h 221"/>
                  <a:gd name="T18" fmla="*/ 303 w 435"/>
                  <a:gd name="T19" fmla="*/ 39 h 221"/>
                  <a:gd name="T20" fmla="*/ 289 w 435"/>
                  <a:gd name="T21" fmla="*/ 45 h 221"/>
                  <a:gd name="T22" fmla="*/ 285 w 435"/>
                  <a:gd name="T23" fmla="*/ 45 h 221"/>
                  <a:gd name="T24" fmla="*/ 261 w 435"/>
                  <a:gd name="T25" fmla="*/ 50 h 221"/>
                  <a:gd name="T26" fmla="*/ 253 w 435"/>
                  <a:gd name="T27" fmla="*/ 45 h 221"/>
                  <a:gd name="T28" fmla="*/ 247 w 435"/>
                  <a:gd name="T29" fmla="*/ 39 h 221"/>
                  <a:gd name="T30" fmla="*/ 237 w 435"/>
                  <a:gd name="T31" fmla="*/ 39 h 221"/>
                  <a:gd name="T32" fmla="*/ 223 w 435"/>
                  <a:gd name="T33" fmla="*/ 31 h 221"/>
                  <a:gd name="T34" fmla="*/ 213 w 435"/>
                  <a:gd name="T35" fmla="*/ 31 h 221"/>
                  <a:gd name="T36" fmla="*/ 197 w 435"/>
                  <a:gd name="T37" fmla="*/ 39 h 221"/>
                  <a:gd name="T38" fmla="*/ 195 w 435"/>
                  <a:gd name="T39" fmla="*/ 47 h 221"/>
                  <a:gd name="T40" fmla="*/ 183 w 435"/>
                  <a:gd name="T41" fmla="*/ 47 h 221"/>
                  <a:gd name="T42" fmla="*/ 175 w 435"/>
                  <a:gd name="T43" fmla="*/ 45 h 221"/>
                  <a:gd name="T44" fmla="*/ 171 w 435"/>
                  <a:gd name="T45" fmla="*/ 36 h 221"/>
                  <a:gd name="T46" fmla="*/ 171 w 435"/>
                  <a:gd name="T47" fmla="*/ 22 h 221"/>
                  <a:gd name="T48" fmla="*/ 165 w 435"/>
                  <a:gd name="T49" fmla="*/ 17 h 221"/>
                  <a:gd name="T50" fmla="*/ 155 w 435"/>
                  <a:gd name="T51" fmla="*/ 11 h 221"/>
                  <a:gd name="T52" fmla="*/ 143 w 435"/>
                  <a:gd name="T53" fmla="*/ 11 h 221"/>
                  <a:gd name="T54" fmla="*/ 135 w 435"/>
                  <a:gd name="T55" fmla="*/ 9 h 221"/>
                  <a:gd name="T56" fmla="*/ 125 w 435"/>
                  <a:gd name="T57" fmla="*/ 4 h 221"/>
                  <a:gd name="T58" fmla="*/ 125 w 435"/>
                  <a:gd name="T59" fmla="*/ 13 h 221"/>
                  <a:gd name="T60" fmla="*/ 121 w 435"/>
                  <a:gd name="T61" fmla="*/ 22 h 221"/>
                  <a:gd name="T62" fmla="*/ 121 w 435"/>
                  <a:gd name="T63" fmla="*/ 39 h 221"/>
                  <a:gd name="T64" fmla="*/ 127 w 435"/>
                  <a:gd name="T65" fmla="*/ 56 h 221"/>
                  <a:gd name="T66" fmla="*/ 127 w 435"/>
                  <a:gd name="T67" fmla="*/ 64 h 221"/>
                  <a:gd name="T68" fmla="*/ 119 w 435"/>
                  <a:gd name="T69" fmla="*/ 73 h 221"/>
                  <a:gd name="T70" fmla="*/ 108 w 435"/>
                  <a:gd name="T71" fmla="*/ 67 h 221"/>
                  <a:gd name="T72" fmla="*/ 106 w 435"/>
                  <a:gd name="T73" fmla="*/ 64 h 221"/>
                  <a:gd name="T74" fmla="*/ 104 w 435"/>
                  <a:gd name="T75" fmla="*/ 64 h 221"/>
                  <a:gd name="T76" fmla="*/ 98 w 435"/>
                  <a:gd name="T77" fmla="*/ 70 h 221"/>
                  <a:gd name="T78" fmla="*/ 88 w 435"/>
                  <a:gd name="T79" fmla="*/ 67 h 221"/>
                  <a:gd name="T80" fmla="*/ 80 w 435"/>
                  <a:gd name="T81" fmla="*/ 64 h 221"/>
                  <a:gd name="T82" fmla="*/ 82 w 435"/>
                  <a:gd name="T83" fmla="*/ 59 h 221"/>
                  <a:gd name="T84" fmla="*/ 80 w 435"/>
                  <a:gd name="T85" fmla="*/ 53 h 221"/>
                  <a:gd name="T86" fmla="*/ 70 w 435"/>
                  <a:gd name="T87" fmla="*/ 53 h 221"/>
                  <a:gd name="T88" fmla="*/ 62 w 435"/>
                  <a:gd name="T89" fmla="*/ 53 h 221"/>
                  <a:gd name="T90" fmla="*/ 56 w 435"/>
                  <a:gd name="T91" fmla="*/ 50 h 221"/>
                  <a:gd name="T92" fmla="*/ 44 w 435"/>
                  <a:gd name="T93" fmla="*/ 59 h 221"/>
                  <a:gd name="T94" fmla="*/ 36 w 435"/>
                  <a:gd name="T95" fmla="*/ 59 h 221"/>
                  <a:gd name="T96" fmla="*/ 24 w 435"/>
                  <a:gd name="T97" fmla="*/ 73 h 221"/>
                  <a:gd name="T98" fmla="*/ 22 w 435"/>
                  <a:gd name="T99" fmla="*/ 82 h 221"/>
                  <a:gd name="T100" fmla="*/ 14 w 435"/>
                  <a:gd name="T101" fmla="*/ 84 h 221"/>
                  <a:gd name="T102" fmla="*/ 0 w 435"/>
                  <a:gd name="T103" fmla="*/ 99 h 221"/>
                  <a:gd name="T104" fmla="*/ 44 w 435"/>
                  <a:gd name="T105" fmla="*/ 215 h 221"/>
                  <a:gd name="T106" fmla="*/ 131 w 435"/>
                  <a:gd name="T107" fmla="*/ 285 h 221"/>
                  <a:gd name="T108" fmla="*/ 287 w 435"/>
                  <a:gd name="T109" fmla="*/ 307 h 221"/>
                  <a:gd name="T110" fmla="*/ 428 w 435"/>
                  <a:gd name="T111" fmla="*/ 50 h 221"/>
                  <a:gd name="T112" fmla="*/ 360 w 435"/>
                  <a:gd name="T113" fmla="*/ 25 h 22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35"/>
                  <a:gd name="T172" fmla="*/ 0 h 221"/>
                  <a:gd name="T173" fmla="*/ 435 w 435"/>
                  <a:gd name="T174" fmla="*/ 221 h 22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35" h="221">
                    <a:moveTo>
                      <a:pt x="366" y="18"/>
                    </a:moveTo>
                    <a:lnTo>
                      <a:pt x="356" y="6"/>
                    </a:lnTo>
                    <a:lnTo>
                      <a:pt x="354" y="0"/>
                    </a:lnTo>
                    <a:lnTo>
                      <a:pt x="342" y="8"/>
                    </a:lnTo>
                    <a:lnTo>
                      <a:pt x="336" y="8"/>
                    </a:lnTo>
                    <a:lnTo>
                      <a:pt x="332" y="4"/>
                    </a:lnTo>
                    <a:lnTo>
                      <a:pt x="320" y="12"/>
                    </a:lnTo>
                    <a:lnTo>
                      <a:pt x="314" y="22"/>
                    </a:lnTo>
                    <a:lnTo>
                      <a:pt x="308" y="22"/>
                    </a:lnTo>
                    <a:lnTo>
                      <a:pt x="306" y="28"/>
                    </a:lnTo>
                    <a:lnTo>
                      <a:pt x="292" y="32"/>
                    </a:lnTo>
                    <a:lnTo>
                      <a:pt x="288" y="32"/>
                    </a:lnTo>
                    <a:lnTo>
                      <a:pt x="264" y="36"/>
                    </a:lnTo>
                    <a:lnTo>
                      <a:pt x="256" y="32"/>
                    </a:lnTo>
                    <a:lnTo>
                      <a:pt x="250" y="28"/>
                    </a:lnTo>
                    <a:lnTo>
                      <a:pt x="240" y="28"/>
                    </a:lnTo>
                    <a:lnTo>
                      <a:pt x="226" y="22"/>
                    </a:lnTo>
                    <a:lnTo>
                      <a:pt x="216" y="22"/>
                    </a:lnTo>
                    <a:lnTo>
                      <a:pt x="200" y="28"/>
                    </a:lnTo>
                    <a:lnTo>
                      <a:pt x="198" y="34"/>
                    </a:lnTo>
                    <a:lnTo>
                      <a:pt x="186" y="34"/>
                    </a:lnTo>
                    <a:lnTo>
                      <a:pt x="178" y="32"/>
                    </a:lnTo>
                    <a:lnTo>
                      <a:pt x="174" y="26"/>
                    </a:lnTo>
                    <a:lnTo>
                      <a:pt x="174" y="16"/>
                    </a:lnTo>
                    <a:lnTo>
                      <a:pt x="168" y="12"/>
                    </a:lnTo>
                    <a:lnTo>
                      <a:pt x="158" y="8"/>
                    </a:lnTo>
                    <a:lnTo>
                      <a:pt x="146" y="8"/>
                    </a:lnTo>
                    <a:lnTo>
                      <a:pt x="138" y="6"/>
                    </a:lnTo>
                    <a:lnTo>
                      <a:pt x="128" y="4"/>
                    </a:lnTo>
                    <a:lnTo>
                      <a:pt x="128" y="10"/>
                    </a:lnTo>
                    <a:lnTo>
                      <a:pt x="124" y="16"/>
                    </a:lnTo>
                    <a:lnTo>
                      <a:pt x="124" y="28"/>
                    </a:lnTo>
                    <a:lnTo>
                      <a:pt x="130" y="40"/>
                    </a:lnTo>
                    <a:lnTo>
                      <a:pt x="130" y="46"/>
                    </a:lnTo>
                    <a:lnTo>
                      <a:pt x="122" y="52"/>
                    </a:lnTo>
                    <a:lnTo>
                      <a:pt x="110" y="48"/>
                    </a:lnTo>
                    <a:lnTo>
                      <a:pt x="106" y="46"/>
                    </a:lnTo>
                    <a:lnTo>
                      <a:pt x="104" y="46"/>
                    </a:lnTo>
                    <a:lnTo>
                      <a:pt x="98" y="50"/>
                    </a:lnTo>
                    <a:lnTo>
                      <a:pt x="88" y="48"/>
                    </a:lnTo>
                    <a:lnTo>
                      <a:pt x="80" y="46"/>
                    </a:lnTo>
                    <a:lnTo>
                      <a:pt x="82" y="42"/>
                    </a:lnTo>
                    <a:lnTo>
                      <a:pt x="80" y="38"/>
                    </a:lnTo>
                    <a:lnTo>
                      <a:pt x="70" y="38"/>
                    </a:lnTo>
                    <a:lnTo>
                      <a:pt x="62" y="38"/>
                    </a:lnTo>
                    <a:lnTo>
                      <a:pt x="56" y="36"/>
                    </a:lnTo>
                    <a:lnTo>
                      <a:pt x="44" y="42"/>
                    </a:lnTo>
                    <a:lnTo>
                      <a:pt x="36" y="42"/>
                    </a:lnTo>
                    <a:lnTo>
                      <a:pt x="24" y="52"/>
                    </a:lnTo>
                    <a:lnTo>
                      <a:pt x="22" y="58"/>
                    </a:lnTo>
                    <a:lnTo>
                      <a:pt x="14" y="60"/>
                    </a:lnTo>
                    <a:lnTo>
                      <a:pt x="0" y="72"/>
                    </a:lnTo>
                    <a:lnTo>
                      <a:pt x="44" y="154"/>
                    </a:lnTo>
                    <a:lnTo>
                      <a:pt x="134" y="204"/>
                    </a:lnTo>
                    <a:lnTo>
                      <a:pt x="290" y="220"/>
                    </a:lnTo>
                    <a:lnTo>
                      <a:pt x="434" y="36"/>
                    </a:lnTo>
                    <a:lnTo>
                      <a:pt x="366" y="18"/>
                    </a:lnTo>
                  </a:path>
                </a:pathLst>
              </a:custGeom>
              <a:solidFill>
                <a:schemeClr val="hlink"/>
              </a:solidFill>
              <a:ln w="12700" cap="rnd">
                <a:solidFill>
                  <a:schemeClr val="bg1"/>
                </a:solidFill>
                <a:round/>
                <a:headEnd/>
                <a:tailEnd/>
              </a:ln>
            </p:spPr>
            <p:txBody>
              <a:bodyPr/>
              <a:lstStyle/>
              <a:p>
                <a:endParaRPr lang="en-US"/>
              </a:p>
            </p:txBody>
          </p:sp>
          <p:sp>
            <p:nvSpPr>
              <p:cNvPr id="13881" name="Freeform 162"/>
              <p:cNvSpPr>
                <a:spLocks/>
              </p:cNvSpPr>
              <p:nvPr/>
            </p:nvSpPr>
            <p:spPr bwMode="ltGray">
              <a:xfrm>
                <a:off x="4554" y="1844"/>
                <a:ext cx="121" cy="180"/>
              </a:xfrm>
              <a:custGeom>
                <a:avLst/>
                <a:gdLst>
                  <a:gd name="T0" fmla="*/ 58 w 121"/>
                  <a:gd name="T1" fmla="*/ 0 h 161"/>
                  <a:gd name="T2" fmla="*/ 70 w 121"/>
                  <a:gd name="T3" fmla="*/ 9 h 161"/>
                  <a:gd name="T4" fmla="*/ 70 w 121"/>
                  <a:gd name="T5" fmla="*/ 31 h 161"/>
                  <a:gd name="T6" fmla="*/ 74 w 121"/>
                  <a:gd name="T7" fmla="*/ 53 h 161"/>
                  <a:gd name="T8" fmla="*/ 64 w 121"/>
                  <a:gd name="T9" fmla="*/ 75 h 161"/>
                  <a:gd name="T10" fmla="*/ 58 w 121"/>
                  <a:gd name="T11" fmla="*/ 86 h 161"/>
                  <a:gd name="T12" fmla="*/ 58 w 121"/>
                  <a:gd name="T13" fmla="*/ 100 h 161"/>
                  <a:gd name="T14" fmla="*/ 80 w 121"/>
                  <a:gd name="T15" fmla="*/ 108 h 161"/>
                  <a:gd name="T16" fmla="*/ 88 w 121"/>
                  <a:gd name="T17" fmla="*/ 129 h 161"/>
                  <a:gd name="T18" fmla="*/ 92 w 121"/>
                  <a:gd name="T19" fmla="*/ 129 h 161"/>
                  <a:gd name="T20" fmla="*/ 104 w 121"/>
                  <a:gd name="T21" fmla="*/ 145 h 161"/>
                  <a:gd name="T22" fmla="*/ 110 w 121"/>
                  <a:gd name="T23" fmla="*/ 159 h 161"/>
                  <a:gd name="T24" fmla="*/ 112 w 121"/>
                  <a:gd name="T25" fmla="*/ 165 h 161"/>
                  <a:gd name="T26" fmla="*/ 110 w 121"/>
                  <a:gd name="T27" fmla="*/ 168 h 161"/>
                  <a:gd name="T28" fmla="*/ 120 w 121"/>
                  <a:gd name="T29" fmla="*/ 159 h 161"/>
                  <a:gd name="T30" fmla="*/ 118 w 121"/>
                  <a:gd name="T31" fmla="*/ 190 h 161"/>
                  <a:gd name="T32" fmla="*/ 112 w 121"/>
                  <a:gd name="T33" fmla="*/ 197 h 161"/>
                  <a:gd name="T34" fmla="*/ 108 w 121"/>
                  <a:gd name="T35" fmla="*/ 201 h 161"/>
                  <a:gd name="T36" fmla="*/ 106 w 121"/>
                  <a:gd name="T37" fmla="*/ 201 h 161"/>
                  <a:gd name="T38" fmla="*/ 102 w 121"/>
                  <a:gd name="T39" fmla="*/ 201 h 161"/>
                  <a:gd name="T40" fmla="*/ 100 w 121"/>
                  <a:gd name="T41" fmla="*/ 210 h 161"/>
                  <a:gd name="T42" fmla="*/ 94 w 121"/>
                  <a:gd name="T43" fmla="*/ 215 h 161"/>
                  <a:gd name="T44" fmla="*/ 92 w 121"/>
                  <a:gd name="T45" fmla="*/ 212 h 161"/>
                  <a:gd name="T46" fmla="*/ 88 w 121"/>
                  <a:gd name="T47" fmla="*/ 221 h 161"/>
                  <a:gd name="T48" fmla="*/ 86 w 121"/>
                  <a:gd name="T49" fmla="*/ 224 h 161"/>
                  <a:gd name="T50" fmla="*/ 82 w 121"/>
                  <a:gd name="T51" fmla="*/ 221 h 161"/>
                  <a:gd name="T52" fmla="*/ 76 w 121"/>
                  <a:gd name="T53" fmla="*/ 210 h 161"/>
                  <a:gd name="T54" fmla="*/ 76 w 121"/>
                  <a:gd name="T55" fmla="*/ 201 h 161"/>
                  <a:gd name="T56" fmla="*/ 78 w 121"/>
                  <a:gd name="T57" fmla="*/ 188 h 161"/>
                  <a:gd name="T58" fmla="*/ 74 w 121"/>
                  <a:gd name="T59" fmla="*/ 184 h 161"/>
                  <a:gd name="T60" fmla="*/ 70 w 121"/>
                  <a:gd name="T61" fmla="*/ 170 h 161"/>
                  <a:gd name="T62" fmla="*/ 66 w 121"/>
                  <a:gd name="T63" fmla="*/ 177 h 161"/>
                  <a:gd name="T64" fmla="*/ 62 w 121"/>
                  <a:gd name="T65" fmla="*/ 170 h 161"/>
                  <a:gd name="T66" fmla="*/ 66 w 121"/>
                  <a:gd name="T67" fmla="*/ 162 h 161"/>
                  <a:gd name="T68" fmla="*/ 70 w 121"/>
                  <a:gd name="T69" fmla="*/ 157 h 161"/>
                  <a:gd name="T70" fmla="*/ 68 w 121"/>
                  <a:gd name="T71" fmla="*/ 151 h 161"/>
                  <a:gd name="T72" fmla="*/ 60 w 121"/>
                  <a:gd name="T73" fmla="*/ 151 h 161"/>
                  <a:gd name="T74" fmla="*/ 58 w 121"/>
                  <a:gd name="T75" fmla="*/ 149 h 161"/>
                  <a:gd name="T76" fmla="*/ 56 w 121"/>
                  <a:gd name="T77" fmla="*/ 157 h 161"/>
                  <a:gd name="T78" fmla="*/ 44 w 121"/>
                  <a:gd name="T79" fmla="*/ 151 h 161"/>
                  <a:gd name="T80" fmla="*/ 38 w 121"/>
                  <a:gd name="T81" fmla="*/ 145 h 161"/>
                  <a:gd name="T82" fmla="*/ 34 w 121"/>
                  <a:gd name="T83" fmla="*/ 145 h 161"/>
                  <a:gd name="T84" fmla="*/ 38 w 121"/>
                  <a:gd name="T85" fmla="*/ 134 h 161"/>
                  <a:gd name="T86" fmla="*/ 38 w 121"/>
                  <a:gd name="T87" fmla="*/ 120 h 161"/>
                  <a:gd name="T88" fmla="*/ 32 w 121"/>
                  <a:gd name="T89" fmla="*/ 108 h 161"/>
                  <a:gd name="T90" fmla="*/ 22 w 121"/>
                  <a:gd name="T91" fmla="*/ 108 h 161"/>
                  <a:gd name="T92" fmla="*/ 0 w 121"/>
                  <a:gd name="T93" fmla="*/ 86 h 161"/>
                  <a:gd name="T94" fmla="*/ 16 w 121"/>
                  <a:gd name="T95" fmla="*/ 22 h 161"/>
                  <a:gd name="T96" fmla="*/ 58 w 121"/>
                  <a:gd name="T97" fmla="*/ 0 h 1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
                  <a:gd name="T148" fmla="*/ 0 h 161"/>
                  <a:gd name="T149" fmla="*/ 121 w 121"/>
                  <a:gd name="T150" fmla="*/ 161 h 16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 h="161">
                    <a:moveTo>
                      <a:pt x="58" y="0"/>
                    </a:moveTo>
                    <a:lnTo>
                      <a:pt x="70" y="6"/>
                    </a:lnTo>
                    <a:lnTo>
                      <a:pt x="70" y="22"/>
                    </a:lnTo>
                    <a:lnTo>
                      <a:pt x="74" y="38"/>
                    </a:lnTo>
                    <a:lnTo>
                      <a:pt x="64" y="54"/>
                    </a:lnTo>
                    <a:lnTo>
                      <a:pt x="58" y="62"/>
                    </a:lnTo>
                    <a:lnTo>
                      <a:pt x="58" y="72"/>
                    </a:lnTo>
                    <a:lnTo>
                      <a:pt x="80" y="78"/>
                    </a:lnTo>
                    <a:lnTo>
                      <a:pt x="88" y="92"/>
                    </a:lnTo>
                    <a:lnTo>
                      <a:pt x="92" y="92"/>
                    </a:lnTo>
                    <a:lnTo>
                      <a:pt x="104" y="104"/>
                    </a:lnTo>
                    <a:lnTo>
                      <a:pt x="110" y="114"/>
                    </a:lnTo>
                    <a:lnTo>
                      <a:pt x="112" y="118"/>
                    </a:lnTo>
                    <a:lnTo>
                      <a:pt x="110" y="120"/>
                    </a:lnTo>
                    <a:lnTo>
                      <a:pt x="120" y="114"/>
                    </a:lnTo>
                    <a:lnTo>
                      <a:pt x="118" y="136"/>
                    </a:lnTo>
                    <a:lnTo>
                      <a:pt x="112" y="140"/>
                    </a:lnTo>
                    <a:lnTo>
                      <a:pt x="108" y="144"/>
                    </a:lnTo>
                    <a:lnTo>
                      <a:pt x="106" y="144"/>
                    </a:lnTo>
                    <a:lnTo>
                      <a:pt x="102" y="144"/>
                    </a:lnTo>
                    <a:lnTo>
                      <a:pt x="100" y="150"/>
                    </a:lnTo>
                    <a:lnTo>
                      <a:pt x="94" y="154"/>
                    </a:lnTo>
                    <a:lnTo>
                      <a:pt x="92" y="152"/>
                    </a:lnTo>
                    <a:lnTo>
                      <a:pt x="88" y="158"/>
                    </a:lnTo>
                    <a:lnTo>
                      <a:pt x="86" y="160"/>
                    </a:lnTo>
                    <a:lnTo>
                      <a:pt x="82" y="158"/>
                    </a:lnTo>
                    <a:lnTo>
                      <a:pt x="76" y="150"/>
                    </a:lnTo>
                    <a:lnTo>
                      <a:pt x="76" y="144"/>
                    </a:lnTo>
                    <a:lnTo>
                      <a:pt x="78" y="134"/>
                    </a:lnTo>
                    <a:lnTo>
                      <a:pt x="74" y="132"/>
                    </a:lnTo>
                    <a:lnTo>
                      <a:pt x="70" y="122"/>
                    </a:lnTo>
                    <a:lnTo>
                      <a:pt x="66" y="126"/>
                    </a:lnTo>
                    <a:lnTo>
                      <a:pt x="62" y="122"/>
                    </a:lnTo>
                    <a:lnTo>
                      <a:pt x="66" y="116"/>
                    </a:lnTo>
                    <a:lnTo>
                      <a:pt x="70" y="112"/>
                    </a:lnTo>
                    <a:lnTo>
                      <a:pt x="68" y="108"/>
                    </a:lnTo>
                    <a:lnTo>
                      <a:pt x="60" y="108"/>
                    </a:lnTo>
                    <a:lnTo>
                      <a:pt x="58" y="106"/>
                    </a:lnTo>
                    <a:lnTo>
                      <a:pt x="56" y="112"/>
                    </a:lnTo>
                    <a:lnTo>
                      <a:pt x="44" y="108"/>
                    </a:lnTo>
                    <a:lnTo>
                      <a:pt x="38" y="104"/>
                    </a:lnTo>
                    <a:lnTo>
                      <a:pt x="34" y="104"/>
                    </a:lnTo>
                    <a:lnTo>
                      <a:pt x="38" y="96"/>
                    </a:lnTo>
                    <a:lnTo>
                      <a:pt x="38" y="86"/>
                    </a:lnTo>
                    <a:lnTo>
                      <a:pt x="32" y="78"/>
                    </a:lnTo>
                    <a:lnTo>
                      <a:pt x="22" y="78"/>
                    </a:lnTo>
                    <a:lnTo>
                      <a:pt x="0" y="62"/>
                    </a:lnTo>
                    <a:lnTo>
                      <a:pt x="16" y="16"/>
                    </a:lnTo>
                    <a:lnTo>
                      <a:pt x="58" y="0"/>
                    </a:lnTo>
                  </a:path>
                </a:pathLst>
              </a:custGeom>
              <a:solidFill>
                <a:schemeClr val="hlink"/>
              </a:solidFill>
              <a:ln w="12700" cap="rnd">
                <a:solidFill>
                  <a:schemeClr val="bg1"/>
                </a:solidFill>
                <a:round/>
                <a:headEnd/>
                <a:tailEnd/>
              </a:ln>
            </p:spPr>
            <p:txBody>
              <a:bodyPr/>
              <a:lstStyle/>
              <a:p>
                <a:endParaRPr lang="en-US"/>
              </a:p>
            </p:txBody>
          </p:sp>
          <p:sp>
            <p:nvSpPr>
              <p:cNvPr id="13882" name="Freeform 163"/>
              <p:cNvSpPr>
                <a:spLocks/>
              </p:cNvSpPr>
              <p:nvPr/>
            </p:nvSpPr>
            <p:spPr bwMode="ltGray">
              <a:xfrm>
                <a:off x="3813" y="1683"/>
                <a:ext cx="801" cy="759"/>
              </a:xfrm>
              <a:custGeom>
                <a:avLst/>
                <a:gdLst>
                  <a:gd name="T0" fmla="*/ 18 w 805"/>
                  <a:gd name="T1" fmla="*/ 502 h 679"/>
                  <a:gd name="T2" fmla="*/ 10 w 805"/>
                  <a:gd name="T3" fmla="*/ 475 h 679"/>
                  <a:gd name="T4" fmla="*/ 6 w 805"/>
                  <a:gd name="T5" fmla="*/ 466 h 679"/>
                  <a:gd name="T6" fmla="*/ 12 w 805"/>
                  <a:gd name="T7" fmla="*/ 434 h 679"/>
                  <a:gd name="T8" fmla="*/ 30 w 805"/>
                  <a:gd name="T9" fmla="*/ 418 h 679"/>
                  <a:gd name="T10" fmla="*/ 50 w 805"/>
                  <a:gd name="T11" fmla="*/ 425 h 679"/>
                  <a:gd name="T12" fmla="*/ 74 w 805"/>
                  <a:gd name="T13" fmla="*/ 416 h 679"/>
                  <a:gd name="T14" fmla="*/ 88 w 805"/>
                  <a:gd name="T15" fmla="*/ 402 h 679"/>
                  <a:gd name="T16" fmla="*/ 100 w 805"/>
                  <a:gd name="T17" fmla="*/ 391 h 679"/>
                  <a:gd name="T18" fmla="*/ 107 w 805"/>
                  <a:gd name="T19" fmla="*/ 319 h 679"/>
                  <a:gd name="T20" fmla="*/ 119 w 805"/>
                  <a:gd name="T21" fmla="*/ 307 h 679"/>
                  <a:gd name="T22" fmla="*/ 137 w 805"/>
                  <a:gd name="T23" fmla="*/ 272 h 679"/>
                  <a:gd name="T24" fmla="*/ 171 w 805"/>
                  <a:gd name="T25" fmla="*/ 252 h 679"/>
                  <a:gd name="T26" fmla="*/ 185 w 805"/>
                  <a:gd name="T27" fmla="*/ 218 h 679"/>
                  <a:gd name="T28" fmla="*/ 215 w 805"/>
                  <a:gd name="T29" fmla="*/ 226 h 679"/>
                  <a:gd name="T30" fmla="*/ 231 w 805"/>
                  <a:gd name="T31" fmla="*/ 226 h 679"/>
                  <a:gd name="T32" fmla="*/ 239 w 805"/>
                  <a:gd name="T33" fmla="*/ 254 h 679"/>
                  <a:gd name="T34" fmla="*/ 243 w 805"/>
                  <a:gd name="T35" fmla="*/ 310 h 679"/>
                  <a:gd name="T36" fmla="*/ 304 w 805"/>
                  <a:gd name="T37" fmla="*/ 330 h 679"/>
                  <a:gd name="T38" fmla="*/ 336 w 805"/>
                  <a:gd name="T39" fmla="*/ 369 h 679"/>
                  <a:gd name="T40" fmla="*/ 390 w 805"/>
                  <a:gd name="T41" fmla="*/ 352 h 679"/>
                  <a:gd name="T42" fmla="*/ 428 w 805"/>
                  <a:gd name="T43" fmla="*/ 374 h 679"/>
                  <a:gd name="T44" fmla="*/ 450 w 805"/>
                  <a:gd name="T45" fmla="*/ 369 h 679"/>
                  <a:gd name="T46" fmla="*/ 496 w 805"/>
                  <a:gd name="T47" fmla="*/ 341 h 679"/>
                  <a:gd name="T48" fmla="*/ 531 w 805"/>
                  <a:gd name="T49" fmla="*/ 301 h 679"/>
                  <a:gd name="T50" fmla="*/ 527 w 805"/>
                  <a:gd name="T51" fmla="*/ 268 h 679"/>
                  <a:gd name="T52" fmla="*/ 543 w 805"/>
                  <a:gd name="T53" fmla="*/ 265 h 679"/>
                  <a:gd name="T54" fmla="*/ 559 w 805"/>
                  <a:gd name="T55" fmla="*/ 252 h 679"/>
                  <a:gd name="T56" fmla="*/ 581 w 805"/>
                  <a:gd name="T57" fmla="*/ 206 h 679"/>
                  <a:gd name="T58" fmla="*/ 603 w 805"/>
                  <a:gd name="T59" fmla="*/ 188 h 679"/>
                  <a:gd name="T60" fmla="*/ 587 w 805"/>
                  <a:gd name="T61" fmla="*/ 153 h 679"/>
                  <a:gd name="T62" fmla="*/ 551 w 805"/>
                  <a:gd name="T63" fmla="*/ 142 h 679"/>
                  <a:gd name="T64" fmla="*/ 555 w 805"/>
                  <a:gd name="T65" fmla="*/ 117 h 679"/>
                  <a:gd name="T66" fmla="*/ 573 w 805"/>
                  <a:gd name="T67" fmla="*/ 97 h 679"/>
                  <a:gd name="T68" fmla="*/ 575 w 805"/>
                  <a:gd name="T69" fmla="*/ 42 h 679"/>
                  <a:gd name="T70" fmla="*/ 573 w 805"/>
                  <a:gd name="T71" fmla="*/ 13 h 679"/>
                  <a:gd name="T72" fmla="*/ 617 w 805"/>
                  <a:gd name="T73" fmla="*/ 2 h 679"/>
                  <a:gd name="T74" fmla="*/ 659 w 805"/>
                  <a:gd name="T75" fmla="*/ 39 h 679"/>
                  <a:gd name="T76" fmla="*/ 734 w 805"/>
                  <a:gd name="T77" fmla="*/ 93 h 679"/>
                  <a:gd name="T78" fmla="*/ 770 w 805"/>
                  <a:gd name="T79" fmla="*/ 50 h 679"/>
                  <a:gd name="T80" fmla="*/ 770 w 805"/>
                  <a:gd name="T81" fmla="*/ 148 h 679"/>
                  <a:gd name="T82" fmla="*/ 780 w 805"/>
                  <a:gd name="T83" fmla="*/ 206 h 679"/>
                  <a:gd name="T84" fmla="*/ 770 w 805"/>
                  <a:gd name="T85" fmla="*/ 268 h 679"/>
                  <a:gd name="T86" fmla="*/ 746 w 805"/>
                  <a:gd name="T87" fmla="*/ 265 h 679"/>
                  <a:gd name="T88" fmla="*/ 708 w 805"/>
                  <a:gd name="T89" fmla="*/ 341 h 679"/>
                  <a:gd name="T90" fmla="*/ 681 w 805"/>
                  <a:gd name="T91" fmla="*/ 316 h 679"/>
                  <a:gd name="T92" fmla="*/ 639 w 805"/>
                  <a:gd name="T93" fmla="*/ 393 h 679"/>
                  <a:gd name="T94" fmla="*/ 675 w 805"/>
                  <a:gd name="T95" fmla="*/ 425 h 679"/>
                  <a:gd name="T96" fmla="*/ 724 w 805"/>
                  <a:gd name="T97" fmla="*/ 414 h 679"/>
                  <a:gd name="T98" fmla="*/ 708 w 805"/>
                  <a:gd name="T99" fmla="*/ 495 h 679"/>
                  <a:gd name="T100" fmla="*/ 736 w 805"/>
                  <a:gd name="T101" fmla="*/ 559 h 679"/>
                  <a:gd name="T102" fmla="*/ 762 w 805"/>
                  <a:gd name="T103" fmla="*/ 615 h 679"/>
                  <a:gd name="T104" fmla="*/ 748 w 805"/>
                  <a:gd name="T105" fmla="*/ 699 h 679"/>
                  <a:gd name="T106" fmla="*/ 732 w 805"/>
                  <a:gd name="T107" fmla="*/ 755 h 679"/>
                  <a:gd name="T108" fmla="*/ 704 w 805"/>
                  <a:gd name="T109" fmla="*/ 809 h 679"/>
                  <a:gd name="T110" fmla="*/ 647 w 805"/>
                  <a:gd name="T111" fmla="*/ 841 h 679"/>
                  <a:gd name="T112" fmla="*/ 609 w 805"/>
                  <a:gd name="T113" fmla="*/ 893 h 679"/>
                  <a:gd name="T114" fmla="*/ 605 w 805"/>
                  <a:gd name="T115" fmla="*/ 915 h 679"/>
                  <a:gd name="T116" fmla="*/ 595 w 805"/>
                  <a:gd name="T117" fmla="*/ 880 h 679"/>
                  <a:gd name="T118" fmla="*/ 581 w 805"/>
                  <a:gd name="T119" fmla="*/ 880 h 679"/>
                  <a:gd name="T120" fmla="*/ 448 w 805"/>
                  <a:gd name="T121" fmla="*/ 947 h 679"/>
                  <a:gd name="T122" fmla="*/ 4 w 805"/>
                  <a:gd name="T123" fmla="*/ 531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5"/>
                  <a:gd name="T187" fmla="*/ 0 h 679"/>
                  <a:gd name="T188" fmla="*/ 805 w 805"/>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5" h="679">
                    <a:moveTo>
                      <a:pt x="4" y="380"/>
                    </a:moveTo>
                    <a:lnTo>
                      <a:pt x="8" y="368"/>
                    </a:lnTo>
                    <a:lnTo>
                      <a:pt x="18" y="360"/>
                    </a:lnTo>
                    <a:lnTo>
                      <a:pt x="12" y="356"/>
                    </a:lnTo>
                    <a:lnTo>
                      <a:pt x="14" y="346"/>
                    </a:lnTo>
                    <a:lnTo>
                      <a:pt x="10" y="340"/>
                    </a:lnTo>
                    <a:lnTo>
                      <a:pt x="4" y="342"/>
                    </a:lnTo>
                    <a:lnTo>
                      <a:pt x="0" y="340"/>
                    </a:lnTo>
                    <a:lnTo>
                      <a:pt x="6" y="334"/>
                    </a:lnTo>
                    <a:lnTo>
                      <a:pt x="2" y="326"/>
                    </a:lnTo>
                    <a:lnTo>
                      <a:pt x="12" y="320"/>
                    </a:lnTo>
                    <a:lnTo>
                      <a:pt x="12" y="310"/>
                    </a:lnTo>
                    <a:lnTo>
                      <a:pt x="20" y="308"/>
                    </a:lnTo>
                    <a:lnTo>
                      <a:pt x="22" y="302"/>
                    </a:lnTo>
                    <a:lnTo>
                      <a:pt x="30" y="300"/>
                    </a:lnTo>
                    <a:lnTo>
                      <a:pt x="36" y="308"/>
                    </a:lnTo>
                    <a:lnTo>
                      <a:pt x="44" y="308"/>
                    </a:lnTo>
                    <a:lnTo>
                      <a:pt x="50" y="304"/>
                    </a:lnTo>
                    <a:lnTo>
                      <a:pt x="52" y="292"/>
                    </a:lnTo>
                    <a:lnTo>
                      <a:pt x="56" y="296"/>
                    </a:lnTo>
                    <a:lnTo>
                      <a:pt x="74" y="298"/>
                    </a:lnTo>
                    <a:lnTo>
                      <a:pt x="74" y="290"/>
                    </a:lnTo>
                    <a:lnTo>
                      <a:pt x="82" y="288"/>
                    </a:lnTo>
                    <a:lnTo>
                      <a:pt x="88" y="288"/>
                    </a:lnTo>
                    <a:lnTo>
                      <a:pt x="92" y="288"/>
                    </a:lnTo>
                    <a:lnTo>
                      <a:pt x="98" y="280"/>
                    </a:lnTo>
                    <a:lnTo>
                      <a:pt x="102" y="280"/>
                    </a:lnTo>
                    <a:lnTo>
                      <a:pt x="110" y="256"/>
                    </a:lnTo>
                    <a:lnTo>
                      <a:pt x="108" y="248"/>
                    </a:lnTo>
                    <a:lnTo>
                      <a:pt x="110" y="228"/>
                    </a:lnTo>
                    <a:lnTo>
                      <a:pt x="102" y="228"/>
                    </a:lnTo>
                    <a:lnTo>
                      <a:pt x="106" y="224"/>
                    </a:lnTo>
                    <a:lnTo>
                      <a:pt x="122" y="220"/>
                    </a:lnTo>
                    <a:lnTo>
                      <a:pt x="140" y="218"/>
                    </a:lnTo>
                    <a:lnTo>
                      <a:pt x="134" y="214"/>
                    </a:lnTo>
                    <a:lnTo>
                      <a:pt x="140" y="194"/>
                    </a:lnTo>
                    <a:lnTo>
                      <a:pt x="162" y="196"/>
                    </a:lnTo>
                    <a:lnTo>
                      <a:pt x="172" y="186"/>
                    </a:lnTo>
                    <a:lnTo>
                      <a:pt x="174" y="180"/>
                    </a:lnTo>
                    <a:lnTo>
                      <a:pt x="174" y="164"/>
                    </a:lnTo>
                    <a:lnTo>
                      <a:pt x="180" y="158"/>
                    </a:lnTo>
                    <a:lnTo>
                      <a:pt x="188" y="156"/>
                    </a:lnTo>
                    <a:lnTo>
                      <a:pt x="194" y="142"/>
                    </a:lnTo>
                    <a:lnTo>
                      <a:pt x="204" y="144"/>
                    </a:lnTo>
                    <a:lnTo>
                      <a:pt x="218" y="162"/>
                    </a:lnTo>
                    <a:lnTo>
                      <a:pt x="224" y="160"/>
                    </a:lnTo>
                    <a:lnTo>
                      <a:pt x="230" y="164"/>
                    </a:lnTo>
                    <a:lnTo>
                      <a:pt x="234" y="162"/>
                    </a:lnTo>
                    <a:lnTo>
                      <a:pt x="240" y="170"/>
                    </a:lnTo>
                    <a:lnTo>
                      <a:pt x="238" y="180"/>
                    </a:lnTo>
                    <a:lnTo>
                      <a:pt x="242" y="182"/>
                    </a:lnTo>
                    <a:lnTo>
                      <a:pt x="250" y="196"/>
                    </a:lnTo>
                    <a:lnTo>
                      <a:pt x="250" y="214"/>
                    </a:lnTo>
                    <a:lnTo>
                      <a:pt x="246" y="222"/>
                    </a:lnTo>
                    <a:lnTo>
                      <a:pt x="268" y="220"/>
                    </a:lnTo>
                    <a:lnTo>
                      <a:pt x="280" y="220"/>
                    </a:lnTo>
                    <a:lnTo>
                      <a:pt x="310" y="236"/>
                    </a:lnTo>
                    <a:lnTo>
                      <a:pt x="314" y="250"/>
                    </a:lnTo>
                    <a:lnTo>
                      <a:pt x="328" y="266"/>
                    </a:lnTo>
                    <a:lnTo>
                      <a:pt x="342" y="264"/>
                    </a:lnTo>
                    <a:lnTo>
                      <a:pt x="356" y="254"/>
                    </a:lnTo>
                    <a:lnTo>
                      <a:pt x="376" y="254"/>
                    </a:lnTo>
                    <a:lnTo>
                      <a:pt x="396" y="252"/>
                    </a:lnTo>
                    <a:lnTo>
                      <a:pt x="400" y="256"/>
                    </a:lnTo>
                    <a:lnTo>
                      <a:pt x="416" y="266"/>
                    </a:lnTo>
                    <a:lnTo>
                      <a:pt x="434" y="268"/>
                    </a:lnTo>
                    <a:lnTo>
                      <a:pt x="442" y="266"/>
                    </a:lnTo>
                    <a:lnTo>
                      <a:pt x="444" y="276"/>
                    </a:lnTo>
                    <a:lnTo>
                      <a:pt x="456" y="264"/>
                    </a:lnTo>
                    <a:lnTo>
                      <a:pt x="482" y="248"/>
                    </a:lnTo>
                    <a:lnTo>
                      <a:pt x="492" y="246"/>
                    </a:lnTo>
                    <a:lnTo>
                      <a:pt x="502" y="244"/>
                    </a:lnTo>
                    <a:lnTo>
                      <a:pt x="508" y="244"/>
                    </a:lnTo>
                    <a:lnTo>
                      <a:pt x="524" y="236"/>
                    </a:lnTo>
                    <a:lnTo>
                      <a:pt x="540" y="216"/>
                    </a:lnTo>
                    <a:lnTo>
                      <a:pt x="534" y="204"/>
                    </a:lnTo>
                    <a:lnTo>
                      <a:pt x="534" y="196"/>
                    </a:lnTo>
                    <a:lnTo>
                      <a:pt x="536" y="192"/>
                    </a:lnTo>
                    <a:lnTo>
                      <a:pt x="540" y="190"/>
                    </a:lnTo>
                    <a:lnTo>
                      <a:pt x="548" y="188"/>
                    </a:lnTo>
                    <a:lnTo>
                      <a:pt x="552" y="190"/>
                    </a:lnTo>
                    <a:lnTo>
                      <a:pt x="554" y="196"/>
                    </a:lnTo>
                    <a:lnTo>
                      <a:pt x="564" y="190"/>
                    </a:lnTo>
                    <a:lnTo>
                      <a:pt x="568" y="180"/>
                    </a:lnTo>
                    <a:lnTo>
                      <a:pt x="572" y="172"/>
                    </a:lnTo>
                    <a:lnTo>
                      <a:pt x="586" y="166"/>
                    </a:lnTo>
                    <a:lnTo>
                      <a:pt x="590" y="148"/>
                    </a:lnTo>
                    <a:lnTo>
                      <a:pt x="590" y="138"/>
                    </a:lnTo>
                    <a:lnTo>
                      <a:pt x="604" y="130"/>
                    </a:lnTo>
                    <a:lnTo>
                      <a:pt x="612" y="134"/>
                    </a:lnTo>
                    <a:lnTo>
                      <a:pt x="616" y="122"/>
                    </a:lnTo>
                    <a:lnTo>
                      <a:pt x="610" y="114"/>
                    </a:lnTo>
                    <a:lnTo>
                      <a:pt x="596" y="110"/>
                    </a:lnTo>
                    <a:lnTo>
                      <a:pt x="584" y="118"/>
                    </a:lnTo>
                    <a:lnTo>
                      <a:pt x="564" y="120"/>
                    </a:lnTo>
                    <a:lnTo>
                      <a:pt x="560" y="102"/>
                    </a:lnTo>
                    <a:lnTo>
                      <a:pt x="554" y="88"/>
                    </a:lnTo>
                    <a:lnTo>
                      <a:pt x="556" y="80"/>
                    </a:lnTo>
                    <a:lnTo>
                      <a:pt x="564" y="84"/>
                    </a:lnTo>
                    <a:lnTo>
                      <a:pt x="578" y="84"/>
                    </a:lnTo>
                    <a:lnTo>
                      <a:pt x="578" y="76"/>
                    </a:lnTo>
                    <a:lnTo>
                      <a:pt x="582" y="70"/>
                    </a:lnTo>
                    <a:lnTo>
                      <a:pt x="578" y="66"/>
                    </a:lnTo>
                    <a:lnTo>
                      <a:pt x="582" y="40"/>
                    </a:lnTo>
                    <a:lnTo>
                      <a:pt x="584" y="30"/>
                    </a:lnTo>
                    <a:lnTo>
                      <a:pt x="572" y="22"/>
                    </a:lnTo>
                    <a:lnTo>
                      <a:pt x="574" y="16"/>
                    </a:lnTo>
                    <a:lnTo>
                      <a:pt x="582" y="10"/>
                    </a:lnTo>
                    <a:lnTo>
                      <a:pt x="598" y="4"/>
                    </a:lnTo>
                    <a:lnTo>
                      <a:pt x="616" y="0"/>
                    </a:lnTo>
                    <a:lnTo>
                      <a:pt x="626" y="2"/>
                    </a:lnTo>
                    <a:lnTo>
                      <a:pt x="634" y="6"/>
                    </a:lnTo>
                    <a:lnTo>
                      <a:pt x="656" y="18"/>
                    </a:lnTo>
                    <a:lnTo>
                      <a:pt x="668" y="28"/>
                    </a:lnTo>
                    <a:lnTo>
                      <a:pt x="690" y="46"/>
                    </a:lnTo>
                    <a:lnTo>
                      <a:pt x="730" y="52"/>
                    </a:lnTo>
                    <a:lnTo>
                      <a:pt x="746" y="66"/>
                    </a:lnTo>
                    <a:lnTo>
                      <a:pt x="768" y="56"/>
                    </a:lnTo>
                    <a:lnTo>
                      <a:pt x="768" y="50"/>
                    </a:lnTo>
                    <a:lnTo>
                      <a:pt x="782" y="36"/>
                    </a:lnTo>
                    <a:lnTo>
                      <a:pt x="792" y="42"/>
                    </a:lnTo>
                    <a:lnTo>
                      <a:pt x="798" y="100"/>
                    </a:lnTo>
                    <a:lnTo>
                      <a:pt x="782" y="106"/>
                    </a:lnTo>
                    <a:lnTo>
                      <a:pt x="804" y="144"/>
                    </a:lnTo>
                    <a:lnTo>
                      <a:pt x="798" y="156"/>
                    </a:lnTo>
                    <a:lnTo>
                      <a:pt x="792" y="148"/>
                    </a:lnTo>
                    <a:lnTo>
                      <a:pt x="788" y="164"/>
                    </a:lnTo>
                    <a:lnTo>
                      <a:pt x="778" y="180"/>
                    </a:lnTo>
                    <a:lnTo>
                      <a:pt x="782" y="192"/>
                    </a:lnTo>
                    <a:lnTo>
                      <a:pt x="768" y="188"/>
                    </a:lnTo>
                    <a:lnTo>
                      <a:pt x="758" y="184"/>
                    </a:lnTo>
                    <a:lnTo>
                      <a:pt x="758" y="190"/>
                    </a:lnTo>
                    <a:lnTo>
                      <a:pt x="754" y="204"/>
                    </a:lnTo>
                    <a:lnTo>
                      <a:pt x="742" y="228"/>
                    </a:lnTo>
                    <a:lnTo>
                      <a:pt x="720" y="244"/>
                    </a:lnTo>
                    <a:lnTo>
                      <a:pt x="714" y="260"/>
                    </a:lnTo>
                    <a:lnTo>
                      <a:pt x="702" y="238"/>
                    </a:lnTo>
                    <a:lnTo>
                      <a:pt x="690" y="226"/>
                    </a:lnTo>
                    <a:lnTo>
                      <a:pt x="674" y="250"/>
                    </a:lnTo>
                    <a:lnTo>
                      <a:pt x="666" y="274"/>
                    </a:lnTo>
                    <a:lnTo>
                      <a:pt x="648" y="282"/>
                    </a:lnTo>
                    <a:lnTo>
                      <a:pt x="658" y="294"/>
                    </a:lnTo>
                    <a:lnTo>
                      <a:pt x="670" y="292"/>
                    </a:lnTo>
                    <a:lnTo>
                      <a:pt x="684" y="304"/>
                    </a:lnTo>
                    <a:lnTo>
                      <a:pt x="704" y="292"/>
                    </a:lnTo>
                    <a:lnTo>
                      <a:pt x="724" y="290"/>
                    </a:lnTo>
                    <a:lnTo>
                      <a:pt x="736" y="296"/>
                    </a:lnTo>
                    <a:lnTo>
                      <a:pt x="710" y="316"/>
                    </a:lnTo>
                    <a:lnTo>
                      <a:pt x="698" y="350"/>
                    </a:lnTo>
                    <a:lnTo>
                      <a:pt x="720" y="354"/>
                    </a:lnTo>
                    <a:lnTo>
                      <a:pt x="742" y="380"/>
                    </a:lnTo>
                    <a:lnTo>
                      <a:pt x="760" y="392"/>
                    </a:lnTo>
                    <a:lnTo>
                      <a:pt x="748" y="400"/>
                    </a:lnTo>
                    <a:lnTo>
                      <a:pt x="742" y="412"/>
                    </a:lnTo>
                    <a:lnTo>
                      <a:pt x="772" y="416"/>
                    </a:lnTo>
                    <a:lnTo>
                      <a:pt x="774" y="440"/>
                    </a:lnTo>
                    <a:lnTo>
                      <a:pt x="772" y="464"/>
                    </a:lnTo>
                    <a:lnTo>
                      <a:pt x="762" y="488"/>
                    </a:lnTo>
                    <a:lnTo>
                      <a:pt x="760" y="500"/>
                    </a:lnTo>
                    <a:lnTo>
                      <a:pt x="762" y="502"/>
                    </a:lnTo>
                    <a:lnTo>
                      <a:pt x="758" y="520"/>
                    </a:lnTo>
                    <a:lnTo>
                      <a:pt x="744" y="540"/>
                    </a:lnTo>
                    <a:lnTo>
                      <a:pt x="734" y="560"/>
                    </a:lnTo>
                    <a:lnTo>
                      <a:pt x="720" y="564"/>
                    </a:lnTo>
                    <a:lnTo>
                      <a:pt x="716" y="580"/>
                    </a:lnTo>
                    <a:lnTo>
                      <a:pt x="684" y="594"/>
                    </a:lnTo>
                    <a:lnTo>
                      <a:pt x="668" y="594"/>
                    </a:lnTo>
                    <a:lnTo>
                      <a:pt x="656" y="602"/>
                    </a:lnTo>
                    <a:lnTo>
                      <a:pt x="658" y="616"/>
                    </a:lnTo>
                    <a:lnTo>
                      <a:pt x="618" y="632"/>
                    </a:lnTo>
                    <a:lnTo>
                      <a:pt x="618" y="640"/>
                    </a:lnTo>
                    <a:lnTo>
                      <a:pt x="614" y="644"/>
                    </a:lnTo>
                    <a:lnTo>
                      <a:pt x="618" y="650"/>
                    </a:lnTo>
                    <a:lnTo>
                      <a:pt x="614" y="656"/>
                    </a:lnTo>
                    <a:lnTo>
                      <a:pt x="608" y="652"/>
                    </a:lnTo>
                    <a:lnTo>
                      <a:pt x="602" y="642"/>
                    </a:lnTo>
                    <a:lnTo>
                      <a:pt x="604" y="630"/>
                    </a:lnTo>
                    <a:lnTo>
                      <a:pt x="600" y="630"/>
                    </a:lnTo>
                    <a:lnTo>
                      <a:pt x="594" y="636"/>
                    </a:lnTo>
                    <a:lnTo>
                      <a:pt x="590" y="630"/>
                    </a:lnTo>
                    <a:lnTo>
                      <a:pt x="582" y="632"/>
                    </a:lnTo>
                    <a:lnTo>
                      <a:pt x="572" y="634"/>
                    </a:lnTo>
                    <a:lnTo>
                      <a:pt x="454" y="678"/>
                    </a:lnTo>
                    <a:lnTo>
                      <a:pt x="124" y="560"/>
                    </a:lnTo>
                    <a:lnTo>
                      <a:pt x="34" y="486"/>
                    </a:lnTo>
                    <a:lnTo>
                      <a:pt x="4" y="380"/>
                    </a:lnTo>
                  </a:path>
                </a:pathLst>
              </a:custGeom>
              <a:solidFill>
                <a:schemeClr val="hlink"/>
              </a:solidFill>
              <a:ln w="12700" cap="rnd">
                <a:solidFill>
                  <a:schemeClr val="bg1"/>
                </a:solidFill>
                <a:round/>
                <a:headEnd/>
                <a:tailEnd/>
              </a:ln>
            </p:spPr>
            <p:txBody>
              <a:bodyPr/>
              <a:lstStyle/>
              <a:p>
                <a:endParaRPr lang="en-US"/>
              </a:p>
            </p:txBody>
          </p:sp>
          <p:sp>
            <p:nvSpPr>
              <p:cNvPr id="13883" name="Freeform 164"/>
              <p:cNvSpPr>
                <a:spLocks/>
              </p:cNvSpPr>
              <p:nvPr/>
            </p:nvSpPr>
            <p:spPr bwMode="ltGray">
              <a:xfrm>
                <a:off x="4255" y="2740"/>
                <a:ext cx="73" cy="107"/>
              </a:xfrm>
              <a:custGeom>
                <a:avLst/>
                <a:gdLst>
                  <a:gd name="T0" fmla="*/ 0 w 75"/>
                  <a:gd name="T1" fmla="*/ 2 h 95"/>
                  <a:gd name="T2" fmla="*/ 2 w 75"/>
                  <a:gd name="T3" fmla="*/ 14 h 95"/>
                  <a:gd name="T4" fmla="*/ 2 w 75"/>
                  <a:gd name="T5" fmla="*/ 43 h 95"/>
                  <a:gd name="T6" fmla="*/ 8 w 75"/>
                  <a:gd name="T7" fmla="*/ 52 h 95"/>
                  <a:gd name="T8" fmla="*/ 6 w 75"/>
                  <a:gd name="T9" fmla="*/ 60 h 95"/>
                  <a:gd name="T10" fmla="*/ 14 w 75"/>
                  <a:gd name="T11" fmla="*/ 82 h 95"/>
                  <a:gd name="T12" fmla="*/ 18 w 75"/>
                  <a:gd name="T13" fmla="*/ 98 h 95"/>
                  <a:gd name="T14" fmla="*/ 18 w 75"/>
                  <a:gd name="T15" fmla="*/ 102 h 95"/>
                  <a:gd name="T16" fmla="*/ 27 w 75"/>
                  <a:gd name="T17" fmla="*/ 105 h 95"/>
                  <a:gd name="T18" fmla="*/ 35 w 75"/>
                  <a:gd name="T19" fmla="*/ 114 h 95"/>
                  <a:gd name="T20" fmla="*/ 39 w 75"/>
                  <a:gd name="T21" fmla="*/ 121 h 95"/>
                  <a:gd name="T22" fmla="*/ 51 w 75"/>
                  <a:gd name="T23" fmla="*/ 126 h 95"/>
                  <a:gd name="T24" fmla="*/ 54 w 75"/>
                  <a:gd name="T25" fmla="*/ 132 h 95"/>
                  <a:gd name="T26" fmla="*/ 60 w 75"/>
                  <a:gd name="T27" fmla="*/ 134 h 95"/>
                  <a:gd name="T28" fmla="*/ 68 w 75"/>
                  <a:gd name="T29" fmla="*/ 128 h 95"/>
                  <a:gd name="T30" fmla="*/ 68 w 75"/>
                  <a:gd name="T31" fmla="*/ 121 h 95"/>
                  <a:gd name="T32" fmla="*/ 62 w 75"/>
                  <a:gd name="T33" fmla="*/ 98 h 95"/>
                  <a:gd name="T34" fmla="*/ 56 w 75"/>
                  <a:gd name="T35" fmla="*/ 89 h 95"/>
                  <a:gd name="T36" fmla="*/ 55 w 75"/>
                  <a:gd name="T37" fmla="*/ 89 h 95"/>
                  <a:gd name="T38" fmla="*/ 54 w 75"/>
                  <a:gd name="T39" fmla="*/ 71 h 95"/>
                  <a:gd name="T40" fmla="*/ 56 w 75"/>
                  <a:gd name="T41" fmla="*/ 60 h 95"/>
                  <a:gd name="T42" fmla="*/ 56 w 75"/>
                  <a:gd name="T43" fmla="*/ 52 h 95"/>
                  <a:gd name="T44" fmla="*/ 53 w 75"/>
                  <a:gd name="T45" fmla="*/ 32 h 95"/>
                  <a:gd name="T46" fmla="*/ 33 w 75"/>
                  <a:gd name="T47" fmla="*/ 7 h 95"/>
                  <a:gd name="T48" fmla="*/ 18 w 75"/>
                  <a:gd name="T49" fmla="*/ 0 h 95"/>
                  <a:gd name="T50" fmla="*/ 0 w 75"/>
                  <a:gd name="T51" fmla="*/ 2 h 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5"/>
                  <a:gd name="T79" fmla="*/ 0 h 95"/>
                  <a:gd name="T80" fmla="*/ 75 w 75"/>
                  <a:gd name="T81" fmla="*/ 95 h 9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5" h="95">
                    <a:moveTo>
                      <a:pt x="0" y="2"/>
                    </a:moveTo>
                    <a:lnTo>
                      <a:pt x="2" y="10"/>
                    </a:lnTo>
                    <a:lnTo>
                      <a:pt x="2" y="30"/>
                    </a:lnTo>
                    <a:lnTo>
                      <a:pt x="8" y="36"/>
                    </a:lnTo>
                    <a:lnTo>
                      <a:pt x="6" y="42"/>
                    </a:lnTo>
                    <a:lnTo>
                      <a:pt x="14" y="58"/>
                    </a:lnTo>
                    <a:lnTo>
                      <a:pt x="20" y="68"/>
                    </a:lnTo>
                    <a:lnTo>
                      <a:pt x="20" y="72"/>
                    </a:lnTo>
                    <a:lnTo>
                      <a:pt x="30" y="74"/>
                    </a:lnTo>
                    <a:lnTo>
                      <a:pt x="38" y="80"/>
                    </a:lnTo>
                    <a:lnTo>
                      <a:pt x="42" y="84"/>
                    </a:lnTo>
                    <a:lnTo>
                      <a:pt x="54" y="88"/>
                    </a:lnTo>
                    <a:lnTo>
                      <a:pt x="58" y="92"/>
                    </a:lnTo>
                    <a:lnTo>
                      <a:pt x="66" y="94"/>
                    </a:lnTo>
                    <a:lnTo>
                      <a:pt x="74" y="90"/>
                    </a:lnTo>
                    <a:lnTo>
                      <a:pt x="74" y="84"/>
                    </a:lnTo>
                    <a:lnTo>
                      <a:pt x="68" y="68"/>
                    </a:lnTo>
                    <a:lnTo>
                      <a:pt x="62" y="62"/>
                    </a:lnTo>
                    <a:lnTo>
                      <a:pt x="60" y="62"/>
                    </a:lnTo>
                    <a:lnTo>
                      <a:pt x="58" y="50"/>
                    </a:lnTo>
                    <a:lnTo>
                      <a:pt x="62" y="42"/>
                    </a:lnTo>
                    <a:lnTo>
                      <a:pt x="62" y="36"/>
                    </a:lnTo>
                    <a:lnTo>
                      <a:pt x="56" y="22"/>
                    </a:lnTo>
                    <a:lnTo>
                      <a:pt x="36" y="4"/>
                    </a:lnTo>
                    <a:lnTo>
                      <a:pt x="20" y="0"/>
                    </a:lnTo>
                    <a:lnTo>
                      <a:pt x="0" y="2"/>
                    </a:lnTo>
                  </a:path>
                </a:pathLst>
              </a:custGeom>
              <a:solidFill>
                <a:schemeClr val="hlink"/>
              </a:solidFill>
              <a:ln w="12700" cap="rnd">
                <a:solidFill>
                  <a:schemeClr val="bg1"/>
                </a:solidFill>
                <a:round/>
                <a:headEnd/>
                <a:tailEnd/>
              </a:ln>
            </p:spPr>
            <p:txBody>
              <a:bodyPr/>
              <a:lstStyle/>
              <a:p>
                <a:endParaRPr lang="en-US"/>
              </a:p>
            </p:txBody>
          </p:sp>
          <p:sp>
            <p:nvSpPr>
              <p:cNvPr id="13884" name="Freeform 165"/>
              <p:cNvSpPr>
                <a:spLocks/>
              </p:cNvSpPr>
              <p:nvPr/>
            </p:nvSpPr>
            <p:spPr bwMode="ltGray">
              <a:xfrm>
                <a:off x="4427" y="2667"/>
                <a:ext cx="184" cy="182"/>
              </a:xfrm>
              <a:custGeom>
                <a:avLst/>
                <a:gdLst>
                  <a:gd name="T0" fmla="*/ 141 w 185"/>
                  <a:gd name="T1" fmla="*/ 82 h 163"/>
                  <a:gd name="T2" fmla="*/ 151 w 185"/>
                  <a:gd name="T3" fmla="*/ 70 h 163"/>
                  <a:gd name="T4" fmla="*/ 153 w 185"/>
                  <a:gd name="T5" fmla="*/ 67 h 163"/>
                  <a:gd name="T6" fmla="*/ 163 w 185"/>
                  <a:gd name="T7" fmla="*/ 70 h 163"/>
                  <a:gd name="T8" fmla="*/ 175 w 185"/>
                  <a:gd name="T9" fmla="*/ 58 h 163"/>
                  <a:gd name="T10" fmla="*/ 165 w 185"/>
                  <a:gd name="T11" fmla="*/ 56 h 163"/>
                  <a:gd name="T12" fmla="*/ 171 w 185"/>
                  <a:gd name="T13" fmla="*/ 47 h 163"/>
                  <a:gd name="T14" fmla="*/ 181 w 185"/>
                  <a:gd name="T15" fmla="*/ 41 h 163"/>
                  <a:gd name="T16" fmla="*/ 181 w 185"/>
                  <a:gd name="T17" fmla="*/ 33 h 163"/>
                  <a:gd name="T18" fmla="*/ 177 w 185"/>
                  <a:gd name="T19" fmla="*/ 33 h 163"/>
                  <a:gd name="T20" fmla="*/ 171 w 185"/>
                  <a:gd name="T21" fmla="*/ 28 h 163"/>
                  <a:gd name="T22" fmla="*/ 161 w 185"/>
                  <a:gd name="T23" fmla="*/ 28 h 163"/>
                  <a:gd name="T24" fmla="*/ 161 w 185"/>
                  <a:gd name="T25" fmla="*/ 20 h 163"/>
                  <a:gd name="T26" fmla="*/ 149 w 185"/>
                  <a:gd name="T27" fmla="*/ 11 h 163"/>
                  <a:gd name="T28" fmla="*/ 147 w 185"/>
                  <a:gd name="T29" fmla="*/ 13 h 163"/>
                  <a:gd name="T30" fmla="*/ 143 w 185"/>
                  <a:gd name="T31" fmla="*/ 0 h 163"/>
                  <a:gd name="T32" fmla="*/ 137 w 185"/>
                  <a:gd name="T33" fmla="*/ 11 h 163"/>
                  <a:gd name="T34" fmla="*/ 133 w 185"/>
                  <a:gd name="T35" fmla="*/ 4 h 163"/>
                  <a:gd name="T36" fmla="*/ 123 w 185"/>
                  <a:gd name="T37" fmla="*/ 28 h 163"/>
                  <a:gd name="T38" fmla="*/ 115 w 185"/>
                  <a:gd name="T39" fmla="*/ 50 h 163"/>
                  <a:gd name="T40" fmla="*/ 109 w 185"/>
                  <a:gd name="T41" fmla="*/ 50 h 163"/>
                  <a:gd name="T42" fmla="*/ 103 w 185"/>
                  <a:gd name="T43" fmla="*/ 58 h 163"/>
                  <a:gd name="T44" fmla="*/ 111 w 185"/>
                  <a:gd name="T45" fmla="*/ 67 h 163"/>
                  <a:gd name="T46" fmla="*/ 105 w 185"/>
                  <a:gd name="T47" fmla="*/ 67 h 163"/>
                  <a:gd name="T48" fmla="*/ 109 w 185"/>
                  <a:gd name="T49" fmla="*/ 84 h 163"/>
                  <a:gd name="T50" fmla="*/ 101 w 185"/>
                  <a:gd name="T51" fmla="*/ 73 h 163"/>
                  <a:gd name="T52" fmla="*/ 99 w 185"/>
                  <a:gd name="T53" fmla="*/ 84 h 163"/>
                  <a:gd name="T54" fmla="*/ 97 w 185"/>
                  <a:gd name="T55" fmla="*/ 93 h 163"/>
                  <a:gd name="T56" fmla="*/ 93 w 185"/>
                  <a:gd name="T57" fmla="*/ 93 h 163"/>
                  <a:gd name="T58" fmla="*/ 90 w 185"/>
                  <a:gd name="T59" fmla="*/ 78 h 163"/>
                  <a:gd name="T60" fmla="*/ 84 w 185"/>
                  <a:gd name="T61" fmla="*/ 84 h 163"/>
                  <a:gd name="T62" fmla="*/ 80 w 185"/>
                  <a:gd name="T63" fmla="*/ 97 h 163"/>
                  <a:gd name="T64" fmla="*/ 68 w 185"/>
                  <a:gd name="T65" fmla="*/ 115 h 163"/>
                  <a:gd name="T66" fmla="*/ 66 w 185"/>
                  <a:gd name="T67" fmla="*/ 122 h 163"/>
                  <a:gd name="T68" fmla="*/ 52 w 185"/>
                  <a:gd name="T69" fmla="*/ 140 h 163"/>
                  <a:gd name="T70" fmla="*/ 38 w 185"/>
                  <a:gd name="T71" fmla="*/ 151 h 163"/>
                  <a:gd name="T72" fmla="*/ 38 w 185"/>
                  <a:gd name="T73" fmla="*/ 159 h 163"/>
                  <a:gd name="T74" fmla="*/ 30 w 185"/>
                  <a:gd name="T75" fmla="*/ 186 h 163"/>
                  <a:gd name="T76" fmla="*/ 18 w 185"/>
                  <a:gd name="T77" fmla="*/ 181 h 163"/>
                  <a:gd name="T78" fmla="*/ 12 w 185"/>
                  <a:gd name="T79" fmla="*/ 183 h 163"/>
                  <a:gd name="T80" fmla="*/ 6 w 185"/>
                  <a:gd name="T81" fmla="*/ 186 h 163"/>
                  <a:gd name="T82" fmla="*/ 4 w 185"/>
                  <a:gd name="T83" fmla="*/ 179 h 163"/>
                  <a:gd name="T84" fmla="*/ 0 w 185"/>
                  <a:gd name="T85" fmla="*/ 192 h 163"/>
                  <a:gd name="T86" fmla="*/ 26 w 185"/>
                  <a:gd name="T87" fmla="*/ 226 h 163"/>
                  <a:gd name="T88" fmla="*/ 76 w 185"/>
                  <a:gd name="T89" fmla="*/ 194 h 163"/>
                  <a:gd name="T90" fmla="*/ 125 w 185"/>
                  <a:gd name="T91" fmla="*/ 117 h 163"/>
                  <a:gd name="T92" fmla="*/ 131 w 185"/>
                  <a:gd name="T93" fmla="*/ 84 h 163"/>
                  <a:gd name="T94" fmla="*/ 141 w 185"/>
                  <a:gd name="T95" fmla="*/ 82 h 16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5"/>
                  <a:gd name="T145" fmla="*/ 0 h 163"/>
                  <a:gd name="T146" fmla="*/ 185 w 185"/>
                  <a:gd name="T147" fmla="*/ 163 h 16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5" h="163">
                    <a:moveTo>
                      <a:pt x="144" y="58"/>
                    </a:moveTo>
                    <a:lnTo>
                      <a:pt x="154" y="50"/>
                    </a:lnTo>
                    <a:lnTo>
                      <a:pt x="156" y="48"/>
                    </a:lnTo>
                    <a:lnTo>
                      <a:pt x="166" y="50"/>
                    </a:lnTo>
                    <a:lnTo>
                      <a:pt x="178" y="42"/>
                    </a:lnTo>
                    <a:lnTo>
                      <a:pt x="168" y="40"/>
                    </a:lnTo>
                    <a:lnTo>
                      <a:pt x="174" y="34"/>
                    </a:lnTo>
                    <a:lnTo>
                      <a:pt x="184" y="30"/>
                    </a:lnTo>
                    <a:lnTo>
                      <a:pt x="184" y="24"/>
                    </a:lnTo>
                    <a:lnTo>
                      <a:pt x="180" y="24"/>
                    </a:lnTo>
                    <a:lnTo>
                      <a:pt x="174" y="20"/>
                    </a:lnTo>
                    <a:lnTo>
                      <a:pt x="164" y="20"/>
                    </a:lnTo>
                    <a:lnTo>
                      <a:pt x="164" y="14"/>
                    </a:lnTo>
                    <a:lnTo>
                      <a:pt x="152" y="8"/>
                    </a:lnTo>
                    <a:lnTo>
                      <a:pt x="150" y="10"/>
                    </a:lnTo>
                    <a:lnTo>
                      <a:pt x="146" y="0"/>
                    </a:lnTo>
                    <a:lnTo>
                      <a:pt x="140" y="8"/>
                    </a:lnTo>
                    <a:lnTo>
                      <a:pt x="136" y="4"/>
                    </a:lnTo>
                    <a:lnTo>
                      <a:pt x="126" y="20"/>
                    </a:lnTo>
                    <a:lnTo>
                      <a:pt x="118" y="36"/>
                    </a:lnTo>
                    <a:lnTo>
                      <a:pt x="112" y="36"/>
                    </a:lnTo>
                    <a:lnTo>
                      <a:pt x="106" y="42"/>
                    </a:lnTo>
                    <a:lnTo>
                      <a:pt x="114" y="48"/>
                    </a:lnTo>
                    <a:lnTo>
                      <a:pt x="108" y="48"/>
                    </a:lnTo>
                    <a:lnTo>
                      <a:pt x="112" y="60"/>
                    </a:lnTo>
                    <a:lnTo>
                      <a:pt x="104" y="52"/>
                    </a:lnTo>
                    <a:lnTo>
                      <a:pt x="102" y="60"/>
                    </a:lnTo>
                    <a:lnTo>
                      <a:pt x="100" y="66"/>
                    </a:lnTo>
                    <a:lnTo>
                      <a:pt x="96" y="66"/>
                    </a:lnTo>
                    <a:lnTo>
                      <a:pt x="90" y="56"/>
                    </a:lnTo>
                    <a:lnTo>
                      <a:pt x="84" y="60"/>
                    </a:lnTo>
                    <a:lnTo>
                      <a:pt x="80" y="70"/>
                    </a:lnTo>
                    <a:lnTo>
                      <a:pt x="68" y="82"/>
                    </a:lnTo>
                    <a:lnTo>
                      <a:pt x="66" y="88"/>
                    </a:lnTo>
                    <a:lnTo>
                      <a:pt x="52" y="100"/>
                    </a:lnTo>
                    <a:lnTo>
                      <a:pt x="38" y="108"/>
                    </a:lnTo>
                    <a:lnTo>
                      <a:pt x="38" y="114"/>
                    </a:lnTo>
                    <a:lnTo>
                      <a:pt x="30" y="134"/>
                    </a:lnTo>
                    <a:lnTo>
                      <a:pt x="18" y="130"/>
                    </a:lnTo>
                    <a:lnTo>
                      <a:pt x="12" y="132"/>
                    </a:lnTo>
                    <a:lnTo>
                      <a:pt x="6" y="134"/>
                    </a:lnTo>
                    <a:lnTo>
                      <a:pt x="4" y="128"/>
                    </a:lnTo>
                    <a:lnTo>
                      <a:pt x="0" y="138"/>
                    </a:lnTo>
                    <a:lnTo>
                      <a:pt x="26" y="162"/>
                    </a:lnTo>
                    <a:lnTo>
                      <a:pt x="76" y="140"/>
                    </a:lnTo>
                    <a:lnTo>
                      <a:pt x="128" y="84"/>
                    </a:lnTo>
                    <a:lnTo>
                      <a:pt x="134" y="60"/>
                    </a:lnTo>
                    <a:lnTo>
                      <a:pt x="144" y="58"/>
                    </a:lnTo>
                  </a:path>
                </a:pathLst>
              </a:custGeom>
              <a:solidFill>
                <a:schemeClr val="hlink"/>
              </a:solidFill>
              <a:ln w="12700" cap="rnd">
                <a:solidFill>
                  <a:schemeClr val="bg1"/>
                </a:solidFill>
                <a:round/>
                <a:headEnd/>
                <a:tailEnd/>
              </a:ln>
            </p:spPr>
            <p:txBody>
              <a:bodyPr/>
              <a:lstStyle/>
              <a:p>
                <a:endParaRPr lang="en-US"/>
              </a:p>
            </p:txBody>
          </p:sp>
          <p:sp>
            <p:nvSpPr>
              <p:cNvPr id="13885" name="Freeform 166"/>
              <p:cNvSpPr>
                <a:spLocks/>
              </p:cNvSpPr>
              <p:nvPr/>
            </p:nvSpPr>
            <p:spPr bwMode="ltGray">
              <a:xfrm>
                <a:off x="4276" y="2365"/>
                <a:ext cx="146" cy="318"/>
              </a:xfrm>
              <a:custGeom>
                <a:avLst/>
                <a:gdLst>
                  <a:gd name="T0" fmla="*/ 12 w 147"/>
                  <a:gd name="T1" fmla="*/ 28 h 285"/>
                  <a:gd name="T2" fmla="*/ 24 w 147"/>
                  <a:gd name="T3" fmla="*/ 28 h 285"/>
                  <a:gd name="T4" fmla="*/ 26 w 147"/>
                  <a:gd name="T5" fmla="*/ 20 h 285"/>
                  <a:gd name="T6" fmla="*/ 40 w 147"/>
                  <a:gd name="T7" fmla="*/ 20 h 285"/>
                  <a:gd name="T8" fmla="*/ 54 w 147"/>
                  <a:gd name="T9" fmla="*/ 11 h 285"/>
                  <a:gd name="T10" fmla="*/ 52 w 147"/>
                  <a:gd name="T11" fmla="*/ 0 h 285"/>
                  <a:gd name="T12" fmla="*/ 62 w 147"/>
                  <a:gd name="T13" fmla="*/ 2 h 285"/>
                  <a:gd name="T14" fmla="*/ 64 w 147"/>
                  <a:gd name="T15" fmla="*/ 11 h 285"/>
                  <a:gd name="T16" fmla="*/ 77 w 147"/>
                  <a:gd name="T17" fmla="*/ 11 h 285"/>
                  <a:gd name="T18" fmla="*/ 87 w 147"/>
                  <a:gd name="T19" fmla="*/ 11 h 285"/>
                  <a:gd name="T20" fmla="*/ 89 w 147"/>
                  <a:gd name="T21" fmla="*/ 17 h 285"/>
                  <a:gd name="T22" fmla="*/ 85 w 147"/>
                  <a:gd name="T23" fmla="*/ 22 h 285"/>
                  <a:gd name="T24" fmla="*/ 87 w 147"/>
                  <a:gd name="T25" fmla="*/ 33 h 285"/>
                  <a:gd name="T26" fmla="*/ 95 w 147"/>
                  <a:gd name="T27" fmla="*/ 31 h 285"/>
                  <a:gd name="T28" fmla="*/ 105 w 147"/>
                  <a:gd name="T29" fmla="*/ 31 h 285"/>
                  <a:gd name="T30" fmla="*/ 101 w 147"/>
                  <a:gd name="T31" fmla="*/ 39 h 285"/>
                  <a:gd name="T32" fmla="*/ 97 w 147"/>
                  <a:gd name="T33" fmla="*/ 50 h 285"/>
                  <a:gd name="T34" fmla="*/ 87 w 147"/>
                  <a:gd name="T35" fmla="*/ 56 h 285"/>
                  <a:gd name="T36" fmla="*/ 85 w 147"/>
                  <a:gd name="T37" fmla="*/ 69 h 285"/>
                  <a:gd name="T38" fmla="*/ 73 w 147"/>
                  <a:gd name="T39" fmla="*/ 95 h 285"/>
                  <a:gd name="T40" fmla="*/ 73 w 147"/>
                  <a:gd name="T41" fmla="*/ 106 h 285"/>
                  <a:gd name="T42" fmla="*/ 73 w 147"/>
                  <a:gd name="T43" fmla="*/ 110 h 285"/>
                  <a:gd name="T44" fmla="*/ 72 w 147"/>
                  <a:gd name="T45" fmla="*/ 117 h 285"/>
                  <a:gd name="T46" fmla="*/ 85 w 147"/>
                  <a:gd name="T47" fmla="*/ 139 h 285"/>
                  <a:gd name="T48" fmla="*/ 87 w 147"/>
                  <a:gd name="T49" fmla="*/ 147 h 285"/>
                  <a:gd name="T50" fmla="*/ 87 w 147"/>
                  <a:gd name="T51" fmla="*/ 151 h 285"/>
                  <a:gd name="T52" fmla="*/ 99 w 147"/>
                  <a:gd name="T53" fmla="*/ 161 h 285"/>
                  <a:gd name="T54" fmla="*/ 105 w 147"/>
                  <a:gd name="T55" fmla="*/ 164 h 285"/>
                  <a:gd name="T56" fmla="*/ 115 w 147"/>
                  <a:gd name="T57" fmla="*/ 172 h 285"/>
                  <a:gd name="T58" fmla="*/ 125 w 147"/>
                  <a:gd name="T59" fmla="*/ 190 h 285"/>
                  <a:gd name="T60" fmla="*/ 127 w 147"/>
                  <a:gd name="T61" fmla="*/ 194 h 285"/>
                  <a:gd name="T62" fmla="*/ 129 w 147"/>
                  <a:gd name="T63" fmla="*/ 201 h 285"/>
                  <a:gd name="T64" fmla="*/ 131 w 147"/>
                  <a:gd name="T65" fmla="*/ 212 h 285"/>
                  <a:gd name="T66" fmla="*/ 139 w 147"/>
                  <a:gd name="T67" fmla="*/ 233 h 285"/>
                  <a:gd name="T68" fmla="*/ 137 w 147"/>
                  <a:gd name="T69" fmla="*/ 241 h 285"/>
                  <a:gd name="T70" fmla="*/ 143 w 147"/>
                  <a:gd name="T71" fmla="*/ 259 h 285"/>
                  <a:gd name="T72" fmla="*/ 139 w 147"/>
                  <a:gd name="T73" fmla="*/ 276 h 285"/>
                  <a:gd name="T74" fmla="*/ 141 w 147"/>
                  <a:gd name="T75" fmla="*/ 280 h 285"/>
                  <a:gd name="T76" fmla="*/ 141 w 147"/>
                  <a:gd name="T77" fmla="*/ 289 h 285"/>
                  <a:gd name="T78" fmla="*/ 139 w 147"/>
                  <a:gd name="T79" fmla="*/ 300 h 285"/>
                  <a:gd name="T80" fmla="*/ 129 w 147"/>
                  <a:gd name="T81" fmla="*/ 314 h 285"/>
                  <a:gd name="T82" fmla="*/ 123 w 147"/>
                  <a:gd name="T83" fmla="*/ 320 h 285"/>
                  <a:gd name="T84" fmla="*/ 121 w 147"/>
                  <a:gd name="T85" fmla="*/ 327 h 285"/>
                  <a:gd name="T86" fmla="*/ 117 w 147"/>
                  <a:gd name="T87" fmla="*/ 341 h 285"/>
                  <a:gd name="T88" fmla="*/ 97 w 147"/>
                  <a:gd name="T89" fmla="*/ 350 h 285"/>
                  <a:gd name="T90" fmla="*/ 89 w 147"/>
                  <a:gd name="T91" fmla="*/ 358 h 285"/>
                  <a:gd name="T92" fmla="*/ 85 w 147"/>
                  <a:gd name="T93" fmla="*/ 369 h 285"/>
                  <a:gd name="T94" fmla="*/ 75 w 147"/>
                  <a:gd name="T95" fmla="*/ 380 h 285"/>
                  <a:gd name="T96" fmla="*/ 72 w 147"/>
                  <a:gd name="T97" fmla="*/ 388 h 285"/>
                  <a:gd name="T98" fmla="*/ 72 w 147"/>
                  <a:gd name="T99" fmla="*/ 392 h 285"/>
                  <a:gd name="T100" fmla="*/ 60 w 147"/>
                  <a:gd name="T101" fmla="*/ 395 h 285"/>
                  <a:gd name="T102" fmla="*/ 64 w 147"/>
                  <a:gd name="T103" fmla="*/ 388 h 285"/>
                  <a:gd name="T104" fmla="*/ 64 w 147"/>
                  <a:gd name="T105" fmla="*/ 364 h 285"/>
                  <a:gd name="T106" fmla="*/ 64 w 147"/>
                  <a:gd name="T107" fmla="*/ 356 h 285"/>
                  <a:gd name="T108" fmla="*/ 54 w 147"/>
                  <a:gd name="T109" fmla="*/ 356 h 285"/>
                  <a:gd name="T110" fmla="*/ 73 w 147"/>
                  <a:gd name="T111" fmla="*/ 278 h 285"/>
                  <a:gd name="T112" fmla="*/ 81 w 147"/>
                  <a:gd name="T113" fmla="*/ 190 h 285"/>
                  <a:gd name="T114" fmla="*/ 16 w 147"/>
                  <a:gd name="T115" fmla="*/ 97 h 285"/>
                  <a:gd name="T116" fmla="*/ 0 w 147"/>
                  <a:gd name="T117" fmla="*/ 52 h 285"/>
                  <a:gd name="T118" fmla="*/ 8 w 147"/>
                  <a:gd name="T119" fmla="*/ 39 h 285"/>
                  <a:gd name="T120" fmla="*/ 12 w 147"/>
                  <a:gd name="T121" fmla="*/ 28 h 28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7"/>
                  <a:gd name="T184" fmla="*/ 0 h 285"/>
                  <a:gd name="T185" fmla="*/ 147 w 147"/>
                  <a:gd name="T186" fmla="*/ 285 h 28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7" h="285">
                    <a:moveTo>
                      <a:pt x="12" y="20"/>
                    </a:moveTo>
                    <a:lnTo>
                      <a:pt x="24" y="20"/>
                    </a:lnTo>
                    <a:lnTo>
                      <a:pt x="26" y="14"/>
                    </a:lnTo>
                    <a:lnTo>
                      <a:pt x="40" y="14"/>
                    </a:lnTo>
                    <a:lnTo>
                      <a:pt x="54" y="8"/>
                    </a:lnTo>
                    <a:lnTo>
                      <a:pt x="52" y="0"/>
                    </a:lnTo>
                    <a:lnTo>
                      <a:pt x="62" y="2"/>
                    </a:lnTo>
                    <a:lnTo>
                      <a:pt x="64" y="8"/>
                    </a:lnTo>
                    <a:lnTo>
                      <a:pt x="80" y="8"/>
                    </a:lnTo>
                    <a:lnTo>
                      <a:pt x="90" y="8"/>
                    </a:lnTo>
                    <a:lnTo>
                      <a:pt x="92" y="12"/>
                    </a:lnTo>
                    <a:lnTo>
                      <a:pt x="88" y="16"/>
                    </a:lnTo>
                    <a:lnTo>
                      <a:pt x="90" y="24"/>
                    </a:lnTo>
                    <a:lnTo>
                      <a:pt x="98" y="22"/>
                    </a:lnTo>
                    <a:lnTo>
                      <a:pt x="108" y="22"/>
                    </a:lnTo>
                    <a:lnTo>
                      <a:pt x="104" y="28"/>
                    </a:lnTo>
                    <a:lnTo>
                      <a:pt x="100" y="36"/>
                    </a:lnTo>
                    <a:lnTo>
                      <a:pt x="90" y="40"/>
                    </a:lnTo>
                    <a:lnTo>
                      <a:pt x="88" y="50"/>
                    </a:lnTo>
                    <a:lnTo>
                      <a:pt x="76" y="68"/>
                    </a:lnTo>
                    <a:lnTo>
                      <a:pt x="74" y="76"/>
                    </a:lnTo>
                    <a:lnTo>
                      <a:pt x="74" y="80"/>
                    </a:lnTo>
                    <a:lnTo>
                      <a:pt x="72" y="84"/>
                    </a:lnTo>
                    <a:lnTo>
                      <a:pt x="88" y="100"/>
                    </a:lnTo>
                    <a:lnTo>
                      <a:pt x="90" y="106"/>
                    </a:lnTo>
                    <a:lnTo>
                      <a:pt x="90" y="108"/>
                    </a:lnTo>
                    <a:lnTo>
                      <a:pt x="102" y="116"/>
                    </a:lnTo>
                    <a:lnTo>
                      <a:pt x="108" y="118"/>
                    </a:lnTo>
                    <a:lnTo>
                      <a:pt x="118" y="124"/>
                    </a:lnTo>
                    <a:lnTo>
                      <a:pt x="128" y="136"/>
                    </a:lnTo>
                    <a:lnTo>
                      <a:pt x="130" y="140"/>
                    </a:lnTo>
                    <a:lnTo>
                      <a:pt x="132" y="144"/>
                    </a:lnTo>
                    <a:lnTo>
                      <a:pt x="134" y="152"/>
                    </a:lnTo>
                    <a:lnTo>
                      <a:pt x="142" y="168"/>
                    </a:lnTo>
                    <a:lnTo>
                      <a:pt x="140" y="174"/>
                    </a:lnTo>
                    <a:lnTo>
                      <a:pt x="146" y="186"/>
                    </a:lnTo>
                    <a:lnTo>
                      <a:pt x="142" y="198"/>
                    </a:lnTo>
                    <a:lnTo>
                      <a:pt x="144" y="202"/>
                    </a:lnTo>
                    <a:lnTo>
                      <a:pt x="144" y="208"/>
                    </a:lnTo>
                    <a:lnTo>
                      <a:pt x="142" y="216"/>
                    </a:lnTo>
                    <a:lnTo>
                      <a:pt x="132" y="226"/>
                    </a:lnTo>
                    <a:lnTo>
                      <a:pt x="126" y="230"/>
                    </a:lnTo>
                    <a:lnTo>
                      <a:pt x="124" y="236"/>
                    </a:lnTo>
                    <a:lnTo>
                      <a:pt x="120" y="246"/>
                    </a:lnTo>
                    <a:lnTo>
                      <a:pt x="100" y="252"/>
                    </a:lnTo>
                    <a:lnTo>
                      <a:pt x="92" y="258"/>
                    </a:lnTo>
                    <a:lnTo>
                      <a:pt x="88" y="266"/>
                    </a:lnTo>
                    <a:lnTo>
                      <a:pt x="78" y="274"/>
                    </a:lnTo>
                    <a:lnTo>
                      <a:pt x="72" y="280"/>
                    </a:lnTo>
                    <a:lnTo>
                      <a:pt x="72" y="282"/>
                    </a:lnTo>
                    <a:lnTo>
                      <a:pt x="60" y="284"/>
                    </a:lnTo>
                    <a:lnTo>
                      <a:pt x="64" y="280"/>
                    </a:lnTo>
                    <a:lnTo>
                      <a:pt x="64" y="262"/>
                    </a:lnTo>
                    <a:lnTo>
                      <a:pt x="64" y="256"/>
                    </a:lnTo>
                    <a:lnTo>
                      <a:pt x="54" y="256"/>
                    </a:lnTo>
                    <a:lnTo>
                      <a:pt x="74" y="200"/>
                    </a:lnTo>
                    <a:lnTo>
                      <a:pt x="84" y="136"/>
                    </a:lnTo>
                    <a:lnTo>
                      <a:pt x="16" y="70"/>
                    </a:lnTo>
                    <a:lnTo>
                      <a:pt x="0" y="38"/>
                    </a:lnTo>
                    <a:lnTo>
                      <a:pt x="8" y="28"/>
                    </a:lnTo>
                    <a:lnTo>
                      <a:pt x="12" y="20"/>
                    </a:lnTo>
                  </a:path>
                </a:pathLst>
              </a:custGeom>
              <a:solidFill>
                <a:schemeClr val="hlink"/>
              </a:solidFill>
              <a:ln w="12700" cap="rnd">
                <a:solidFill>
                  <a:schemeClr val="bg1"/>
                </a:solidFill>
                <a:round/>
                <a:headEnd/>
                <a:tailEnd/>
              </a:ln>
            </p:spPr>
            <p:txBody>
              <a:bodyPr/>
              <a:lstStyle/>
              <a:p>
                <a:endParaRPr lang="en-US"/>
              </a:p>
            </p:txBody>
          </p:sp>
          <p:sp>
            <p:nvSpPr>
              <p:cNvPr id="13886" name="Freeform 167"/>
              <p:cNvSpPr>
                <a:spLocks/>
              </p:cNvSpPr>
              <p:nvPr/>
            </p:nvSpPr>
            <p:spPr bwMode="ltGray">
              <a:xfrm>
                <a:off x="4240" y="2396"/>
                <a:ext cx="147" cy="184"/>
              </a:xfrm>
              <a:custGeom>
                <a:avLst/>
                <a:gdLst>
                  <a:gd name="T0" fmla="*/ 18 w 147"/>
                  <a:gd name="T1" fmla="*/ 28 h 165"/>
                  <a:gd name="T2" fmla="*/ 30 w 147"/>
                  <a:gd name="T3" fmla="*/ 33 h 165"/>
                  <a:gd name="T4" fmla="*/ 32 w 147"/>
                  <a:gd name="T5" fmla="*/ 28 h 165"/>
                  <a:gd name="T6" fmla="*/ 28 w 147"/>
                  <a:gd name="T7" fmla="*/ 22 h 165"/>
                  <a:gd name="T8" fmla="*/ 30 w 147"/>
                  <a:gd name="T9" fmla="*/ 13 h 165"/>
                  <a:gd name="T10" fmla="*/ 30 w 147"/>
                  <a:gd name="T11" fmla="*/ 2 h 165"/>
                  <a:gd name="T12" fmla="*/ 34 w 147"/>
                  <a:gd name="T13" fmla="*/ 0 h 165"/>
                  <a:gd name="T14" fmla="*/ 38 w 147"/>
                  <a:gd name="T15" fmla="*/ 2 h 165"/>
                  <a:gd name="T16" fmla="*/ 40 w 147"/>
                  <a:gd name="T17" fmla="*/ 0 h 165"/>
                  <a:gd name="T18" fmla="*/ 44 w 147"/>
                  <a:gd name="T19" fmla="*/ 0 h 165"/>
                  <a:gd name="T20" fmla="*/ 44 w 147"/>
                  <a:gd name="T21" fmla="*/ 11 h 165"/>
                  <a:gd name="T22" fmla="*/ 56 w 147"/>
                  <a:gd name="T23" fmla="*/ 28 h 165"/>
                  <a:gd name="T24" fmla="*/ 56 w 147"/>
                  <a:gd name="T25" fmla="*/ 33 h 165"/>
                  <a:gd name="T26" fmla="*/ 64 w 147"/>
                  <a:gd name="T27" fmla="*/ 50 h 165"/>
                  <a:gd name="T28" fmla="*/ 74 w 147"/>
                  <a:gd name="T29" fmla="*/ 45 h 165"/>
                  <a:gd name="T30" fmla="*/ 78 w 147"/>
                  <a:gd name="T31" fmla="*/ 45 h 165"/>
                  <a:gd name="T32" fmla="*/ 80 w 147"/>
                  <a:gd name="T33" fmla="*/ 61 h 165"/>
                  <a:gd name="T34" fmla="*/ 78 w 147"/>
                  <a:gd name="T35" fmla="*/ 67 h 165"/>
                  <a:gd name="T36" fmla="*/ 72 w 147"/>
                  <a:gd name="T37" fmla="*/ 67 h 165"/>
                  <a:gd name="T38" fmla="*/ 96 w 147"/>
                  <a:gd name="T39" fmla="*/ 88 h 165"/>
                  <a:gd name="T40" fmla="*/ 96 w 147"/>
                  <a:gd name="T41" fmla="*/ 97 h 165"/>
                  <a:gd name="T42" fmla="*/ 116 w 147"/>
                  <a:gd name="T43" fmla="*/ 125 h 165"/>
                  <a:gd name="T44" fmla="*/ 124 w 147"/>
                  <a:gd name="T45" fmla="*/ 128 h 165"/>
                  <a:gd name="T46" fmla="*/ 126 w 147"/>
                  <a:gd name="T47" fmla="*/ 139 h 165"/>
                  <a:gd name="T48" fmla="*/ 132 w 147"/>
                  <a:gd name="T49" fmla="*/ 139 h 165"/>
                  <a:gd name="T50" fmla="*/ 134 w 147"/>
                  <a:gd name="T51" fmla="*/ 147 h 165"/>
                  <a:gd name="T52" fmla="*/ 142 w 147"/>
                  <a:gd name="T53" fmla="*/ 153 h 165"/>
                  <a:gd name="T54" fmla="*/ 142 w 147"/>
                  <a:gd name="T55" fmla="*/ 155 h 165"/>
                  <a:gd name="T56" fmla="*/ 138 w 147"/>
                  <a:gd name="T57" fmla="*/ 161 h 165"/>
                  <a:gd name="T58" fmla="*/ 140 w 147"/>
                  <a:gd name="T59" fmla="*/ 170 h 165"/>
                  <a:gd name="T60" fmla="*/ 144 w 147"/>
                  <a:gd name="T61" fmla="*/ 175 h 165"/>
                  <a:gd name="T62" fmla="*/ 144 w 147"/>
                  <a:gd name="T63" fmla="*/ 177 h 165"/>
                  <a:gd name="T64" fmla="*/ 138 w 147"/>
                  <a:gd name="T65" fmla="*/ 181 h 165"/>
                  <a:gd name="T66" fmla="*/ 142 w 147"/>
                  <a:gd name="T67" fmla="*/ 185 h 165"/>
                  <a:gd name="T68" fmla="*/ 146 w 147"/>
                  <a:gd name="T69" fmla="*/ 203 h 165"/>
                  <a:gd name="T70" fmla="*/ 136 w 147"/>
                  <a:gd name="T71" fmla="*/ 221 h 165"/>
                  <a:gd name="T72" fmla="*/ 92 w 147"/>
                  <a:gd name="T73" fmla="*/ 227 h 165"/>
                  <a:gd name="T74" fmla="*/ 18 w 147"/>
                  <a:gd name="T75" fmla="*/ 139 h 165"/>
                  <a:gd name="T76" fmla="*/ 0 w 147"/>
                  <a:gd name="T77" fmla="*/ 50 h 165"/>
                  <a:gd name="T78" fmla="*/ 18 w 147"/>
                  <a:gd name="T79" fmla="*/ 28 h 16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7"/>
                  <a:gd name="T121" fmla="*/ 0 h 165"/>
                  <a:gd name="T122" fmla="*/ 147 w 147"/>
                  <a:gd name="T123" fmla="*/ 165 h 16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7" h="165">
                    <a:moveTo>
                      <a:pt x="18" y="20"/>
                    </a:moveTo>
                    <a:lnTo>
                      <a:pt x="30" y="24"/>
                    </a:lnTo>
                    <a:lnTo>
                      <a:pt x="32" y="20"/>
                    </a:lnTo>
                    <a:lnTo>
                      <a:pt x="28" y="16"/>
                    </a:lnTo>
                    <a:lnTo>
                      <a:pt x="30" y="10"/>
                    </a:lnTo>
                    <a:lnTo>
                      <a:pt x="30" y="2"/>
                    </a:lnTo>
                    <a:lnTo>
                      <a:pt x="34" y="0"/>
                    </a:lnTo>
                    <a:lnTo>
                      <a:pt x="38" y="2"/>
                    </a:lnTo>
                    <a:lnTo>
                      <a:pt x="40" y="0"/>
                    </a:lnTo>
                    <a:lnTo>
                      <a:pt x="44" y="0"/>
                    </a:lnTo>
                    <a:lnTo>
                      <a:pt x="44" y="8"/>
                    </a:lnTo>
                    <a:lnTo>
                      <a:pt x="56" y="20"/>
                    </a:lnTo>
                    <a:lnTo>
                      <a:pt x="56" y="24"/>
                    </a:lnTo>
                    <a:lnTo>
                      <a:pt x="64" y="36"/>
                    </a:lnTo>
                    <a:lnTo>
                      <a:pt x="74" y="32"/>
                    </a:lnTo>
                    <a:lnTo>
                      <a:pt x="78" y="32"/>
                    </a:lnTo>
                    <a:lnTo>
                      <a:pt x="80" y="44"/>
                    </a:lnTo>
                    <a:lnTo>
                      <a:pt x="78" y="48"/>
                    </a:lnTo>
                    <a:lnTo>
                      <a:pt x="72" y="48"/>
                    </a:lnTo>
                    <a:lnTo>
                      <a:pt x="96" y="64"/>
                    </a:lnTo>
                    <a:lnTo>
                      <a:pt x="96" y="70"/>
                    </a:lnTo>
                    <a:lnTo>
                      <a:pt x="116" y="90"/>
                    </a:lnTo>
                    <a:lnTo>
                      <a:pt x="124" y="92"/>
                    </a:lnTo>
                    <a:lnTo>
                      <a:pt x="126" y="100"/>
                    </a:lnTo>
                    <a:lnTo>
                      <a:pt x="132" y="100"/>
                    </a:lnTo>
                    <a:lnTo>
                      <a:pt x="134" y="106"/>
                    </a:lnTo>
                    <a:lnTo>
                      <a:pt x="142" y="110"/>
                    </a:lnTo>
                    <a:lnTo>
                      <a:pt x="142" y="112"/>
                    </a:lnTo>
                    <a:lnTo>
                      <a:pt x="138" y="116"/>
                    </a:lnTo>
                    <a:lnTo>
                      <a:pt x="140" y="122"/>
                    </a:lnTo>
                    <a:lnTo>
                      <a:pt x="144" y="126"/>
                    </a:lnTo>
                    <a:lnTo>
                      <a:pt x="144" y="128"/>
                    </a:lnTo>
                    <a:lnTo>
                      <a:pt x="138" y="130"/>
                    </a:lnTo>
                    <a:lnTo>
                      <a:pt x="142" y="134"/>
                    </a:lnTo>
                    <a:lnTo>
                      <a:pt x="146" y="146"/>
                    </a:lnTo>
                    <a:lnTo>
                      <a:pt x="136" y="160"/>
                    </a:lnTo>
                    <a:lnTo>
                      <a:pt x="92" y="164"/>
                    </a:lnTo>
                    <a:lnTo>
                      <a:pt x="18" y="100"/>
                    </a:lnTo>
                    <a:lnTo>
                      <a:pt x="0" y="36"/>
                    </a:lnTo>
                    <a:lnTo>
                      <a:pt x="18" y="20"/>
                    </a:lnTo>
                  </a:path>
                </a:pathLst>
              </a:custGeom>
              <a:solidFill>
                <a:schemeClr val="hlink"/>
              </a:solidFill>
              <a:ln w="12700" cap="rnd">
                <a:solidFill>
                  <a:schemeClr val="bg1"/>
                </a:solidFill>
                <a:round/>
                <a:headEnd/>
                <a:tailEnd/>
              </a:ln>
            </p:spPr>
            <p:txBody>
              <a:bodyPr/>
              <a:lstStyle/>
              <a:p>
                <a:endParaRPr lang="en-US"/>
              </a:p>
            </p:txBody>
          </p:sp>
          <p:sp>
            <p:nvSpPr>
              <p:cNvPr id="13887" name="Freeform 168"/>
              <p:cNvSpPr>
                <a:spLocks/>
              </p:cNvSpPr>
              <p:nvPr/>
            </p:nvSpPr>
            <p:spPr bwMode="ltGray">
              <a:xfrm>
                <a:off x="4283" y="2553"/>
                <a:ext cx="108" cy="99"/>
              </a:xfrm>
              <a:custGeom>
                <a:avLst/>
                <a:gdLst>
                  <a:gd name="T0" fmla="*/ 97 w 109"/>
                  <a:gd name="T1" fmla="*/ 13 h 89"/>
                  <a:gd name="T2" fmla="*/ 97 w 109"/>
                  <a:gd name="T3" fmla="*/ 27 h 89"/>
                  <a:gd name="T4" fmla="*/ 105 w 109"/>
                  <a:gd name="T5" fmla="*/ 36 h 89"/>
                  <a:gd name="T6" fmla="*/ 105 w 109"/>
                  <a:gd name="T7" fmla="*/ 38 h 89"/>
                  <a:gd name="T8" fmla="*/ 99 w 109"/>
                  <a:gd name="T9" fmla="*/ 47 h 89"/>
                  <a:gd name="T10" fmla="*/ 99 w 109"/>
                  <a:gd name="T11" fmla="*/ 58 h 89"/>
                  <a:gd name="T12" fmla="*/ 95 w 109"/>
                  <a:gd name="T13" fmla="*/ 66 h 89"/>
                  <a:gd name="T14" fmla="*/ 93 w 109"/>
                  <a:gd name="T15" fmla="*/ 69 h 89"/>
                  <a:gd name="T16" fmla="*/ 89 w 109"/>
                  <a:gd name="T17" fmla="*/ 63 h 89"/>
                  <a:gd name="T18" fmla="*/ 87 w 109"/>
                  <a:gd name="T19" fmla="*/ 66 h 89"/>
                  <a:gd name="T20" fmla="*/ 87 w 109"/>
                  <a:gd name="T21" fmla="*/ 72 h 89"/>
                  <a:gd name="T22" fmla="*/ 79 w 109"/>
                  <a:gd name="T23" fmla="*/ 72 h 89"/>
                  <a:gd name="T24" fmla="*/ 81 w 109"/>
                  <a:gd name="T25" fmla="*/ 80 h 89"/>
                  <a:gd name="T26" fmla="*/ 79 w 109"/>
                  <a:gd name="T27" fmla="*/ 95 h 89"/>
                  <a:gd name="T28" fmla="*/ 71 w 109"/>
                  <a:gd name="T29" fmla="*/ 90 h 89"/>
                  <a:gd name="T30" fmla="*/ 69 w 109"/>
                  <a:gd name="T31" fmla="*/ 97 h 89"/>
                  <a:gd name="T32" fmla="*/ 59 w 109"/>
                  <a:gd name="T33" fmla="*/ 97 h 89"/>
                  <a:gd name="T34" fmla="*/ 57 w 109"/>
                  <a:gd name="T35" fmla="*/ 108 h 89"/>
                  <a:gd name="T36" fmla="*/ 54 w 109"/>
                  <a:gd name="T37" fmla="*/ 110 h 89"/>
                  <a:gd name="T38" fmla="*/ 50 w 109"/>
                  <a:gd name="T39" fmla="*/ 121 h 89"/>
                  <a:gd name="T40" fmla="*/ 46 w 109"/>
                  <a:gd name="T41" fmla="*/ 119 h 89"/>
                  <a:gd name="T42" fmla="*/ 36 w 109"/>
                  <a:gd name="T43" fmla="*/ 115 h 89"/>
                  <a:gd name="T44" fmla="*/ 34 w 109"/>
                  <a:gd name="T45" fmla="*/ 112 h 89"/>
                  <a:gd name="T46" fmla="*/ 36 w 109"/>
                  <a:gd name="T47" fmla="*/ 101 h 89"/>
                  <a:gd name="T48" fmla="*/ 36 w 109"/>
                  <a:gd name="T49" fmla="*/ 99 h 89"/>
                  <a:gd name="T50" fmla="*/ 32 w 109"/>
                  <a:gd name="T51" fmla="*/ 108 h 89"/>
                  <a:gd name="T52" fmla="*/ 28 w 109"/>
                  <a:gd name="T53" fmla="*/ 106 h 89"/>
                  <a:gd name="T54" fmla="*/ 24 w 109"/>
                  <a:gd name="T55" fmla="*/ 88 h 89"/>
                  <a:gd name="T56" fmla="*/ 0 w 109"/>
                  <a:gd name="T57" fmla="*/ 24 h 89"/>
                  <a:gd name="T58" fmla="*/ 34 w 109"/>
                  <a:gd name="T59" fmla="*/ 0 h 89"/>
                  <a:gd name="T60" fmla="*/ 55 w 109"/>
                  <a:gd name="T61" fmla="*/ 11 h 89"/>
                  <a:gd name="T62" fmla="*/ 59 w 109"/>
                  <a:gd name="T63" fmla="*/ 22 h 89"/>
                  <a:gd name="T64" fmla="*/ 67 w 109"/>
                  <a:gd name="T65" fmla="*/ 20 h 89"/>
                  <a:gd name="T66" fmla="*/ 71 w 109"/>
                  <a:gd name="T67" fmla="*/ 22 h 89"/>
                  <a:gd name="T68" fmla="*/ 77 w 109"/>
                  <a:gd name="T69" fmla="*/ 24 h 89"/>
                  <a:gd name="T70" fmla="*/ 77 w 109"/>
                  <a:gd name="T71" fmla="*/ 13 h 89"/>
                  <a:gd name="T72" fmla="*/ 85 w 109"/>
                  <a:gd name="T73" fmla="*/ 11 h 89"/>
                  <a:gd name="T74" fmla="*/ 89 w 109"/>
                  <a:gd name="T75" fmla="*/ 20 h 89"/>
                  <a:gd name="T76" fmla="*/ 97 w 109"/>
                  <a:gd name="T77" fmla="*/ 13 h 8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9"/>
                  <a:gd name="T118" fmla="*/ 0 h 89"/>
                  <a:gd name="T119" fmla="*/ 109 w 109"/>
                  <a:gd name="T120" fmla="*/ 89 h 8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9" h="89">
                    <a:moveTo>
                      <a:pt x="100" y="10"/>
                    </a:moveTo>
                    <a:lnTo>
                      <a:pt x="100" y="20"/>
                    </a:lnTo>
                    <a:lnTo>
                      <a:pt x="108" y="26"/>
                    </a:lnTo>
                    <a:lnTo>
                      <a:pt x="108" y="28"/>
                    </a:lnTo>
                    <a:lnTo>
                      <a:pt x="102" y="34"/>
                    </a:lnTo>
                    <a:lnTo>
                      <a:pt x="102" y="42"/>
                    </a:lnTo>
                    <a:lnTo>
                      <a:pt x="98" y="48"/>
                    </a:lnTo>
                    <a:lnTo>
                      <a:pt x="96" y="50"/>
                    </a:lnTo>
                    <a:lnTo>
                      <a:pt x="92" y="46"/>
                    </a:lnTo>
                    <a:lnTo>
                      <a:pt x="90" y="48"/>
                    </a:lnTo>
                    <a:lnTo>
                      <a:pt x="90" y="52"/>
                    </a:lnTo>
                    <a:lnTo>
                      <a:pt x="82" y="52"/>
                    </a:lnTo>
                    <a:lnTo>
                      <a:pt x="84" y="58"/>
                    </a:lnTo>
                    <a:lnTo>
                      <a:pt x="82" y="68"/>
                    </a:lnTo>
                    <a:lnTo>
                      <a:pt x="74" y="66"/>
                    </a:lnTo>
                    <a:lnTo>
                      <a:pt x="72" y="70"/>
                    </a:lnTo>
                    <a:lnTo>
                      <a:pt x="62" y="70"/>
                    </a:lnTo>
                    <a:lnTo>
                      <a:pt x="60" y="78"/>
                    </a:lnTo>
                    <a:lnTo>
                      <a:pt x="56" y="80"/>
                    </a:lnTo>
                    <a:lnTo>
                      <a:pt x="50" y="88"/>
                    </a:lnTo>
                    <a:lnTo>
                      <a:pt x="46" y="86"/>
                    </a:lnTo>
                    <a:lnTo>
                      <a:pt x="36" y="84"/>
                    </a:lnTo>
                    <a:lnTo>
                      <a:pt x="34" y="82"/>
                    </a:lnTo>
                    <a:lnTo>
                      <a:pt x="36" y="74"/>
                    </a:lnTo>
                    <a:lnTo>
                      <a:pt x="36" y="72"/>
                    </a:lnTo>
                    <a:lnTo>
                      <a:pt x="32" y="78"/>
                    </a:lnTo>
                    <a:lnTo>
                      <a:pt x="28" y="76"/>
                    </a:lnTo>
                    <a:lnTo>
                      <a:pt x="24" y="64"/>
                    </a:lnTo>
                    <a:lnTo>
                      <a:pt x="0" y="18"/>
                    </a:lnTo>
                    <a:lnTo>
                      <a:pt x="34" y="0"/>
                    </a:lnTo>
                    <a:lnTo>
                      <a:pt x="58" y="8"/>
                    </a:lnTo>
                    <a:lnTo>
                      <a:pt x="62" y="16"/>
                    </a:lnTo>
                    <a:lnTo>
                      <a:pt x="70" y="14"/>
                    </a:lnTo>
                    <a:lnTo>
                      <a:pt x="74" y="16"/>
                    </a:lnTo>
                    <a:lnTo>
                      <a:pt x="80" y="18"/>
                    </a:lnTo>
                    <a:lnTo>
                      <a:pt x="80" y="10"/>
                    </a:lnTo>
                    <a:lnTo>
                      <a:pt x="88" y="8"/>
                    </a:lnTo>
                    <a:lnTo>
                      <a:pt x="92" y="14"/>
                    </a:lnTo>
                    <a:lnTo>
                      <a:pt x="100" y="10"/>
                    </a:lnTo>
                  </a:path>
                </a:pathLst>
              </a:custGeom>
              <a:solidFill>
                <a:schemeClr val="hlink"/>
              </a:solidFill>
              <a:ln w="12700" cap="rnd">
                <a:solidFill>
                  <a:schemeClr val="bg1"/>
                </a:solidFill>
                <a:round/>
                <a:headEnd/>
                <a:tailEnd/>
              </a:ln>
            </p:spPr>
            <p:txBody>
              <a:bodyPr/>
              <a:lstStyle/>
              <a:p>
                <a:endParaRPr lang="en-US"/>
              </a:p>
            </p:txBody>
          </p:sp>
          <p:sp>
            <p:nvSpPr>
              <p:cNvPr id="13888" name="Freeform 169"/>
              <p:cNvSpPr>
                <a:spLocks/>
              </p:cNvSpPr>
              <p:nvPr/>
            </p:nvSpPr>
            <p:spPr bwMode="ltGray">
              <a:xfrm>
                <a:off x="4191" y="2434"/>
                <a:ext cx="162" cy="325"/>
              </a:xfrm>
              <a:custGeom>
                <a:avLst/>
                <a:gdLst>
                  <a:gd name="T0" fmla="*/ 155 w 163"/>
                  <a:gd name="T1" fmla="*/ 153 h 291"/>
                  <a:gd name="T2" fmla="*/ 153 w 163"/>
                  <a:gd name="T3" fmla="*/ 128 h 291"/>
                  <a:gd name="T4" fmla="*/ 155 w 163"/>
                  <a:gd name="T5" fmla="*/ 115 h 291"/>
                  <a:gd name="T6" fmla="*/ 139 w 163"/>
                  <a:gd name="T7" fmla="*/ 99 h 291"/>
                  <a:gd name="T8" fmla="*/ 137 w 163"/>
                  <a:gd name="T9" fmla="*/ 70 h 291"/>
                  <a:gd name="T10" fmla="*/ 111 w 163"/>
                  <a:gd name="T11" fmla="*/ 52 h 291"/>
                  <a:gd name="T12" fmla="*/ 103 w 163"/>
                  <a:gd name="T13" fmla="*/ 64 h 291"/>
                  <a:gd name="T14" fmla="*/ 99 w 163"/>
                  <a:gd name="T15" fmla="*/ 67 h 291"/>
                  <a:gd name="T16" fmla="*/ 93 w 163"/>
                  <a:gd name="T17" fmla="*/ 58 h 291"/>
                  <a:gd name="T18" fmla="*/ 83 w 163"/>
                  <a:gd name="T19" fmla="*/ 70 h 291"/>
                  <a:gd name="T20" fmla="*/ 81 w 163"/>
                  <a:gd name="T21" fmla="*/ 82 h 291"/>
                  <a:gd name="T22" fmla="*/ 76 w 163"/>
                  <a:gd name="T23" fmla="*/ 67 h 291"/>
                  <a:gd name="T24" fmla="*/ 78 w 163"/>
                  <a:gd name="T25" fmla="*/ 56 h 291"/>
                  <a:gd name="T26" fmla="*/ 80 w 163"/>
                  <a:gd name="T27" fmla="*/ 42 h 291"/>
                  <a:gd name="T28" fmla="*/ 78 w 163"/>
                  <a:gd name="T29" fmla="*/ 31 h 291"/>
                  <a:gd name="T30" fmla="*/ 66 w 163"/>
                  <a:gd name="T31" fmla="*/ 36 h 291"/>
                  <a:gd name="T32" fmla="*/ 66 w 163"/>
                  <a:gd name="T33" fmla="*/ 17 h 291"/>
                  <a:gd name="T34" fmla="*/ 0 w 163"/>
                  <a:gd name="T35" fmla="*/ 36 h 291"/>
                  <a:gd name="T36" fmla="*/ 24 w 163"/>
                  <a:gd name="T37" fmla="*/ 183 h 291"/>
                  <a:gd name="T38" fmla="*/ 34 w 163"/>
                  <a:gd name="T39" fmla="*/ 285 h 291"/>
                  <a:gd name="T40" fmla="*/ 26 w 163"/>
                  <a:gd name="T41" fmla="*/ 318 h 291"/>
                  <a:gd name="T42" fmla="*/ 30 w 163"/>
                  <a:gd name="T43" fmla="*/ 345 h 291"/>
                  <a:gd name="T44" fmla="*/ 48 w 163"/>
                  <a:gd name="T45" fmla="*/ 365 h 291"/>
                  <a:gd name="T46" fmla="*/ 66 w 163"/>
                  <a:gd name="T47" fmla="*/ 382 h 291"/>
                  <a:gd name="T48" fmla="*/ 83 w 163"/>
                  <a:gd name="T49" fmla="*/ 404 h 291"/>
                  <a:gd name="T50" fmla="*/ 97 w 163"/>
                  <a:gd name="T51" fmla="*/ 398 h 291"/>
                  <a:gd name="T52" fmla="*/ 91 w 163"/>
                  <a:gd name="T53" fmla="*/ 380 h 291"/>
                  <a:gd name="T54" fmla="*/ 78 w 163"/>
                  <a:gd name="T55" fmla="*/ 371 h 291"/>
                  <a:gd name="T56" fmla="*/ 70 w 163"/>
                  <a:gd name="T57" fmla="*/ 356 h 291"/>
                  <a:gd name="T58" fmla="*/ 58 w 163"/>
                  <a:gd name="T59" fmla="*/ 312 h 291"/>
                  <a:gd name="T60" fmla="*/ 50 w 163"/>
                  <a:gd name="T61" fmla="*/ 300 h 291"/>
                  <a:gd name="T62" fmla="*/ 60 w 163"/>
                  <a:gd name="T63" fmla="*/ 242 h 291"/>
                  <a:gd name="T64" fmla="*/ 58 w 163"/>
                  <a:gd name="T65" fmla="*/ 228 h 291"/>
                  <a:gd name="T66" fmla="*/ 62 w 163"/>
                  <a:gd name="T67" fmla="*/ 201 h 291"/>
                  <a:gd name="T68" fmla="*/ 68 w 163"/>
                  <a:gd name="T69" fmla="*/ 192 h 291"/>
                  <a:gd name="T70" fmla="*/ 72 w 163"/>
                  <a:gd name="T71" fmla="*/ 199 h 291"/>
                  <a:gd name="T72" fmla="*/ 76 w 163"/>
                  <a:gd name="T73" fmla="*/ 214 h 291"/>
                  <a:gd name="T74" fmla="*/ 85 w 163"/>
                  <a:gd name="T75" fmla="*/ 212 h 291"/>
                  <a:gd name="T76" fmla="*/ 107 w 163"/>
                  <a:gd name="T77" fmla="*/ 226 h 291"/>
                  <a:gd name="T78" fmla="*/ 113 w 163"/>
                  <a:gd name="T79" fmla="*/ 228 h 291"/>
                  <a:gd name="T80" fmla="*/ 109 w 163"/>
                  <a:gd name="T81" fmla="*/ 214 h 291"/>
                  <a:gd name="T82" fmla="*/ 109 w 163"/>
                  <a:gd name="T83" fmla="*/ 201 h 291"/>
                  <a:gd name="T84" fmla="*/ 105 w 163"/>
                  <a:gd name="T85" fmla="*/ 181 h 291"/>
                  <a:gd name="T86" fmla="*/ 113 w 163"/>
                  <a:gd name="T87" fmla="*/ 162 h 291"/>
                  <a:gd name="T88" fmla="*/ 133 w 163"/>
                  <a:gd name="T89" fmla="*/ 159 h 2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3"/>
                  <a:gd name="T136" fmla="*/ 0 h 291"/>
                  <a:gd name="T137" fmla="*/ 163 w 163"/>
                  <a:gd name="T138" fmla="*/ 291 h 29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3" h="291">
                    <a:moveTo>
                      <a:pt x="150" y="114"/>
                    </a:moveTo>
                    <a:lnTo>
                      <a:pt x="158" y="110"/>
                    </a:lnTo>
                    <a:lnTo>
                      <a:pt x="160" y="98"/>
                    </a:lnTo>
                    <a:lnTo>
                      <a:pt x="156" y="92"/>
                    </a:lnTo>
                    <a:lnTo>
                      <a:pt x="162" y="82"/>
                    </a:lnTo>
                    <a:lnTo>
                      <a:pt x="158" y="82"/>
                    </a:lnTo>
                    <a:lnTo>
                      <a:pt x="154" y="76"/>
                    </a:lnTo>
                    <a:lnTo>
                      <a:pt x="142" y="72"/>
                    </a:lnTo>
                    <a:lnTo>
                      <a:pt x="142" y="58"/>
                    </a:lnTo>
                    <a:lnTo>
                      <a:pt x="140" y="50"/>
                    </a:lnTo>
                    <a:lnTo>
                      <a:pt x="128" y="40"/>
                    </a:lnTo>
                    <a:lnTo>
                      <a:pt x="114" y="38"/>
                    </a:lnTo>
                    <a:lnTo>
                      <a:pt x="114" y="44"/>
                    </a:lnTo>
                    <a:lnTo>
                      <a:pt x="106" y="46"/>
                    </a:lnTo>
                    <a:lnTo>
                      <a:pt x="104" y="52"/>
                    </a:lnTo>
                    <a:lnTo>
                      <a:pt x="102" y="48"/>
                    </a:lnTo>
                    <a:lnTo>
                      <a:pt x="100" y="46"/>
                    </a:lnTo>
                    <a:lnTo>
                      <a:pt x="96" y="42"/>
                    </a:lnTo>
                    <a:lnTo>
                      <a:pt x="90" y="42"/>
                    </a:lnTo>
                    <a:lnTo>
                      <a:pt x="86" y="50"/>
                    </a:lnTo>
                    <a:lnTo>
                      <a:pt x="84" y="56"/>
                    </a:lnTo>
                    <a:lnTo>
                      <a:pt x="82" y="58"/>
                    </a:lnTo>
                    <a:lnTo>
                      <a:pt x="74" y="54"/>
                    </a:lnTo>
                    <a:lnTo>
                      <a:pt x="76" y="48"/>
                    </a:lnTo>
                    <a:lnTo>
                      <a:pt x="76" y="44"/>
                    </a:lnTo>
                    <a:lnTo>
                      <a:pt x="78" y="40"/>
                    </a:lnTo>
                    <a:lnTo>
                      <a:pt x="76" y="36"/>
                    </a:lnTo>
                    <a:lnTo>
                      <a:pt x="80" y="30"/>
                    </a:lnTo>
                    <a:lnTo>
                      <a:pt x="80" y="26"/>
                    </a:lnTo>
                    <a:lnTo>
                      <a:pt x="78" y="22"/>
                    </a:lnTo>
                    <a:lnTo>
                      <a:pt x="72" y="20"/>
                    </a:lnTo>
                    <a:lnTo>
                      <a:pt x="66" y="26"/>
                    </a:lnTo>
                    <a:lnTo>
                      <a:pt x="62" y="16"/>
                    </a:lnTo>
                    <a:lnTo>
                      <a:pt x="66" y="12"/>
                    </a:lnTo>
                    <a:lnTo>
                      <a:pt x="48" y="0"/>
                    </a:lnTo>
                    <a:lnTo>
                      <a:pt x="0" y="26"/>
                    </a:lnTo>
                    <a:lnTo>
                      <a:pt x="12" y="80"/>
                    </a:lnTo>
                    <a:lnTo>
                      <a:pt x="24" y="132"/>
                    </a:lnTo>
                    <a:lnTo>
                      <a:pt x="46" y="170"/>
                    </a:lnTo>
                    <a:lnTo>
                      <a:pt x="34" y="204"/>
                    </a:lnTo>
                    <a:lnTo>
                      <a:pt x="32" y="214"/>
                    </a:lnTo>
                    <a:lnTo>
                      <a:pt x="26" y="228"/>
                    </a:lnTo>
                    <a:lnTo>
                      <a:pt x="26" y="240"/>
                    </a:lnTo>
                    <a:lnTo>
                      <a:pt x="30" y="248"/>
                    </a:lnTo>
                    <a:lnTo>
                      <a:pt x="36" y="244"/>
                    </a:lnTo>
                    <a:lnTo>
                      <a:pt x="48" y="262"/>
                    </a:lnTo>
                    <a:lnTo>
                      <a:pt x="62" y="278"/>
                    </a:lnTo>
                    <a:lnTo>
                      <a:pt x="66" y="274"/>
                    </a:lnTo>
                    <a:lnTo>
                      <a:pt x="84" y="284"/>
                    </a:lnTo>
                    <a:lnTo>
                      <a:pt x="86" y="290"/>
                    </a:lnTo>
                    <a:lnTo>
                      <a:pt x="92" y="284"/>
                    </a:lnTo>
                    <a:lnTo>
                      <a:pt x="100" y="286"/>
                    </a:lnTo>
                    <a:lnTo>
                      <a:pt x="102" y="276"/>
                    </a:lnTo>
                    <a:lnTo>
                      <a:pt x="94" y="272"/>
                    </a:lnTo>
                    <a:lnTo>
                      <a:pt x="88" y="266"/>
                    </a:lnTo>
                    <a:lnTo>
                      <a:pt x="78" y="266"/>
                    </a:lnTo>
                    <a:lnTo>
                      <a:pt x="74" y="260"/>
                    </a:lnTo>
                    <a:lnTo>
                      <a:pt x="70" y="256"/>
                    </a:lnTo>
                    <a:lnTo>
                      <a:pt x="66" y="246"/>
                    </a:lnTo>
                    <a:lnTo>
                      <a:pt x="58" y="224"/>
                    </a:lnTo>
                    <a:lnTo>
                      <a:pt x="52" y="222"/>
                    </a:lnTo>
                    <a:lnTo>
                      <a:pt x="50" y="216"/>
                    </a:lnTo>
                    <a:lnTo>
                      <a:pt x="50" y="204"/>
                    </a:lnTo>
                    <a:lnTo>
                      <a:pt x="60" y="174"/>
                    </a:lnTo>
                    <a:lnTo>
                      <a:pt x="62" y="168"/>
                    </a:lnTo>
                    <a:lnTo>
                      <a:pt x="58" y="164"/>
                    </a:lnTo>
                    <a:lnTo>
                      <a:pt x="62" y="150"/>
                    </a:lnTo>
                    <a:lnTo>
                      <a:pt x="62" y="144"/>
                    </a:lnTo>
                    <a:lnTo>
                      <a:pt x="62" y="140"/>
                    </a:lnTo>
                    <a:lnTo>
                      <a:pt x="68" y="138"/>
                    </a:lnTo>
                    <a:lnTo>
                      <a:pt x="72" y="140"/>
                    </a:lnTo>
                    <a:lnTo>
                      <a:pt x="72" y="142"/>
                    </a:lnTo>
                    <a:lnTo>
                      <a:pt x="72" y="152"/>
                    </a:lnTo>
                    <a:lnTo>
                      <a:pt x="76" y="154"/>
                    </a:lnTo>
                    <a:lnTo>
                      <a:pt x="80" y="154"/>
                    </a:lnTo>
                    <a:lnTo>
                      <a:pt x="88" y="152"/>
                    </a:lnTo>
                    <a:lnTo>
                      <a:pt x="100" y="164"/>
                    </a:lnTo>
                    <a:lnTo>
                      <a:pt x="110" y="162"/>
                    </a:lnTo>
                    <a:lnTo>
                      <a:pt x="116" y="172"/>
                    </a:lnTo>
                    <a:lnTo>
                      <a:pt x="116" y="164"/>
                    </a:lnTo>
                    <a:lnTo>
                      <a:pt x="114" y="156"/>
                    </a:lnTo>
                    <a:lnTo>
                      <a:pt x="112" y="154"/>
                    </a:lnTo>
                    <a:lnTo>
                      <a:pt x="112" y="148"/>
                    </a:lnTo>
                    <a:lnTo>
                      <a:pt x="112" y="144"/>
                    </a:lnTo>
                    <a:lnTo>
                      <a:pt x="112" y="138"/>
                    </a:lnTo>
                    <a:lnTo>
                      <a:pt x="108" y="130"/>
                    </a:lnTo>
                    <a:lnTo>
                      <a:pt x="106" y="120"/>
                    </a:lnTo>
                    <a:lnTo>
                      <a:pt x="116" y="116"/>
                    </a:lnTo>
                    <a:lnTo>
                      <a:pt x="126" y="116"/>
                    </a:lnTo>
                    <a:lnTo>
                      <a:pt x="136" y="114"/>
                    </a:lnTo>
                    <a:lnTo>
                      <a:pt x="150" y="114"/>
                    </a:lnTo>
                  </a:path>
                </a:pathLst>
              </a:custGeom>
              <a:solidFill>
                <a:schemeClr val="hlink"/>
              </a:solidFill>
              <a:ln w="12700" cap="rnd">
                <a:solidFill>
                  <a:schemeClr val="bg1"/>
                </a:solidFill>
                <a:round/>
                <a:headEnd/>
                <a:tailEnd/>
              </a:ln>
            </p:spPr>
            <p:txBody>
              <a:bodyPr/>
              <a:lstStyle/>
              <a:p>
                <a:endParaRPr lang="en-US"/>
              </a:p>
            </p:txBody>
          </p:sp>
          <p:sp>
            <p:nvSpPr>
              <p:cNvPr id="13889" name="Freeform 170"/>
              <p:cNvSpPr>
                <a:spLocks/>
              </p:cNvSpPr>
              <p:nvPr/>
            </p:nvSpPr>
            <p:spPr bwMode="ltGray">
              <a:xfrm>
                <a:off x="4101" y="2280"/>
                <a:ext cx="163" cy="385"/>
              </a:xfrm>
              <a:custGeom>
                <a:avLst/>
                <a:gdLst>
                  <a:gd name="T0" fmla="*/ 130 w 163"/>
                  <a:gd name="T1" fmla="*/ 466 h 345"/>
                  <a:gd name="T2" fmla="*/ 134 w 163"/>
                  <a:gd name="T3" fmla="*/ 453 h 345"/>
                  <a:gd name="T4" fmla="*/ 144 w 163"/>
                  <a:gd name="T5" fmla="*/ 429 h 345"/>
                  <a:gd name="T6" fmla="*/ 134 w 163"/>
                  <a:gd name="T7" fmla="*/ 400 h 345"/>
                  <a:gd name="T8" fmla="*/ 122 w 163"/>
                  <a:gd name="T9" fmla="*/ 364 h 345"/>
                  <a:gd name="T10" fmla="*/ 116 w 163"/>
                  <a:gd name="T11" fmla="*/ 345 h 345"/>
                  <a:gd name="T12" fmla="*/ 126 w 163"/>
                  <a:gd name="T13" fmla="*/ 323 h 345"/>
                  <a:gd name="T14" fmla="*/ 116 w 163"/>
                  <a:gd name="T15" fmla="*/ 300 h 345"/>
                  <a:gd name="T16" fmla="*/ 108 w 163"/>
                  <a:gd name="T17" fmla="*/ 287 h 345"/>
                  <a:gd name="T18" fmla="*/ 98 w 163"/>
                  <a:gd name="T19" fmla="*/ 264 h 345"/>
                  <a:gd name="T20" fmla="*/ 106 w 163"/>
                  <a:gd name="T21" fmla="*/ 248 h 345"/>
                  <a:gd name="T22" fmla="*/ 120 w 163"/>
                  <a:gd name="T23" fmla="*/ 225 h 345"/>
                  <a:gd name="T24" fmla="*/ 124 w 163"/>
                  <a:gd name="T25" fmla="*/ 212 h 345"/>
                  <a:gd name="T26" fmla="*/ 134 w 163"/>
                  <a:gd name="T27" fmla="*/ 208 h 345"/>
                  <a:gd name="T28" fmla="*/ 142 w 163"/>
                  <a:gd name="T29" fmla="*/ 203 h 345"/>
                  <a:gd name="T30" fmla="*/ 148 w 163"/>
                  <a:gd name="T31" fmla="*/ 196 h 345"/>
                  <a:gd name="T32" fmla="*/ 154 w 163"/>
                  <a:gd name="T33" fmla="*/ 181 h 345"/>
                  <a:gd name="T34" fmla="*/ 162 w 163"/>
                  <a:gd name="T35" fmla="*/ 167 h 345"/>
                  <a:gd name="T36" fmla="*/ 154 w 163"/>
                  <a:gd name="T37" fmla="*/ 170 h 345"/>
                  <a:gd name="T38" fmla="*/ 146 w 163"/>
                  <a:gd name="T39" fmla="*/ 175 h 345"/>
                  <a:gd name="T40" fmla="*/ 140 w 163"/>
                  <a:gd name="T41" fmla="*/ 158 h 345"/>
                  <a:gd name="T42" fmla="*/ 130 w 163"/>
                  <a:gd name="T43" fmla="*/ 136 h 345"/>
                  <a:gd name="T44" fmla="*/ 120 w 163"/>
                  <a:gd name="T45" fmla="*/ 115 h 345"/>
                  <a:gd name="T46" fmla="*/ 106 w 163"/>
                  <a:gd name="T47" fmla="*/ 110 h 345"/>
                  <a:gd name="T48" fmla="*/ 106 w 163"/>
                  <a:gd name="T49" fmla="*/ 86 h 345"/>
                  <a:gd name="T50" fmla="*/ 108 w 163"/>
                  <a:gd name="T51" fmla="*/ 69 h 345"/>
                  <a:gd name="T52" fmla="*/ 116 w 163"/>
                  <a:gd name="T53" fmla="*/ 39 h 345"/>
                  <a:gd name="T54" fmla="*/ 108 w 163"/>
                  <a:gd name="T55" fmla="*/ 22 h 345"/>
                  <a:gd name="T56" fmla="*/ 100 w 163"/>
                  <a:gd name="T57" fmla="*/ 0 h 345"/>
                  <a:gd name="T58" fmla="*/ 86 w 163"/>
                  <a:gd name="T59" fmla="*/ 13 h 345"/>
                  <a:gd name="T60" fmla="*/ 0 w 163"/>
                  <a:gd name="T61" fmla="*/ 183 h 345"/>
                  <a:gd name="T62" fmla="*/ 14 w 163"/>
                  <a:gd name="T63" fmla="*/ 228 h 345"/>
                  <a:gd name="T64" fmla="*/ 26 w 163"/>
                  <a:gd name="T65" fmla="*/ 233 h 345"/>
                  <a:gd name="T66" fmla="*/ 30 w 163"/>
                  <a:gd name="T67" fmla="*/ 261 h 345"/>
                  <a:gd name="T68" fmla="*/ 46 w 163"/>
                  <a:gd name="T69" fmla="*/ 289 h 345"/>
                  <a:gd name="T70" fmla="*/ 52 w 163"/>
                  <a:gd name="T71" fmla="*/ 336 h 345"/>
                  <a:gd name="T72" fmla="*/ 84 w 163"/>
                  <a:gd name="T73" fmla="*/ 311 h 345"/>
                  <a:gd name="T74" fmla="*/ 86 w 163"/>
                  <a:gd name="T75" fmla="*/ 300 h 345"/>
                  <a:gd name="T76" fmla="*/ 100 w 163"/>
                  <a:gd name="T77" fmla="*/ 323 h 345"/>
                  <a:gd name="T78" fmla="*/ 114 w 163"/>
                  <a:gd name="T79" fmla="*/ 384 h 345"/>
                  <a:gd name="T80" fmla="*/ 128 w 163"/>
                  <a:gd name="T81" fmla="*/ 431 h 3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
                  <a:gd name="T124" fmla="*/ 0 h 345"/>
                  <a:gd name="T125" fmla="*/ 163 w 163"/>
                  <a:gd name="T126" fmla="*/ 345 h 34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 h="345">
                    <a:moveTo>
                      <a:pt x="124" y="344"/>
                    </a:moveTo>
                    <a:lnTo>
                      <a:pt x="130" y="336"/>
                    </a:lnTo>
                    <a:lnTo>
                      <a:pt x="136" y="332"/>
                    </a:lnTo>
                    <a:lnTo>
                      <a:pt x="134" y="326"/>
                    </a:lnTo>
                    <a:lnTo>
                      <a:pt x="140" y="324"/>
                    </a:lnTo>
                    <a:lnTo>
                      <a:pt x="144" y="308"/>
                    </a:lnTo>
                    <a:lnTo>
                      <a:pt x="140" y="298"/>
                    </a:lnTo>
                    <a:lnTo>
                      <a:pt x="134" y="288"/>
                    </a:lnTo>
                    <a:lnTo>
                      <a:pt x="134" y="276"/>
                    </a:lnTo>
                    <a:lnTo>
                      <a:pt x="122" y="262"/>
                    </a:lnTo>
                    <a:lnTo>
                      <a:pt x="118" y="258"/>
                    </a:lnTo>
                    <a:lnTo>
                      <a:pt x="116" y="248"/>
                    </a:lnTo>
                    <a:lnTo>
                      <a:pt x="124" y="240"/>
                    </a:lnTo>
                    <a:lnTo>
                      <a:pt x="126" y="232"/>
                    </a:lnTo>
                    <a:lnTo>
                      <a:pt x="124" y="222"/>
                    </a:lnTo>
                    <a:lnTo>
                      <a:pt x="116" y="216"/>
                    </a:lnTo>
                    <a:lnTo>
                      <a:pt x="114" y="210"/>
                    </a:lnTo>
                    <a:lnTo>
                      <a:pt x="108" y="206"/>
                    </a:lnTo>
                    <a:lnTo>
                      <a:pt x="106" y="200"/>
                    </a:lnTo>
                    <a:lnTo>
                      <a:pt x="98" y="190"/>
                    </a:lnTo>
                    <a:lnTo>
                      <a:pt x="108" y="186"/>
                    </a:lnTo>
                    <a:lnTo>
                      <a:pt x="106" y="178"/>
                    </a:lnTo>
                    <a:lnTo>
                      <a:pt x="108" y="162"/>
                    </a:lnTo>
                    <a:lnTo>
                      <a:pt x="120" y="162"/>
                    </a:lnTo>
                    <a:lnTo>
                      <a:pt x="122" y="158"/>
                    </a:lnTo>
                    <a:lnTo>
                      <a:pt x="124" y="152"/>
                    </a:lnTo>
                    <a:lnTo>
                      <a:pt x="132" y="152"/>
                    </a:lnTo>
                    <a:lnTo>
                      <a:pt x="134" y="150"/>
                    </a:lnTo>
                    <a:lnTo>
                      <a:pt x="142" y="150"/>
                    </a:lnTo>
                    <a:lnTo>
                      <a:pt x="142" y="146"/>
                    </a:lnTo>
                    <a:lnTo>
                      <a:pt x="152" y="148"/>
                    </a:lnTo>
                    <a:lnTo>
                      <a:pt x="148" y="142"/>
                    </a:lnTo>
                    <a:lnTo>
                      <a:pt x="154" y="140"/>
                    </a:lnTo>
                    <a:lnTo>
                      <a:pt x="154" y="130"/>
                    </a:lnTo>
                    <a:lnTo>
                      <a:pt x="162" y="124"/>
                    </a:lnTo>
                    <a:lnTo>
                      <a:pt x="162" y="120"/>
                    </a:lnTo>
                    <a:lnTo>
                      <a:pt x="158" y="118"/>
                    </a:lnTo>
                    <a:lnTo>
                      <a:pt x="154" y="122"/>
                    </a:lnTo>
                    <a:lnTo>
                      <a:pt x="148" y="122"/>
                    </a:lnTo>
                    <a:lnTo>
                      <a:pt x="146" y="126"/>
                    </a:lnTo>
                    <a:lnTo>
                      <a:pt x="142" y="122"/>
                    </a:lnTo>
                    <a:lnTo>
                      <a:pt x="140" y="114"/>
                    </a:lnTo>
                    <a:lnTo>
                      <a:pt x="128" y="116"/>
                    </a:lnTo>
                    <a:lnTo>
                      <a:pt x="130" y="98"/>
                    </a:lnTo>
                    <a:lnTo>
                      <a:pt x="126" y="98"/>
                    </a:lnTo>
                    <a:lnTo>
                      <a:pt x="120" y="82"/>
                    </a:lnTo>
                    <a:lnTo>
                      <a:pt x="112" y="82"/>
                    </a:lnTo>
                    <a:lnTo>
                      <a:pt x="106" y="80"/>
                    </a:lnTo>
                    <a:lnTo>
                      <a:pt x="102" y="76"/>
                    </a:lnTo>
                    <a:lnTo>
                      <a:pt x="106" y="62"/>
                    </a:lnTo>
                    <a:lnTo>
                      <a:pt x="108" y="56"/>
                    </a:lnTo>
                    <a:lnTo>
                      <a:pt x="108" y="50"/>
                    </a:lnTo>
                    <a:lnTo>
                      <a:pt x="114" y="48"/>
                    </a:lnTo>
                    <a:lnTo>
                      <a:pt x="116" y="28"/>
                    </a:lnTo>
                    <a:lnTo>
                      <a:pt x="114" y="18"/>
                    </a:lnTo>
                    <a:lnTo>
                      <a:pt x="108" y="16"/>
                    </a:lnTo>
                    <a:lnTo>
                      <a:pt x="106" y="8"/>
                    </a:lnTo>
                    <a:lnTo>
                      <a:pt x="100" y="0"/>
                    </a:lnTo>
                    <a:lnTo>
                      <a:pt x="96" y="0"/>
                    </a:lnTo>
                    <a:lnTo>
                      <a:pt x="86" y="10"/>
                    </a:lnTo>
                    <a:lnTo>
                      <a:pt x="30" y="36"/>
                    </a:lnTo>
                    <a:lnTo>
                      <a:pt x="0" y="132"/>
                    </a:lnTo>
                    <a:lnTo>
                      <a:pt x="6" y="154"/>
                    </a:lnTo>
                    <a:lnTo>
                      <a:pt x="14" y="164"/>
                    </a:lnTo>
                    <a:lnTo>
                      <a:pt x="20" y="170"/>
                    </a:lnTo>
                    <a:lnTo>
                      <a:pt x="26" y="168"/>
                    </a:lnTo>
                    <a:lnTo>
                      <a:pt x="32" y="184"/>
                    </a:lnTo>
                    <a:lnTo>
                      <a:pt x="30" y="188"/>
                    </a:lnTo>
                    <a:lnTo>
                      <a:pt x="36" y="190"/>
                    </a:lnTo>
                    <a:lnTo>
                      <a:pt x="46" y="208"/>
                    </a:lnTo>
                    <a:lnTo>
                      <a:pt x="40" y="238"/>
                    </a:lnTo>
                    <a:lnTo>
                      <a:pt x="52" y="242"/>
                    </a:lnTo>
                    <a:lnTo>
                      <a:pt x="62" y="242"/>
                    </a:lnTo>
                    <a:lnTo>
                      <a:pt x="84" y="224"/>
                    </a:lnTo>
                    <a:lnTo>
                      <a:pt x="86" y="218"/>
                    </a:lnTo>
                    <a:lnTo>
                      <a:pt x="86" y="216"/>
                    </a:lnTo>
                    <a:lnTo>
                      <a:pt x="90" y="220"/>
                    </a:lnTo>
                    <a:lnTo>
                      <a:pt x="100" y="232"/>
                    </a:lnTo>
                    <a:lnTo>
                      <a:pt x="106" y="254"/>
                    </a:lnTo>
                    <a:lnTo>
                      <a:pt x="114" y="276"/>
                    </a:lnTo>
                    <a:lnTo>
                      <a:pt x="124" y="294"/>
                    </a:lnTo>
                    <a:lnTo>
                      <a:pt x="128" y="310"/>
                    </a:lnTo>
                    <a:lnTo>
                      <a:pt x="124" y="344"/>
                    </a:lnTo>
                  </a:path>
                </a:pathLst>
              </a:custGeom>
              <a:solidFill>
                <a:schemeClr val="hlink"/>
              </a:solidFill>
              <a:ln w="12700" cap="rnd">
                <a:solidFill>
                  <a:schemeClr val="bg1"/>
                </a:solidFill>
                <a:round/>
                <a:headEnd/>
                <a:tailEnd/>
              </a:ln>
            </p:spPr>
            <p:txBody>
              <a:bodyPr/>
              <a:lstStyle/>
              <a:p>
                <a:endParaRPr lang="en-US"/>
              </a:p>
            </p:txBody>
          </p:sp>
          <p:sp>
            <p:nvSpPr>
              <p:cNvPr id="13890" name="Freeform 171"/>
              <p:cNvSpPr>
                <a:spLocks/>
              </p:cNvSpPr>
              <p:nvPr/>
            </p:nvSpPr>
            <p:spPr bwMode="ltGray">
              <a:xfrm>
                <a:off x="4022" y="2320"/>
                <a:ext cx="96" cy="140"/>
              </a:xfrm>
              <a:custGeom>
                <a:avLst/>
                <a:gdLst>
                  <a:gd name="T0" fmla="*/ 28 w 97"/>
                  <a:gd name="T1" fmla="*/ 138 h 125"/>
                  <a:gd name="T2" fmla="*/ 0 w 97"/>
                  <a:gd name="T3" fmla="*/ 50 h 125"/>
                  <a:gd name="T4" fmla="*/ 18 w 97"/>
                  <a:gd name="T5" fmla="*/ 0 h 125"/>
                  <a:gd name="T6" fmla="*/ 79 w 97"/>
                  <a:gd name="T7" fmla="*/ 31 h 125"/>
                  <a:gd name="T8" fmla="*/ 93 w 97"/>
                  <a:gd name="T9" fmla="*/ 36 h 125"/>
                  <a:gd name="T10" fmla="*/ 91 w 97"/>
                  <a:gd name="T11" fmla="*/ 132 h 125"/>
                  <a:gd name="T12" fmla="*/ 87 w 97"/>
                  <a:gd name="T13" fmla="*/ 132 h 125"/>
                  <a:gd name="T14" fmla="*/ 87 w 97"/>
                  <a:gd name="T15" fmla="*/ 146 h 125"/>
                  <a:gd name="T16" fmla="*/ 89 w 97"/>
                  <a:gd name="T17" fmla="*/ 152 h 125"/>
                  <a:gd name="T18" fmla="*/ 89 w 97"/>
                  <a:gd name="T19" fmla="*/ 155 h 125"/>
                  <a:gd name="T20" fmla="*/ 85 w 97"/>
                  <a:gd name="T21" fmla="*/ 155 h 125"/>
                  <a:gd name="T22" fmla="*/ 83 w 97"/>
                  <a:gd name="T23" fmla="*/ 157 h 125"/>
                  <a:gd name="T24" fmla="*/ 87 w 97"/>
                  <a:gd name="T25" fmla="*/ 175 h 125"/>
                  <a:gd name="T26" fmla="*/ 79 w 97"/>
                  <a:gd name="T27" fmla="*/ 155 h 125"/>
                  <a:gd name="T28" fmla="*/ 71 w 97"/>
                  <a:gd name="T29" fmla="*/ 124 h 125"/>
                  <a:gd name="T30" fmla="*/ 69 w 97"/>
                  <a:gd name="T31" fmla="*/ 113 h 125"/>
                  <a:gd name="T32" fmla="*/ 67 w 97"/>
                  <a:gd name="T33" fmla="*/ 113 h 125"/>
                  <a:gd name="T34" fmla="*/ 63 w 97"/>
                  <a:gd name="T35" fmla="*/ 115 h 125"/>
                  <a:gd name="T36" fmla="*/ 59 w 97"/>
                  <a:gd name="T37" fmla="*/ 115 h 125"/>
                  <a:gd name="T38" fmla="*/ 55 w 97"/>
                  <a:gd name="T39" fmla="*/ 121 h 125"/>
                  <a:gd name="T40" fmla="*/ 46 w 97"/>
                  <a:gd name="T41" fmla="*/ 132 h 125"/>
                  <a:gd name="T42" fmla="*/ 34 w 97"/>
                  <a:gd name="T43" fmla="*/ 136 h 125"/>
                  <a:gd name="T44" fmla="*/ 28 w 97"/>
                  <a:gd name="T45" fmla="*/ 138 h 1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7"/>
                  <a:gd name="T70" fmla="*/ 0 h 125"/>
                  <a:gd name="T71" fmla="*/ 97 w 97"/>
                  <a:gd name="T72" fmla="*/ 125 h 1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7" h="125">
                    <a:moveTo>
                      <a:pt x="28" y="98"/>
                    </a:moveTo>
                    <a:lnTo>
                      <a:pt x="0" y="36"/>
                    </a:lnTo>
                    <a:lnTo>
                      <a:pt x="18" y="0"/>
                    </a:lnTo>
                    <a:lnTo>
                      <a:pt x="82" y="22"/>
                    </a:lnTo>
                    <a:lnTo>
                      <a:pt x="96" y="26"/>
                    </a:lnTo>
                    <a:lnTo>
                      <a:pt x="94" y="94"/>
                    </a:lnTo>
                    <a:lnTo>
                      <a:pt x="90" y="94"/>
                    </a:lnTo>
                    <a:lnTo>
                      <a:pt x="90" y="104"/>
                    </a:lnTo>
                    <a:lnTo>
                      <a:pt x="92" y="108"/>
                    </a:lnTo>
                    <a:lnTo>
                      <a:pt x="92" y="110"/>
                    </a:lnTo>
                    <a:lnTo>
                      <a:pt x="88" y="110"/>
                    </a:lnTo>
                    <a:lnTo>
                      <a:pt x="86" y="112"/>
                    </a:lnTo>
                    <a:lnTo>
                      <a:pt x="90" y="124"/>
                    </a:lnTo>
                    <a:lnTo>
                      <a:pt x="82" y="110"/>
                    </a:lnTo>
                    <a:lnTo>
                      <a:pt x="74" y="88"/>
                    </a:lnTo>
                    <a:lnTo>
                      <a:pt x="72" y="80"/>
                    </a:lnTo>
                    <a:lnTo>
                      <a:pt x="70" y="80"/>
                    </a:lnTo>
                    <a:lnTo>
                      <a:pt x="66" y="82"/>
                    </a:lnTo>
                    <a:lnTo>
                      <a:pt x="62" y="82"/>
                    </a:lnTo>
                    <a:lnTo>
                      <a:pt x="58" y="86"/>
                    </a:lnTo>
                    <a:lnTo>
                      <a:pt x="46" y="94"/>
                    </a:lnTo>
                    <a:lnTo>
                      <a:pt x="34" y="96"/>
                    </a:lnTo>
                    <a:lnTo>
                      <a:pt x="28" y="98"/>
                    </a:lnTo>
                  </a:path>
                </a:pathLst>
              </a:custGeom>
              <a:solidFill>
                <a:schemeClr val="hlink"/>
              </a:solidFill>
              <a:ln w="12700" cap="rnd">
                <a:solidFill>
                  <a:schemeClr val="bg1"/>
                </a:solidFill>
                <a:round/>
                <a:headEnd/>
                <a:tailEnd/>
              </a:ln>
            </p:spPr>
            <p:txBody>
              <a:bodyPr/>
              <a:lstStyle/>
              <a:p>
                <a:endParaRPr lang="en-US"/>
              </a:p>
            </p:txBody>
          </p:sp>
          <p:sp>
            <p:nvSpPr>
              <p:cNvPr id="13891" name="Freeform 172"/>
              <p:cNvSpPr>
                <a:spLocks/>
              </p:cNvSpPr>
              <p:nvPr/>
            </p:nvSpPr>
            <p:spPr bwMode="ltGray">
              <a:xfrm>
                <a:off x="4043" y="2291"/>
                <a:ext cx="55" cy="41"/>
              </a:xfrm>
              <a:custGeom>
                <a:avLst/>
                <a:gdLst>
                  <a:gd name="T0" fmla="*/ 54 w 55"/>
                  <a:gd name="T1" fmla="*/ 30 h 37"/>
                  <a:gd name="T2" fmla="*/ 20 w 55"/>
                  <a:gd name="T3" fmla="*/ 49 h 37"/>
                  <a:gd name="T4" fmla="*/ 0 w 55"/>
                  <a:gd name="T5" fmla="*/ 33 h 37"/>
                  <a:gd name="T6" fmla="*/ 8 w 55"/>
                  <a:gd name="T7" fmla="*/ 13 h 37"/>
                  <a:gd name="T8" fmla="*/ 10 w 55"/>
                  <a:gd name="T9" fmla="*/ 11 h 37"/>
                  <a:gd name="T10" fmla="*/ 12 w 55"/>
                  <a:gd name="T11" fmla="*/ 9 h 37"/>
                  <a:gd name="T12" fmla="*/ 14 w 55"/>
                  <a:gd name="T13" fmla="*/ 4 h 37"/>
                  <a:gd name="T14" fmla="*/ 16 w 55"/>
                  <a:gd name="T15" fmla="*/ 2 h 37"/>
                  <a:gd name="T16" fmla="*/ 18 w 55"/>
                  <a:gd name="T17" fmla="*/ 0 h 37"/>
                  <a:gd name="T18" fmla="*/ 24 w 55"/>
                  <a:gd name="T19" fmla="*/ 0 h 37"/>
                  <a:gd name="T20" fmla="*/ 26 w 55"/>
                  <a:gd name="T21" fmla="*/ 4 h 37"/>
                  <a:gd name="T22" fmla="*/ 32 w 55"/>
                  <a:gd name="T23" fmla="*/ 4 h 37"/>
                  <a:gd name="T24" fmla="*/ 38 w 55"/>
                  <a:gd name="T25" fmla="*/ 11 h 37"/>
                  <a:gd name="T26" fmla="*/ 40 w 55"/>
                  <a:gd name="T27" fmla="*/ 13 h 37"/>
                  <a:gd name="T28" fmla="*/ 46 w 55"/>
                  <a:gd name="T29" fmla="*/ 9 h 37"/>
                  <a:gd name="T30" fmla="*/ 52 w 55"/>
                  <a:gd name="T31" fmla="*/ 11 h 37"/>
                  <a:gd name="T32" fmla="*/ 52 w 55"/>
                  <a:gd name="T33" fmla="*/ 22 h 37"/>
                  <a:gd name="T34" fmla="*/ 54 w 55"/>
                  <a:gd name="T35" fmla="*/ 3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5"/>
                  <a:gd name="T55" fmla="*/ 0 h 37"/>
                  <a:gd name="T56" fmla="*/ 55 w 55"/>
                  <a:gd name="T57" fmla="*/ 37 h 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5" h="37">
                    <a:moveTo>
                      <a:pt x="54" y="22"/>
                    </a:moveTo>
                    <a:lnTo>
                      <a:pt x="20" y="36"/>
                    </a:lnTo>
                    <a:lnTo>
                      <a:pt x="0" y="24"/>
                    </a:lnTo>
                    <a:lnTo>
                      <a:pt x="8" y="10"/>
                    </a:lnTo>
                    <a:lnTo>
                      <a:pt x="10" y="8"/>
                    </a:lnTo>
                    <a:lnTo>
                      <a:pt x="12" y="6"/>
                    </a:lnTo>
                    <a:lnTo>
                      <a:pt x="14" y="4"/>
                    </a:lnTo>
                    <a:lnTo>
                      <a:pt x="16" y="2"/>
                    </a:lnTo>
                    <a:lnTo>
                      <a:pt x="18" y="0"/>
                    </a:lnTo>
                    <a:lnTo>
                      <a:pt x="24" y="0"/>
                    </a:lnTo>
                    <a:lnTo>
                      <a:pt x="26" y="4"/>
                    </a:lnTo>
                    <a:lnTo>
                      <a:pt x="32" y="4"/>
                    </a:lnTo>
                    <a:lnTo>
                      <a:pt x="38" y="8"/>
                    </a:lnTo>
                    <a:lnTo>
                      <a:pt x="40" y="10"/>
                    </a:lnTo>
                    <a:lnTo>
                      <a:pt x="46" y="6"/>
                    </a:lnTo>
                    <a:lnTo>
                      <a:pt x="52" y="8"/>
                    </a:lnTo>
                    <a:lnTo>
                      <a:pt x="52" y="16"/>
                    </a:lnTo>
                    <a:lnTo>
                      <a:pt x="54" y="22"/>
                    </a:lnTo>
                  </a:path>
                </a:pathLst>
              </a:custGeom>
              <a:solidFill>
                <a:schemeClr val="hlink"/>
              </a:solidFill>
              <a:ln w="12700" cap="rnd">
                <a:solidFill>
                  <a:schemeClr val="bg1"/>
                </a:solidFill>
                <a:round/>
                <a:headEnd/>
                <a:tailEnd/>
              </a:ln>
            </p:spPr>
            <p:txBody>
              <a:bodyPr/>
              <a:lstStyle/>
              <a:p>
                <a:endParaRPr lang="en-US"/>
              </a:p>
            </p:txBody>
          </p:sp>
          <p:sp>
            <p:nvSpPr>
              <p:cNvPr id="13892" name="Freeform 173"/>
              <p:cNvSpPr>
                <a:spLocks/>
              </p:cNvSpPr>
              <p:nvPr/>
            </p:nvSpPr>
            <p:spPr bwMode="ltGray">
              <a:xfrm>
                <a:off x="3897" y="2253"/>
                <a:ext cx="137" cy="84"/>
              </a:xfrm>
              <a:custGeom>
                <a:avLst/>
                <a:gdLst>
                  <a:gd name="T0" fmla="*/ 4 w 139"/>
                  <a:gd name="T1" fmla="*/ 0 h 75"/>
                  <a:gd name="T2" fmla="*/ 0 w 139"/>
                  <a:gd name="T3" fmla="*/ 48 h 75"/>
                  <a:gd name="T4" fmla="*/ 75 w 139"/>
                  <a:gd name="T5" fmla="*/ 104 h 75"/>
                  <a:gd name="T6" fmla="*/ 132 w 139"/>
                  <a:gd name="T7" fmla="*/ 104 h 75"/>
                  <a:gd name="T8" fmla="*/ 132 w 139"/>
                  <a:gd name="T9" fmla="*/ 62 h 75"/>
                  <a:gd name="T10" fmla="*/ 122 w 139"/>
                  <a:gd name="T11" fmla="*/ 62 h 75"/>
                  <a:gd name="T12" fmla="*/ 120 w 139"/>
                  <a:gd name="T13" fmla="*/ 65 h 75"/>
                  <a:gd name="T14" fmla="*/ 116 w 139"/>
                  <a:gd name="T15" fmla="*/ 59 h 75"/>
                  <a:gd name="T16" fmla="*/ 106 w 139"/>
                  <a:gd name="T17" fmla="*/ 56 h 75"/>
                  <a:gd name="T18" fmla="*/ 106 w 139"/>
                  <a:gd name="T19" fmla="*/ 62 h 75"/>
                  <a:gd name="T20" fmla="*/ 99 w 139"/>
                  <a:gd name="T21" fmla="*/ 59 h 75"/>
                  <a:gd name="T22" fmla="*/ 97 w 139"/>
                  <a:gd name="T23" fmla="*/ 54 h 75"/>
                  <a:gd name="T24" fmla="*/ 95 w 139"/>
                  <a:gd name="T25" fmla="*/ 54 h 75"/>
                  <a:gd name="T26" fmla="*/ 89 w 139"/>
                  <a:gd name="T27" fmla="*/ 56 h 75"/>
                  <a:gd name="T28" fmla="*/ 85 w 139"/>
                  <a:gd name="T29" fmla="*/ 54 h 75"/>
                  <a:gd name="T30" fmla="*/ 77 w 139"/>
                  <a:gd name="T31" fmla="*/ 36 h 75"/>
                  <a:gd name="T32" fmla="*/ 73 w 139"/>
                  <a:gd name="T33" fmla="*/ 36 h 75"/>
                  <a:gd name="T34" fmla="*/ 39 w 139"/>
                  <a:gd name="T35" fmla="*/ 2 h 75"/>
                  <a:gd name="T36" fmla="*/ 28 w 139"/>
                  <a:gd name="T37" fmla="*/ 0 h 75"/>
                  <a:gd name="T38" fmla="*/ 26 w 139"/>
                  <a:gd name="T39" fmla="*/ 4 h 75"/>
                  <a:gd name="T40" fmla="*/ 4 w 139"/>
                  <a:gd name="T41" fmla="*/ 0 h 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9"/>
                  <a:gd name="T64" fmla="*/ 0 h 75"/>
                  <a:gd name="T65" fmla="*/ 139 w 139"/>
                  <a:gd name="T66" fmla="*/ 75 h 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9" h="75">
                    <a:moveTo>
                      <a:pt x="4" y="0"/>
                    </a:moveTo>
                    <a:lnTo>
                      <a:pt x="0" y="34"/>
                    </a:lnTo>
                    <a:lnTo>
                      <a:pt x="78" y="74"/>
                    </a:lnTo>
                    <a:lnTo>
                      <a:pt x="138" y="74"/>
                    </a:lnTo>
                    <a:lnTo>
                      <a:pt x="138" y="44"/>
                    </a:lnTo>
                    <a:lnTo>
                      <a:pt x="128" y="44"/>
                    </a:lnTo>
                    <a:lnTo>
                      <a:pt x="126" y="46"/>
                    </a:lnTo>
                    <a:lnTo>
                      <a:pt x="122" y="42"/>
                    </a:lnTo>
                    <a:lnTo>
                      <a:pt x="112" y="40"/>
                    </a:lnTo>
                    <a:lnTo>
                      <a:pt x="112" y="44"/>
                    </a:lnTo>
                    <a:lnTo>
                      <a:pt x="102" y="42"/>
                    </a:lnTo>
                    <a:lnTo>
                      <a:pt x="100" y="38"/>
                    </a:lnTo>
                    <a:lnTo>
                      <a:pt x="98" y="38"/>
                    </a:lnTo>
                    <a:lnTo>
                      <a:pt x="92" y="40"/>
                    </a:lnTo>
                    <a:lnTo>
                      <a:pt x="88" y="38"/>
                    </a:lnTo>
                    <a:lnTo>
                      <a:pt x="80" y="26"/>
                    </a:lnTo>
                    <a:lnTo>
                      <a:pt x="76" y="26"/>
                    </a:lnTo>
                    <a:lnTo>
                      <a:pt x="42" y="2"/>
                    </a:lnTo>
                    <a:lnTo>
                      <a:pt x="28" y="0"/>
                    </a:lnTo>
                    <a:lnTo>
                      <a:pt x="26" y="4"/>
                    </a:lnTo>
                    <a:lnTo>
                      <a:pt x="4" y="0"/>
                    </a:lnTo>
                  </a:path>
                </a:pathLst>
              </a:custGeom>
              <a:solidFill>
                <a:schemeClr val="hlink"/>
              </a:solidFill>
              <a:ln w="12700" cap="rnd">
                <a:solidFill>
                  <a:schemeClr val="bg1"/>
                </a:solidFill>
                <a:round/>
                <a:headEnd/>
                <a:tailEnd/>
              </a:ln>
            </p:spPr>
            <p:txBody>
              <a:bodyPr/>
              <a:lstStyle/>
              <a:p>
                <a:endParaRPr lang="en-US"/>
              </a:p>
            </p:txBody>
          </p:sp>
          <p:sp>
            <p:nvSpPr>
              <p:cNvPr id="13893" name="Freeform 174"/>
              <p:cNvSpPr>
                <a:spLocks/>
              </p:cNvSpPr>
              <p:nvPr/>
            </p:nvSpPr>
            <p:spPr bwMode="ltGray">
              <a:xfrm>
                <a:off x="3682" y="2092"/>
                <a:ext cx="510" cy="627"/>
              </a:xfrm>
              <a:custGeom>
                <a:avLst/>
                <a:gdLst>
                  <a:gd name="T0" fmla="*/ 22 w 513"/>
                  <a:gd name="T1" fmla="*/ 332 h 561"/>
                  <a:gd name="T2" fmla="*/ 52 w 513"/>
                  <a:gd name="T3" fmla="*/ 321 h 561"/>
                  <a:gd name="T4" fmla="*/ 44 w 513"/>
                  <a:gd name="T5" fmla="*/ 283 h 561"/>
                  <a:gd name="T6" fmla="*/ 50 w 513"/>
                  <a:gd name="T7" fmla="*/ 243 h 561"/>
                  <a:gd name="T8" fmla="*/ 68 w 513"/>
                  <a:gd name="T9" fmla="*/ 248 h 561"/>
                  <a:gd name="T10" fmla="*/ 85 w 513"/>
                  <a:gd name="T11" fmla="*/ 229 h 561"/>
                  <a:gd name="T12" fmla="*/ 121 w 513"/>
                  <a:gd name="T13" fmla="*/ 165 h 561"/>
                  <a:gd name="T14" fmla="*/ 137 w 513"/>
                  <a:gd name="T15" fmla="*/ 142 h 561"/>
                  <a:gd name="T16" fmla="*/ 117 w 513"/>
                  <a:gd name="T17" fmla="*/ 99 h 561"/>
                  <a:gd name="T18" fmla="*/ 127 w 513"/>
                  <a:gd name="T19" fmla="*/ 67 h 561"/>
                  <a:gd name="T20" fmla="*/ 117 w 513"/>
                  <a:gd name="T21" fmla="*/ 45 h 561"/>
                  <a:gd name="T22" fmla="*/ 105 w 513"/>
                  <a:gd name="T23" fmla="*/ 28 h 561"/>
                  <a:gd name="T24" fmla="*/ 119 w 513"/>
                  <a:gd name="T25" fmla="*/ 11 h 561"/>
                  <a:gd name="T26" fmla="*/ 139 w 513"/>
                  <a:gd name="T27" fmla="*/ 4 h 561"/>
                  <a:gd name="T28" fmla="*/ 161 w 513"/>
                  <a:gd name="T29" fmla="*/ 22 h 561"/>
                  <a:gd name="T30" fmla="*/ 199 w 513"/>
                  <a:gd name="T31" fmla="*/ 45 h 561"/>
                  <a:gd name="T32" fmla="*/ 219 w 513"/>
                  <a:gd name="T33" fmla="*/ 84 h 561"/>
                  <a:gd name="T34" fmla="*/ 199 w 513"/>
                  <a:gd name="T35" fmla="*/ 106 h 561"/>
                  <a:gd name="T36" fmla="*/ 195 w 513"/>
                  <a:gd name="T37" fmla="*/ 140 h 561"/>
                  <a:gd name="T38" fmla="*/ 207 w 513"/>
                  <a:gd name="T39" fmla="*/ 179 h 561"/>
                  <a:gd name="T40" fmla="*/ 219 w 513"/>
                  <a:gd name="T41" fmla="*/ 232 h 561"/>
                  <a:gd name="T42" fmla="*/ 243 w 513"/>
                  <a:gd name="T43" fmla="*/ 265 h 561"/>
                  <a:gd name="T44" fmla="*/ 280 w 513"/>
                  <a:gd name="T45" fmla="*/ 274 h 561"/>
                  <a:gd name="T46" fmla="*/ 318 w 513"/>
                  <a:gd name="T47" fmla="*/ 296 h 561"/>
                  <a:gd name="T48" fmla="*/ 346 w 513"/>
                  <a:gd name="T49" fmla="*/ 289 h 561"/>
                  <a:gd name="T50" fmla="*/ 366 w 513"/>
                  <a:gd name="T51" fmla="*/ 265 h 561"/>
                  <a:gd name="T52" fmla="*/ 384 w 513"/>
                  <a:gd name="T53" fmla="*/ 285 h 561"/>
                  <a:gd name="T54" fmla="*/ 425 w 513"/>
                  <a:gd name="T55" fmla="*/ 254 h 561"/>
                  <a:gd name="T56" fmla="*/ 465 w 513"/>
                  <a:gd name="T57" fmla="*/ 217 h 561"/>
                  <a:gd name="T58" fmla="*/ 493 w 513"/>
                  <a:gd name="T59" fmla="*/ 257 h 561"/>
                  <a:gd name="T60" fmla="*/ 475 w 513"/>
                  <a:gd name="T61" fmla="*/ 285 h 561"/>
                  <a:gd name="T62" fmla="*/ 453 w 513"/>
                  <a:gd name="T63" fmla="*/ 323 h 561"/>
                  <a:gd name="T64" fmla="*/ 447 w 513"/>
                  <a:gd name="T65" fmla="*/ 365 h 561"/>
                  <a:gd name="T66" fmla="*/ 427 w 513"/>
                  <a:gd name="T67" fmla="*/ 416 h 561"/>
                  <a:gd name="T68" fmla="*/ 418 w 513"/>
                  <a:gd name="T69" fmla="*/ 365 h 561"/>
                  <a:gd name="T70" fmla="*/ 404 w 513"/>
                  <a:gd name="T71" fmla="*/ 369 h 561"/>
                  <a:gd name="T72" fmla="*/ 425 w 513"/>
                  <a:gd name="T73" fmla="*/ 323 h 561"/>
                  <a:gd name="T74" fmla="*/ 380 w 513"/>
                  <a:gd name="T75" fmla="*/ 332 h 561"/>
                  <a:gd name="T76" fmla="*/ 360 w 513"/>
                  <a:gd name="T77" fmla="*/ 298 h 561"/>
                  <a:gd name="T78" fmla="*/ 356 w 513"/>
                  <a:gd name="T79" fmla="*/ 335 h 561"/>
                  <a:gd name="T80" fmla="*/ 364 w 513"/>
                  <a:gd name="T81" fmla="*/ 382 h 561"/>
                  <a:gd name="T82" fmla="*/ 330 w 513"/>
                  <a:gd name="T83" fmla="*/ 429 h 561"/>
                  <a:gd name="T84" fmla="*/ 298 w 513"/>
                  <a:gd name="T85" fmla="*/ 479 h 561"/>
                  <a:gd name="T86" fmla="*/ 239 w 513"/>
                  <a:gd name="T87" fmla="*/ 564 h 561"/>
                  <a:gd name="T88" fmla="*/ 209 w 513"/>
                  <a:gd name="T89" fmla="*/ 583 h 561"/>
                  <a:gd name="T90" fmla="*/ 203 w 513"/>
                  <a:gd name="T91" fmla="*/ 667 h 561"/>
                  <a:gd name="T92" fmla="*/ 181 w 513"/>
                  <a:gd name="T93" fmla="*/ 729 h 561"/>
                  <a:gd name="T94" fmla="*/ 157 w 513"/>
                  <a:gd name="T95" fmla="*/ 768 h 561"/>
                  <a:gd name="T96" fmla="*/ 123 w 513"/>
                  <a:gd name="T97" fmla="*/ 725 h 561"/>
                  <a:gd name="T98" fmla="*/ 87 w 513"/>
                  <a:gd name="T99" fmla="*/ 590 h 561"/>
                  <a:gd name="T100" fmla="*/ 72 w 513"/>
                  <a:gd name="T101" fmla="*/ 486 h 561"/>
                  <a:gd name="T102" fmla="*/ 74 w 513"/>
                  <a:gd name="T103" fmla="*/ 396 h 561"/>
                  <a:gd name="T104" fmla="*/ 18 w 513"/>
                  <a:gd name="T105" fmla="*/ 391 h 561"/>
                  <a:gd name="T106" fmla="*/ 24 w 513"/>
                  <a:gd name="T107" fmla="*/ 369 h 56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13"/>
                  <a:gd name="T163" fmla="*/ 0 h 561"/>
                  <a:gd name="T164" fmla="*/ 513 w 513"/>
                  <a:gd name="T165" fmla="*/ 561 h 56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13" h="561">
                    <a:moveTo>
                      <a:pt x="4" y="244"/>
                    </a:moveTo>
                    <a:lnTo>
                      <a:pt x="8" y="240"/>
                    </a:lnTo>
                    <a:lnTo>
                      <a:pt x="14" y="240"/>
                    </a:lnTo>
                    <a:lnTo>
                      <a:pt x="18" y="236"/>
                    </a:lnTo>
                    <a:lnTo>
                      <a:pt x="22" y="238"/>
                    </a:lnTo>
                    <a:lnTo>
                      <a:pt x="32" y="240"/>
                    </a:lnTo>
                    <a:lnTo>
                      <a:pt x="44" y="238"/>
                    </a:lnTo>
                    <a:lnTo>
                      <a:pt x="48" y="244"/>
                    </a:lnTo>
                    <a:lnTo>
                      <a:pt x="56" y="234"/>
                    </a:lnTo>
                    <a:lnTo>
                      <a:pt x="52" y="230"/>
                    </a:lnTo>
                    <a:lnTo>
                      <a:pt x="50" y="220"/>
                    </a:lnTo>
                    <a:lnTo>
                      <a:pt x="52" y="216"/>
                    </a:lnTo>
                    <a:lnTo>
                      <a:pt x="42" y="214"/>
                    </a:lnTo>
                    <a:lnTo>
                      <a:pt x="42" y="212"/>
                    </a:lnTo>
                    <a:lnTo>
                      <a:pt x="44" y="202"/>
                    </a:lnTo>
                    <a:lnTo>
                      <a:pt x="44" y="196"/>
                    </a:lnTo>
                    <a:lnTo>
                      <a:pt x="38" y="196"/>
                    </a:lnTo>
                    <a:lnTo>
                      <a:pt x="34" y="194"/>
                    </a:lnTo>
                    <a:lnTo>
                      <a:pt x="36" y="188"/>
                    </a:lnTo>
                    <a:lnTo>
                      <a:pt x="50" y="174"/>
                    </a:lnTo>
                    <a:lnTo>
                      <a:pt x="54" y="174"/>
                    </a:lnTo>
                    <a:lnTo>
                      <a:pt x="56" y="176"/>
                    </a:lnTo>
                    <a:lnTo>
                      <a:pt x="60" y="184"/>
                    </a:lnTo>
                    <a:lnTo>
                      <a:pt x="64" y="180"/>
                    </a:lnTo>
                    <a:lnTo>
                      <a:pt x="68" y="178"/>
                    </a:lnTo>
                    <a:lnTo>
                      <a:pt x="72" y="182"/>
                    </a:lnTo>
                    <a:lnTo>
                      <a:pt x="78" y="180"/>
                    </a:lnTo>
                    <a:lnTo>
                      <a:pt x="78" y="174"/>
                    </a:lnTo>
                    <a:lnTo>
                      <a:pt x="84" y="170"/>
                    </a:lnTo>
                    <a:lnTo>
                      <a:pt x="86" y="164"/>
                    </a:lnTo>
                    <a:lnTo>
                      <a:pt x="100" y="160"/>
                    </a:lnTo>
                    <a:lnTo>
                      <a:pt x="108" y="144"/>
                    </a:lnTo>
                    <a:lnTo>
                      <a:pt x="114" y="138"/>
                    </a:lnTo>
                    <a:lnTo>
                      <a:pt x="114" y="130"/>
                    </a:lnTo>
                    <a:lnTo>
                      <a:pt x="124" y="118"/>
                    </a:lnTo>
                    <a:lnTo>
                      <a:pt x="128" y="120"/>
                    </a:lnTo>
                    <a:lnTo>
                      <a:pt x="130" y="112"/>
                    </a:lnTo>
                    <a:lnTo>
                      <a:pt x="132" y="110"/>
                    </a:lnTo>
                    <a:lnTo>
                      <a:pt x="132" y="104"/>
                    </a:lnTo>
                    <a:lnTo>
                      <a:pt x="140" y="102"/>
                    </a:lnTo>
                    <a:lnTo>
                      <a:pt x="138" y="96"/>
                    </a:lnTo>
                    <a:lnTo>
                      <a:pt x="134" y="94"/>
                    </a:lnTo>
                    <a:lnTo>
                      <a:pt x="132" y="94"/>
                    </a:lnTo>
                    <a:lnTo>
                      <a:pt x="120" y="84"/>
                    </a:lnTo>
                    <a:lnTo>
                      <a:pt x="120" y="72"/>
                    </a:lnTo>
                    <a:lnTo>
                      <a:pt x="118" y="68"/>
                    </a:lnTo>
                    <a:lnTo>
                      <a:pt x="120" y="64"/>
                    </a:lnTo>
                    <a:lnTo>
                      <a:pt x="116" y="58"/>
                    </a:lnTo>
                    <a:lnTo>
                      <a:pt x="124" y="50"/>
                    </a:lnTo>
                    <a:lnTo>
                      <a:pt x="130" y="48"/>
                    </a:lnTo>
                    <a:lnTo>
                      <a:pt x="132" y="44"/>
                    </a:lnTo>
                    <a:lnTo>
                      <a:pt x="130" y="42"/>
                    </a:lnTo>
                    <a:lnTo>
                      <a:pt x="126" y="42"/>
                    </a:lnTo>
                    <a:lnTo>
                      <a:pt x="126" y="36"/>
                    </a:lnTo>
                    <a:lnTo>
                      <a:pt x="120" y="32"/>
                    </a:lnTo>
                    <a:lnTo>
                      <a:pt x="118" y="32"/>
                    </a:lnTo>
                    <a:lnTo>
                      <a:pt x="118" y="28"/>
                    </a:lnTo>
                    <a:lnTo>
                      <a:pt x="112" y="26"/>
                    </a:lnTo>
                    <a:lnTo>
                      <a:pt x="108" y="26"/>
                    </a:lnTo>
                    <a:lnTo>
                      <a:pt x="108" y="20"/>
                    </a:lnTo>
                    <a:lnTo>
                      <a:pt x="110" y="20"/>
                    </a:lnTo>
                    <a:lnTo>
                      <a:pt x="116" y="18"/>
                    </a:lnTo>
                    <a:lnTo>
                      <a:pt x="118" y="12"/>
                    </a:lnTo>
                    <a:lnTo>
                      <a:pt x="118" y="10"/>
                    </a:lnTo>
                    <a:lnTo>
                      <a:pt x="122" y="8"/>
                    </a:lnTo>
                    <a:lnTo>
                      <a:pt x="126" y="8"/>
                    </a:lnTo>
                    <a:lnTo>
                      <a:pt x="132" y="8"/>
                    </a:lnTo>
                    <a:lnTo>
                      <a:pt x="138" y="4"/>
                    </a:lnTo>
                    <a:lnTo>
                      <a:pt x="138" y="0"/>
                    </a:lnTo>
                    <a:lnTo>
                      <a:pt x="142" y="4"/>
                    </a:lnTo>
                    <a:lnTo>
                      <a:pt x="146" y="6"/>
                    </a:lnTo>
                    <a:lnTo>
                      <a:pt x="154" y="8"/>
                    </a:lnTo>
                    <a:lnTo>
                      <a:pt x="154" y="14"/>
                    </a:lnTo>
                    <a:lnTo>
                      <a:pt x="158" y="12"/>
                    </a:lnTo>
                    <a:lnTo>
                      <a:pt x="164" y="16"/>
                    </a:lnTo>
                    <a:lnTo>
                      <a:pt x="170" y="30"/>
                    </a:lnTo>
                    <a:lnTo>
                      <a:pt x="178" y="30"/>
                    </a:lnTo>
                    <a:lnTo>
                      <a:pt x="186" y="36"/>
                    </a:lnTo>
                    <a:lnTo>
                      <a:pt x="192" y="38"/>
                    </a:lnTo>
                    <a:lnTo>
                      <a:pt x="202" y="32"/>
                    </a:lnTo>
                    <a:lnTo>
                      <a:pt x="206" y="30"/>
                    </a:lnTo>
                    <a:lnTo>
                      <a:pt x="220" y="38"/>
                    </a:lnTo>
                    <a:lnTo>
                      <a:pt x="230" y="42"/>
                    </a:lnTo>
                    <a:lnTo>
                      <a:pt x="230" y="50"/>
                    </a:lnTo>
                    <a:lnTo>
                      <a:pt x="222" y="60"/>
                    </a:lnTo>
                    <a:lnTo>
                      <a:pt x="218" y="64"/>
                    </a:lnTo>
                    <a:lnTo>
                      <a:pt x="210" y="66"/>
                    </a:lnTo>
                    <a:lnTo>
                      <a:pt x="210" y="74"/>
                    </a:lnTo>
                    <a:lnTo>
                      <a:pt x="198" y="72"/>
                    </a:lnTo>
                    <a:lnTo>
                      <a:pt x="202" y="76"/>
                    </a:lnTo>
                    <a:lnTo>
                      <a:pt x="208" y="90"/>
                    </a:lnTo>
                    <a:lnTo>
                      <a:pt x="206" y="100"/>
                    </a:lnTo>
                    <a:lnTo>
                      <a:pt x="202" y="100"/>
                    </a:lnTo>
                    <a:lnTo>
                      <a:pt x="200" y="98"/>
                    </a:lnTo>
                    <a:lnTo>
                      <a:pt x="198" y="100"/>
                    </a:lnTo>
                    <a:lnTo>
                      <a:pt x="196" y="104"/>
                    </a:lnTo>
                    <a:lnTo>
                      <a:pt x="196" y="118"/>
                    </a:lnTo>
                    <a:lnTo>
                      <a:pt x="198" y="124"/>
                    </a:lnTo>
                    <a:lnTo>
                      <a:pt x="200" y="126"/>
                    </a:lnTo>
                    <a:lnTo>
                      <a:pt x="210" y="128"/>
                    </a:lnTo>
                    <a:lnTo>
                      <a:pt x="214" y="132"/>
                    </a:lnTo>
                    <a:lnTo>
                      <a:pt x="220" y="130"/>
                    </a:lnTo>
                    <a:lnTo>
                      <a:pt x="234" y="142"/>
                    </a:lnTo>
                    <a:lnTo>
                      <a:pt x="224" y="154"/>
                    </a:lnTo>
                    <a:lnTo>
                      <a:pt x="222" y="166"/>
                    </a:lnTo>
                    <a:lnTo>
                      <a:pt x="228" y="174"/>
                    </a:lnTo>
                    <a:lnTo>
                      <a:pt x="236" y="174"/>
                    </a:lnTo>
                    <a:lnTo>
                      <a:pt x="240" y="182"/>
                    </a:lnTo>
                    <a:lnTo>
                      <a:pt x="242" y="184"/>
                    </a:lnTo>
                    <a:lnTo>
                      <a:pt x="246" y="190"/>
                    </a:lnTo>
                    <a:lnTo>
                      <a:pt x="258" y="190"/>
                    </a:lnTo>
                    <a:lnTo>
                      <a:pt x="262" y="196"/>
                    </a:lnTo>
                    <a:lnTo>
                      <a:pt x="272" y="198"/>
                    </a:lnTo>
                    <a:lnTo>
                      <a:pt x="282" y="198"/>
                    </a:lnTo>
                    <a:lnTo>
                      <a:pt x="286" y="196"/>
                    </a:lnTo>
                    <a:lnTo>
                      <a:pt x="292" y="204"/>
                    </a:lnTo>
                    <a:lnTo>
                      <a:pt x="302" y="206"/>
                    </a:lnTo>
                    <a:lnTo>
                      <a:pt x="308" y="212"/>
                    </a:lnTo>
                    <a:lnTo>
                      <a:pt x="314" y="208"/>
                    </a:lnTo>
                    <a:lnTo>
                      <a:pt x="324" y="212"/>
                    </a:lnTo>
                    <a:lnTo>
                      <a:pt x="334" y="210"/>
                    </a:lnTo>
                    <a:lnTo>
                      <a:pt x="340" y="216"/>
                    </a:lnTo>
                    <a:lnTo>
                      <a:pt x="346" y="214"/>
                    </a:lnTo>
                    <a:lnTo>
                      <a:pt x="352" y="216"/>
                    </a:lnTo>
                    <a:lnTo>
                      <a:pt x="352" y="208"/>
                    </a:lnTo>
                    <a:lnTo>
                      <a:pt x="350" y="200"/>
                    </a:lnTo>
                    <a:lnTo>
                      <a:pt x="354" y="188"/>
                    </a:lnTo>
                    <a:lnTo>
                      <a:pt x="364" y="186"/>
                    </a:lnTo>
                    <a:lnTo>
                      <a:pt x="370" y="182"/>
                    </a:lnTo>
                    <a:lnTo>
                      <a:pt x="372" y="190"/>
                    </a:lnTo>
                    <a:lnTo>
                      <a:pt x="368" y="198"/>
                    </a:lnTo>
                    <a:lnTo>
                      <a:pt x="372" y="206"/>
                    </a:lnTo>
                    <a:lnTo>
                      <a:pt x="382" y="206"/>
                    </a:lnTo>
                    <a:lnTo>
                      <a:pt x="388" y="208"/>
                    </a:lnTo>
                    <a:lnTo>
                      <a:pt x="390" y="204"/>
                    </a:lnTo>
                    <a:lnTo>
                      <a:pt x="402" y="204"/>
                    </a:lnTo>
                    <a:lnTo>
                      <a:pt x="418" y="194"/>
                    </a:lnTo>
                    <a:lnTo>
                      <a:pt x="424" y="188"/>
                    </a:lnTo>
                    <a:lnTo>
                      <a:pt x="430" y="184"/>
                    </a:lnTo>
                    <a:lnTo>
                      <a:pt x="434" y="182"/>
                    </a:lnTo>
                    <a:lnTo>
                      <a:pt x="446" y="168"/>
                    </a:lnTo>
                    <a:lnTo>
                      <a:pt x="458" y="156"/>
                    </a:lnTo>
                    <a:lnTo>
                      <a:pt x="460" y="154"/>
                    </a:lnTo>
                    <a:lnTo>
                      <a:pt x="462" y="156"/>
                    </a:lnTo>
                    <a:lnTo>
                      <a:pt x="474" y="156"/>
                    </a:lnTo>
                    <a:lnTo>
                      <a:pt x="490" y="150"/>
                    </a:lnTo>
                    <a:lnTo>
                      <a:pt x="492" y="156"/>
                    </a:lnTo>
                    <a:lnTo>
                      <a:pt x="498" y="170"/>
                    </a:lnTo>
                    <a:lnTo>
                      <a:pt x="512" y="176"/>
                    </a:lnTo>
                    <a:lnTo>
                      <a:pt x="502" y="184"/>
                    </a:lnTo>
                    <a:lnTo>
                      <a:pt x="508" y="194"/>
                    </a:lnTo>
                    <a:lnTo>
                      <a:pt x="506" y="198"/>
                    </a:lnTo>
                    <a:lnTo>
                      <a:pt x="498" y="194"/>
                    </a:lnTo>
                    <a:lnTo>
                      <a:pt x="488" y="196"/>
                    </a:lnTo>
                    <a:lnTo>
                      <a:pt x="484" y="204"/>
                    </a:lnTo>
                    <a:lnTo>
                      <a:pt x="478" y="204"/>
                    </a:lnTo>
                    <a:lnTo>
                      <a:pt x="470" y="214"/>
                    </a:lnTo>
                    <a:lnTo>
                      <a:pt x="470" y="224"/>
                    </a:lnTo>
                    <a:lnTo>
                      <a:pt x="464" y="224"/>
                    </a:lnTo>
                    <a:lnTo>
                      <a:pt x="462" y="232"/>
                    </a:lnTo>
                    <a:lnTo>
                      <a:pt x="464" y="236"/>
                    </a:lnTo>
                    <a:lnTo>
                      <a:pt x="462" y="248"/>
                    </a:lnTo>
                    <a:lnTo>
                      <a:pt x="460" y="256"/>
                    </a:lnTo>
                    <a:lnTo>
                      <a:pt x="458" y="260"/>
                    </a:lnTo>
                    <a:lnTo>
                      <a:pt x="456" y="262"/>
                    </a:lnTo>
                    <a:lnTo>
                      <a:pt x="448" y="262"/>
                    </a:lnTo>
                    <a:lnTo>
                      <a:pt x="444" y="272"/>
                    </a:lnTo>
                    <a:lnTo>
                      <a:pt x="442" y="290"/>
                    </a:lnTo>
                    <a:lnTo>
                      <a:pt x="440" y="296"/>
                    </a:lnTo>
                    <a:lnTo>
                      <a:pt x="436" y="298"/>
                    </a:lnTo>
                    <a:lnTo>
                      <a:pt x="430" y="288"/>
                    </a:lnTo>
                    <a:lnTo>
                      <a:pt x="430" y="280"/>
                    </a:lnTo>
                    <a:lnTo>
                      <a:pt x="432" y="266"/>
                    </a:lnTo>
                    <a:lnTo>
                      <a:pt x="430" y="254"/>
                    </a:lnTo>
                    <a:lnTo>
                      <a:pt x="424" y="262"/>
                    </a:lnTo>
                    <a:lnTo>
                      <a:pt x="422" y="268"/>
                    </a:lnTo>
                    <a:lnTo>
                      <a:pt x="420" y="280"/>
                    </a:lnTo>
                    <a:lnTo>
                      <a:pt x="418" y="278"/>
                    </a:lnTo>
                    <a:lnTo>
                      <a:pt x="412" y="274"/>
                    </a:lnTo>
                    <a:lnTo>
                      <a:pt x="410" y="264"/>
                    </a:lnTo>
                    <a:lnTo>
                      <a:pt x="416" y="254"/>
                    </a:lnTo>
                    <a:lnTo>
                      <a:pt x="424" y="248"/>
                    </a:lnTo>
                    <a:lnTo>
                      <a:pt x="430" y="240"/>
                    </a:lnTo>
                    <a:lnTo>
                      <a:pt x="434" y="238"/>
                    </a:lnTo>
                    <a:lnTo>
                      <a:pt x="434" y="232"/>
                    </a:lnTo>
                    <a:lnTo>
                      <a:pt x="422" y="232"/>
                    </a:lnTo>
                    <a:lnTo>
                      <a:pt x="418" y="236"/>
                    </a:lnTo>
                    <a:lnTo>
                      <a:pt x="412" y="234"/>
                    </a:lnTo>
                    <a:lnTo>
                      <a:pt x="408" y="240"/>
                    </a:lnTo>
                    <a:lnTo>
                      <a:pt x="386" y="238"/>
                    </a:lnTo>
                    <a:lnTo>
                      <a:pt x="386" y="228"/>
                    </a:lnTo>
                    <a:lnTo>
                      <a:pt x="380" y="214"/>
                    </a:lnTo>
                    <a:lnTo>
                      <a:pt x="374" y="222"/>
                    </a:lnTo>
                    <a:lnTo>
                      <a:pt x="374" y="216"/>
                    </a:lnTo>
                    <a:lnTo>
                      <a:pt x="366" y="214"/>
                    </a:lnTo>
                    <a:lnTo>
                      <a:pt x="360" y="208"/>
                    </a:lnTo>
                    <a:lnTo>
                      <a:pt x="358" y="218"/>
                    </a:lnTo>
                    <a:lnTo>
                      <a:pt x="356" y="224"/>
                    </a:lnTo>
                    <a:lnTo>
                      <a:pt x="360" y="234"/>
                    </a:lnTo>
                    <a:lnTo>
                      <a:pt x="362" y="240"/>
                    </a:lnTo>
                    <a:lnTo>
                      <a:pt x="352" y="242"/>
                    </a:lnTo>
                    <a:lnTo>
                      <a:pt x="358" y="258"/>
                    </a:lnTo>
                    <a:lnTo>
                      <a:pt x="366" y="258"/>
                    </a:lnTo>
                    <a:lnTo>
                      <a:pt x="364" y="272"/>
                    </a:lnTo>
                    <a:lnTo>
                      <a:pt x="370" y="274"/>
                    </a:lnTo>
                    <a:lnTo>
                      <a:pt x="374" y="284"/>
                    </a:lnTo>
                    <a:lnTo>
                      <a:pt x="368" y="302"/>
                    </a:lnTo>
                    <a:lnTo>
                      <a:pt x="354" y="302"/>
                    </a:lnTo>
                    <a:lnTo>
                      <a:pt x="344" y="304"/>
                    </a:lnTo>
                    <a:lnTo>
                      <a:pt x="336" y="308"/>
                    </a:lnTo>
                    <a:lnTo>
                      <a:pt x="330" y="312"/>
                    </a:lnTo>
                    <a:lnTo>
                      <a:pt x="330" y="324"/>
                    </a:lnTo>
                    <a:lnTo>
                      <a:pt x="328" y="330"/>
                    </a:lnTo>
                    <a:lnTo>
                      <a:pt x="322" y="336"/>
                    </a:lnTo>
                    <a:lnTo>
                      <a:pt x="304" y="344"/>
                    </a:lnTo>
                    <a:lnTo>
                      <a:pt x="294" y="354"/>
                    </a:lnTo>
                    <a:lnTo>
                      <a:pt x="274" y="372"/>
                    </a:lnTo>
                    <a:lnTo>
                      <a:pt x="246" y="394"/>
                    </a:lnTo>
                    <a:lnTo>
                      <a:pt x="246" y="400"/>
                    </a:lnTo>
                    <a:lnTo>
                      <a:pt x="242" y="404"/>
                    </a:lnTo>
                    <a:lnTo>
                      <a:pt x="234" y="406"/>
                    </a:lnTo>
                    <a:lnTo>
                      <a:pt x="224" y="410"/>
                    </a:lnTo>
                    <a:lnTo>
                      <a:pt x="226" y="412"/>
                    </a:lnTo>
                    <a:lnTo>
                      <a:pt x="222" y="418"/>
                    </a:lnTo>
                    <a:lnTo>
                      <a:pt x="212" y="418"/>
                    </a:lnTo>
                    <a:lnTo>
                      <a:pt x="206" y="424"/>
                    </a:lnTo>
                    <a:lnTo>
                      <a:pt x="206" y="434"/>
                    </a:lnTo>
                    <a:lnTo>
                      <a:pt x="204" y="458"/>
                    </a:lnTo>
                    <a:lnTo>
                      <a:pt x="208" y="468"/>
                    </a:lnTo>
                    <a:lnTo>
                      <a:pt x="206" y="478"/>
                    </a:lnTo>
                    <a:lnTo>
                      <a:pt x="200" y="480"/>
                    </a:lnTo>
                    <a:lnTo>
                      <a:pt x="196" y="486"/>
                    </a:lnTo>
                    <a:lnTo>
                      <a:pt x="194" y="494"/>
                    </a:lnTo>
                    <a:lnTo>
                      <a:pt x="196" y="522"/>
                    </a:lnTo>
                    <a:lnTo>
                      <a:pt x="184" y="522"/>
                    </a:lnTo>
                    <a:lnTo>
                      <a:pt x="180" y="538"/>
                    </a:lnTo>
                    <a:lnTo>
                      <a:pt x="174" y="538"/>
                    </a:lnTo>
                    <a:lnTo>
                      <a:pt x="164" y="542"/>
                    </a:lnTo>
                    <a:lnTo>
                      <a:pt x="160" y="546"/>
                    </a:lnTo>
                    <a:lnTo>
                      <a:pt x="160" y="550"/>
                    </a:lnTo>
                    <a:lnTo>
                      <a:pt x="160" y="554"/>
                    </a:lnTo>
                    <a:lnTo>
                      <a:pt x="150" y="560"/>
                    </a:lnTo>
                    <a:lnTo>
                      <a:pt x="140" y="558"/>
                    </a:lnTo>
                    <a:lnTo>
                      <a:pt x="132" y="546"/>
                    </a:lnTo>
                    <a:lnTo>
                      <a:pt x="126" y="520"/>
                    </a:lnTo>
                    <a:lnTo>
                      <a:pt x="116" y="494"/>
                    </a:lnTo>
                    <a:lnTo>
                      <a:pt x="106" y="474"/>
                    </a:lnTo>
                    <a:lnTo>
                      <a:pt x="102" y="452"/>
                    </a:lnTo>
                    <a:lnTo>
                      <a:pt x="100" y="432"/>
                    </a:lnTo>
                    <a:lnTo>
                      <a:pt x="90" y="422"/>
                    </a:lnTo>
                    <a:lnTo>
                      <a:pt x="90" y="412"/>
                    </a:lnTo>
                    <a:lnTo>
                      <a:pt x="82" y="402"/>
                    </a:lnTo>
                    <a:lnTo>
                      <a:pt x="80" y="392"/>
                    </a:lnTo>
                    <a:lnTo>
                      <a:pt x="80" y="376"/>
                    </a:lnTo>
                    <a:lnTo>
                      <a:pt x="72" y="348"/>
                    </a:lnTo>
                    <a:lnTo>
                      <a:pt x="74" y="342"/>
                    </a:lnTo>
                    <a:lnTo>
                      <a:pt x="80" y="320"/>
                    </a:lnTo>
                    <a:lnTo>
                      <a:pt x="82" y="298"/>
                    </a:lnTo>
                    <a:lnTo>
                      <a:pt x="84" y="288"/>
                    </a:lnTo>
                    <a:lnTo>
                      <a:pt x="74" y="284"/>
                    </a:lnTo>
                    <a:lnTo>
                      <a:pt x="68" y="300"/>
                    </a:lnTo>
                    <a:lnTo>
                      <a:pt x="54" y="308"/>
                    </a:lnTo>
                    <a:lnTo>
                      <a:pt x="42" y="310"/>
                    </a:lnTo>
                    <a:lnTo>
                      <a:pt x="32" y="300"/>
                    </a:lnTo>
                    <a:lnTo>
                      <a:pt x="18" y="280"/>
                    </a:lnTo>
                    <a:lnTo>
                      <a:pt x="14" y="276"/>
                    </a:lnTo>
                    <a:lnTo>
                      <a:pt x="28" y="274"/>
                    </a:lnTo>
                    <a:lnTo>
                      <a:pt x="42" y="264"/>
                    </a:lnTo>
                    <a:lnTo>
                      <a:pt x="32" y="266"/>
                    </a:lnTo>
                    <a:lnTo>
                      <a:pt x="24" y="264"/>
                    </a:lnTo>
                    <a:lnTo>
                      <a:pt x="12" y="256"/>
                    </a:lnTo>
                    <a:lnTo>
                      <a:pt x="0" y="244"/>
                    </a:lnTo>
                    <a:lnTo>
                      <a:pt x="4" y="244"/>
                    </a:lnTo>
                  </a:path>
                </a:pathLst>
              </a:custGeom>
              <a:solidFill>
                <a:schemeClr val="hlink"/>
              </a:solidFill>
              <a:ln w="12700" cap="rnd">
                <a:solidFill>
                  <a:schemeClr val="bg1"/>
                </a:solidFill>
                <a:round/>
                <a:headEnd/>
                <a:tailEnd/>
              </a:ln>
            </p:spPr>
            <p:txBody>
              <a:bodyPr/>
              <a:lstStyle/>
              <a:p>
                <a:endParaRPr lang="en-US"/>
              </a:p>
            </p:txBody>
          </p:sp>
          <p:sp>
            <p:nvSpPr>
              <p:cNvPr id="13894" name="Freeform 175"/>
              <p:cNvSpPr>
                <a:spLocks/>
              </p:cNvSpPr>
              <p:nvPr/>
            </p:nvSpPr>
            <p:spPr bwMode="ltGray">
              <a:xfrm>
                <a:off x="4477" y="2993"/>
                <a:ext cx="23" cy="10"/>
              </a:xfrm>
              <a:custGeom>
                <a:avLst/>
                <a:gdLst>
                  <a:gd name="T0" fmla="*/ 0 w 23"/>
                  <a:gd name="T1" fmla="*/ 9 h 9"/>
                  <a:gd name="T2" fmla="*/ 10 w 23"/>
                  <a:gd name="T3" fmla="*/ 11 h 9"/>
                  <a:gd name="T4" fmla="*/ 22 w 23"/>
                  <a:gd name="T5" fmla="*/ 0 h 9"/>
                  <a:gd name="T6" fmla="*/ 8 w 23"/>
                  <a:gd name="T7" fmla="*/ 2 h 9"/>
                  <a:gd name="T8" fmla="*/ 0 w 23"/>
                  <a:gd name="T9" fmla="*/ 9 h 9"/>
                  <a:gd name="T10" fmla="*/ 0 60000 65536"/>
                  <a:gd name="T11" fmla="*/ 0 60000 65536"/>
                  <a:gd name="T12" fmla="*/ 0 60000 65536"/>
                  <a:gd name="T13" fmla="*/ 0 60000 65536"/>
                  <a:gd name="T14" fmla="*/ 0 60000 65536"/>
                  <a:gd name="T15" fmla="*/ 0 w 23"/>
                  <a:gd name="T16" fmla="*/ 0 h 9"/>
                  <a:gd name="T17" fmla="*/ 23 w 23"/>
                  <a:gd name="T18" fmla="*/ 9 h 9"/>
                </a:gdLst>
                <a:ahLst/>
                <a:cxnLst>
                  <a:cxn ang="T10">
                    <a:pos x="T0" y="T1"/>
                  </a:cxn>
                  <a:cxn ang="T11">
                    <a:pos x="T2" y="T3"/>
                  </a:cxn>
                  <a:cxn ang="T12">
                    <a:pos x="T4" y="T5"/>
                  </a:cxn>
                  <a:cxn ang="T13">
                    <a:pos x="T6" y="T7"/>
                  </a:cxn>
                  <a:cxn ang="T14">
                    <a:pos x="T8" y="T9"/>
                  </a:cxn>
                </a:cxnLst>
                <a:rect l="T15" t="T16" r="T17" b="T18"/>
                <a:pathLst>
                  <a:path w="23" h="9">
                    <a:moveTo>
                      <a:pt x="0" y="6"/>
                    </a:moveTo>
                    <a:lnTo>
                      <a:pt x="10" y="8"/>
                    </a:lnTo>
                    <a:lnTo>
                      <a:pt x="22" y="0"/>
                    </a:lnTo>
                    <a:lnTo>
                      <a:pt x="8" y="2"/>
                    </a:lnTo>
                    <a:lnTo>
                      <a:pt x="0" y="6"/>
                    </a:lnTo>
                  </a:path>
                </a:pathLst>
              </a:custGeom>
              <a:solidFill>
                <a:schemeClr val="hlink"/>
              </a:solidFill>
              <a:ln w="12700" cap="rnd">
                <a:solidFill>
                  <a:schemeClr val="bg1"/>
                </a:solidFill>
                <a:round/>
                <a:headEnd/>
                <a:tailEnd/>
              </a:ln>
            </p:spPr>
            <p:txBody>
              <a:bodyPr/>
              <a:lstStyle/>
              <a:p>
                <a:endParaRPr lang="en-US"/>
              </a:p>
            </p:txBody>
          </p:sp>
          <p:sp>
            <p:nvSpPr>
              <p:cNvPr id="13895" name="Freeform 176"/>
              <p:cNvSpPr>
                <a:spLocks/>
              </p:cNvSpPr>
              <p:nvPr/>
            </p:nvSpPr>
            <p:spPr bwMode="ltGray">
              <a:xfrm>
                <a:off x="4654" y="3027"/>
                <a:ext cx="11" cy="12"/>
              </a:xfrm>
              <a:custGeom>
                <a:avLst/>
                <a:gdLst>
                  <a:gd name="T0" fmla="*/ 0 w 11"/>
                  <a:gd name="T1" fmla="*/ 13 h 11"/>
                  <a:gd name="T2" fmla="*/ 8 w 11"/>
                  <a:gd name="T3" fmla="*/ 9 h 11"/>
                  <a:gd name="T4" fmla="*/ 10 w 11"/>
                  <a:gd name="T5" fmla="*/ 0 h 11"/>
                  <a:gd name="T6" fmla="*/ 2 w 11"/>
                  <a:gd name="T7" fmla="*/ 9 h 11"/>
                  <a:gd name="T8" fmla="*/ 0 w 11"/>
                  <a:gd name="T9" fmla="*/ 13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0" y="10"/>
                    </a:moveTo>
                    <a:lnTo>
                      <a:pt x="8" y="6"/>
                    </a:lnTo>
                    <a:lnTo>
                      <a:pt x="10" y="0"/>
                    </a:lnTo>
                    <a:lnTo>
                      <a:pt x="2" y="6"/>
                    </a:lnTo>
                    <a:lnTo>
                      <a:pt x="0" y="10"/>
                    </a:lnTo>
                  </a:path>
                </a:pathLst>
              </a:custGeom>
              <a:solidFill>
                <a:schemeClr val="hlink"/>
              </a:solidFill>
              <a:ln w="12700" cap="rnd">
                <a:solidFill>
                  <a:schemeClr val="bg1"/>
                </a:solidFill>
                <a:round/>
                <a:headEnd/>
                <a:tailEnd/>
              </a:ln>
            </p:spPr>
            <p:txBody>
              <a:bodyPr/>
              <a:lstStyle/>
              <a:p>
                <a:endParaRPr lang="en-US"/>
              </a:p>
            </p:txBody>
          </p:sp>
          <p:sp>
            <p:nvSpPr>
              <p:cNvPr id="13896" name="Freeform 177"/>
              <p:cNvSpPr>
                <a:spLocks/>
              </p:cNvSpPr>
              <p:nvPr/>
            </p:nvSpPr>
            <p:spPr bwMode="ltGray">
              <a:xfrm>
                <a:off x="4690" y="2499"/>
                <a:ext cx="31" cy="30"/>
              </a:xfrm>
              <a:custGeom>
                <a:avLst/>
                <a:gdLst>
                  <a:gd name="T0" fmla="*/ 16 w 31"/>
                  <a:gd name="T1" fmla="*/ 36 h 27"/>
                  <a:gd name="T2" fmla="*/ 24 w 31"/>
                  <a:gd name="T3" fmla="*/ 36 h 27"/>
                  <a:gd name="T4" fmla="*/ 30 w 31"/>
                  <a:gd name="T5" fmla="*/ 36 h 27"/>
                  <a:gd name="T6" fmla="*/ 24 w 31"/>
                  <a:gd name="T7" fmla="*/ 24 h 27"/>
                  <a:gd name="T8" fmla="*/ 22 w 31"/>
                  <a:gd name="T9" fmla="*/ 13 h 27"/>
                  <a:gd name="T10" fmla="*/ 20 w 31"/>
                  <a:gd name="T11" fmla="*/ 2 h 27"/>
                  <a:gd name="T12" fmla="*/ 16 w 31"/>
                  <a:gd name="T13" fmla="*/ 0 h 27"/>
                  <a:gd name="T14" fmla="*/ 0 w 31"/>
                  <a:gd name="T15" fmla="*/ 4 h 27"/>
                  <a:gd name="T16" fmla="*/ 8 w 31"/>
                  <a:gd name="T17" fmla="*/ 20 h 27"/>
                  <a:gd name="T18" fmla="*/ 16 w 31"/>
                  <a:gd name="T19" fmla="*/ 36 h 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
                  <a:gd name="T31" fmla="*/ 0 h 27"/>
                  <a:gd name="T32" fmla="*/ 31 w 31"/>
                  <a:gd name="T33" fmla="*/ 27 h 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 h="27">
                    <a:moveTo>
                      <a:pt x="16" y="26"/>
                    </a:moveTo>
                    <a:lnTo>
                      <a:pt x="24" y="26"/>
                    </a:lnTo>
                    <a:lnTo>
                      <a:pt x="30" y="26"/>
                    </a:lnTo>
                    <a:lnTo>
                      <a:pt x="24" y="18"/>
                    </a:lnTo>
                    <a:lnTo>
                      <a:pt x="22" y="10"/>
                    </a:lnTo>
                    <a:lnTo>
                      <a:pt x="20" y="2"/>
                    </a:lnTo>
                    <a:lnTo>
                      <a:pt x="16" y="0"/>
                    </a:lnTo>
                    <a:lnTo>
                      <a:pt x="0" y="4"/>
                    </a:lnTo>
                    <a:lnTo>
                      <a:pt x="8" y="14"/>
                    </a:lnTo>
                    <a:lnTo>
                      <a:pt x="16" y="26"/>
                    </a:lnTo>
                  </a:path>
                </a:pathLst>
              </a:custGeom>
              <a:solidFill>
                <a:schemeClr val="hlink"/>
              </a:solidFill>
              <a:ln w="12700" cap="rnd">
                <a:solidFill>
                  <a:schemeClr val="bg1"/>
                </a:solidFill>
                <a:round/>
                <a:headEnd/>
                <a:tailEnd/>
              </a:ln>
            </p:spPr>
            <p:txBody>
              <a:bodyPr/>
              <a:lstStyle/>
              <a:p>
                <a:endParaRPr lang="en-US"/>
              </a:p>
            </p:txBody>
          </p:sp>
          <p:sp>
            <p:nvSpPr>
              <p:cNvPr id="13897" name="Freeform 178"/>
              <p:cNvSpPr>
                <a:spLocks/>
              </p:cNvSpPr>
              <p:nvPr/>
            </p:nvSpPr>
            <p:spPr bwMode="ltGray">
              <a:xfrm>
                <a:off x="4670" y="2508"/>
                <a:ext cx="19" cy="19"/>
              </a:xfrm>
              <a:custGeom>
                <a:avLst/>
                <a:gdLst>
                  <a:gd name="T0" fmla="*/ 0 w 19"/>
                  <a:gd name="T1" fmla="*/ 4 h 17"/>
                  <a:gd name="T2" fmla="*/ 2 w 19"/>
                  <a:gd name="T3" fmla="*/ 22 h 17"/>
                  <a:gd name="T4" fmla="*/ 8 w 19"/>
                  <a:gd name="T5" fmla="*/ 13 h 17"/>
                  <a:gd name="T6" fmla="*/ 18 w 19"/>
                  <a:gd name="T7" fmla="*/ 20 h 17"/>
                  <a:gd name="T8" fmla="*/ 14 w 19"/>
                  <a:gd name="T9" fmla="*/ 9 h 17"/>
                  <a:gd name="T10" fmla="*/ 12 w 19"/>
                  <a:gd name="T11" fmla="*/ 0 h 17"/>
                  <a:gd name="T12" fmla="*/ 8 w 19"/>
                  <a:gd name="T13" fmla="*/ 4 h 17"/>
                  <a:gd name="T14" fmla="*/ 0 w 19"/>
                  <a:gd name="T15" fmla="*/ 4 h 17"/>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7"/>
                  <a:gd name="T26" fmla="*/ 19 w 19"/>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7">
                    <a:moveTo>
                      <a:pt x="0" y="4"/>
                    </a:moveTo>
                    <a:lnTo>
                      <a:pt x="2" y="16"/>
                    </a:lnTo>
                    <a:lnTo>
                      <a:pt x="8" y="10"/>
                    </a:lnTo>
                    <a:lnTo>
                      <a:pt x="18" y="14"/>
                    </a:lnTo>
                    <a:lnTo>
                      <a:pt x="14" y="6"/>
                    </a:lnTo>
                    <a:lnTo>
                      <a:pt x="12" y="0"/>
                    </a:lnTo>
                    <a:lnTo>
                      <a:pt x="8" y="4"/>
                    </a:lnTo>
                    <a:lnTo>
                      <a:pt x="0" y="4"/>
                    </a:lnTo>
                  </a:path>
                </a:pathLst>
              </a:custGeom>
              <a:solidFill>
                <a:schemeClr val="hlink"/>
              </a:solidFill>
              <a:ln w="12700" cap="rnd">
                <a:solidFill>
                  <a:schemeClr val="bg1"/>
                </a:solidFill>
                <a:round/>
                <a:headEnd/>
                <a:tailEnd/>
              </a:ln>
            </p:spPr>
            <p:txBody>
              <a:bodyPr/>
              <a:lstStyle/>
              <a:p>
                <a:endParaRPr lang="en-US"/>
              </a:p>
            </p:txBody>
          </p:sp>
          <p:sp>
            <p:nvSpPr>
              <p:cNvPr id="13898" name="Freeform 179"/>
              <p:cNvSpPr>
                <a:spLocks/>
              </p:cNvSpPr>
              <p:nvPr/>
            </p:nvSpPr>
            <p:spPr bwMode="ltGray">
              <a:xfrm>
                <a:off x="4398" y="2416"/>
                <a:ext cx="42" cy="48"/>
              </a:xfrm>
              <a:custGeom>
                <a:avLst/>
                <a:gdLst>
                  <a:gd name="T0" fmla="*/ 29 w 43"/>
                  <a:gd name="T1" fmla="*/ 0 h 43"/>
                  <a:gd name="T2" fmla="*/ 21 w 43"/>
                  <a:gd name="T3" fmla="*/ 2 h 43"/>
                  <a:gd name="T4" fmla="*/ 18 w 43"/>
                  <a:gd name="T5" fmla="*/ 9 h 43"/>
                  <a:gd name="T6" fmla="*/ 12 w 43"/>
                  <a:gd name="T7" fmla="*/ 11 h 43"/>
                  <a:gd name="T8" fmla="*/ 0 w 43"/>
                  <a:gd name="T9" fmla="*/ 28 h 43"/>
                  <a:gd name="T10" fmla="*/ 0 w 43"/>
                  <a:gd name="T11" fmla="*/ 47 h 43"/>
                  <a:gd name="T12" fmla="*/ 8 w 43"/>
                  <a:gd name="T13" fmla="*/ 58 h 43"/>
                  <a:gd name="T14" fmla="*/ 20 w 43"/>
                  <a:gd name="T15" fmla="*/ 56 h 43"/>
                  <a:gd name="T16" fmla="*/ 20 w 43"/>
                  <a:gd name="T17" fmla="*/ 50 h 43"/>
                  <a:gd name="T18" fmla="*/ 23 w 43"/>
                  <a:gd name="T19" fmla="*/ 50 h 43"/>
                  <a:gd name="T20" fmla="*/ 25 w 43"/>
                  <a:gd name="T21" fmla="*/ 41 h 43"/>
                  <a:gd name="T22" fmla="*/ 33 w 43"/>
                  <a:gd name="T23" fmla="*/ 39 h 43"/>
                  <a:gd name="T24" fmla="*/ 29 w 43"/>
                  <a:gd name="T25" fmla="*/ 25 h 43"/>
                  <a:gd name="T26" fmla="*/ 35 w 43"/>
                  <a:gd name="T27" fmla="*/ 25 h 43"/>
                  <a:gd name="T28" fmla="*/ 33 w 43"/>
                  <a:gd name="T29" fmla="*/ 13 h 43"/>
                  <a:gd name="T30" fmla="*/ 39 w 43"/>
                  <a:gd name="T31" fmla="*/ 11 h 43"/>
                  <a:gd name="T32" fmla="*/ 33 w 43"/>
                  <a:gd name="T33" fmla="*/ 2 h 43"/>
                  <a:gd name="T34" fmla="*/ 29 w 43"/>
                  <a:gd name="T35" fmla="*/ 0 h 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43"/>
                  <a:gd name="T56" fmla="*/ 43 w 43"/>
                  <a:gd name="T57" fmla="*/ 43 h 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43">
                    <a:moveTo>
                      <a:pt x="32" y="0"/>
                    </a:moveTo>
                    <a:lnTo>
                      <a:pt x="24" y="2"/>
                    </a:lnTo>
                    <a:lnTo>
                      <a:pt x="18" y="6"/>
                    </a:lnTo>
                    <a:lnTo>
                      <a:pt x="12" y="8"/>
                    </a:lnTo>
                    <a:lnTo>
                      <a:pt x="0" y="20"/>
                    </a:lnTo>
                    <a:lnTo>
                      <a:pt x="0" y="34"/>
                    </a:lnTo>
                    <a:lnTo>
                      <a:pt x="8" y="42"/>
                    </a:lnTo>
                    <a:lnTo>
                      <a:pt x="20" y="40"/>
                    </a:lnTo>
                    <a:lnTo>
                      <a:pt x="20" y="36"/>
                    </a:lnTo>
                    <a:lnTo>
                      <a:pt x="26" y="36"/>
                    </a:lnTo>
                    <a:lnTo>
                      <a:pt x="28" y="30"/>
                    </a:lnTo>
                    <a:lnTo>
                      <a:pt x="36" y="28"/>
                    </a:lnTo>
                    <a:lnTo>
                      <a:pt x="32" y="18"/>
                    </a:lnTo>
                    <a:lnTo>
                      <a:pt x="38" y="18"/>
                    </a:lnTo>
                    <a:lnTo>
                      <a:pt x="36" y="10"/>
                    </a:lnTo>
                    <a:lnTo>
                      <a:pt x="42" y="8"/>
                    </a:lnTo>
                    <a:lnTo>
                      <a:pt x="36" y="2"/>
                    </a:lnTo>
                    <a:lnTo>
                      <a:pt x="32" y="0"/>
                    </a:lnTo>
                  </a:path>
                </a:pathLst>
              </a:custGeom>
              <a:solidFill>
                <a:schemeClr val="hlink"/>
              </a:solidFill>
              <a:ln w="12700" cap="rnd">
                <a:solidFill>
                  <a:schemeClr val="bg1"/>
                </a:solidFill>
                <a:round/>
                <a:headEnd/>
                <a:tailEnd/>
              </a:ln>
            </p:spPr>
            <p:txBody>
              <a:bodyPr/>
              <a:lstStyle/>
              <a:p>
                <a:endParaRPr lang="en-US"/>
              </a:p>
            </p:txBody>
          </p:sp>
          <p:sp>
            <p:nvSpPr>
              <p:cNvPr id="13899" name="Freeform 180"/>
              <p:cNvSpPr>
                <a:spLocks/>
              </p:cNvSpPr>
              <p:nvPr/>
            </p:nvSpPr>
            <p:spPr bwMode="ltGray">
              <a:xfrm>
                <a:off x="4572" y="2557"/>
                <a:ext cx="43" cy="79"/>
              </a:xfrm>
              <a:custGeom>
                <a:avLst/>
                <a:gdLst>
                  <a:gd name="T0" fmla="*/ 0 w 43"/>
                  <a:gd name="T1" fmla="*/ 97 h 71"/>
                  <a:gd name="T2" fmla="*/ 8 w 43"/>
                  <a:gd name="T3" fmla="*/ 88 h 71"/>
                  <a:gd name="T4" fmla="*/ 16 w 43"/>
                  <a:gd name="T5" fmla="*/ 75 h 71"/>
                  <a:gd name="T6" fmla="*/ 24 w 43"/>
                  <a:gd name="T7" fmla="*/ 61 h 71"/>
                  <a:gd name="T8" fmla="*/ 24 w 43"/>
                  <a:gd name="T9" fmla="*/ 47 h 71"/>
                  <a:gd name="T10" fmla="*/ 36 w 43"/>
                  <a:gd name="T11" fmla="*/ 41 h 71"/>
                  <a:gd name="T12" fmla="*/ 36 w 43"/>
                  <a:gd name="T13" fmla="*/ 36 h 71"/>
                  <a:gd name="T14" fmla="*/ 42 w 43"/>
                  <a:gd name="T15" fmla="*/ 22 h 71"/>
                  <a:gd name="T16" fmla="*/ 40 w 43"/>
                  <a:gd name="T17" fmla="*/ 11 h 71"/>
                  <a:gd name="T18" fmla="*/ 36 w 43"/>
                  <a:gd name="T19" fmla="*/ 0 h 71"/>
                  <a:gd name="T20" fmla="*/ 36 w 43"/>
                  <a:gd name="T21" fmla="*/ 16 h 71"/>
                  <a:gd name="T22" fmla="*/ 32 w 43"/>
                  <a:gd name="T23" fmla="*/ 20 h 71"/>
                  <a:gd name="T24" fmla="*/ 32 w 43"/>
                  <a:gd name="T25" fmla="*/ 27 h 71"/>
                  <a:gd name="T26" fmla="*/ 26 w 43"/>
                  <a:gd name="T27" fmla="*/ 36 h 71"/>
                  <a:gd name="T28" fmla="*/ 24 w 43"/>
                  <a:gd name="T29" fmla="*/ 41 h 71"/>
                  <a:gd name="T30" fmla="*/ 20 w 43"/>
                  <a:gd name="T31" fmla="*/ 56 h 71"/>
                  <a:gd name="T32" fmla="*/ 0 w 43"/>
                  <a:gd name="T33" fmla="*/ 86 h 71"/>
                  <a:gd name="T34" fmla="*/ 0 w 43"/>
                  <a:gd name="T35" fmla="*/ 97 h 7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71"/>
                  <a:gd name="T56" fmla="*/ 43 w 43"/>
                  <a:gd name="T57" fmla="*/ 71 h 7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71">
                    <a:moveTo>
                      <a:pt x="0" y="70"/>
                    </a:moveTo>
                    <a:lnTo>
                      <a:pt x="8" y="64"/>
                    </a:lnTo>
                    <a:lnTo>
                      <a:pt x="16" y="54"/>
                    </a:lnTo>
                    <a:lnTo>
                      <a:pt x="24" y="44"/>
                    </a:lnTo>
                    <a:lnTo>
                      <a:pt x="24" y="34"/>
                    </a:lnTo>
                    <a:lnTo>
                      <a:pt x="36" y="30"/>
                    </a:lnTo>
                    <a:lnTo>
                      <a:pt x="36" y="26"/>
                    </a:lnTo>
                    <a:lnTo>
                      <a:pt x="42" y="16"/>
                    </a:lnTo>
                    <a:lnTo>
                      <a:pt x="40" y="8"/>
                    </a:lnTo>
                    <a:lnTo>
                      <a:pt x="36" y="0"/>
                    </a:lnTo>
                    <a:lnTo>
                      <a:pt x="36" y="12"/>
                    </a:lnTo>
                    <a:lnTo>
                      <a:pt x="32" y="14"/>
                    </a:lnTo>
                    <a:lnTo>
                      <a:pt x="32" y="20"/>
                    </a:lnTo>
                    <a:lnTo>
                      <a:pt x="26" y="26"/>
                    </a:lnTo>
                    <a:lnTo>
                      <a:pt x="24" y="30"/>
                    </a:lnTo>
                    <a:lnTo>
                      <a:pt x="20" y="40"/>
                    </a:lnTo>
                    <a:lnTo>
                      <a:pt x="0" y="62"/>
                    </a:lnTo>
                    <a:lnTo>
                      <a:pt x="0" y="70"/>
                    </a:lnTo>
                  </a:path>
                </a:pathLst>
              </a:custGeom>
              <a:solidFill>
                <a:schemeClr val="hlink"/>
              </a:solidFill>
              <a:ln w="12700" cap="rnd">
                <a:solidFill>
                  <a:schemeClr val="bg1"/>
                </a:solidFill>
                <a:round/>
                <a:headEnd/>
                <a:tailEnd/>
              </a:ln>
            </p:spPr>
            <p:txBody>
              <a:bodyPr/>
              <a:lstStyle/>
              <a:p>
                <a:endParaRPr lang="en-US"/>
              </a:p>
            </p:txBody>
          </p:sp>
          <p:sp>
            <p:nvSpPr>
              <p:cNvPr id="13900" name="Freeform 181"/>
              <p:cNvSpPr>
                <a:spLocks/>
              </p:cNvSpPr>
              <p:nvPr/>
            </p:nvSpPr>
            <p:spPr bwMode="ltGray">
              <a:xfrm>
                <a:off x="4658" y="2555"/>
                <a:ext cx="86" cy="102"/>
              </a:xfrm>
              <a:custGeom>
                <a:avLst/>
                <a:gdLst>
                  <a:gd name="T0" fmla="*/ 0 w 87"/>
                  <a:gd name="T1" fmla="*/ 110 h 91"/>
                  <a:gd name="T2" fmla="*/ 4 w 87"/>
                  <a:gd name="T3" fmla="*/ 106 h 91"/>
                  <a:gd name="T4" fmla="*/ 10 w 87"/>
                  <a:gd name="T5" fmla="*/ 91 h 91"/>
                  <a:gd name="T6" fmla="*/ 10 w 87"/>
                  <a:gd name="T7" fmla="*/ 86 h 91"/>
                  <a:gd name="T8" fmla="*/ 14 w 87"/>
                  <a:gd name="T9" fmla="*/ 86 h 91"/>
                  <a:gd name="T10" fmla="*/ 18 w 87"/>
                  <a:gd name="T11" fmla="*/ 82 h 91"/>
                  <a:gd name="T12" fmla="*/ 20 w 87"/>
                  <a:gd name="T13" fmla="*/ 91 h 91"/>
                  <a:gd name="T14" fmla="*/ 26 w 87"/>
                  <a:gd name="T15" fmla="*/ 93 h 91"/>
                  <a:gd name="T16" fmla="*/ 26 w 87"/>
                  <a:gd name="T17" fmla="*/ 84 h 91"/>
                  <a:gd name="T18" fmla="*/ 28 w 87"/>
                  <a:gd name="T19" fmla="*/ 82 h 91"/>
                  <a:gd name="T20" fmla="*/ 38 w 87"/>
                  <a:gd name="T21" fmla="*/ 82 h 91"/>
                  <a:gd name="T22" fmla="*/ 36 w 87"/>
                  <a:gd name="T23" fmla="*/ 95 h 91"/>
                  <a:gd name="T24" fmla="*/ 38 w 87"/>
                  <a:gd name="T25" fmla="*/ 106 h 91"/>
                  <a:gd name="T26" fmla="*/ 38 w 87"/>
                  <a:gd name="T27" fmla="*/ 115 h 91"/>
                  <a:gd name="T28" fmla="*/ 47 w 87"/>
                  <a:gd name="T29" fmla="*/ 121 h 91"/>
                  <a:gd name="T30" fmla="*/ 53 w 87"/>
                  <a:gd name="T31" fmla="*/ 113 h 91"/>
                  <a:gd name="T32" fmla="*/ 57 w 87"/>
                  <a:gd name="T33" fmla="*/ 110 h 91"/>
                  <a:gd name="T34" fmla="*/ 57 w 87"/>
                  <a:gd name="T35" fmla="*/ 121 h 91"/>
                  <a:gd name="T36" fmla="*/ 61 w 87"/>
                  <a:gd name="T37" fmla="*/ 127 h 91"/>
                  <a:gd name="T38" fmla="*/ 63 w 87"/>
                  <a:gd name="T39" fmla="*/ 113 h 91"/>
                  <a:gd name="T40" fmla="*/ 65 w 87"/>
                  <a:gd name="T41" fmla="*/ 102 h 91"/>
                  <a:gd name="T42" fmla="*/ 63 w 87"/>
                  <a:gd name="T43" fmla="*/ 86 h 91"/>
                  <a:gd name="T44" fmla="*/ 69 w 87"/>
                  <a:gd name="T45" fmla="*/ 76 h 91"/>
                  <a:gd name="T46" fmla="*/ 77 w 87"/>
                  <a:gd name="T47" fmla="*/ 95 h 91"/>
                  <a:gd name="T48" fmla="*/ 77 w 87"/>
                  <a:gd name="T49" fmla="*/ 84 h 91"/>
                  <a:gd name="T50" fmla="*/ 75 w 87"/>
                  <a:gd name="T51" fmla="*/ 80 h 91"/>
                  <a:gd name="T52" fmla="*/ 81 w 87"/>
                  <a:gd name="T53" fmla="*/ 73 h 91"/>
                  <a:gd name="T54" fmla="*/ 83 w 87"/>
                  <a:gd name="T55" fmla="*/ 68 h 91"/>
                  <a:gd name="T56" fmla="*/ 83 w 87"/>
                  <a:gd name="T57" fmla="*/ 59 h 91"/>
                  <a:gd name="T58" fmla="*/ 77 w 87"/>
                  <a:gd name="T59" fmla="*/ 43 h 91"/>
                  <a:gd name="T60" fmla="*/ 75 w 87"/>
                  <a:gd name="T61" fmla="*/ 34 h 91"/>
                  <a:gd name="T62" fmla="*/ 71 w 87"/>
                  <a:gd name="T63" fmla="*/ 13 h 91"/>
                  <a:gd name="T64" fmla="*/ 67 w 87"/>
                  <a:gd name="T65" fmla="*/ 11 h 91"/>
                  <a:gd name="T66" fmla="*/ 63 w 87"/>
                  <a:gd name="T67" fmla="*/ 11 h 91"/>
                  <a:gd name="T68" fmla="*/ 57 w 87"/>
                  <a:gd name="T69" fmla="*/ 0 h 91"/>
                  <a:gd name="T70" fmla="*/ 53 w 87"/>
                  <a:gd name="T71" fmla="*/ 4 h 91"/>
                  <a:gd name="T72" fmla="*/ 59 w 87"/>
                  <a:gd name="T73" fmla="*/ 25 h 91"/>
                  <a:gd name="T74" fmla="*/ 51 w 87"/>
                  <a:gd name="T75" fmla="*/ 25 h 91"/>
                  <a:gd name="T76" fmla="*/ 53 w 87"/>
                  <a:gd name="T77" fmla="*/ 31 h 91"/>
                  <a:gd name="T78" fmla="*/ 47 w 87"/>
                  <a:gd name="T79" fmla="*/ 31 h 91"/>
                  <a:gd name="T80" fmla="*/ 45 w 87"/>
                  <a:gd name="T81" fmla="*/ 34 h 91"/>
                  <a:gd name="T82" fmla="*/ 47 w 87"/>
                  <a:gd name="T83" fmla="*/ 48 h 91"/>
                  <a:gd name="T84" fmla="*/ 42 w 87"/>
                  <a:gd name="T85" fmla="*/ 45 h 91"/>
                  <a:gd name="T86" fmla="*/ 40 w 87"/>
                  <a:gd name="T87" fmla="*/ 56 h 91"/>
                  <a:gd name="T88" fmla="*/ 38 w 87"/>
                  <a:gd name="T89" fmla="*/ 59 h 91"/>
                  <a:gd name="T90" fmla="*/ 32 w 87"/>
                  <a:gd name="T91" fmla="*/ 62 h 91"/>
                  <a:gd name="T92" fmla="*/ 30 w 87"/>
                  <a:gd name="T93" fmla="*/ 56 h 91"/>
                  <a:gd name="T94" fmla="*/ 24 w 87"/>
                  <a:gd name="T95" fmla="*/ 50 h 91"/>
                  <a:gd name="T96" fmla="*/ 18 w 87"/>
                  <a:gd name="T97" fmla="*/ 59 h 91"/>
                  <a:gd name="T98" fmla="*/ 18 w 87"/>
                  <a:gd name="T99" fmla="*/ 73 h 91"/>
                  <a:gd name="T100" fmla="*/ 6 w 87"/>
                  <a:gd name="T101" fmla="*/ 76 h 91"/>
                  <a:gd name="T102" fmla="*/ 2 w 87"/>
                  <a:gd name="T103" fmla="*/ 86 h 91"/>
                  <a:gd name="T104" fmla="*/ 2 w 87"/>
                  <a:gd name="T105" fmla="*/ 98 h 91"/>
                  <a:gd name="T106" fmla="*/ 0 w 87"/>
                  <a:gd name="T107" fmla="*/ 110 h 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7"/>
                  <a:gd name="T163" fmla="*/ 0 h 91"/>
                  <a:gd name="T164" fmla="*/ 87 w 87"/>
                  <a:gd name="T165" fmla="*/ 91 h 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7" h="91">
                    <a:moveTo>
                      <a:pt x="0" y="78"/>
                    </a:moveTo>
                    <a:lnTo>
                      <a:pt x="4" y="76"/>
                    </a:lnTo>
                    <a:lnTo>
                      <a:pt x="10" y="64"/>
                    </a:lnTo>
                    <a:lnTo>
                      <a:pt x="10" y="62"/>
                    </a:lnTo>
                    <a:lnTo>
                      <a:pt x="14" y="62"/>
                    </a:lnTo>
                    <a:lnTo>
                      <a:pt x="18" y="58"/>
                    </a:lnTo>
                    <a:lnTo>
                      <a:pt x="20" y="64"/>
                    </a:lnTo>
                    <a:lnTo>
                      <a:pt x="26" y="66"/>
                    </a:lnTo>
                    <a:lnTo>
                      <a:pt x="26" y="60"/>
                    </a:lnTo>
                    <a:lnTo>
                      <a:pt x="28" y="58"/>
                    </a:lnTo>
                    <a:lnTo>
                      <a:pt x="38" y="58"/>
                    </a:lnTo>
                    <a:lnTo>
                      <a:pt x="36" y="68"/>
                    </a:lnTo>
                    <a:lnTo>
                      <a:pt x="38" y="76"/>
                    </a:lnTo>
                    <a:lnTo>
                      <a:pt x="38" y="82"/>
                    </a:lnTo>
                    <a:lnTo>
                      <a:pt x="50" y="86"/>
                    </a:lnTo>
                    <a:lnTo>
                      <a:pt x="56" y="80"/>
                    </a:lnTo>
                    <a:lnTo>
                      <a:pt x="60" y="78"/>
                    </a:lnTo>
                    <a:lnTo>
                      <a:pt x="60" y="86"/>
                    </a:lnTo>
                    <a:lnTo>
                      <a:pt x="64" y="90"/>
                    </a:lnTo>
                    <a:lnTo>
                      <a:pt x="66" y="80"/>
                    </a:lnTo>
                    <a:lnTo>
                      <a:pt x="68" y="72"/>
                    </a:lnTo>
                    <a:lnTo>
                      <a:pt x="66" y="62"/>
                    </a:lnTo>
                    <a:lnTo>
                      <a:pt x="72" y="54"/>
                    </a:lnTo>
                    <a:lnTo>
                      <a:pt x="80" y="68"/>
                    </a:lnTo>
                    <a:lnTo>
                      <a:pt x="80" y="60"/>
                    </a:lnTo>
                    <a:lnTo>
                      <a:pt x="78" y="56"/>
                    </a:lnTo>
                    <a:lnTo>
                      <a:pt x="84" y="52"/>
                    </a:lnTo>
                    <a:lnTo>
                      <a:pt x="86" y="48"/>
                    </a:lnTo>
                    <a:lnTo>
                      <a:pt x="86" y="42"/>
                    </a:lnTo>
                    <a:lnTo>
                      <a:pt x="80" y="30"/>
                    </a:lnTo>
                    <a:lnTo>
                      <a:pt x="78" y="24"/>
                    </a:lnTo>
                    <a:lnTo>
                      <a:pt x="74" y="10"/>
                    </a:lnTo>
                    <a:lnTo>
                      <a:pt x="70" y="8"/>
                    </a:lnTo>
                    <a:lnTo>
                      <a:pt x="66" y="8"/>
                    </a:lnTo>
                    <a:lnTo>
                      <a:pt x="60" y="0"/>
                    </a:lnTo>
                    <a:lnTo>
                      <a:pt x="56" y="4"/>
                    </a:lnTo>
                    <a:lnTo>
                      <a:pt x="62" y="18"/>
                    </a:lnTo>
                    <a:lnTo>
                      <a:pt x="54" y="18"/>
                    </a:lnTo>
                    <a:lnTo>
                      <a:pt x="56" y="22"/>
                    </a:lnTo>
                    <a:lnTo>
                      <a:pt x="50" y="22"/>
                    </a:lnTo>
                    <a:lnTo>
                      <a:pt x="48" y="24"/>
                    </a:lnTo>
                    <a:lnTo>
                      <a:pt x="50" y="34"/>
                    </a:lnTo>
                    <a:lnTo>
                      <a:pt x="42" y="32"/>
                    </a:lnTo>
                    <a:lnTo>
                      <a:pt x="40" y="40"/>
                    </a:lnTo>
                    <a:lnTo>
                      <a:pt x="38" y="42"/>
                    </a:lnTo>
                    <a:lnTo>
                      <a:pt x="32" y="44"/>
                    </a:lnTo>
                    <a:lnTo>
                      <a:pt x="30" y="40"/>
                    </a:lnTo>
                    <a:lnTo>
                      <a:pt x="24" y="36"/>
                    </a:lnTo>
                    <a:lnTo>
                      <a:pt x="18" y="42"/>
                    </a:lnTo>
                    <a:lnTo>
                      <a:pt x="18" y="52"/>
                    </a:lnTo>
                    <a:lnTo>
                      <a:pt x="6" y="54"/>
                    </a:lnTo>
                    <a:lnTo>
                      <a:pt x="2" y="62"/>
                    </a:lnTo>
                    <a:lnTo>
                      <a:pt x="2" y="70"/>
                    </a:lnTo>
                    <a:lnTo>
                      <a:pt x="0" y="78"/>
                    </a:lnTo>
                  </a:path>
                </a:pathLst>
              </a:custGeom>
              <a:solidFill>
                <a:schemeClr val="hlink"/>
              </a:solidFill>
              <a:ln w="12700" cap="rnd">
                <a:solidFill>
                  <a:schemeClr val="bg1"/>
                </a:solidFill>
                <a:round/>
                <a:headEnd/>
                <a:tailEnd/>
              </a:ln>
            </p:spPr>
            <p:txBody>
              <a:bodyPr/>
              <a:lstStyle/>
              <a:p>
                <a:endParaRPr lang="en-US"/>
              </a:p>
            </p:txBody>
          </p:sp>
          <p:sp>
            <p:nvSpPr>
              <p:cNvPr id="13901" name="Freeform 182"/>
              <p:cNvSpPr>
                <a:spLocks/>
              </p:cNvSpPr>
              <p:nvPr/>
            </p:nvSpPr>
            <p:spPr bwMode="ltGray">
              <a:xfrm>
                <a:off x="4664" y="2546"/>
                <a:ext cx="19" cy="41"/>
              </a:xfrm>
              <a:custGeom>
                <a:avLst/>
                <a:gdLst>
                  <a:gd name="T0" fmla="*/ 16 w 19"/>
                  <a:gd name="T1" fmla="*/ 0 h 37"/>
                  <a:gd name="T2" fmla="*/ 10 w 19"/>
                  <a:gd name="T3" fmla="*/ 0 h 37"/>
                  <a:gd name="T4" fmla="*/ 6 w 19"/>
                  <a:gd name="T5" fmla="*/ 16 h 37"/>
                  <a:gd name="T6" fmla="*/ 6 w 19"/>
                  <a:gd name="T7" fmla="*/ 24 h 37"/>
                  <a:gd name="T8" fmla="*/ 2 w 19"/>
                  <a:gd name="T9" fmla="*/ 33 h 37"/>
                  <a:gd name="T10" fmla="*/ 0 w 19"/>
                  <a:gd name="T11" fmla="*/ 41 h 37"/>
                  <a:gd name="T12" fmla="*/ 12 w 19"/>
                  <a:gd name="T13" fmla="*/ 49 h 37"/>
                  <a:gd name="T14" fmla="*/ 16 w 19"/>
                  <a:gd name="T15" fmla="*/ 43 h 37"/>
                  <a:gd name="T16" fmla="*/ 12 w 19"/>
                  <a:gd name="T17" fmla="*/ 35 h 37"/>
                  <a:gd name="T18" fmla="*/ 14 w 19"/>
                  <a:gd name="T19" fmla="*/ 22 h 37"/>
                  <a:gd name="T20" fmla="*/ 18 w 19"/>
                  <a:gd name="T21" fmla="*/ 11 h 37"/>
                  <a:gd name="T22" fmla="*/ 16 w 19"/>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
                  <a:gd name="T37" fmla="*/ 0 h 37"/>
                  <a:gd name="T38" fmla="*/ 19 w 19"/>
                  <a:gd name="T39" fmla="*/ 37 h 3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 h="37">
                    <a:moveTo>
                      <a:pt x="16" y="0"/>
                    </a:moveTo>
                    <a:lnTo>
                      <a:pt x="10" y="0"/>
                    </a:lnTo>
                    <a:lnTo>
                      <a:pt x="6" y="12"/>
                    </a:lnTo>
                    <a:lnTo>
                      <a:pt x="6" y="18"/>
                    </a:lnTo>
                    <a:lnTo>
                      <a:pt x="2" y="24"/>
                    </a:lnTo>
                    <a:lnTo>
                      <a:pt x="0" y="30"/>
                    </a:lnTo>
                    <a:lnTo>
                      <a:pt x="12" y="36"/>
                    </a:lnTo>
                    <a:lnTo>
                      <a:pt x="16" y="32"/>
                    </a:lnTo>
                    <a:lnTo>
                      <a:pt x="12" y="26"/>
                    </a:lnTo>
                    <a:lnTo>
                      <a:pt x="14" y="16"/>
                    </a:lnTo>
                    <a:lnTo>
                      <a:pt x="18" y="8"/>
                    </a:lnTo>
                    <a:lnTo>
                      <a:pt x="16" y="0"/>
                    </a:lnTo>
                  </a:path>
                </a:pathLst>
              </a:custGeom>
              <a:solidFill>
                <a:schemeClr val="hlink"/>
              </a:solidFill>
              <a:ln w="12700" cap="rnd">
                <a:solidFill>
                  <a:schemeClr val="bg1"/>
                </a:solidFill>
                <a:round/>
                <a:headEnd/>
                <a:tailEnd/>
              </a:ln>
            </p:spPr>
            <p:txBody>
              <a:bodyPr/>
              <a:lstStyle/>
              <a:p>
                <a:endParaRPr lang="en-US"/>
              </a:p>
            </p:txBody>
          </p:sp>
          <p:sp>
            <p:nvSpPr>
              <p:cNvPr id="13902" name="Freeform 183"/>
              <p:cNvSpPr>
                <a:spLocks/>
              </p:cNvSpPr>
              <p:nvPr/>
            </p:nvSpPr>
            <p:spPr bwMode="ltGray">
              <a:xfrm>
                <a:off x="4692" y="2559"/>
                <a:ext cx="19" cy="17"/>
              </a:xfrm>
              <a:custGeom>
                <a:avLst/>
                <a:gdLst>
                  <a:gd name="T0" fmla="*/ 0 w 19"/>
                  <a:gd name="T1" fmla="*/ 20 h 15"/>
                  <a:gd name="T2" fmla="*/ 8 w 19"/>
                  <a:gd name="T3" fmla="*/ 14 h 15"/>
                  <a:gd name="T4" fmla="*/ 12 w 19"/>
                  <a:gd name="T5" fmla="*/ 20 h 15"/>
                  <a:gd name="T6" fmla="*/ 18 w 19"/>
                  <a:gd name="T7" fmla="*/ 11 h 15"/>
                  <a:gd name="T8" fmla="*/ 12 w 19"/>
                  <a:gd name="T9" fmla="*/ 2 h 15"/>
                  <a:gd name="T10" fmla="*/ 6 w 19"/>
                  <a:gd name="T11" fmla="*/ 0 h 15"/>
                  <a:gd name="T12" fmla="*/ 0 w 19"/>
                  <a:gd name="T13" fmla="*/ 9 h 15"/>
                  <a:gd name="T14" fmla="*/ 0 w 19"/>
                  <a:gd name="T15" fmla="*/ 20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14"/>
                    </a:moveTo>
                    <a:lnTo>
                      <a:pt x="8" y="10"/>
                    </a:lnTo>
                    <a:lnTo>
                      <a:pt x="12" y="14"/>
                    </a:lnTo>
                    <a:lnTo>
                      <a:pt x="18" y="8"/>
                    </a:lnTo>
                    <a:lnTo>
                      <a:pt x="12" y="2"/>
                    </a:lnTo>
                    <a:lnTo>
                      <a:pt x="6" y="0"/>
                    </a:lnTo>
                    <a:lnTo>
                      <a:pt x="0"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903" name="Freeform 184"/>
              <p:cNvSpPr>
                <a:spLocks/>
              </p:cNvSpPr>
              <p:nvPr/>
            </p:nvSpPr>
            <p:spPr bwMode="ltGray">
              <a:xfrm>
                <a:off x="4682" y="2535"/>
                <a:ext cx="11" cy="43"/>
              </a:xfrm>
              <a:custGeom>
                <a:avLst/>
                <a:gdLst>
                  <a:gd name="T0" fmla="*/ 4 w 11"/>
                  <a:gd name="T1" fmla="*/ 0 h 39"/>
                  <a:gd name="T2" fmla="*/ 6 w 11"/>
                  <a:gd name="T3" fmla="*/ 19 h 39"/>
                  <a:gd name="T4" fmla="*/ 0 w 11"/>
                  <a:gd name="T5" fmla="*/ 35 h 39"/>
                  <a:gd name="T6" fmla="*/ 0 w 11"/>
                  <a:gd name="T7" fmla="*/ 51 h 39"/>
                  <a:gd name="T8" fmla="*/ 4 w 11"/>
                  <a:gd name="T9" fmla="*/ 37 h 39"/>
                  <a:gd name="T10" fmla="*/ 8 w 11"/>
                  <a:gd name="T11" fmla="*/ 26 h 39"/>
                  <a:gd name="T12" fmla="*/ 10 w 11"/>
                  <a:gd name="T13" fmla="*/ 13 h 39"/>
                  <a:gd name="T14" fmla="*/ 4 w 11"/>
                  <a:gd name="T15" fmla="*/ 0 h 39"/>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39"/>
                  <a:gd name="T26" fmla="*/ 11 w 11"/>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39">
                    <a:moveTo>
                      <a:pt x="4" y="0"/>
                    </a:moveTo>
                    <a:lnTo>
                      <a:pt x="6" y="14"/>
                    </a:lnTo>
                    <a:lnTo>
                      <a:pt x="0" y="26"/>
                    </a:lnTo>
                    <a:lnTo>
                      <a:pt x="0" y="38"/>
                    </a:lnTo>
                    <a:lnTo>
                      <a:pt x="4" y="28"/>
                    </a:lnTo>
                    <a:lnTo>
                      <a:pt x="8" y="20"/>
                    </a:lnTo>
                    <a:lnTo>
                      <a:pt x="10" y="10"/>
                    </a:lnTo>
                    <a:lnTo>
                      <a:pt x="4" y="0"/>
                    </a:lnTo>
                  </a:path>
                </a:pathLst>
              </a:custGeom>
              <a:solidFill>
                <a:schemeClr val="hlink"/>
              </a:solidFill>
              <a:ln w="12700" cap="rnd">
                <a:solidFill>
                  <a:schemeClr val="bg1"/>
                </a:solidFill>
                <a:round/>
                <a:headEnd/>
                <a:tailEnd/>
              </a:ln>
            </p:spPr>
            <p:txBody>
              <a:bodyPr/>
              <a:lstStyle/>
              <a:p>
                <a:endParaRPr lang="en-US"/>
              </a:p>
            </p:txBody>
          </p:sp>
          <p:sp>
            <p:nvSpPr>
              <p:cNvPr id="13904" name="Freeform 185"/>
              <p:cNvSpPr>
                <a:spLocks/>
              </p:cNvSpPr>
              <p:nvPr/>
            </p:nvSpPr>
            <p:spPr bwMode="ltGray">
              <a:xfrm>
                <a:off x="4692" y="2526"/>
                <a:ext cx="21" cy="32"/>
              </a:xfrm>
              <a:custGeom>
                <a:avLst/>
                <a:gdLst>
                  <a:gd name="T0" fmla="*/ 8 w 21"/>
                  <a:gd name="T1" fmla="*/ 0 h 29"/>
                  <a:gd name="T2" fmla="*/ 0 w 21"/>
                  <a:gd name="T3" fmla="*/ 4 h 29"/>
                  <a:gd name="T4" fmla="*/ 2 w 21"/>
                  <a:gd name="T5" fmla="*/ 15 h 29"/>
                  <a:gd name="T6" fmla="*/ 8 w 21"/>
                  <a:gd name="T7" fmla="*/ 19 h 29"/>
                  <a:gd name="T8" fmla="*/ 12 w 21"/>
                  <a:gd name="T9" fmla="*/ 26 h 29"/>
                  <a:gd name="T10" fmla="*/ 14 w 21"/>
                  <a:gd name="T11" fmla="*/ 38 h 29"/>
                  <a:gd name="T12" fmla="*/ 20 w 21"/>
                  <a:gd name="T13" fmla="*/ 29 h 29"/>
                  <a:gd name="T14" fmla="*/ 20 w 21"/>
                  <a:gd name="T15" fmla="*/ 19 h 29"/>
                  <a:gd name="T16" fmla="*/ 16 w 21"/>
                  <a:gd name="T17" fmla="*/ 15 h 29"/>
                  <a:gd name="T18" fmla="*/ 12 w 21"/>
                  <a:gd name="T19" fmla="*/ 4 h 29"/>
                  <a:gd name="T20" fmla="*/ 8 w 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
                  <a:gd name="T34" fmla="*/ 0 h 29"/>
                  <a:gd name="T35" fmla="*/ 21 w 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 h="29">
                    <a:moveTo>
                      <a:pt x="8" y="0"/>
                    </a:moveTo>
                    <a:lnTo>
                      <a:pt x="0" y="4"/>
                    </a:lnTo>
                    <a:lnTo>
                      <a:pt x="2" y="12"/>
                    </a:lnTo>
                    <a:lnTo>
                      <a:pt x="8" y="14"/>
                    </a:lnTo>
                    <a:lnTo>
                      <a:pt x="12" y="20"/>
                    </a:lnTo>
                    <a:lnTo>
                      <a:pt x="14" y="28"/>
                    </a:lnTo>
                    <a:lnTo>
                      <a:pt x="20" y="22"/>
                    </a:lnTo>
                    <a:lnTo>
                      <a:pt x="20" y="14"/>
                    </a:lnTo>
                    <a:lnTo>
                      <a:pt x="16" y="12"/>
                    </a:lnTo>
                    <a:lnTo>
                      <a:pt x="1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905" name="Freeform 186"/>
              <p:cNvSpPr>
                <a:spLocks/>
              </p:cNvSpPr>
              <p:nvPr/>
            </p:nvSpPr>
            <p:spPr bwMode="ltGray">
              <a:xfrm>
                <a:off x="4648" y="2532"/>
                <a:ext cx="23" cy="35"/>
              </a:xfrm>
              <a:custGeom>
                <a:avLst/>
                <a:gdLst>
                  <a:gd name="T0" fmla="*/ 0 w 23"/>
                  <a:gd name="T1" fmla="*/ 2 h 31"/>
                  <a:gd name="T2" fmla="*/ 4 w 23"/>
                  <a:gd name="T3" fmla="*/ 0 h 31"/>
                  <a:gd name="T4" fmla="*/ 10 w 23"/>
                  <a:gd name="T5" fmla="*/ 7 h 31"/>
                  <a:gd name="T6" fmla="*/ 22 w 23"/>
                  <a:gd name="T7" fmla="*/ 7 h 31"/>
                  <a:gd name="T8" fmla="*/ 22 w 23"/>
                  <a:gd name="T9" fmla="*/ 11 h 31"/>
                  <a:gd name="T10" fmla="*/ 18 w 23"/>
                  <a:gd name="T11" fmla="*/ 23 h 31"/>
                  <a:gd name="T12" fmla="*/ 16 w 23"/>
                  <a:gd name="T13" fmla="*/ 41 h 31"/>
                  <a:gd name="T14" fmla="*/ 14 w 23"/>
                  <a:gd name="T15" fmla="*/ 32 h 31"/>
                  <a:gd name="T16" fmla="*/ 4 w 23"/>
                  <a:gd name="T17" fmla="*/ 43 h 31"/>
                  <a:gd name="T18" fmla="*/ 4 w 23"/>
                  <a:gd name="T19" fmla="*/ 23 h 31"/>
                  <a:gd name="T20" fmla="*/ 2 w 23"/>
                  <a:gd name="T21" fmla="*/ 11 h 31"/>
                  <a:gd name="T22" fmla="*/ 0 w 23"/>
                  <a:gd name="T23" fmla="*/ 2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31"/>
                  <a:gd name="T38" fmla="*/ 23 w 23"/>
                  <a:gd name="T39" fmla="*/ 31 h 3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31">
                    <a:moveTo>
                      <a:pt x="0" y="2"/>
                    </a:moveTo>
                    <a:lnTo>
                      <a:pt x="4" y="0"/>
                    </a:lnTo>
                    <a:lnTo>
                      <a:pt x="10" y="4"/>
                    </a:lnTo>
                    <a:lnTo>
                      <a:pt x="22" y="4"/>
                    </a:lnTo>
                    <a:lnTo>
                      <a:pt x="22" y="8"/>
                    </a:lnTo>
                    <a:lnTo>
                      <a:pt x="18" y="16"/>
                    </a:lnTo>
                    <a:lnTo>
                      <a:pt x="16" y="28"/>
                    </a:lnTo>
                    <a:lnTo>
                      <a:pt x="14" y="22"/>
                    </a:lnTo>
                    <a:lnTo>
                      <a:pt x="4" y="30"/>
                    </a:lnTo>
                    <a:lnTo>
                      <a:pt x="4" y="16"/>
                    </a:lnTo>
                    <a:lnTo>
                      <a:pt x="2" y="8"/>
                    </a:lnTo>
                    <a:lnTo>
                      <a:pt x="0" y="2"/>
                    </a:lnTo>
                  </a:path>
                </a:pathLst>
              </a:custGeom>
              <a:solidFill>
                <a:schemeClr val="hlink"/>
              </a:solidFill>
              <a:ln w="12700" cap="rnd">
                <a:solidFill>
                  <a:schemeClr val="bg1"/>
                </a:solidFill>
                <a:round/>
                <a:headEnd/>
                <a:tailEnd/>
              </a:ln>
            </p:spPr>
            <p:txBody>
              <a:bodyPr/>
              <a:lstStyle/>
              <a:p>
                <a:endParaRPr lang="en-US"/>
              </a:p>
            </p:txBody>
          </p:sp>
          <p:sp>
            <p:nvSpPr>
              <p:cNvPr id="13906" name="Freeform 187"/>
              <p:cNvSpPr>
                <a:spLocks/>
              </p:cNvSpPr>
              <p:nvPr/>
            </p:nvSpPr>
            <p:spPr bwMode="ltGray">
              <a:xfrm>
                <a:off x="4618" y="2506"/>
                <a:ext cx="24" cy="25"/>
              </a:xfrm>
              <a:custGeom>
                <a:avLst/>
                <a:gdLst>
                  <a:gd name="T0" fmla="*/ 0 w 23"/>
                  <a:gd name="T1" fmla="*/ 4 h 23"/>
                  <a:gd name="T2" fmla="*/ 8 w 23"/>
                  <a:gd name="T3" fmla="*/ 13 h 23"/>
                  <a:gd name="T4" fmla="*/ 10 w 23"/>
                  <a:gd name="T5" fmla="*/ 20 h 23"/>
                  <a:gd name="T6" fmla="*/ 21 w 23"/>
                  <a:gd name="T7" fmla="*/ 28 h 23"/>
                  <a:gd name="T8" fmla="*/ 23 w 23"/>
                  <a:gd name="T9" fmla="*/ 17 h 23"/>
                  <a:gd name="T10" fmla="*/ 23 w 23"/>
                  <a:gd name="T11" fmla="*/ 13 h 23"/>
                  <a:gd name="T12" fmla="*/ 25 w 23"/>
                  <a:gd name="T13" fmla="*/ 4 h 23"/>
                  <a:gd name="T14" fmla="*/ 23 w 23"/>
                  <a:gd name="T15" fmla="*/ 2 h 23"/>
                  <a:gd name="T16" fmla="*/ 19 w 23"/>
                  <a:gd name="T17" fmla="*/ 0 h 23"/>
                  <a:gd name="T18" fmla="*/ 10 w 23"/>
                  <a:gd name="T19" fmla="*/ 0 h 23"/>
                  <a:gd name="T20" fmla="*/ 8 w 23"/>
                  <a:gd name="T21" fmla="*/ 4 h 23"/>
                  <a:gd name="T22" fmla="*/ 0 w 23"/>
                  <a:gd name="T23" fmla="*/ 4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3"/>
                  <a:gd name="T38" fmla="*/ 23 w 23"/>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3">
                    <a:moveTo>
                      <a:pt x="0" y="4"/>
                    </a:moveTo>
                    <a:lnTo>
                      <a:pt x="8" y="10"/>
                    </a:lnTo>
                    <a:lnTo>
                      <a:pt x="10" y="16"/>
                    </a:lnTo>
                    <a:lnTo>
                      <a:pt x="18" y="22"/>
                    </a:lnTo>
                    <a:lnTo>
                      <a:pt x="20" y="14"/>
                    </a:lnTo>
                    <a:lnTo>
                      <a:pt x="20" y="10"/>
                    </a:lnTo>
                    <a:lnTo>
                      <a:pt x="22" y="4"/>
                    </a:lnTo>
                    <a:lnTo>
                      <a:pt x="20" y="2"/>
                    </a:lnTo>
                    <a:lnTo>
                      <a:pt x="16" y="0"/>
                    </a:lnTo>
                    <a:lnTo>
                      <a:pt x="10" y="0"/>
                    </a:lnTo>
                    <a:lnTo>
                      <a:pt x="8" y="4"/>
                    </a:lnTo>
                    <a:lnTo>
                      <a:pt x="0" y="4"/>
                    </a:lnTo>
                  </a:path>
                </a:pathLst>
              </a:custGeom>
              <a:solidFill>
                <a:schemeClr val="hlink"/>
              </a:solidFill>
              <a:ln w="12700" cap="rnd">
                <a:solidFill>
                  <a:schemeClr val="bg1"/>
                </a:solidFill>
                <a:round/>
                <a:headEnd/>
                <a:tailEnd/>
              </a:ln>
            </p:spPr>
            <p:txBody>
              <a:bodyPr/>
              <a:lstStyle/>
              <a:p>
                <a:endParaRPr lang="en-US"/>
              </a:p>
            </p:txBody>
          </p:sp>
          <p:sp>
            <p:nvSpPr>
              <p:cNvPr id="13907" name="Freeform 188"/>
              <p:cNvSpPr>
                <a:spLocks/>
              </p:cNvSpPr>
              <p:nvPr/>
            </p:nvSpPr>
            <p:spPr bwMode="ltGray">
              <a:xfrm>
                <a:off x="4600" y="2396"/>
                <a:ext cx="86" cy="108"/>
              </a:xfrm>
              <a:custGeom>
                <a:avLst/>
                <a:gdLst>
                  <a:gd name="T0" fmla="*/ 38 w 87"/>
                  <a:gd name="T1" fmla="*/ 0 h 97"/>
                  <a:gd name="T2" fmla="*/ 28 w 87"/>
                  <a:gd name="T3" fmla="*/ 9 h 97"/>
                  <a:gd name="T4" fmla="*/ 16 w 87"/>
                  <a:gd name="T5" fmla="*/ 0 h 97"/>
                  <a:gd name="T6" fmla="*/ 8 w 87"/>
                  <a:gd name="T7" fmla="*/ 9 h 97"/>
                  <a:gd name="T8" fmla="*/ 6 w 87"/>
                  <a:gd name="T9" fmla="*/ 20 h 97"/>
                  <a:gd name="T10" fmla="*/ 6 w 87"/>
                  <a:gd name="T11" fmla="*/ 36 h 97"/>
                  <a:gd name="T12" fmla="*/ 8 w 87"/>
                  <a:gd name="T13" fmla="*/ 45 h 97"/>
                  <a:gd name="T14" fmla="*/ 6 w 87"/>
                  <a:gd name="T15" fmla="*/ 56 h 97"/>
                  <a:gd name="T16" fmla="*/ 8 w 87"/>
                  <a:gd name="T17" fmla="*/ 63 h 97"/>
                  <a:gd name="T18" fmla="*/ 8 w 87"/>
                  <a:gd name="T19" fmla="*/ 75 h 97"/>
                  <a:gd name="T20" fmla="*/ 0 w 87"/>
                  <a:gd name="T21" fmla="*/ 66 h 97"/>
                  <a:gd name="T22" fmla="*/ 0 w 87"/>
                  <a:gd name="T23" fmla="*/ 80 h 97"/>
                  <a:gd name="T24" fmla="*/ 4 w 87"/>
                  <a:gd name="T25" fmla="*/ 84 h 97"/>
                  <a:gd name="T26" fmla="*/ 16 w 87"/>
                  <a:gd name="T27" fmla="*/ 117 h 97"/>
                  <a:gd name="T28" fmla="*/ 20 w 87"/>
                  <a:gd name="T29" fmla="*/ 130 h 97"/>
                  <a:gd name="T30" fmla="*/ 36 w 87"/>
                  <a:gd name="T31" fmla="*/ 130 h 97"/>
                  <a:gd name="T32" fmla="*/ 38 w 87"/>
                  <a:gd name="T33" fmla="*/ 121 h 97"/>
                  <a:gd name="T34" fmla="*/ 47 w 87"/>
                  <a:gd name="T35" fmla="*/ 121 h 97"/>
                  <a:gd name="T36" fmla="*/ 57 w 87"/>
                  <a:gd name="T37" fmla="*/ 132 h 97"/>
                  <a:gd name="T38" fmla="*/ 57 w 87"/>
                  <a:gd name="T39" fmla="*/ 124 h 97"/>
                  <a:gd name="T40" fmla="*/ 51 w 87"/>
                  <a:gd name="T41" fmla="*/ 112 h 97"/>
                  <a:gd name="T42" fmla="*/ 63 w 87"/>
                  <a:gd name="T43" fmla="*/ 124 h 97"/>
                  <a:gd name="T44" fmla="*/ 73 w 87"/>
                  <a:gd name="T45" fmla="*/ 130 h 97"/>
                  <a:gd name="T46" fmla="*/ 83 w 87"/>
                  <a:gd name="T47" fmla="*/ 132 h 97"/>
                  <a:gd name="T48" fmla="*/ 83 w 87"/>
                  <a:gd name="T49" fmla="*/ 119 h 97"/>
                  <a:gd name="T50" fmla="*/ 77 w 87"/>
                  <a:gd name="T51" fmla="*/ 112 h 97"/>
                  <a:gd name="T52" fmla="*/ 75 w 87"/>
                  <a:gd name="T53" fmla="*/ 106 h 97"/>
                  <a:gd name="T54" fmla="*/ 77 w 87"/>
                  <a:gd name="T55" fmla="*/ 101 h 97"/>
                  <a:gd name="T56" fmla="*/ 67 w 87"/>
                  <a:gd name="T57" fmla="*/ 97 h 97"/>
                  <a:gd name="T58" fmla="*/ 67 w 87"/>
                  <a:gd name="T59" fmla="*/ 110 h 97"/>
                  <a:gd name="T60" fmla="*/ 59 w 87"/>
                  <a:gd name="T61" fmla="*/ 97 h 97"/>
                  <a:gd name="T62" fmla="*/ 45 w 87"/>
                  <a:gd name="T63" fmla="*/ 106 h 97"/>
                  <a:gd name="T64" fmla="*/ 43 w 87"/>
                  <a:gd name="T65" fmla="*/ 112 h 97"/>
                  <a:gd name="T66" fmla="*/ 40 w 87"/>
                  <a:gd name="T67" fmla="*/ 101 h 97"/>
                  <a:gd name="T68" fmla="*/ 34 w 87"/>
                  <a:gd name="T69" fmla="*/ 90 h 97"/>
                  <a:gd name="T70" fmla="*/ 36 w 87"/>
                  <a:gd name="T71" fmla="*/ 77 h 97"/>
                  <a:gd name="T72" fmla="*/ 34 w 87"/>
                  <a:gd name="T73" fmla="*/ 72 h 97"/>
                  <a:gd name="T74" fmla="*/ 36 w 87"/>
                  <a:gd name="T75" fmla="*/ 61 h 97"/>
                  <a:gd name="T76" fmla="*/ 42 w 87"/>
                  <a:gd name="T77" fmla="*/ 58 h 97"/>
                  <a:gd name="T78" fmla="*/ 43 w 87"/>
                  <a:gd name="T79" fmla="*/ 33 h 97"/>
                  <a:gd name="T80" fmla="*/ 36 w 87"/>
                  <a:gd name="T81" fmla="*/ 20 h 97"/>
                  <a:gd name="T82" fmla="*/ 38 w 87"/>
                  <a:gd name="T83" fmla="*/ 0 h 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
                  <a:gd name="T127" fmla="*/ 0 h 97"/>
                  <a:gd name="T128" fmla="*/ 87 w 87"/>
                  <a:gd name="T129" fmla="*/ 97 h 9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 h="97">
                    <a:moveTo>
                      <a:pt x="38" y="0"/>
                    </a:moveTo>
                    <a:lnTo>
                      <a:pt x="28" y="6"/>
                    </a:lnTo>
                    <a:lnTo>
                      <a:pt x="16" y="0"/>
                    </a:lnTo>
                    <a:lnTo>
                      <a:pt x="8" y="6"/>
                    </a:lnTo>
                    <a:lnTo>
                      <a:pt x="6" y="14"/>
                    </a:lnTo>
                    <a:lnTo>
                      <a:pt x="6" y="26"/>
                    </a:lnTo>
                    <a:lnTo>
                      <a:pt x="8" y="32"/>
                    </a:lnTo>
                    <a:lnTo>
                      <a:pt x="6" y="40"/>
                    </a:lnTo>
                    <a:lnTo>
                      <a:pt x="8" y="46"/>
                    </a:lnTo>
                    <a:lnTo>
                      <a:pt x="8" y="54"/>
                    </a:lnTo>
                    <a:lnTo>
                      <a:pt x="0" y="48"/>
                    </a:lnTo>
                    <a:lnTo>
                      <a:pt x="0" y="58"/>
                    </a:lnTo>
                    <a:lnTo>
                      <a:pt x="4" y="60"/>
                    </a:lnTo>
                    <a:lnTo>
                      <a:pt x="16" y="84"/>
                    </a:lnTo>
                    <a:lnTo>
                      <a:pt x="20" y="94"/>
                    </a:lnTo>
                    <a:lnTo>
                      <a:pt x="36" y="94"/>
                    </a:lnTo>
                    <a:lnTo>
                      <a:pt x="38" y="88"/>
                    </a:lnTo>
                    <a:lnTo>
                      <a:pt x="50" y="88"/>
                    </a:lnTo>
                    <a:lnTo>
                      <a:pt x="60" y="96"/>
                    </a:lnTo>
                    <a:lnTo>
                      <a:pt x="60" y="90"/>
                    </a:lnTo>
                    <a:lnTo>
                      <a:pt x="54" y="82"/>
                    </a:lnTo>
                    <a:lnTo>
                      <a:pt x="66" y="90"/>
                    </a:lnTo>
                    <a:lnTo>
                      <a:pt x="76" y="94"/>
                    </a:lnTo>
                    <a:lnTo>
                      <a:pt x="86" y="96"/>
                    </a:lnTo>
                    <a:lnTo>
                      <a:pt x="86" y="86"/>
                    </a:lnTo>
                    <a:lnTo>
                      <a:pt x="80" y="82"/>
                    </a:lnTo>
                    <a:lnTo>
                      <a:pt x="78" y="76"/>
                    </a:lnTo>
                    <a:lnTo>
                      <a:pt x="80" y="74"/>
                    </a:lnTo>
                    <a:lnTo>
                      <a:pt x="70" y="70"/>
                    </a:lnTo>
                    <a:lnTo>
                      <a:pt x="70" y="80"/>
                    </a:lnTo>
                    <a:lnTo>
                      <a:pt x="62" y="70"/>
                    </a:lnTo>
                    <a:lnTo>
                      <a:pt x="48" y="76"/>
                    </a:lnTo>
                    <a:lnTo>
                      <a:pt x="46" y="82"/>
                    </a:lnTo>
                    <a:lnTo>
                      <a:pt x="40" y="74"/>
                    </a:lnTo>
                    <a:lnTo>
                      <a:pt x="34" y="66"/>
                    </a:lnTo>
                    <a:lnTo>
                      <a:pt x="36" y="56"/>
                    </a:lnTo>
                    <a:lnTo>
                      <a:pt x="34" y="52"/>
                    </a:lnTo>
                    <a:lnTo>
                      <a:pt x="36" y="44"/>
                    </a:lnTo>
                    <a:lnTo>
                      <a:pt x="42" y="42"/>
                    </a:lnTo>
                    <a:lnTo>
                      <a:pt x="46" y="24"/>
                    </a:lnTo>
                    <a:lnTo>
                      <a:pt x="36" y="14"/>
                    </a:lnTo>
                    <a:lnTo>
                      <a:pt x="38" y="0"/>
                    </a:lnTo>
                  </a:path>
                </a:pathLst>
              </a:custGeom>
              <a:solidFill>
                <a:schemeClr val="hlink"/>
              </a:solidFill>
              <a:ln w="12700" cap="rnd">
                <a:solidFill>
                  <a:schemeClr val="bg1"/>
                </a:solidFill>
                <a:round/>
                <a:headEnd/>
                <a:tailEnd/>
              </a:ln>
            </p:spPr>
            <p:txBody>
              <a:bodyPr/>
              <a:lstStyle/>
              <a:p>
                <a:endParaRPr lang="en-US"/>
              </a:p>
            </p:txBody>
          </p:sp>
          <p:sp>
            <p:nvSpPr>
              <p:cNvPr id="13908" name="Freeform 189"/>
              <p:cNvSpPr>
                <a:spLocks/>
              </p:cNvSpPr>
              <p:nvPr/>
            </p:nvSpPr>
            <p:spPr bwMode="ltGray">
              <a:xfrm>
                <a:off x="3869" y="2678"/>
                <a:ext cx="42" cy="90"/>
              </a:xfrm>
              <a:custGeom>
                <a:avLst/>
                <a:gdLst>
                  <a:gd name="T0" fmla="*/ 10 w 43"/>
                  <a:gd name="T1" fmla="*/ 0 h 81"/>
                  <a:gd name="T2" fmla="*/ 18 w 43"/>
                  <a:gd name="T3" fmla="*/ 22 h 81"/>
                  <a:gd name="T4" fmla="*/ 25 w 43"/>
                  <a:gd name="T5" fmla="*/ 33 h 81"/>
                  <a:gd name="T6" fmla="*/ 35 w 43"/>
                  <a:gd name="T7" fmla="*/ 60 h 81"/>
                  <a:gd name="T8" fmla="*/ 39 w 43"/>
                  <a:gd name="T9" fmla="*/ 74 h 81"/>
                  <a:gd name="T10" fmla="*/ 37 w 43"/>
                  <a:gd name="T11" fmla="*/ 88 h 81"/>
                  <a:gd name="T12" fmla="*/ 35 w 43"/>
                  <a:gd name="T13" fmla="*/ 93 h 81"/>
                  <a:gd name="T14" fmla="*/ 31 w 43"/>
                  <a:gd name="T15" fmla="*/ 99 h 81"/>
                  <a:gd name="T16" fmla="*/ 23 w 43"/>
                  <a:gd name="T17" fmla="*/ 108 h 81"/>
                  <a:gd name="T18" fmla="*/ 20 w 43"/>
                  <a:gd name="T19" fmla="*/ 110 h 81"/>
                  <a:gd name="T20" fmla="*/ 8 w 43"/>
                  <a:gd name="T21" fmla="*/ 108 h 81"/>
                  <a:gd name="T22" fmla="*/ 2 w 43"/>
                  <a:gd name="T23" fmla="*/ 97 h 81"/>
                  <a:gd name="T24" fmla="*/ 0 w 43"/>
                  <a:gd name="T25" fmla="*/ 88 h 81"/>
                  <a:gd name="T26" fmla="*/ 0 w 43"/>
                  <a:gd name="T27" fmla="*/ 74 h 81"/>
                  <a:gd name="T28" fmla="*/ 0 w 43"/>
                  <a:gd name="T29" fmla="*/ 54 h 81"/>
                  <a:gd name="T30" fmla="*/ 4 w 43"/>
                  <a:gd name="T31" fmla="*/ 36 h 81"/>
                  <a:gd name="T32" fmla="*/ 0 w 43"/>
                  <a:gd name="T33" fmla="*/ 24 h 81"/>
                  <a:gd name="T34" fmla="*/ 6 w 43"/>
                  <a:gd name="T35" fmla="*/ 9 h 81"/>
                  <a:gd name="T36" fmla="*/ 10 w 43"/>
                  <a:gd name="T37" fmla="*/ 0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81"/>
                  <a:gd name="T59" fmla="*/ 43 w 43"/>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81">
                    <a:moveTo>
                      <a:pt x="10" y="0"/>
                    </a:moveTo>
                    <a:lnTo>
                      <a:pt x="18" y="16"/>
                    </a:lnTo>
                    <a:lnTo>
                      <a:pt x="28" y="24"/>
                    </a:lnTo>
                    <a:lnTo>
                      <a:pt x="38" y="44"/>
                    </a:lnTo>
                    <a:lnTo>
                      <a:pt x="42" y="54"/>
                    </a:lnTo>
                    <a:lnTo>
                      <a:pt x="40" y="64"/>
                    </a:lnTo>
                    <a:lnTo>
                      <a:pt x="38" y="68"/>
                    </a:lnTo>
                    <a:lnTo>
                      <a:pt x="34" y="72"/>
                    </a:lnTo>
                    <a:lnTo>
                      <a:pt x="26" y="78"/>
                    </a:lnTo>
                    <a:lnTo>
                      <a:pt x="20" y="80"/>
                    </a:lnTo>
                    <a:lnTo>
                      <a:pt x="8" y="78"/>
                    </a:lnTo>
                    <a:lnTo>
                      <a:pt x="2" y="70"/>
                    </a:lnTo>
                    <a:lnTo>
                      <a:pt x="0" y="64"/>
                    </a:lnTo>
                    <a:lnTo>
                      <a:pt x="0" y="54"/>
                    </a:lnTo>
                    <a:lnTo>
                      <a:pt x="0" y="40"/>
                    </a:lnTo>
                    <a:lnTo>
                      <a:pt x="4" y="26"/>
                    </a:lnTo>
                    <a:lnTo>
                      <a:pt x="0" y="18"/>
                    </a:lnTo>
                    <a:lnTo>
                      <a:pt x="6" y="6"/>
                    </a:lnTo>
                    <a:lnTo>
                      <a:pt x="10" y="0"/>
                    </a:lnTo>
                  </a:path>
                </a:pathLst>
              </a:custGeom>
              <a:solidFill>
                <a:schemeClr val="hlink"/>
              </a:solidFill>
              <a:ln w="12700" cap="rnd">
                <a:solidFill>
                  <a:schemeClr val="bg1"/>
                </a:solidFill>
                <a:round/>
                <a:headEnd/>
                <a:tailEnd/>
              </a:ln>
            </p:spPr>
            <p:txBody>
              <a:bodyPr/>
              <a:lstStyle/>
              <a:p>
                <a:endParaRPr lang="en-US"/>
              </a:p>
            </p:txBody>
          </p:sp>
          <p:sp>
            <p:nvSpPr>
              <p:cNvPr id="13909" name="Freeform 190"/>
              <p:cNvSpPr>
                <a:spLocks/>
              </p:cNvSpPr>
              <p:nvPr/>
            </p:nvSpPr>
            <p:spPr bwMode="ltGray">
              <a:xfrm>
                <a:off x="4695" y="2022"/>
                <a:ext cx="45" cy="62"/>
              </a:xfrm>
              <a:custGeom>
                <a:avLst/>
                <a:gdLst>
                  <a:gd name="T0" fmla="*/ 0 w 45"/>
                  <a:gd name="T1" fmla="*/ 29 h 55"/>
                  <a:gd name="T2" fmla="*/ 4 w 45"/>
                  <a:gd name="T3" fmla="*/ 32 h 55"/>
                  <a:gd name="T4" fmla="*/ 6 w 45"/>
                  <a:gd name="T5" fmla="*/ 46 h 55"/>
                  <a:gd name="T6" fmla="*/ 16 w 45"/>
                  <a:gd name="T7" fmla="*/ 37 h 55"/>
                  <a:gd name="T8" fmla="*/ 14 w 45"/>
                  <a:gd name="T9" fmla="*/ 29 h 55"/>
                  <a:gd name="T10" fmla="*/ 22 w 45"/>
                  <a:gd name="T11" fmla="*/ 34 h 55"/>
                  <a:gd name="T12" fmla="*/ 22 w 45"/>
                  <a:gd name="T13" fmla="*/ 48 h 55"/>
                  <a:gd name="T14" fmla="*/ 24 w 45"/>
                  <a:gd name="T15" fmla="*/ 69 h 55"/>
                  <a:gd name="T16" fmla="*/ 30 w 45"/>
                  <a:gd name="T17" fmla="*/ 76 h 55"/>
                  <a:gd name="T18" fmla="*/ 32 w 45"/>
                  <a:gd name="T19" fmla="*/ 60 h 55"/>
                  <a:gd name="T20" fmla="*/ 36 w 45"/>
                  <a:gd name="T21" fmla="*/ 78 h 55"/>
                  <a:gd name="T22" fmla="*/ 42 w 45"/>
                  <a:gd name="T23" fmla="*/ 69 h 55"/>
                  <a:gd name="T24" fmla="*/ 38 w 45"/>
                  <a:gd name="T25" fmla="*/ 60 h 55"/>
                  <a:gd name="T26" fmla="*/ 44 w 45"/>
                  <a:gd name="T27" fmla="*/ 57 h 55"/>
                  <a:gd name="T28" fmla="*/ 42 w 45"/>
                  <a:gd name="T29" fmla="*/ 34 h 55"/>
                  <a:gd name="T30" fmla="*/ 40 w 45"/>
                  <a:gd name="T31" fmla="*/ 29 h 55"/>
                  <a:gd name="T32" fmla="*/ 42 w 45"/>
                  <a:gd name="T33" fmla="*/ 20 h 55"/>
                  <a:gd name="T34" fmla="*/ 34 w 45"/>
                  <a:gd name="T35" fmla="*/ 9 h 55"/>
                  <a:gd name="T36" fmla="*/ 32 w 45"/>
                  <a:gd name="T37" fmla="*/ 11 h 55"/>
                  <a:gd name="T38" fmla="*/ 32 w 45"/>
                  <a:gd name="T39" fmla="*/ 2 h 55"/>
                  <a:gd name="T40" fmla="*/ 30 w 45"/>
                  <a:gd name="T41" fmla="*/ 0 h 55"/>
                  <a:gd name="T42" fmla="*/ 26 w 45"/>
                  <a:gd name="T43" fmla="*/ 9 h 55"/>
                  <a:gd name="T44" fmla="*/ 12 w 45"/>
                  <a:gd name="T45" fmla="*/ 7 h 55"/>
                  <a:gd name="T46" fmla="*/ 8 w 45"/>
                  <a:gd name="T47" fmla="*/ 7 h 55"/>
                  <a:gd name="T48" fmla="*/ 8 w 45"/>
                  <a:gd name="T49" fmla="*/ 18 h 55"/>
                  <a:gd name="T50" fmla="*/ 0 w 45"/>
                  <a:gd name="T51" fmla="*/ 29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5"/>
                  <a:gd name="T79" fmla="*/ 0 h 55"/>
                  <a:gd name="T80" fmla="*/ 45 w 45"/>
                  <a:gd name="T81" fmla="*/ 55 h 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5" h="55">
                    <a:moveTo>
                      <a:pt x="0" y="20"/>
                    </a:moveTo>
                    <a:lnTo>
                      <a:pt x="4" y="22"/>
                    </a:lnTo>
                    <a:lnTo>
                      <a:pt x="6" y="32"/>
                    </a:lnTo>
                    <a:lnTo>
                      <a:pt x="16" y="26"/>
                    </a:lnTo>
                    <a:lnTo>
                      <a:pt x="14" y="20"/>
                    </a:lnTo>
                    <a:lnTo>
                      <a:pt x="22" y="24"/>
                    </a:lnTo>
                    <a:lnTo>
                      <a:pt x="22" y="34"/>
                    </a:lnTo>
                    <a:lnTo>
                      <a:pt x="24" y="48"/>
                    </a:lnTo>
                    <a:lnTo>
                      <a:pt x="30" y="52"/>
                    </a:lnTo>
                    <a:lnTo>
                      <a:pt x="32" y="42"/>
                    </a:lnTo>
                    <a:lnTo>
                      <a:pt x="36" y="54"/>
                    </a:lnTo>
                    <a:lnTo>
                      <a:pt x="42" y="48"/>
                    </a:lnTo>
                    <a:lnTo>
                      <a:pt x="38" y="42"/>
                    </a:lnTo>
                    <a:lnTo>
                      <a:pt x="44" y="40"/>
                    </a:lnTo>
                    <a:lnTo>
                      <a:pt x="42" y="24"/>
                    </a:lnTo>
                    <a:lnTo>
                      <a:pt x="40" y="20"/>
                    </a:lnTo>
                    <a:lnTo>
                      <a:pt x="42" y="14"/>
                    </a:lnTo>
                    <a:lnTo>
                      <a:pt x="34" y="6"/>
                    </a:lnTo>
                    <a:lnTo>
                      <a:pt x="32" y="8"/>
                    </a:lnTo>
                    <a:lnTo>
                      <a:pt x="32" y="2"/>
                    </a:lnTo>
                    <a:lnTo>
                      <a:pt x="30" y="0"/>
                    </a:lnTo>
                    <a:lnTo>
                      <a:pt x="26" y="6"/>
                    </a:lnTo>
                    <a:lnTo>
                      <a:pt x="12" y="4"/>
                    </a:lnTo>
                    <a:lnTo>
                      <a:pt x="8" y="4"/>
                    </a:lnTo>
                    <a:lnTo>
                      <a:pt x="8" y="12"/>
                    </a:lnTo>
                    <a:lnTo>
                      <a:pt x="0" y="20"/>
                    </a:lnTo>
                  </a:path>
                </a:pathLst>
              </a:custGeom>
              <a:solidFill>
                <a:schemeClr val="hlink"/>
              </a:solidFill>
              <a:ln w="12700" cap="rnd">
                <a:solidFill>
                  <a:schemeClr val="bg1"/>
                </a:solidFill>
                <a:round/>
                <a:headEnd/>
                <a:tailEnd/>
              </a:ln>
            </p:spPr>
            <p:txBody>
              <a:bodyPr/>
              <a:lstStyle/>
              <a:p>
                <a:endParaRPr lang="en-US"/>
              </a:p>
            </p:txBody>
          </p:sp>
          <p:sp>
            <p:nvSpPr>
              <p:cNvPr id="13910" name="Freeform 191"/>
              <p:cNvSpPr>
                <a:spLocks/>
              </p:cNvSpPr>
              <p:nvPr/>
            </p:nvSpPr>
            <p:spPr bwMode="ltGray">
              <a:xfrm>
                <a:off x="4735" y="1989"/>
                <a:ext cx="35" cy="48"/>
              </a:xfrm>
              <a:custGeom>
                <a:avLst/>
                <a:gdLst>
                  <a:gd name="T0" fmla="*/ 34 w 35"/>
                  <a:gd name="T1" fmla="*/ 17 h 43"/>
                  <a:gd name="T2" fmla="*/ 30 w 35"/>
                  <a:gd name="T3" fmla="*/ 11 h 43"/>
                  <a:gd name="T4" fmla="*/ 30 w 35"/>
                  <a:gd name="T5" fmla="*/ 0 h 43"/>
                  <a:gd name="T6" fmla="*/ 26 w 35"/>
                  <a:gd name="T7" fmla="*/ 9 h 43"/>
                  <a:gd name="T8" fmla="*/ 22 w 35"/>
                  <a:gd name="T9" fmla="*/ 4 h 43"/>
                  <a:gd name="T10" fmla="*/ 20 w 35"/>
                  <a:gd name="T11" fmla="*/ 4 h 43"/>
                  <a:gd name="T12" fmla="*/ 20 w 35"/>
                  <a:gd name="T13" fmla="*/ 11 h 43"/>
                  <a:gd name="T14" fmla="*/ 14 w 35"/>
                  <a:gd name="T15" fmla="*/ 17 h 43"/>
                  <a:gd name="T16" fmla="*/ 16 w 35"/>
                  <a:gd name="T17" fmla="*/ 20 h 43"/>
                  <a:gd name="T18" fmla="*/ 10 w 35"/>
                  <a:gd name="T19" fmla="*/ 28 h 43"/>
                  <a:gd name="T20" fmla="*/ 8 w 35"/>
                  <a:gd name="T21" fmla="*/ 25 h 43"/>
                  <a:gd name="T22" fmla="*/ 6 w 35"/>
                  <a:gd name="T23" fmla="*/ 36 h 43"/>
                  <a:gd name="T24" fmla="*/ 0 w 35"/>
                  <a:gd name="T25" fmla="*/ 47 h 43"/>
                  <a:gd name="T26" fmla="*/ 6 w 35"/>
                  <a:gd name="T27" fmla="*/ 47 h 43"/>
                  <a:gd name="T28" fmla="*/ 8 w 35"/>
                  <a:gd name="T29" fmla="*/ 58 h 43"/>
                  <a:gd name="T30" fmla="*/ 20 w 35"/>
                  <a:gd name="T31" fmla="*/ 58 h 43"/>
                  <a:gd name="T32" fmla="*/ 18 w 35"/>
                  <a:gd name="T33" fmla="*/ 41 h 43"/>
                  <a:gd name="T34" fmla="*/ 24 w 35"/>
                  <a:gd name="T35" fmla="*/ 28 h 43"/>
                  <a:gd name="T36" fmla="*/ 28 w 35"/>
                  <a:gd name="T37" fmla="*/ 36 h 43"/>
                  <a:gd name="T38" fmla="*/ 30 w 35"/>
                  <a:gd name="T39" fmla="*/ 22 h 43"/>
                  <a:gd name="T40" fmla="*/ 34 w 35"/>
                  <a:gd name="T41" fmla="*/ 17 h 4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
                  <a:gd name="T64" fmla="*/ 0 h 43"/>
                  <a:gd name="T65" fmla="*/ 35 w 35"/>
                  <a:gd name="T66" fmla="*/ 43 h 4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 h="43">
                    <a:moveTo>
                      <a:pt x="34" y="12"/>
                    </a:moveTo>
                    <a:lnTo>
                      <a:pt x="30" y="8"/>
                    </a:lnTo>
                    <a:lnTo>
                      <a:pt x="30" y="0"/>
                    </a:lnTo>
                    <a:lnTo>
                      <a:pt x="26" y="6"/>
                    </a:lnTo>
                    <a:lnTo>
                      <a:pt x="22" y="4"/>
                    </a:lnTo>
                    <a:lnTo>
                      <a:pt x="20" y="4"/>
                    </a:lnTo>
                    <a:lnTo>
                      <a:pt x="20" y="8"/>
                    </a:lnTo>
                    <a:lnTo>
                      <a:pt x="14" y="12"/>
                    </a:lnTo>
                    <a:lnTo>
                      <a:pt x="16" y="14"/>
                    </a:lnTo>
                    <a:lnTo>
                      <a:pt x="10" y="20"/>
                    </a:lnTo>
                    <a:lnTo>
                      <a:pt x="8" y="18"/>
                    </a:lnTo>
                    <a:lnTo>
                      <a:pt x="6" y="26"/>
                    </a:lnTo>
                    <a:lnTo>
                      <a:pt x="0" y="34"/>
                    </a:lnTo>
                    <a:lnTo>
                      <a:pt x="6" y="34"/>
                    </a:lnTo>
                    <a:lnTo>
                      <a:pt x="8" y="42"/>
                    </a:lnTo>
                    <a:lnTo>
                      <a:pt x="20" y="42"/>
                    </a:lnTo>
                    <a:lnTo>
                      <a:pt x="18" y="30"/>
                    </a:lnTo>
                    <a:lnTo>
                      <a:pt x="24" y="20"/>
                    </a:lnTo>
                    <a:lnTo>
                      <a:pt x="28" y="26"/>
                    </a:lnTo>
                    <a:lnTo>
                      <a:pt x="30" y="16"/>
                    </a:lnTo>
                    <a:lnTo>
                      <a:pt x="34" y="12"/>
                    </a:lnTo>
                  </a:path>
                </a:pathLst>
              </a:custGeom>
              <a:solidFill>
                <a:schemeClr val="hlink"/>
              </a:solidFill>
              <a:ln w="12700" cap="rnd">
                <a:solidFill>
                  <a:schemeClr val="bg1"/>
                </a:solidFill>
                <a:round/>
                <a:headEnd/>
                <a:tailEnd/>
              </a:ln>
            </p:spPr>
            <p:txBody>
              <a:bodyPr/>
              <a:lstStyle/>
              <a:p>
                <a:endParaRPr lang="en-US"/>
              </a:p>
            </p:txBody>
          </p:sp>
          <p:sp>
            <p:nvSpPr>
              <p:cNvPr id="13911" name="Freeform 192"/>
              <p:cNvSpPr>
                <a:spLocks/>
              </p:cNvSpPr>
              <p:nvPr/>
            </p:nvSpPr>
            <p:spPr bwMode="ltGray">
              <a:xfrm>
                <a:off x="4708" y="1806"/>
                <a:ext cx="130" cy="218"/>
              </a:xfrm>
              <a:custGeom>
                <a:avLst/>
                <a:gdLst>
                  <a:gd name="T0" fmla="*/ 4 w 131"/>
                  <a:gd name="T1" fmla="*/ 272 h 195"/>
                  <a:gd name="T2" fmla="*/ 20 w 131"/>
                  <a:gd name="T3" fmla="*/ 263 h 195"/>
                  <a:gd name="T4" fmla="*/ 30 w 131"/>
                  <a:gd name="T5" fmla="*/ 248 h 195"/>
                  <a:gd name="T6" fmla="*/ 58 w 131"/>
                  <a:gd name="T7" fmla="*/ 218 h 195"/>
                  <a:gd name="T8" fmla="*/ 62 w 131"/>
                  <a:gd name="T9" fmla="*/ 221 h 195"/>
                  <a:gd name="T10" fmla="*/ 69 w 131"/>
                  <a:gd name="T11" fmla="*/ 244 h 195"/>
                  <a:gd name="T12" fmla="*/ 77 w 131"/>
                  <a:gd name="T13" fmla="*/ 226 h 195"/>
                  <a:gd name="T14" fmla="*/ 87 w 131"/>
                  <a:gd name="T15" fmla="*/ 215 h 195"/>
                  <a:gd name="T16" fmla="*/ 73 w 131"/>
                  <a:gd name="T17" fmla="*/ 203 h 195"/>
                  <a:gd name="T18" fmla="*/ 79 w 131"/>
                  <a:gd name="T19" fmla="*/ 199 h 195"/>
                  <a:gd name="T20" fmla="*/ 87 w 131"/>
                  <a:gd name="T21" fmla="*/ 201 h 195"/>
                  <a:gd name="T22" fmla="*/ 109 w 131"/>
                  <a:gd name="T23" fmla="*/ 181 h 195"/>
                  <a:gd name="T24" fmla="*/ 119 w 131"/>
                  <a:gd name="T25" fmla="*/ 157 h 195"/>
                  <a:gd name="T26" fmla="*/ 125 w 131"/>
                  <a:gd name="T27" fmla="*/ 145 h 195"/>
                  <a:gd name="T28" fmla="*/ 121 w 131"/>
                  <a:gd name="T29" fmla="*/ 120 h 195"/>
                  <a:gd name="T30" fmla="*/ 103 w 131"/>
                  <a:gd name="T31" fmla="*/ 84 h 195"/>
                  <a:gd name="T32" fmla="*/ 105 w 131"/>
                  <a:gd name="T33" fmla="*/ 47 h 195"/>
                  <a:gd name="T34" fmla="*/ 91 w 131"/>
                  <a:gd name="T35" fmla="*/ 17 h 195"/>
                  <a:gd name="T36" fmla="*/ 75 w 131"/>
                  <a:gd name="T37" fmla="*/ 4 h 195"/>
                  <a:gd name="T38" fmla="*/ 65 w 131"/>
                  <a:gd name="T39" fmla="*/ 2 h 195"/>
                  <a:gd name="T40" fmla="*/ 71 w 131"/>
                  <a:gd name="T41" fmla="*/ 4 h 195"/>
                  <a:gd name="T42" fmla="*/ 71 w 131"/>
                  <a:gd name="T43" fmla="*/ 20 h 195"/>
                  <a:gd name="T44" fmla="*/ 65 w 131"/>
                  <a:gd name="T45" fmla="*/ 25 h 195"/>
                  <a:gd name="T46" fmla="*/ 65 w 131"/>
                  <a:gd name="T47" fmla="*/ 36 h 195"/>
                  <a:gd name="T48" fmla="*/ 73 w 131"/>
                  <a:gd name="T49" fmla="*/ 50 h 195"/>
                  <a:gd name="T50" fmla="*/ 81 w 131"/>
                  <a:gd name="T51" fmla="*/ 97 h 195"/>
                  <a:gd name="T52" fmla="*/ 67 w 131"/>
                  <a:gd name="T53" fmla="*/ 149 h 195"/>
                  <a:gd name="T54" fmla="*/ 69 w 131"/>
                  <a:gd name="T55" fmla="*/ 111 h 195"/>
                  <a:gd name="T56" fmla="*/ 58 w 131"/>
                  <a:gd name="T57" fmla="*/ 138 h 195"/>
                  <a:gd name="T58" fmla="*/ 62 w 131"/>
                  <a:gd name="T59" fmla="*/ 165 h 195"/>
                  <a:gd name="T60" fmla="*/ 42 w 131"/>
                  <a:gd name="T61" fmla="*/ 199 h 195"/>
                  <a:gd name="T62" fmla="*/ 28 w 131"/>
                  <a:gd name="T63" fmla="*/ 201 h 195"/>
                  <a:gd name="T64" fmla="*/ 14 w 131"/>
                  <a:gd name="T65" fmla="*/ 240 h 1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95"/>
                  <a:gd name="T101" fmla="*/ 131 w 131"/>
                  <a:gd name="T102" fmla="*/ 195 h 1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95">
                    <a:moveTo>
                      <a:pt x="0" y="190"/>
                    </a:moveTo>
                    <a:lnTo>
                      <a:pt x="4" y="194"/>
                    </a:lnTo>
                    <a:lnTo>
                      <a:pt x="14" y="188"/>
                    </a:lnTo>
                    <a:lnTo>
                      <a:pt x="20" y="188"/>
                    </a:lnTo>
                    <a:lnTo>
                      <a:pt x="22" y="180"/>
                    </a:lnTo>
                    <a:lnTo>
                      <a:pt x="30" y="178"/>
                    </a:lnTo>
                    <a:lnTo>
                      <a:pt x="46" y="164"/>
                    </a:lnTo>
                    <a:lnTo>
                      <a:pt x="58" y="156"/>
                    </a:lnTo>
                    <a:lnTo>
                      <a:pt x="66" y="150"/>
                    </a:lnTo>
                    <a:lnTo>
                      <a:pt x="62" y="158"/>
                    </a:lnTo>
                    <a:lnTo>
                      <a:pt x="66" y="170"/>
                    </a:lnTo>
                    <a:lnTo>
                      <a:pt x="72" y="174"/>
                    </a:lnTo>
                    <a:lnTo>
                      <a:pt x="80" y="170"/>
                    </a:lnTo>
                    <a:lnTo>
                      <a:pt x="80" y="162"/>
                    </a:lnTo>
                    <a:lnTo>
                      <a:pt x="84" y="158"/>
                    </a:lnTo>
                    <a:lnTo>
                      <a:pt x="90" y="154"/>
                    </a:lnTo>
                    <a:lnTo>
                      <a:pt x="92" y="146"/>
                    </a:lnTo>
                    <a:lnTo>
                      <a:pt x="76" y="146"/>
                    </a:lnTo>
                    <a:lnTo>
                      <a:pt x="80" y="132"/>
                    </a:lnTo>
                    <a:lnTo>
                      <a:pt x="82" y="142"/>
                    </a:lnTo>
                    <a:lnTo>
                      <a:pt x="86" y="140"/>
                    </a:lnTo>
                    <a:lnTo>
                      <a:pt x="90" y="144"/>
                    </a:lnTo>
                    <a:lnTo>
                      <a:pt x="106" y="138"/>
                    </a:lnTo>
                    <a:lnTo>
                      <a:pt x="112" y="130"/>
                    </a:lnTo>
                    <a:lnTo>
                      <a:pt x="114" y="122"/>
                    </a:lnTo>
                    <a:lnTo>
                      <a:pt x="122" y="112"/>
                    </a:lnTo>
                    <a:lnTo>
                      <a:pt x="128" y="118"/>
                    </a:lnTo>
                    <a:lnTo>
                      <a:pt x="128" y="104"/>
                    </a:lnTo>
                    <a:lnTo>
                      <a:pt x="130" y="90"/>
                    </a:lnTo>
                    <a:lnTo>
                      <a:pt x="124" y="86"/>
                    </a:lnTo>
                    <a:lnTo>
                      <a:pt x="118" y="68"/>
                    </a:lnTo>
                    <a:lnTo>
                      <a:pt x="106" y="60"/>
                    </a:lnTo>
                    <a:lnTo>
                      <a:pt x="110" y="50"/>
                    </a:lnTo>
                    <a:lnTo>
                      <a:pt x="108" y="34"/>
                    </a:lnTo>
                    <a:lnTo>
                      <a:pt x="100" y="20"/>
                    </a:lnTo>
                    <a:lnTo>
                      <a:pt x="94" y="12"/>
                    </a:lnTo>
                    <a:lnTo>
                      <a:pt x="86" y="10"/>
                    </a:lnTo>
                    <a:lnTo>
                      <a:pt x="78" y="4"/>
                    </a:lnTo>
                    <a:lnTo>
                      <a:pt x="76" y="0"/>
                    </a:lnTo>
                    <a:lnTo>
                      <a:pt x="66" y="2"/>
                    </a:lnTo>
                    <a:lnTo>
                      <a:pt x="70" y="6"/>
                    </a:lnTo>
                    <a:lnTo>
                      <a:pt x="74" y="4"/>
                    </a:lnTo>
                    <a:lnTo>
                      <a:pt x="76" y="12"/>
                    </a:lnTo>
                    <a:lnTo>
                      <a:pt x="74" y="14"/>
                    </a:lnTo>
                    <a:lnTo>
                      <a:pt x="64" y="12"/>
                    </a:lnTo>
                    <a:lnTo>
                      <a:pt x="66" y="18"/>
                    </a:lnTo>
                    <a:lnTo>
                      <a:pt x="64" y="26"/>
                    </a:lnTo>
                    <a:lnTo>
                      <a:pt x="68" y="26"/>
                    </a:lnTo>
                    <a:lnTo>
                      <a:pt x="70" y="38"/>
                    </a:lnTo>
                    <a:lnTo>
                      <a:pt x="76" y="36"/>
                    </a:lnTo>
                    <a:lnTo>
                      <a:pt x="82" y="48"/>
                    </a:lnTo>
                    <a:lnTo>
                      <a:pt x="84" y="70"/>
                    </a:lnTo>
                    <a:lnTo>
                      <a:pt x="82" y="88"/>
                    </a:lnTo>
                    <a:lnTo>
                      <a:pt x="70" y="106"/>
                    </a:lnTo>
                    <a:lnTo>
                      <a:pt x="64" y="98"/>
                    </a:lnTo>
                    <a:lnTo>
                      <a:pt x="72" y="80"/>
                    </a:lnTo>
                    <a:lnTo>
                      <a:pt x="60" y="92"/>
                    </a:lnTo>
                    <a:lnTo>
                      <a:pt x="58" y="98"/>
                    </a:lnTo>
                    <a:lnTo>
                      <a:pt x="62" y="102"/>
                    </a:lnTo>
                    <a:lnTo>
                      <a:pt x="62" y="118"/>
                    </a:lnTo>
                    <a:lnTo>
                      <a:pt x="60" y="134"/>
                    </a:lnTo>
                    <a:lnTo>
                      <a:pt x="42" y="142"/>
                    </a:lnTo>
                    <a:lnTo>
                      <a:pt x="32" y="148"/>
                    </a:lnTo>
                    <a:lnTo>
                      <a:pt x="28" y="144"/>
                    </a:lnTo>
                    <a:lnTo>
                      <a:pt x="18" y="158"/>
                    </a:lnTo>
                    <a:lnTo>
                      <a:pt x="14" y="172"/>
                    </a:lnTo>
                    <a:lnTo>
                      <a:pt x="0" y="190"/>
                    </a:lnTo>
                  </a:path>
                </a:pathLst>
              </a:custGeom>
              <a:solidFill>
                <a:schemeClr val="hlink"/>
              </a:solidFill>
              <a:ln w="12700" cap="rnd">
                <a:solidFill>
                  <a:schemeClr val="bg1"/>
                </a:solidFill>
                <a:round/>
                <a:headEnd/>
                <a:tailEnd/>
              </a:ln>
            </p:spPr>
            <p:txBody>
              <a:bodyPr/>
              <a:lstStyle/>
              <a:p>
                <a:endParaRPr lang="en-US"/>
              </a:p>
            </p:txBody>
          </p:sp>
          <p:sp>
            <p:nvSpPr>
              <p:cNvPr id="13912" name="Freeform 193"/>
              <p:cNvSpPr>
                <a:spLocks/>
              </p:cNvSpPr>
              <p:nvPr/>
            </p:nvSpPr>
            <p:spPr bwMode="ltGray">
              <a:xfrm>
                <a:off x="4740" y="1725"/>
                <a:ext cx="70" cy="86"/>
              </a:xfrm>
              <a:custGeom>
                <a:avLst/>
                <a:gdLst>
                  <a:gd name="T0" fmla="*/ 28 w 71"/>
                  <a:gd name="T1" fmla="*/ 106 h 77"/>
                  <a:gd name="T2" fmla="*/ 30 w 71"/>
                  <a:gd name="T3" fmla="*/ 95 h 77"/>
                  <a:gd name="T4" fmla="*/ 35 w 71"/>
                  <a:gd name="T5" fmla="*/ 93 h 77"/>
                  <a:gd name="T6" fmla="*/ 30 w 71"/>
                  <a:gd name="T7" fmla="*/ 84 h 77"/>
                  <a:gd name="T8" fmla="*/ 22 w 71"/>
                  <a:gd name="T9" fmla="*/ 88 h 77"/>
                  <a:gd name="T10" fmla="*/ 20 w 71"/>
                  <a:gd name="T11" fmla="*/ 78 h 77"/>
                  <a:gd name="T12" fmla="*/ 28 w 71"/>
                  <a:gd name="T13" fmla="*/ 82 h 77"/>
                  <a:gd name="T14" fmla="*/ 39 w 71"/>
                  <a:gd name="T15" fmla="*/ 73 h 77"/>
                  <a:gd name="T16" fmla="*/ 59 w 71"/>
                  <a:gd name="T17" fmla="*/ 70 h 77"/>
                  <a:gd name="T18" fmla="*/ 57 w 71"/>
                  <a:gd name="T19" fmla="*/ 67 h 77"/>
                  <a:gd name="T20" fmla="*/ 55 w 71"/>
                  <a:gd name="T21" fmla="*/ 42 h 77"/>
                  <a:gd name="T22" fmla="*/ 63 w 71"/>
                  <a:gd name="T23" fmla="*/ 36 h 77"/>
                  <a:gd name="T24" fmla="*/ 65 w 71"/>
                  <a:gd name="T25" fmla="*/ 22 h 77"/>
                  <a:gd name="T26" fmla="*/ 67 w 71"/>
                  <a:gd name="T27" fmla="*/ 9 h 77"/>
                  <a:gd name="T28" fmla="*/ 59 w 71"/>
                  <a:gd name="T29" fmla="*/ 17 h 77"/>
                  <a:gd name="T30" fmla="*/ 49 w 71"/>
                  <a:gd name="T31" fmla="*/ 0 h 77"/>
                  <a:gd name="T32" fmla="*/ 49 w 71"/>
                  <a:gd name="T33" fmla="*/ 17 h 77"/>
                  <a:gd name="T34" fmla="*/ 41 w 71"/>
                  <a:gd name="T35" fmla="*/ 17 h 77"/>
                  <a:gd name="T36" fmla="*/ 34 w 71"/>
                  <a:gd name="T37" fmla="*/ 22 h 77"/>
                  <a:gd name="T38" fmla="*/ 18 w 71"/>
                  <a:gd name="T39" fmla="*/ 17 h 77"/>
                  <a:gd name="T40" fmla="*/ 2 w 71"/>
                  <a:gd name="T41" fmla="*/ 11 h 77"/>
                  <a:gd name="T42" fmla="*/ 0 w 71"/>
                  <a:gd name="T43" fmla="*/ 20 h 77"/>
                  <a:gd name="T44" fmla="*/ 2 w 71"/>
                  <a:gd name="T45" fmla="*/ 20 h 77"/>
                  <a:gd name="T46" fmla="*/ 10 w 71"/>
                  <a:gd name="T47" fmla="*/ 31 h 77"/>
                  <a:gd name="T48" fmla="*/ 18 w 71"/>
                  <a:gd name="T49" fmla="*/ 52 h 77"/>
                  <a:gd name="T50" fmla="*/ 18 w 71"/>
                  <a:gd name="T51" fmla="*/ 64 h 77"/>
                  <a:gd name="T52" fmla="*/ 4 w 71"/>
                  <a:gd name="T53" fmla="*/ 70 h 77"/>
                  <a:gd name="T54" fmla="*/ 8 w 71"/>
                  <a:gd name="T55" fmla="*/ 78 h 77"/>
                  <a:gd name="T56" fmla="*/ 12 w 71"/>
                  <a:gd name="T57" fmla="*/ 95 h 77"/>
                  <a:gd name="T58" fmla="*/ 20 w 71"/>
                  <a:gd name="T59" fmla="*/ 104 h 77"/>
                  <a:gd name="T60" fmla="*/ 26 w 71"/>
                  <a:gd name="T61" fmla="*/ 99 h 77"/>
                  <a:gd name="T62" fmla="*/ 28 w 71"/>
                  <a:gd name="T63" fmla="*/ 106 h 7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1"/>
                  <a:gd name="T97" fmla="*/ 0 h 77"/>
                  <a:gd name="T98" fmla="*/ 71 w 71"/>
                  <a:gd name="T99" fmla="*/ 77 h 7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1" h="77">
                    <a:moveTo>
                      <a:pt x="28" y="76"/>
                    </a:moveTo>
                    <a:lnTo>
                      <a:pt x="30" y="68"/>
                    </a:lnTo>
                    <a:lnTo>
                      <a:pt x="38" y="66"/>
                    </a:lnTo>
                    <a:lnTo>
                      <a:pt x="30" y="60"/>
                    </a:lnTo>
                    <a:lnTo>
                      <a:pt x="22" y="64"/>
                    </a:lnTo>
                    <a:lnTo>
                      <a:pt x="20" y="56"/>
                    </a:lnTo>
                    <a:lnTo>
                      <a:pt x="28" y="58"/>
                    </a:lnTo>
                    <a:lnTo>
                      <a:pt x="42" y="52"/>
                    </a:lnTo>
                    <a:lnTo>
                      <a:pt x="62" y="50"/>
                    </a:lnTo>
                    <a:lnTo>
                      <a:pt x="60" y="48"/>
                    </a:lnTo>
                    <a:lnTo>
                      <a:pt x="58" y="30"/>
                    </a:lnTo>
                    <a:lnTo>
                      <a:pt x="66" y="26"/>
                    </a:lnTo>
                    <a:lnTo>
                      <a:pt x="68" y="16"/>
                    </a:lnTo>
                    <a:lnTo>
                      <a:pt x="70" y="6"/>
                    </a:lnTo>
                    <a:lnTo>
                      <a:pt x="62" y="12"/>
                    </a:lnTo>
                    <a:lnTo>
                      <a:pt x="52" y="0"/>
                    </a:lnTo>
                    <a:lnTo>
                      <a:pt x="52" y="12"/>
                    </a:lnTo>
                    <a:lnTo>
                      <a:pt x="44" y="12"/>
                    </a:lnTo>
                    <a:lnTo>
                      <a:pt x="34" y="16"/>
                    </a:lnTo>
                    <a:lnTo>
                      <a:pt x="18" y="12"/>
                    </a:lnTo>
                    <a:lnTo>
                      <a:pt x="2" y="8"/>
                    </a:lnTo>
                    <a:lnTo>
                      <a:pt x="0" y="14"/>
                    </a:lnTo>
                    <a:lnTo>
                      <a:pt x="2" y="14"/>
                    </a:lnTo>
                    <a:lnTo>
                      <a:pt x="10" y="22"/>
                    </a:lnTo>
                    <a:lnTo>
                      <a:pt x="18" y="38"/>
                    </a:lnTo>
                    <a:lnTo>
                      <a:pt x="18" y="46"/>
                    </a:lnTo>
                    <a:lnTo>
                      <a:pt x="4" y="50"/>
                    </a:lnTo>
                    <a:lnTo>
                      <a:pt x="8" y="56"/>
                    </a:lnTo>
                    <a:lnTo>
                      <a:pt x="12" y="68"/>
                    </a:lnTo>
                    <a:lnTo>
                      <a:pt x="20" y="74"/>
                    </a:lnTo>
                    <a:lnTo>
                      <a:pt x="26" y="72"/>
                    </a:lnTo>
                    <a:lnTo>
                      <a:pt x="28" y="76"/>
                    </a:lnTo>
                  </a:path>
                </a:pathLst>
              </a:custGeom>
              <a:solidFill>
                <a:schemeClr val="hlink"/>
              </a:solidFill>
              <a:ln w="12700" cap="rnd">
                <a:solidFill>
                  <a:schemeClr val="bg1"/>
                </a:solidFill>
                <a:round/>
                <a:headEnd/>
                <a:tailEnd/>
              </a:ln>
            </p:spPr>
            <p:txBody>
              <a:bodyPr/>
              <a:lstStyle/>
              <a:p>
                <a:endParaRPr lang="en-US"/>
              </a:p>
            </p:txBody>
          </p:sp>
          <p:sp>
            <p:nvSpPr>
              <p:cNvPr id="13913" name="Freeform 194"/>
              <p:cNvSpPr>
                <a:spLocks/>
              </p:cNvSpPr>
              <p:nvPr/>
            </p:nvSpPr>
            <p:spPr bwMode="ltGray">
              <a:xfrm>
                <a:off x="4312" y="2830"/>
                <a:ext cx="19" cy="17"/>
              </a:xfrm>
              <a:custGeom>
                <a:avLst/>
                <a:gdLst>
                  <a:gd name="T0" fmla="*/ 16 w 19"/>
                  <a:gd name="T1" fmla="*/ 0 h 15"/>
                  <a:gd name="T2" fmla="*/ 4 w 19"/>
                  <a:gd name="T3" fmla="*/ 9 h 15"/>
                  <a:gd name="T4" fmla="*/ 0 w 19"/>
                  <a:gd name="T5" fmla="*/ 18 h 15"/>
                  <a:gd name="T6" fmla="*/ 8 w 19"/>
                  <a:gd name="T7" fmla="*/ 20 h 15"/>
                  <a:gd name="T8" fmla="*/ 18 w 19"/>
                  <a:gd name="T9" fmla="*/ 18 h 15"/>
                  <a:gd name="T10" fmla="*/ 16 w 19"/>
                  <a:gd name="T11" fmla="*/ 0 h 15"/>
                  <a:gd name="T12" fmla="*/ 0 60000 65536"/>
                  <a:gd name="T13" fmla="*/ 0 60000 65536"/>
                  <a:gd name="T14" fmla="*/ 0 60000 65536"/>
                  <a:gd name="T15" fmla="*/ 0 60000 65536"/>
                  <a:gd name="T16" fmla="*/ 0 60000 65536"/>
                  <a:gd name="T17" fmla="*/ 0 60000 65536"/>
                  <a:gd name="T18" fmla="*/ 0 w 19"/>
                  <a:gd name="T19" fmla="*/ 0 h 15"/>
                  <a:gd name="T20" fmla="*/ 19 w 19"/>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9" h="15">
                    <a:moveTo>
                      <a:pt x="16" y="0"/>
                    </a:moveTo>
                    <a:lnTo>
                      <a:pt x="4" y="6"/>
                    </a:lnTo>
                    <a:lnTo>
                      <a:pt x="0" y="12"/>
                    </a:lnTo>
                    <a:lnTo>
                      <a:pt x="8" y="14"/>
                    </a:lnTo>
                    <a:lnTo>
                      <a:pt x="18" y="12"/>
                    </a:lnTo>
                    <a:lnTo>
                      <a:pt x="16" y="0"/>
                    </a:lnTo>
                  </a:path>
                </a:pathLst>
              </a:custGeom>
              <a:solidFill>
                <a:schemeClr val="hlink"/>
              </a:solidFill>
              <a:ln w="12700" cap="rnd">
                <a:solidFill>
                  <a:schemeClr val="bg1"/>
                </a:solidFill>
                <a:round/>
                <a:headEnd/>
                <a:tailEnd/>
              </a:ln>
            </p:spPr>
            <p:txBody>
              <a:bodyPr/>
              <a:lstStyle/>
              <a:p>
                <a:endParaRPr lang="en-US"/>
              </a:p>
            </p:txBody>
          </p:sp>
          <p:sp>
            <p:nvSpPr>
              <p:cNvPr id="13914" name="Freeform 195"/>
              <p:cNvSpPr>
                <a:spLocks/>
              </p:cNvSpPr>
              <p:nvPr/>
            </p:nvSpPr>
            <p:spPr bwMode="ltGray">
              <a:xfrm>
                <a:off x="4545" y="2996"/>
                <a:ext cx="600" cy="520"/>
              </a:xfrm>
              <a:custGeom>
                <a:avLst/>
                <a:gdLst>
                  <a:gd name="T0" fmla="*/ 135 w 603"/>
                  <a:gd name="T1" fmla="*/ 181 h 465"/>
                  <a:gd name="T2" fmla="*/ 151 w 603"/>
                  <a:gd name="T3" fmla="*/ 134 h 465"/>
                  <a:gd name="T4" fmla="*/ 177 w 603"/>
                  <a:gd name="T5" fmla="*/ 105 h 465"/>
                  <a:gd name="T6" fmla="*/ 220 w 603"/>
                  <a:gd name="T7" fmla="*/ 123 h 465"/>
                  <a:gd name="T8" fmla="*/ 226 w 603"/>
                  <a:gd name="T9" fmla="*/ 69 h 465"/>
                  <a:gd name="T10" fmla="*/ 265 w 603"/>
                  <a:gd name="T11" fmla="*/ 39 h 465"/>
                  <a:gd name="T12" fmla="*/ 314 w 603"/>
                  <a:gd name="T13" fmla="*/ 31 h 465"/>
                  <a:gd name="T14" fmla="*/ 322 w 603"/>
                  <a:gd name="T15" fmla="*/ 66 h 465"/>
                  <a:gd name="T16" fmla="*/ 339 w 603"/>
                  <a:gd name="T17" fmla="*/ 121 h 465"/>
                  <a:gd name="T18" fmla="*/ 385 w 603"/>
                  <a:gd name="T19" fmla="*/ 157 h 465"/>
                  <a:gd name="T20" fmla="*/ 410 w 603"/>
                  <a:gd name="T21" fmla="*/ 121 h 465"/>
                  <a:gd name="T22" fmla="*/ 410 w 603"/>
                  <a:gd name="T23" fmla="*/ 39 h 465"/>
                  <a:gd name="T24" fmla="*/ 426 w 603"/>
                  <a:gd name="T25" fmla="*/ 4 h 465"/>
                  <a:gd name="T26" fmla="*/ 446 w 603"/>
                  <a:gd name="T27" fmla="*/ 83 h 465"/>
                  <a:gd name="T28" fmla="*/ 482 w 603"/>
                  <a:gd name="T29" fmla="*/ 105 h 465"/>
                  <a:gd name="T30" fmla="*/ 485 w 603"/>
                  <a:gd name="T31" fmla="*/ 168 h 465"/>
                  <a:gd name="T32" fmla="*/ 522 w 603"/>
                  <a:gd name="T33" fmla="*/ 220 h 465"/>
                  <a:gd name="T34" fmla="*/ 534 w 603"/>
                  <a:gd name="T35" fmla="*/ 264 h 465"/>
                  <a:gd name="T36" fmla="*/ 587 w 603"/>
                  <a:gd name="T37" fmla="*/ 350 h 465"/>
                  <a:gd name="T38" fmla="*/ 589 w 603"/>
                  <a:gd name="T39" fmla="*/ 437 h 465"/>
                  <a:gd name="T40" fmla="*/ 555 w 603"/>
                  <a:gd name="T41" fmla="*/ 528 h 465"/>
                  <a:gd name="T42" fmla="*/ 536 w 603"/>
                  <a:gd name="T43" fmla="*/ 586 h 465"/>
                  <a:gd name="T44" fmla="*/ 485 w 603"/>
                  <a:gd name="T45" fmla="*/ 646 h 465"/>
                  <a:gd name="T46" fmla="*/ 458 w 603"/>
                  <a:gd name="T47" fmla="*/ 628 h 465"/>
                  <a:gd name="T48" fmla="*/ 424 w 603"/>
                  <a:gd name="T49" fmla="*/ 626 h 465"/>
                  <a:gd name="T50" fmla="*/ 399 w 603"/>
                  <a:gd name="T51" fmla="*/ 586 h 465"/>
                  <a:gd name="T52" fmla="*/ 379 w 603"/>
                  <a:gd name="T53" fmla="*/ 536 h 465"/>
                  <a:gd name="T54" fmla="*/ 369 w 603"/>
                  <a:gd name="T55" fmla="*/ 520 h 465"/>
                  <a:gd name="T56" fmla="*/ 345 w 603"/>
                  <a:gd name="T57" fmla="*/ 556 h 465"/>
                  <a:gd name="T58" fmla="*/ 314 w 603"/>
                  <a:gd name="T59" fmla="*/ 498 h 465"/>
                  <a:gd name="T60" fmla="*/ 283 w 603"/>
                  <a:gd name="T61" fmla="*/ 498 h 465"/>
                  <a:gd name="T62" fmla="*/ 261 w 603"/>
                  <a:gd name="T63" fmla="*/ 498 h 465"/>
                  <a:gd name="T64" fmla="*/ 236 w 603"/>
                  <a:gd name="T65" fmla="*/ 507 h 465"/>
                  <a:gd name="T66" fmla="*/ 212 w 603"/>
                  <a:gd name="T67" fmla="*/ 530 h 465"/>
                  <a:gd name="T68" fmla="*/ 198 w 603"/>
                  <a:gd name="T69" fmla="*/ 530 h 465"/>
                  <a:gd name="T70" fmla="*/ 173 w 603"/>
                  <a:gd name="T71" fmla="*/ 575 h 465"/>
                  <a:gd name="T72" fmla="*/ 131 w 603"/>
                  <a:gd name="T73" fmla="*/ 589 h 465"/>
                  <a:gd name="T74" fmla="*/ 102 w 603"/>
                  <a:gd name="T75" fmla="*/ 622 h 465"/>
                  <a:gd name="T76" fmla="*/ 71 w 603"/>
                  <a:gd name="T77" fmla="*/ 615 h 465"/>
                  <a:gd name="T78" fmla="*/ 69 w 603"/>
                  <a:gd name="T79" fmla="*/ 560 h 465"/>
                  <a:gd name="T80" fmla="*/ 36 w 603"/>
                  <a:gd name="T81" fmla="*/ 493 h 465"/>
                  <a:gd name="T82" fmla="*/ 4 w 603"/>
                  <a:gd name="T83" fmla="*/ 437 h 465"/>
                  <a:gd name="T84" fmla="*/ 24 w 603"/>
                  <a:gd name="T85" fmla="*/ 446 h 465"/>
                  <a:gd name="T86" fmla="*/ 0 w 603"/>
                  <a:gd name="T87" fmla="*/ 361 h 465"/>
                  <a:gd name="T88" fmla="*/ 43 w 603"/>
                  <a:gd name="T89" fmla="*/ 292 h 465"/>
                  <a:gd name="T90" fmla="*/ 67 w 603"/>
                  <a:gd name="T91" fmla="*/ 285 h 465"/>
                  <a:gd name="T92" fmla="*/ 93 w 603"/>
                  <a:gd name="T93" fmla="*/ 267 h 465"/>
                  <a:gd name="T94" fmla="*/ 108 w 603"/>
                  <a:gd name="T95" fmla="*/ 216 h 4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3"/>
                  <a:gd name="T145" fmla="*/ 0 h 465"/>
                  <a:gd name="T146" fmla="*/ 603 w 603"/>
                  <a:gd name="T147" fmla="*/ 465 h 4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3" h="465">
                    <a:moveTo>
                      <a:pt x="120" y="124"/>
                    </a:moveTo>
                    <a:lnTo>
                      <a:pt x="134" y="145"/>
                    </a:lnTo>
                    <a:lnTo>
                      <a:pt x="138" y="130"/>
                    </a:lnTo>
                    <a:lnTo>
                      <a:pt x="132" y="124"/>
                    </a:lnTo>
                    <a:lnTo>
                      <a:pt x="146" y="112"/>
                    </a:lnTo>
                    <a:lnTo>
                      <a:pt x="154" y="96"/>
                    </a:lnTo>
                    <a:lnTo>
                      <a:pt x="162" y="87"/>
                    </a:lnTo>
                    <a:lnTo>
                      <a:pt x="172" y="77"/>
                    </a:lnTo>
                    <a:lnTo>
                      <a:pt x="180" y="75"/>
                    </a:lnTo>
                    <a:lnTo>
                      <a:pt x="201" y="87"/>
                    </a:lnTo>
                    <a:lnTo>
                      <a:pt x="211" y="85"/>
                    </a:lnTo>
                    <a:lnTo>
                      <a:pt x="223" y="88"/>
                    </a:lnTo>
                    <a:lnTo>
                      <a:pt x="219" y="77"/>
                    </a:lnTo>
                    <a:lnTo>
                      <a:pt x="233" y="63"/>
                    </a:lnTo>
                    <a:lnTo>
                      <a:pt x="229" y="49"/>
                    </a:lnTo>
                    <a:lnTo>
                      <a:pt x="251" y="35"/>
                    </a:lnTo>
                    <a:lnTo>
                      <a:pt x="263" y="39"/>
                    </a:lnTo>
                    <a:lnTo>
                      <a:pt x="268" y="28"/>
                    </a:lnTo>
                    <a:lnTo>
                      <a:pt x="268" y="20"/>
                    </a:lnTo>
                    <a:lnTo>
                      <a:pt x="296" y="28"/>
                    </a:lnTo>
                    <a:lnTo>
                      <a:pt x="320" y="22"/>
                    </a:lnTo>
                    <a:lnTo>
                      <a:pt x="330" y="28"/>
                    </a:lnTo>
                    <a:lnTo>
                      <a:pt x="338" y="29"/>
                    </a:lnTo>
                    <a:lnTo>
                      <a:pt x="328" y="47"/>
                    </a:lnTo>
                    <a:lnTo>
                      <a:pt x="328" y="55"/>
                    </a:lnTo>
                    <a:lnTo>
                      <a:pt x="320" y="73"/>
                    </a:lnTo>
                    <a:lnTo>
                      <a:pt x="345" y="87"/>
                    </a:lnTo>
                    <a:lnTo>
                      <a:pt x="379" y="104"/>
                    </a:lnTo>
                    <a:lnTo>
                      <a:pt x="391" y="94"/>
                    </a:lnTo>
                    <a:lnTo>
                      <a:pt x="391" y="112"/>
                    </a:lnTo>
                    <a:lnTo>
                      <a:pt x="403" y="114"/>
                    </a:lnTo>
                    <a:lnTo>
                      <a:pt x="407" y="106"/>
                    </a:lnTo>
                    <a:lnTo>
                      <a:pt x="416" y="87"/>
                    </a:lnTo>
                    <a:lnTo>
                      <a:pt x="418" y="65"/>
                    </a:lnTo>
                    <a:lnTo>
                      <a:pt x="414" y="47"/>
                    </a:lnTo>
                    <a:lnTo>
                      <a:pt x="416" y="28"/>
                    </a:lnTo>
                    <a:lnTo>
                      <a:pt x="418" y="16"/>
                    </a:lnTo>
                    <a:lnTo>
                      <a:pt x="422" y="0"/>
                    </a:lnTo>
                    <a:lnTo>
                      <a:pt x="432" y="4"/>
                    </a:lnTo>
                    <a:lnTo>
                      <a:pt x="444" y="29"/>
                    </a:lnTo>
                    <a:lnTo>
                      <a:pt x="448" y="51"/>
                    </a:lnTo>
                    <a:lnTo>
                      <a:pt x="452" y="59"/>
                    </a:lnTo>
                    <a:lnTo>
                      <a:pt x="460" y="51"/>
                    </a:lnTo>
                    <a:lnTo>
                      <a:pt x="480" y="67"/>
                    </a:lnTo>
                    <a:lnTo>
                      <a:pt x="488" y="75"/>
                    </a:lnTo>
                    <a:lnTo>
                      <a:pt x="478" y="81"/>
                    </a:lnTo>
                    <a:lnTo>
                      <a:pt x="489" y="96"/>
                    </a:lnTo>
                    <a:lnTo>
                      <a:pt x="491" y="120"/>
                    </a:lnTo>
                    <a:lnTo>
                      <a:pt x="497" y="140"/>
                    </a:lnTo>
                    <a:lnTo>
                      <a:pt x="507" y="142"/>
                    </a:lnTo>
                    <a:lnTo>
                      <a:pt x="531" y="157"/>
                    </a:lnTo>
                    <a:lnTo>
                      <a:pt x="539" y="169"/>
                    </a:lnTo>
                    <a:lnTo>
                      <a:pt x="541" y="179"/>
                    </a:lnTo>
                    <a:lnTo>
                      <a:pt x="543" y="189"/>
                    </a:lnTo>
                    <a:lnTo>
                      <a:pt x="547" y="197"/>
                    </a:lnTo>
                    <a:lnTo>
                      <a:pt x="590" y="238"/>
                    </a:lnTo>
                    <a:lnTo>
                      <a:pt x="596" y="250"/>
                    </a:lnTo>
                    <a:lnTo>
                      <a:pt x="602" y="289"/>
                    </a:lnTo>
                    <a:lnTo>
                      <a:pt x="602" y="305"/>
                    </a:lnTo>
                    <a:lnTo>
                      <a:pt x="598" y="313"/>
                    </a:lnTo>
                    <a:lnTo>
                      <a:pt x="588" y="350"/>
                    </a:lnTo>
                    <a:lnTo>
                      <a:pt x="582" y="358"/>
                    </a:lnTo>
                    <a:lnTo>
                      <a:pt x="564" y="377"/>
                    </a:lnTo>
                    <a:lnTo>
                      <a:pt x="545" y="395"/>
                    </a:lnTo>
                    <a:lnTo>
                      <a:pt x="539" y="405"/>
                    </a:lnTo>
                    <a:lnTo>
                      <a:pt x="545" y="419"/>
                    </a:lnTo>
                    <a:lnTo>
                      <a:pt x="539" y="444"/>
                    </a:lnTo>
                    <a:lnTo>
                      <a:pt x="513" y="440"/>
                    </a:lnTo>
                    <a:lnTo>
                      <a:pt x="491" y="462"/>
                    </a:lnTo>
                    <a:lnTo>
                      <a:pt x="482" y="452"/>
                    </a:lnTo>
                    <a:lnTo>
                      <a:pt x="482" y="440"/>
                    </a:lnTo>
                    <a:lnTo>
                      <a:pt x="464" y="450"/>
                    </a:lnTo>
                    <a:lnTo>
                      <a:pt x="458" y="464"/>
                    </a:lnTo>
                    <a:lnTo>
                      <a:pt x="442" y="452"/>
                    </a:lnTo>
                    <a:lnTo>
                      <a:pt x="430" y="448"/>
                    </a:lnTo>
                    <a:lnTo>
                      <a:pt x="426" y="448"/>
                    </a:lnTo>
                    <a:lnTo>
                      <a:pt x="403" y="433"/>
                    </a:lnTo>
                    <a:lnTo>
                      <a:pt x="405" y="419"/>
                    </a:lnTo>
                    <a:lnTo>
                      <a:pt x="391" y="405"/>
                    </a:lnTo>
                    <a:lnTo>
                      <a:pt x="395" y="395"/>
                    </a:lnTo>
                    <a:lnTo>
                      <a:pt x="385" y="383"/>
                    </a:lnTo>
                    <a:lnTo>
                      <a:pt x="381" y="399"/>
                    </a:lnTo>
                    <a:lnTo>
                      <a:pt x="373" y="385"/>
                    </a:lnTo>
                    <a:lnTo>
                      <a:pt x="375" y="372"/>
                    </a:lnTo>
                    <a:lnTo>
                      <a:pt x="361" y="381"/>
                    </a:lnTo>
                    <a:lnTo>
                      <a:pt x="353" y="391"/>
                    </a:lnTo>
                    <a:lnTo>
                      <a:pt x="351" y="397"/>
                    </a:lnTo>
                    <a:lnTo>
                      <a:pt x="339" y="377"/>
                    </a:lnTo>
                    <a:lnTo>
                      <a:pt x="330" y="374"/>
                    </a:lnTo>
                    <a:lnTo>
                      <a:pt x="320" y="356"/>
                    </a:lnTo>
                    <a:lnTo>
                      <a:pt x="300" y="356"/>
                    </a:lnTo>
                    <a:lnTo>
                      <a:pt x="296" y="364"/>
                    </a:lnTo>
                    <a:lnTo>
                      <a:pt x="286" y="356"/>
                    </a:lnTo>
                    <a:lnTo>
                      <a:pt x="276" y="352"/>
                    </a:lnTo>
                    <a:lnTo>
                      <a:pt x="272" y="352"/>
                    </a:lnTo>
                    <a:lnTo>
                      <a:pt x="264" y="356"/>
                    </a:lnTo>
                    <a:lnTo>
                      <a:pt x="255" y="360"/>
                    </a:lnTo>
                    <a:lnTo>
                      <a:pt x="245" y="362"/>
                    </a:lnTo>
                    <a:lnTo>
                      <a:pt x="239" y="362"/>
                    </a:lnTo>
                    <a:lnTo>
                      <a:pt x="229" y="370"/>
                    </a:lnTo>
                    <a:lnTo>
                      <a:pt x="221" y="377"/>
                    </a:lnTo>
                    <a:lnTo>
                      <a:pt x="215" y="379"/>
                    </a:lnTo>
                    <a:lnTo>
                      <a:pt x="211" y="377"/>
                    </a:lnTo>
                    <a:lnTo>
                      <a:pt x="209" y="376"/>
                    </a:lnTo>
                    <a:lnTo>
                      <a:pt x="201" y="379"/>
                    </a:lnTo>
                    <a:lnTo>
                      <a:pt x="193" y="383"/>
                    </a:lnTo>
                    <a:lnTo>
                      <a:pt x="188" y="391"/>
                    </a:lnTo>
                    <a:lnTo>
                      <a:pt x="176" y="411"/>
                    </a:lnTo>
                    <a:lnTo>
                      <a:pt x="160" y="409"/>
                    </a:lnTo>
                    <a:lnTo>
                      <a:pt x="142" y="413"/>
                    </a:lnTo>
                    <a:lnTo>
                      <a:pt x="134" y="421"/>
                    </a:lnTo>
                    <a:lnTo>
                      <a:pt x="124" y="427"/>
                    </a:lnTo>
                    <a:lnTo>
                      <a:pt x="113" y="440"/>
                    </a:lnTo>
                    <a:lnTo>
                      <a:pt x="105" y="444"/>
                    </a:lnTo>
                    <a:lnTo>
                      <a:pt x="97" y="446"/>
                    </a:lnTo>
                    <a:lnTo>
                      <a:pt x="81" y="438"/>
                    </a:lnTo>
                    <a:lnTo>
                      <a:pt x="71" y="440"/>
                    </a:lnTo>
                    <a:lnTo>
                      <a:pt x="69" y="431"/>
                    </a:lnTo>
                    <a:lnTo>
                      <a:pt x="71" y="419"/>
                    </a:lnTo>
                    <a:lnTo>
                      <a:pt x="69" y="401"/>
                    </a:lnTo>
                    <a:lnTo>
                      <a:pt x="53" y="385"/>
                    </a:lnTo>
                    <a:lnTo>
                      <a:pt x="51" y="376"/>
                    </a:lnTo>
                    <a:lnTo>
                      <a:pt x="36" y="352"/>
                    </a:lnTo>
                    <a:lnTo>
                      <a:pt x="22" y="338"/>
                    </a:lnTo>
                    <a:lnTo>
                      <a:pt x="12" y="326"/>
                    </a:lnTo>
                    <a:lnTo>
                      <a:pt x="4" y="313"/>
                    </a:lnTo>
                    <a:lnTo>
                      <a:pt x="20" y="324"/>
                    </a:lnTo>
                    <a:lnTo>
                      <a:pt x="14" y="313"/>
                    </a:lnTo>
                    <a:lnTo>
                      <a:pt x="24" y="319"/>
                    </a:lnTo>
                    <a:lnTo>
                      <a:pt x="2" y="289"/>
                    </a:lnTo>
                    <a:lnTo>
                      <a:pt x="6" y="263"/>
                    </a:lnTo>
                    <a:lnTo>
                      <a:pt x="0" y="258"/>
                    </a:lnTo>
                    <a:lnTo>
                      <a:pt x="8" y="246"/>
                    </a:lnTo>
                    <a:lnTo>
                      <a:pt x="30" y="226"/>
                    </a:lnTo>
                    <a:lnTo>
                      <a:pt x="43" y="208"/>
                    </a:lnTo>
                    <a:lnTo>
                      <a:pt x="55" y="214"/>
                    </a:lnTo>
                    <a:lnTo>
                      <a:pt x="57" y="206"/>
                    </a:lnTo>
                    <a:lnTo>
                      <a:pt x="67" y="204"/>
                    </a:lnTo>
                    <a:lnTo>
                      <a:pt x="73" y="199"/>
                    </a:lnTo>
                    <a:lnTo>
                      <a:pt x="83" y="197"/>
                    </a:lnTo>
                    <a:lnTo>
                      <a:pt x="93" y="191"/>
                    </a:lnTo>
                    <a:lnTo>
                      <a:pt x="103" y="181"/>
                    </a:lnTo>
                    <a:lnTo>
                      <a:pt x="109" y="169"/>
                    </a:lnTo>
                    <a:lnTo>
                      <a:pt x="111" y="155"/>
                    </a:lnTo>
                    <a:lnTo>
                      <a:pt x="113" y="144"/>
                    </a:lnTo>
                    <a:lnTo>
                      <a:pt x="120" y="124"/>
                    </a:lnTo>
                  </a:path>
                </a:pathLst>
              </a:custGeom>
              <a:solidFill>
                <a:schemeClr val="hlink"/>
              </a:solidFill>
              <a:ln w="12700" cap="rnd">
                <a:solidFill>
                  <a:schemeClr val="bg1"/>
                </a:solidFill>
                <a:round/>
                <a:headEnd/>
                <a:tailEnd/>
              </a:ln>
            </p:spPr>
            <p:txBody>
              <a:bodyPr/>
              <a:lstStyle/>
              <a:p>
                <a:endParaRPr lang="en-US"/>
              </a:p>
            </p:txBody>
          </p:sp>
          <p:sp>
            <p:nvSpPr>
              <p:cNvPr id="13915" name="Freeform 196"/>
              <p:cNvSpPr>
                <a:spLocks/>
              </p:cNvSpPr>
              <p:nvPr/>
            </p:nvSpPr>
            <p:spPr bwMode="ltGray">
              <a:xfrm>
                <a:off x="4544" y="2995"/>
                <a:ext cx="607" cy="529"/>
              </a:xfrm>
              <a:custGeom>
                <a:avLst/>
                <a:gdLst>
                  <a:gd name="T0" fmla="*/ 137 w 611"/>
                  <a:gd name="T1" fmla="*/ 186 h 473"/>
                  <a:gd name="T2" fmla="*/ 153 w 611"/>
                  <a:gd name="T3" fmla="*/ 138 h 473"/>
                  <a:gd name="T4" fmla="*/ 179 w 611"/>
                  <a:gd name="T5" fmla="*/ 106 h 473"/>
                  <a:gd name="T6" fmla="*/ 223 w 611"/>
                  <a:gd name="T7" fmla="*/ 126 h 473"/>
                  <a:gd name="T8" fmla="*/ 227 w 611"/>
                  <a:gd name="T9" fmla="*/ 70 h 473"/>
                  <a:gd name="T10" fmla="*/ 266 w 611"/>
                  <a:gd name="T11" fmla="*/ 39 h 473"/>
                  <a:gd name="T12" fmla="*/ 318 w 611"/>
                  <a:gd name="T13" fmla="*/ 31 h 473"/>
                  <a:gd name="T14" fmla="*/ 326 w 611"/>
                  <a:gd name="T15" fmla="*/ 67 h 473"/>
                  <a:gd name="T16" fmla="*/ 344 w 611"/>
                  <a:gd name="T17" fmla="*/ 123 h 473"/>
                  <a:gd name="T18" fmla="*/ 387 w 611"/>
                  <a:gd name="T19" fmla="*/ 159 h 473"/>
                  <a:gd name="T20" fmla="*/ 413 w 611"/>
                  <a:gd name="T21" fmla="*/ 123 h 473"/>
                  <a:gd name="T22" fmla="*/ 413 w 611"/>
                  <a:gd name="T23" fmla="*/ 39 h 473"/>
                  <a:gd name="T24" fmla="*/ 429 w 611"/>
                  <a:gd name="T25" fmla="*/ 4 h 473"/>
                  <a:gd name="T26" fmla="*/ 449 w 611"/>
                  <a:gd name="T27" fmla="*/ 84 h 473"/>
                  <a:gd name="T28" fmla="*/ 485 w 611"/>
                  <a:gd name="T29" fmla="*/ 106 h 473"/>
                  <a:gd name="T30" fmla="*/ 489 w 611"/>
                  <a:gd name="T31" fmla="*/ 170 h 473"/>
                  <a:gd name="T32" fmla="*/ 528 w 611"/>
                  <a:gd name="T33" fmla="*/ 224 h 473"/>
                  <a:gd name="T34" fmla="*/ 538 w 611"/>
                  <a:gd name="T35" fmla="*/ 268 h 473"/>
                  <a:gd name="T36" fmla="*/ 592 w 611"/>
                  <a:gd name="T37" fmla="*/ 356 h 473"/>
                  <a:gd name="T38" fmla="*/ 594 w 611"/>
                  <a:gd name="T39" fmla="*/ 445 h 473"/>
                  <a:gd name="T40" fmla="*/ 560 w 611"/>
                  <a:gd name="T41" fmla="*/ 537 h 473"/>
                  <a:gd name="T42" fmla="*/ 540 w 611"/>
                  <a:gd name="T43" fmla="*/ 595 h 473"/>
                  <a:gd name="T44" fmla="*/ 489 w 611"/>
                  <a:gd name="T45" fmla="*/ 658 h 473"/>
                  <a:gd name="T46" fmla="*/ 461 w 611"/>
                  <a:gd name="T47" fmla="*/ 641 h 473"/>
                  <a:gd name="T48" fmla="*/ 427 w 611"/>
                  <a:gd name="T49" fmla="*/ 637 h 473"/>
                  <a:gd name="T50" fmla="*/ 401 w 611"/>
                  <a:gd name="T51" fmla="*/ 595 h 473"/>
                  <a:gd name="T52" fmla="*/ 381 w 611"/>
                  <a:gd name="T53" fmla="*/ 546 h 473"/>
                  <a:gd name="T54" fmla="*/ 374 w 611"/>
                  <a:gd name="T55" fmla="*/ 529 h 473"/>
                  <a:gd name="T56" fmla="*/ 350 w 611"/>
                  <a:gd name="T57" fmla="*/ 566 h 473"/>
                  <a:gd name="T58" fmla="*/ 318 w 611"/>
                  <a:gd name="T59" fmla="*/ 507 h 473"/>
                  <a:gd name="T60" fmla="*/ 284 w 611"/>
                  <a:gd name="T61" fmla="*/ 507 h 473"/>
                  <a:gd name="T62" fmla="*/ 262 w 611"/>
                  <a:gd name="T63" fmla="*/ 507 h 473"/>
                  <a:gd name="T64" fmla="*/ 236 w 611"/>
                  <a:gd name="T65" fmla="*/ 516 h 473"/>
                  <a:gd name="T66" fmla="*/ 215 w 611"/>
                  <a:gd name="T67" fmla="*/ 540 h 473"/>
                  <a:gd name="T68" fmla="*/ 201 w 611"/>
                  <a:gd name="T69" fmla="*/ 540 h 473"/>
                  <a:gd name="T70" fmla="*/ 175 w 611"/>
                  <a:gd name="T71" fmla="*/ 584 h 473"/>
                  <a:gd name="T72" fmla="*/ 133 w 611"/>
                  <a:gd name="T73" fmla="*/ 599 h 473"/>
                  <a:gd name="T74" fmla="*/ 103 w 611"/>
                  <a:gd name="T75" fmla="*/ 633 h 473"/>
                  <a:gd name="T76" fmla="*/ 72 w 611"/>
                  <a:gd name="T77" fmla="*/ 626 h 473"/>
                  <a:gd name="T78" fmla="*/ 70 w 611"/>
                  <a:gd name="T79" fmla="*/ 570 h 473"/>
                  <a:gd name="T80" fmla="*/ 36 w 611"/>
                  <a:gd name="T81" fmla="*/ 500 h 473"/>
                  <a:gd name="T82" fmla="*/ 4 w 611"/>
                  <a:gd name="T83" fmla="*/ 445 h 473"/>
                  <a:gd name="T84" fmla="*/ 24 w 611"/>
                  <a:gd name="T85" fmla="*/ 453 h 473"/>
                  <a:gd name="T86" fmla="*/ 0 w 611"/>
                  <a:gd name="T87" fmla="*/ 367 h 473"/>
                  <a:gd name="T88" fmla="*/ 44 w 611"/>
                  <a:gd name="T89" fmla="*/ 296 h 473"/>
                  <a:gd name="T90" fmla="*/ 68 w 611"/>
                  <a:gd name="T91" fmla="*/ 292 h 473"/>
                  <a:gd name="T92" fmla="*/ 91 w 611"/>
                  <a:gd name="T93" fmla="*/ 272 h 473"/>
                  <a:gd name="T94" fmla="*/ 109 w 611"/>
                  <a:gd name="T95" fmla="*/ 221 h 47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1"/>
                  <a:gd name="T145" fmla="*/ 0 h 473"/>
                  <a:gd name="T146" fmla="*/ 611 w 611"/>
                  <a:gd name="T147" fmla="*/ 473 h 47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1" h="473">
                    <a:moveTo>
                      <a:pt x="122" y="126"/>
                    </a:moveTo>
                    <a:lnTo>
                      <a:pt x="136" y="148"/>
                    </a:lnTo>
                    <a:lnTo>
                      <a:pt x="140" y="132"/>
                    </a:lnTo>
                    <a:lnTo>
                      <a:pt x="134" y="126"/>
                    </a:lnTo>
                    <a:lnTo>
                      <a:pt x="148" y="114"/>
                    </a:lnTo>
                    <a:lnTo>
                      <a:pt x="156" y="98"/>
                    </a:lnTo>
                    <a:lnTo>
                      <a:pt x="164" y="88"/>
                    </a:lnTo>
                    <a:lnTo>
                      <a:pt x="174" y="78"/>
                    </a:lnTo>
                    <a:lnTo>
                      <a:pt x="182" y="76"/>
                    </a:lnTo>
                    <a:lnTo>
                      <a:pt x="204" y="88"/>
                    </a:lnTo>
                    <a:lnTo>
                      <a:pt x="214" y="86"/>
                    </a:lnTo>
                    <a:lnTo>
                      <a:pt x="226" y="90"/>
                    </a:lnTo>
                    <a:lnTo>
                      <a:pt x="222" y="78"/>
                    </a:lnTo>
                    <a:lnTo>
                      <a:pt x="236" y="64"/>
                    </a:lnTo>
                    <a:lnTo>
                      <a:pt x="232" y="50"/>
                    </a:lnTo>
                    <a:lnTo>
                      <a:pt x="254" y="36"/>
                    </a:lnTo>
                    <a:lnTo>
                      <a:pt x="266" y="40"/>
                    </a:lnTo>
                    <a:lnTo>
                      <a:pt x="272" y="28"/>
                    </a:lnTo>
                    <a:lnTo>
                      <a:pt x="272" y="20"/>
                    </a:lnTo>
                    <a:lnTo>
                      <a:pt x="300" y="28"/>
                    </a:lnTo>
                    <a:lnTo>
                      <a:pt x="324" y="22"/>
                    </a:lnTo>
                    <a:lnTo>
                      <a:pt x="334" y="28"/>
                    </a:lnTo>
                    <a:lnTo>
                      <a:pt x="342" y="30"/>
                    </a:lnTo>
                    <a:lnTo>
                      <a:pt x="332" y="48"/>
                    </a:lnTo>
                    <a:lnTo>
                      <a:pt x="332" y="56"/>
                    </a:lnTo>
                    <a:lnTo>
                      <a:pt x="324" y="74"/>
                    </a:lnTo>
                    <a:lnTo>
                      <a:pt x="350" y="88"/>
                    </a:lnTo>
                    <a:lnTo>
                      <a:pt x="384" y="106"/>
                    </a:lnTo>
                    <a:lnTo>
                      <a:pt x="396" y="96"/>
                    </a:lnTo>
                    <a:lnTo>
                      <a:pt x="396" y="114"/>
                    </a:lnTo>
                    <a:lnTo>
                      <a:pt x="408" y="116"/>
                    </a:lnTo>
                    <a:lnTo>
                      <a:pt x="412" y="108"/>
                    </a:lnTo>
                    <a:lnTo>
                      <a:pt x="422" y="88"/>
                    </a:lnTo>
                    <a:lnTo>
                      <a:pt x="424" y="66"/>
                    </a:lnTo>
                    <a:lnTo>
                      <a:pt x="420" y="48"/>
                    </a:lnTo>
                    <a:lnTo>
                      <a:pt x="422" y="28"/>
                    </a:lnTo>
                    <a:lnTo>
                      <a:pt x="424" y="16"/>
                    </a:lnTo>
                    <a:lnTo>
                      <a:pt x="428" y="0"/>
                    </a:lnTo>
                    <a:lnTo>
                      <a:pt x="438" y="4"/>
                    </a:lnTo>
                    <a:lnTo>
                      <a:pt x="450" y="30"/>
                    </a:lnTo>
                    <a:lnTo>
                      <a:pt x="454" y="52"/>
                    </a:lnTo>
                    <a:lnTo>
                      <a:pt x="458" y="60"/>
                    </a:lnTo>
                    <a:lnTo>
                      <a:pt x="466" y="52"/>
                    </a:lnTo>
                    <a:lnTo>
                      <a:pt x="486" y="68"/>
                    </a:lnTo>
                    <a:lnTo>
                      <a:pt x="494" y="76"/>
                    </a:lnTo>
                    <a:lnTo>
                      <a:pt x="484" y="82"/>
                    </a:lnTo>
                    <a:lnTo>
                      <a:pt x="496" y="98"/>
                    </a:lnTo>
                    <a:lnTo>
                      <a:pt x="498" y="122"/>
                    </a:lnTo>
                    <a:lnTo>
                      <a:pt x="504" y="142"/>
                    </a:lnTo>
                    <a:lnTo>
                      <a:pt x="514" y="144"/>
                    </a:lnTo>
                    <a:lnTo>
                      <a:pt x="538" y="160"/>
                    </a:lnTo>
                    <a:lnTo>
                      <a:pt x="546" y="172"/>
                    </a:lnTo>
                    <a:lnTo>
                      <a:pt x="548" y="182"/>
                    </a:lnTo>
                    <a:lnTo>
                      <a:pt x="550" y="192"/>
                    </a:lnTo>
                    <a:lnTo>
                      <a:pt x="554" y="200"/>
                    </a:lnTo>
                    <a:lnTo>
                      <a:pt x="598" y="242"/>
                    </a:lnTo>
                    <a:lnTo>
                      <a:pt x="604" y="254"/>
                    </a:lnTo>
                    <a:lnTo>
                      <a:pt x="610" y="294"/>
                    </a:lnTo>
                    <a:lnTo>
                      <a:pt x="610" y="310"/>
                    </a:lnTo>
                    <a:lnTo>
                      <a:pt x="606" y="318"/>
                    </a:lnTo>
                    <a:lnTo>
                      <a:pt x="596" y="356"/>
                    </a:lnTo>
                    <a:lnTo>
                      <a:pt x="590" y="364"/>
                    </a:lnTo>
                    <a:lnTo>
                      <a:pt x="572" y="384"/>
                    </a:lnTo>
                    <a:lnTo>
                      <a:pt x="552" y="402"/>
                    </a:lnTo>
                    <a:lnTo>
                      <a:pt x="546" y="412"/>
                    </a:lnTo>
                    <a:lnTo>
                      <a:pt x="552" y="426"/>
                    </a:lnTo>
                    <a:lnTo>
                      <a:pt x="546" y="452"/>
                    </a:lnTo>
                    <a:lnTo>
                      <a:pt x="520" y="448"/>
                    </a:lnTo>
                    <a:lnTo>
                      <a:pt x="498" y="470"/>
                    </a:lnTo>
                    <a:lnTo>
                      <a:pt x="488" y="460"/>
                    </a:lnTo>
                    <a:lnTo>
                      <a:pt x="488" y="448"/>
                    </a:lnTo>
                    <a:lnTo>
                      <a:pt x="470" y="458"/>
                    </a:lnTo>
                    <a:lnTo>
                      <a:pt x="464" y="472"/>
                    </a:lnTo>
                    <a:lnTo>
                      <a:pt x="448" y="460"/>
                    </a:lnTo>
                    <a:lnTo>
                      <a:pt x="436" y="456"/>
                    </a:lnTo>
                    <a:lnTo>
                      <a:pt x="432" y="456"/>
                    </a:lnTo>
                    <a:lnTo>
                      <a:pt x="408" y="440"/>
                    </a:lnTo>
                    <a:lnTo>
                      <a:pt x="410" y="426"/>
                    </a:lnTo>
                    <a:lnTo>
                      <a:pt x="396" y="412"/>
                    </a:lnTo>
                    <a:lnTo>
                      <a:pt x="400" y="402"/>
                    </a:lnTo>
                    <a:lnTo>
                      <a:pt x="390" y="390"/>
                    </a:lnTo>
                    <a:lnTo>
                      <a:pt x="386" y="406"/>
                    </a:lnTo>
                    <a:lnTo>
                      <a:pt x="378" y="392"/>
                    </a:lnTo>
                    <a:lnTo>
                      <a:pt x="380" y="378"/>
                    </a:lnTo>
                    <a:lnTo>
                      <a:pt x="366" y="388"/>
                    </a:lnTo>
                    <a:lnTo>
                      <a:pt x="358" y="398"/>
                    </a:lnTo>
                    <a:lnTo>
                      <a:pt x="356" y="404"/>
                    </a:lnTo>
                    <a:lnTo>
                      <a:pt x="344" y="384"/>
                    </a:lnTo>
                    <a:lnTo>
                      <a:pt x="334" y="380"/>
                    </a:lnTo>
                    <a:lnTo>
                      <a:pt x="324" y="362"/>
                    </a:lnTo>
                    <a:lnTo>
                      <a:pt x="304" y="362"/>
                    </a:lnTo>
                    <a:lnTo>
                      <a:pt x="300" y="370"/>
                    </a:lnTo>
                    <a:lnTo>
                      <a:pt x="290" y="362"/>
                    </a:lnTo>
                    <a:lnTo>
                      <a:pt x="280" y="358"/>
                    </a:lnTo>
                    <a:lnTo>
                      <a:pt x="276" y="358"/>
                    </a:lnTo>
                    <a:lnTo>
                      <a:pt x="268" y="362"/>
                    </a:lnTo>
                    <a:lnTo>
                      <a:pt x="258" y="366"/>
                    </a:lnTo>
                    <a:lnTo>
                      <a:pt x="248" y="368"/>
                    </a:lnTo>
                    <a:lnTo>
                      <a:pt x="242" y="368"/>
                    </a:lnTo>
                    <a:lnTo>
                      <a:pt x="232" y="376"/>
                    </a:lnTo>
                    <a:lnTo>
                      <a:pt x="224" y="384"/>
                    </a:lnTo>
                    <a:lnTo>
                      <a:pt x="218" y="386"/>
                    </a:lnTo>
                    <a:lnTo>
                      <a:pt x="214" y="384"/>
                    </a:lnTo>
                    <a:lnTo>
                      <a:pt x="212" y="382"/>
                    </a:lnTo>
                    <a:lnTo>
                      <a:pt x="204" y="386"/>
                    </a:lnTo>
                    <a:lnTo>
                      <a:pt x="196" y="390"/>
                    </a:lnTo>
                    <a:lnTo>
                      <a:pt x="190" y="398"/>
                    </a:lnTo>
                    <a:lnTo>
                      <a:pt x="178" y="418"/>
                    </a:lnTo>
                    <a:lnTo>
                      <a:pt x="162" y="416"/>
                    </a:lnTo>
                    <a:lnTo>
                      <a:pt x="144" y="420"/>
                    </a:lnTo>
                    <a:lnTo>
                      <a:pt x="136" y="428"/>
                    </a:lnTo>
                    <a:lnTo>
                      <a:pt x="126" y="434"/>
                    </a:lnTo>
                    <a:lnTo>
                      <a:pt x="114" y="448"/>
                    </a:lnTo>
                    <a:lnTo>
                      <a:pt x="106" y="452"/>
                    </a:lnTo>
                    <a:lnTo>
                      <a:pt x="98" y="454"/>
                    </a:lnTo>
                    <a:lnTo>
                      <a:pt x="82" y="446"/>
                    </a:lnTo>
                    <a:lnTo>
                      <a:pt x="72" y="448"/>
                    </a:lnTo>
                    <a:lnTo>
                      <a:pt x="70" y="438"/>
                    </a:lnTo>
                    <a:lnTo>
                      <a:pt x="72" y="426"/>
                    </a:lnTo>
                    <a:lnTo>
                      <a:pt x="70" y="408"/>
                    </a:lnTo>
                    <a:lnTo>
                      <a:pt x="54" y="392"/>
                    </a:lnTo>
                    <a:lnTo>
                      <a:pt x="52" y="382"/>
                    </a:lnTo>
                    <a:lnTo>
                      <a:pt x="36" y="358"/>
                    </a:lnTo>
                    <a:lnTo>
                      <a:pt x="22" y="344"/>
                    </a:lnTo>
                    <a:lnTo>
                      <a:pt x="12" y="332"/>
                    </a:lnTo>
                    <a:lnTo>
                      <a:pt x="4" y="318"/>
                    </a:lnTo>
                    <a:lnTo>
                      <a:pt x="20" y="330"/>
                    </a:lnTo>
                    <a:lnTo>
                      <a:pt x="14" y="318"/>
                    </a:lnTo>
                    <a:lnTo>
                      <a:pt x="24" y="324"/>
                    </a:lnTo>
                    <a:lnTo>
                      <a:pt x="2" y="294"/>
                    </a:lnTo>
                    <a:lnTo>
                      <a:pt x="6" y="268"/>
                    </a:lnTo>
                    <a:lnTo>
                      <a:pt x="0" y="262"/>
                    </a:lnTo>
                    <a:lnTo>
                      <a:pt x="8" y="250"/>
                    </a:lnTo>
                    <a:lnTo>
                      <a:pt x="30" y="230"/>
                    </a:lnTo>
                    <a:lnTo>
                      <a:pt x="44" y="212"/>
                    </a:lnTo>
                    <a:lnTo>
                      <a:pt x="56" y="218"/>
                    </a:lnTo>
                    <a:lnTo>
                      <a:pt x="58" y="210"/>
                    </a:lnTo>
                    <a:lnTo>
                      <a:pt x="68" y="208"/>
                    </a:lnTo>
                    <a:lnTo>
                      <a:pt x="74" y="202"/>
                    </a:lnTo>
                    <a:lnTo>
                      <a:pt x="84" y="200"/>
                    </a:lnTo>
                    <a:lnTo>
                      <a:pt x="94" y="194"/>
                    </a:lnTo>
                    <a:lnTo>
                      <a:pt x="104" y="184"/>
                    </a:lnTo>
                    <a:lnTo>
                      <a:pt x="110" y="172"/>
                    </a:lnTo>
                    <a:lnTo>
                      <a:pt x="112" y="158"/>
                    </a:lnTo>
                    <a:lnTo>
                      <a:pt x="114" y="146"/>
                    </a:lnTo>
                    <a:lnTo>
                      <a:pt x="122" y="126"/>
                    </a:lnTo>
                  </a:path>
                </a:pathLst>
              </a:custGeom>
              <a:solidFill>
                <a:schemeClr val="hlink"/>
              </a:solidFill>
              <a:ln w="12700" cap="rnd">
                <a:solidFill>
                  <a:schemeClr val="bg1"/>
                </a:solidFill>
                <a:round/>
                <a:headEnd/>
                <a:tailEnd/>
              </a:ln>
            </p:spPr>
            <p:txBody>
              <a:bodyPr/>
              <a:lstStyle/>
              <a:p>
                <a:endParaRPr lang="en-US"/>
              </a:p>
            </p:txBody>
          </p:sp>
          <p:sp>
            <p:nvSpPr>
              <p:cNvPr id="13916" name="Freeform 197"/>
              <p:cNvSpPr>
                <a:spLocks/>
              </p:cNvSpPr>
              <p:nvPr/>
            </p:nvSpPr>
            <p:spPr bwMode="ltGray">
              <a:xfrm>
                <a:off x="5017" y="3547"/>
                <a:ext cx="43" cy="54"/>
              </a:xfrm>
              <a:custGeom>
                <a:avLst/>
                <a:gdLst>
                  <a:gd name="T0" fmla="*/ 29 w 43"/>
                  <a:gd name="T1" fmla="*/ 12 h 49"/>
                  <a:gd name="T2" fmla="*/ 40 w 43"/>
                  <a:gd name="T3" fmla="*/ 2 h 49"/>
                  <a:gd name="T4" fmla="*/ 42 w 43"/>
                  <a:gd name="T5" fmla="*/ 28 h 49"/>
                  <a:gd name="T6" fmla="*/ 34 w 43"/>
                  <a:gd name="T7" fmla="*/ 51 h 49"/>
                  <a:gd name="T8" fmla="*/ 27 w 43"/>
                  <a:gd name="T9" fmla="*/ 64 h 49"/>
                  <a:gd name="T10" fmla="*/ 7 w 43"/>
                  <a:gd name="T11" fmla="*/ 35 h 49"/>
                  <a:gd name="T12" fmla="*/ 0 w 43"/>
                  <a:gd name="T13" fmla="*/ 8 h 49"/>
                  <a:gd name="T14" fmla="*/ 10 w 43"/>
                  <a:gd name="T15" fmla="*/ 0 h 49"/>
                  <a:gd name="T16" fmla="*/ 29 w 43"/>
                  <a:gd name="T17" fmla="*/ 12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49"/>
                  <a:gd name="T29" fmla="*/ 43 w 43"/>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49">
                    <a:moveTo>
                      <a:pt x="29" y="9"/>
                    </a:moveTo>
                    <a:lnTo>
                      <a:pt x="40" y="2"/>
                    </a:lnTo>
                    <a:lnTo>
                      <a:pt x="42" y="21"/>
                    </a:lnTo>
                    <a:lnTo>
                      <a:pt x="34" y="38"/>
                    </a:lnTo>
                    <a:lnTo>
                      <a:pt x="27" y="48"/>
                    </a:lnTo>
                    <a:lnTo>
                      <a:pt x="7" y="26"/>
                    </a:lnTo>
                    <a:lnTo>
                      <a:pt x="0" y="5"/>
                    </a:lnTo>
                    <a:lnTo>
                      <a:pt x="10" y="0"/>
                    </a:lnTo>
                    <a:lnTo>
                      <a:pt x="29" y="9"/>
                    </a:lnTo>
                  </a:path>
                </a:pathLst>
              </a:custGeom>
              <a:solidFill>
                <a:schemeClr val="hlink"/>
              </a:solidFill>
              <a:ln w="12700" cap="rnd">
                <a:solidFill>
                  <a:schemeClr val="bg1"/>
                </a:solidFill>
                <a:round/>
                <a:headEnd/>
                <a:tailEnd/>
              </a:ln>
            </p:spPr>
            <p:txBody>
              <a:bodyPr/>
              <a:lstStyle/>
              <a:p>
                <a:endParaRPr lang="en-US"/>
              </a:p>
            </p:txBody>
          </p:sp>
          <p:sp>
            <p:nvSpPr>
              <p:cNvPr id="13917" name="Freeform 198"/>
              <p:cNvSpPr>
                <a:spLocks/>
              </p:cNvSpPr>
              <p:nvPr/>
            </p:nvSpPr>
            <p:spPr bwMode="ltGray">
              <a:xfrm>
                <a:off x="5016" y="3546"/>
                <a:ext cx="50" cy="63"/>
              </a:xfrm>
              <a:custGeom>
                <a:avLst/>
                <a:gdLst>
                  <a:gd name="T0" fmla="*/ 31 w 51"/>
                  <a:gd name="T1" fmla="*/ 13 h 57"/>
                  <a:gd name="T2" fmla="*/ 45 w 51"/>
                  <a:gd name="T3" fmla="*/ 2 h 57"/>
                  <a:gd name="T4" fmla="*/ 47 w 51"/>
                  <a:gd name="T5" fmla="*/ 33 h 57"/>
                  <a:gd name="T6" fmla="*/ 37 w 51"/>
                  <a:gd name="T7" fmla="*/ 60 h 57"/>
                  <a:gd name="T8" fmla="*/ 29 w 51"/>
                  <a:gd name="T9" fmla="*/ 76 h 57"/>
                  <a:gd name="T10" fmla="*/ 8 w 51"/>
                  <a:gd name="T11" fmla="*/ 40 h 57"/>
                  <a:gd name="T12" fmla="*/ 0 w 51"/>
                  <a:gd name="T13" fmla="*/ 9 h 57"/>
                  <a:gd name="T14" fmla="*/ 12 w 51"/>
                  <a:gd name="T15" fmla="*/ 0 h 57"/>
                  <a:gd name="T16" fmla="*/ 31 w 51"/>
                  <a:gd name="T17" fmla="*/ 13 h 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57"/>
                  <a:gd name="T29" fmla="*/ 51 w 51"/>
                  <a:gd name="T30" fmla="*/ 57 h 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57">
                    <a:moveTo>
                      <a:pt x="34" y="10"/>
                    </a:moveTo>
                    <a:lnTo>
                      <a:pt x="48" y="2"/>
                    </a:lnTo>
                    <a:lnTo>
                      <a:pt x="50" y="24"/>
                    </a:lnTo>
                    <a:lnTo>
                      <a:pt x="40" y="44"/>
                    </a:lnTo>
                    <a:lnTo>
                      <a:pt x="32" y="56"/>
                    </a:lnTo>
                    <a:lnTo>
                      <a:pt x="8" y="30"/>
                    </a:lnTo>
                    <a:lnTo>
                      <a:pt x="0" y="6"/>
                    </a:lnTo>
                    <a:lnTo>
                      <a:pt x="12" y="0"/>
                    </a:lnTo>
                    <a:lnTo>
                      <a:pt x="34" y="10"/>
                    </a:lnTo>
                  </a:path>
                </a:pathLst>
              </a:custGeom>
              <a:solidFill>
                <a:schemeClr val="hlink"/>
              </a:solidFill>
              <a:ln w="12700" cap="rnd">
                <a:solidFill>
                  <a:schemeClr val="bg1"/>
                </a:solidFill>
                <a:round/>
                <a:headEnd/>
                <a:tailEnd/>
              </a:ln>
            </p:spPr>
            <p:txBody>
              <a:bodyPr/>
              <a:lstStyle/>
              <a:p>
                <a:endParaRPr lang="en-US"/>
              </a:p>
            </p:txBody>
          </p:sp>
          <p:sp>
            <p:nvSpPr>
              <p:cNvPr id="13918" name="Freeform 199"/>
              <p:cNvSpPr>
                <a:spLocks/>
              </p:cNvSpPr>
              <p:nvPr/>
            </p:nvSpPr>
            <p:spPr bwMode="ltGray">
              <a:xfrm>
                <a:off x="4935" y="2848"/>
                <a:ext cx="167" cy="144"/>
              </a:xfrm>
              <a:custGeom>
                <a:avLst/>
                <a:gdLst>
                  <a:gd name="T0" fmla="*/ 0 w 169"/>
                  <a:gd name="T1" fmla="*/ 0 h 129"/>
                  <a:gd name="T2" fmla="*/ 10 w 169"/>
                  <a:gd name="T3" fmla="*/ 147 h 129"/>
                  <a:gd name="T4" fmla="*/ 36 w 169"/>
                  <a:gd name="T5" fmla="*/ 151 h 129"/>
                  <a:gd name="T6" fmla="*/ 45 w 169"/>
                  <a:gd name="T7" fmla="*/ 140 h 129"/>
                  <a:gd name="T8" fmla="*/ 47 w 169"/>
                  <a:gd name="T9" fmla="*/ 125 h 129"/>
                  <a:gd name="T10" fmla="*/ 57 w 169"/>
                  <a:gd name="T11" fmla="*/ 111 h 129"/>
                  <a:gd name="T12" fmla="*/ 85 w 169"/>
                  <a:gd name="T13" fmla="*/ 119 h 129"/>
                  <a:gd name="T14" fmla="*/ 107 w 169"/>
                  <a:gd name="T15" fmla="*/ 142 h 129"/>
                  <a:gd name="T16" fmla="*/ 119 w 169"/>
                  <a:gd name="T17" fmla="*/ 172 h 129"/>
                  <a:gd name="T18" fmla="*/ 162 w 169"/>
                  <a:gd name="T19" fmla="*/ 179 h 129"/>
                  <a:gd name="T20" fmla="*/ 156 w 169"/>
                  <a:gd name="T21" fmla="*/ 167 h 129"/>
                  <a:gd name="T22" fmla="*/ 154 w 169"/>
                  <a:gd name="T23" fmla="*/ 156 h 129"/>
                  <a:gd name="T24" fmla="*/ 144 w 169"/>
                  <a:gd name="T25" fmla="*/ 156 h 129"/>
                  <a:gd name="T26" fmla="*/ 144 w 169"/>
                  <a:gd name="T27" fmla="*/ 147 h 129"/>
                  <a:gd name="T28" fmla="*/ 130 w 169"/>
                  <a:gd name="T29" fmla="*/ 144 h 129"/>
                  <a:gd name="T30" fmla="*/ 121 w 169"/>
                  <a:gd name="T31" fmla="*/ 119 h 129"/>
                  <a:gd name="T32" fmla="*/ 103 w 169"/>
                  <a:gd name="T33" fmla="*/ 95 h 129"/>
                  <a:gd name="T34" fmla="*/ 121 w 169"/>
                  <a:gd name="T35" fmla="*/ 93 h 129"/>
                  <a:gd name="T36" fmla="*/ 113 w 169"/>
                  <a:gd name="T37" fmla="*/ 73 h 129"/>
                  <a:gd name="T38" fmla="*/ 89 w 169"/>
                  <a:gd name="T39" fmla="*/ 64 h 129"/>
                  <a:gd name="T40" fmla="*/ 75 w 169"/>
                  <a:gd name="T41" fmla="*/ 41 h 129"/>
                  <a:gd name="T42" fmla="*/ 69 w 169"/>
                  <a:gd name="T43" fmla="*/ 33 h 129"/>
                  <a:gd name="T44" fmla="*/ 47 w 169"/>
                  <a:gd name="T45" fmla="*/ 17 h 129"/>
                  <a:gd name="T46" fmla="*/ 16 w 169"/>
                  <a:gd name="T47" fmla="*/ 4 h 129"/>
                  <a:gd name="T48" fmla="*/ 0 w 169"/>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9"/>
                  <a:gd name="T76" fmla="*/ 0 h 129"/>
                  <a:gd name="T77" fmla="*/ 169 w 169"/>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9" h="129">
                    <a:moveTo>
                      <a:pt x="0" y="0"/>
                    </a:moveTo>
                    <a:lnTo>
                      <a:pt x="10" y="106"/>
                    </a:lnTo>
                    <a:lnTo>
                      <a:pt x="36" y="108"/>
                    </a:lnTo>
                    <a:lnTo>
                      <a:pt x="48" y="100"/>
                    </a:lnTo>
                    <a:lnTo>
                      <a:pt x="50" y="90"/>
                    </a:lnTo>
                    <a:lnTo>
                      <a:pt x="60" y="80"/>
                    </a:lnTo>
                    <a:lnTo>
                      <a:pt x="88" y="86"/>
                    </a:lnTo>
                    <a:lnTo>
                      <a:pt x="110" y="102"/>
                    </a:lnTo>
                    <a:lnTo>
                      <a:pt x="122" y="124"/>
                    </a:lnTo>
                    <a:lnTo>
                      <a:pt x="168" y="128"/>
                    </a:lnTo>
                    <a:lnTo>
                      <a:pt x="162" y="120"/>
                    </a:lnTo>
                    <a:lnTo>
                      <a:pt x="160" y="112"/>
                    </a:lnTo>
                    <a:lnTo>
                      <a:pt x="150" y="112"/>
                    </a:lnTo>
                    <a:lnTo>
                      <a:pt x="150" y="106"/>
                    </a:lnTo>
                    <a:lnTo>
                      <a:pt x="136" y="104"/>
                    </a:lnTo>
                    <a:lnTo>
                      <a:pt x="124" y="86"/>
                    </a:lnTo>
                    <a:lnTo>
                      <a:pt x="106" y="68"/>
                    </a:lnTo>
                    <a:lnTo>
                      <a:pt x="124" y="66"/>
                    </a:lnTo>
                    <a:lnTo>
                      <a:pt x="116" y="52"/>
                    </a:lnTo>
                    <a:lnTo>
                      <a:pt x="92" y="46"/>
                    </a:lnTo>
                    <a:lnTo>
                      <a:pt x="78" y="30"/>
                    </a:lnTo>
                    <a:lnTo>
                      <a:pt x="72" y="24"/>
                    </a:lnTo>
                    <a:lnTo>
                      <a:pt x="50" y="12"/>
                    </a:lnTo>
                    <a:lnTo>
                      <a:pt x="16"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919" name="Freeform 200"/>
              <p:cNvSpPr>
                <a:spLocks/>
              </p:cNvSpPr>
              <p:nvPr/>
            </p:nvSpPr>
            <p:spPr bwMode="ltGray">
              <a:xfrm>
                <a:off x="4776" y="2820"/>
                <a:ext cx="162" cy="142"/>
              </a:xfrm>
              <a:custGeom>
                <a:avLst/>
                <a:gdLst>
                  <a:gd name="T0" fmla="*/ 38 w 163"/>
                  <a:gd name="T1" fmla="*/ 34 h 127"/>
                  <a:gd name="T2" fmla="*/ 32 w 163"/>
                  <a:gd name="T3" fmla="*/ 45 h 127"/>
                  <a:gd name="T4" fmla="*/ 23 w 163"/>
                  <a:gd name="T5" fmla="*/ 53 h 127"/>
                  <a:gd name="T6" fmla="*/ 8 w 163"/>
                  <a:gd name="T7" fmla="*/ 50 h 127"/>
                  <a:gd name="T8" fmla="*/ 27 w 163"/>
                  <a:gd name="T9" fmla="*/ 63 h 127"/>
                  <a:gd name="T10" fmla="*/ 63 w 163"/>
                  <a:gd name="T11" fmla="*/ 82 h 127"/>
                  <a:gd name="T12" fmla="*/ 87 w 163"/>
                  <a:gd name="T13" fmla="*/ 84 h 127"/>
                  <a:gd name="T14" fmla="*/ 94 w 163"/>
                  <a:gd name="T15" fmla="*/ 86 h 127"/>
                  <a:gd name="T16" fmla="*/ 104 w 163"/>
                  <a:gd name="T17" fmla="*/ 97 h 127"/>
                  <a:gd name="T18" fmla="*/ 113 w 163"/>
                  <a:gd name="T19" fmla="*/ 110 h 127"/>
                  <a:gd name="T20" fmla="*/ 117 w 163"/>
                  <a:gd name="T21" fmla="*/ 123 h 127"/>
                  <a:gd name="T22" fmla="*/ 121 w 163"/>
                  <a:gd name="T23" fmla="*/ 140 h 127"/>
                  <a:gd name="T24" fmla="*/ 113 w 163"/>
                  <a:gd name="T25" fmla="*/ 144 h 127"/>
                  <a:gd name="T26" fmla="*/ 108 w 163"/>
                  <a:gd name="T27" fmla="*/ 161 h 127"/>
                  <a:gd name="T28" fmla="*/ 109 w 163"/>
                  <a:gd name="T29" fmla="*/ 168 h 127"/>
                  <a:gd name="T30" fmla="*/ 127 w 163"/>
                  <a:gd name="T31" fmla="*/ 155 h 127"/>
                  <a:gd name="T32" fmla="*/ 142 w 163"/>
                  <a:gd name="T33" fmla="*/ 155 h 127"/>
                  <a:gd name="T34" fmla="*/ 159 w 163"/>
                  <a:gd name="T35" fmla="*/ 173 h 127"/>
                  <a:gd name="T36" fmla="*/ 159 w 163"/>
                  <a:gd name="T37" fmla="*/ 177 h 127"/>
                  <a:gd name="T38" fmla="*/ 149 w 163"/>
                  <a:gd name="T39" fmla="*/ 34 h 127"/>
                  <a:gd name="T40" fmla="*/ 136 w 163"/>
                  <a:gd name="T41" fmla="*/ 32 h 127"/>
                  <a:gd name="T42" fmla="*/ 98 w 163"/>
                  <a:gd name="T43" fmla="*/ 12 h 127"/>
                  <a:gd name="T44" fmla="*/ 85 w 163"/>
                  <a:gd name="T45" fmla="*/ 32 h 127"/>
                  <a:gd name="T46" fmla="*/ 71 w 163"/>
                  <a:gd name="T47" fmla="*/ 45 h 127"/>
                  <a:gd name="T48" fmla="*/ 71 w 163"/>
                  <a:gd name="T49" fmla="*/ 66 h 127"/>
                  <a:gd name="T50" fmla="*/ 55 w 163"/>
                  <a:gd name="T51" fmla="*/ 60 h 127"/>
                  <a:gd name="T52" fmla="*/ 55 w 163"/>
                  <a:gd name="T53" fmla="*/ 42 h 127"/>
                  <a:gd name="T54" fmla="*/ 48 w 163"/>
                  <a:gd name="T55" fmla="*/ 42 h 127"/>
                  <a:gd name="T56" fmla="*/ 44 w 163"/>
                  <a:gd name="T57" fmla="*/ 12 h 127"/>
                  <a:gd name="T58" fmla="*/ 40 w 163"/>
                  <a:gd name="T59" fmla="*/ 4 h 127"/>
                  <a:gd name="T60" fmla="*/ 15 w 163"/>
                  <a:gd name="T61" fmla="*/ 0 h 127"/>
                  <a:gd name="T62" fmla="*/ 0 w 163"/>
                  <a:gd name="T63" fmla="*/ 12 h 127"/>
                  <a:gd name="T64" fmla="*/ 4 w 163"/>
                  <a:gd name="T65" fmla="*/ 34 h 127"/>
                  <a:gd name="T66" fmla="*/ 19 w 163"/>
                  <a:gd name="T67" fmla="*/ 42 h 127"/>
                  <a:gd name="T68" fmla="*/ 38 w 163"/>
                  <a:gd name="T69" fmla="*/ 34 h 1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3"/>
                  <a:gd name="T106" fmla="*/ 0 h 127"/>
                  <a:gd name="T107" fmla="*/ 163 w 163"/>
                  <a:gd name="T108" fmla="*/ 127 h 1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3" h="127">
                    <a:moveTo>
                      <a:pt x="38" y="24"/>
                    </a:moveTo>
                    <a:lnTo>
                      <a:pt x="32" y="32"/>
                    </a:lnTo>
                    <a:lnTo>
                      <a:pt x="23" y="38"/>
                    </a:lnTo>
                    <a:lnTo>
                      <a:pt x="8" y="36"/>
                    </a:lnTo>
                    <a:lnTo>
                      <a:pt x="27" y="45"/>
                    </a:lnTo>
                    <a:lnTo>
                      <a:pt x="63" y="58"/>
                    </a:lnTo>
                    <a:lnTo>
                      <a:pt x="90" y="60"/>
                    </a:lnTo>
                    <a:lnTo>
                      <a:pt x="97" y="62"/>
                    </a:lnTo>
                    <a:lnTo>
                      <a:pt x="107" y="70"/>
                    </a:lnTo>
                    <a:lnTo>
                      <a:pt x="116" y="79"/>
                    </a:lnTo>
                    <a:lnTo>
                      <a:pt x="120" y="88"/>
                    </a:lnTo>
                    <a:lnTo>
                      <a:pt x="124" y="100"/>
                    </a:lnTo>
                    <a:lnTo>
                      <a:pt x="116" y="103"/>
                    </a:lnTo>
                    <a:lnTo>
                      <a:pt x="111" y="115"/>
                    </a:lnTo>
                    <a:lnTo>
                      <a:pt x="112" y="120"/>
                    </a:lnTo>
                    <a:lnTo>
                      <a:pt x="130" y="111"/>
                    </a:lnTo>
                    <a:lnTo>
                      <a:pt x="145" y="111"/>
                    </a:lnTo>
                    <a:lnTo>
                      <a:pt x="162" y="124"/>
                    </a:lnTo>
                    <a:lnTo>
                      <a:pt x="162" y="126"/>
                    </a:lnTo>
                    <a:lnTo>
                      <a:pt x="152" y="24"/>
                    </a:lnTo>
                    <a:lnTo>
                      <a:pt x="139" y="23"/>
                    </a:lnTo>
                    <a:lnTo>
                      <a:pt x="101" y="9"/>
                    </a:lnTo>
                    <a:lnTo>
                      <a:pt x="88" y="23"/>
                    </a:lnTo>
                    <a:lnTo>
                      <a:pt x="71" y="32"/>
                    </a:lnTo>
                    <a:lnTo>
                      <a:pt x="71" y="47"/>
                    </a:lnTo>
                    <a:lnTo>
                      <a:pt x="55" y="43"/>
                    </a:lnTo>
                    <a:lnTo>
                      <a:pt x="55" y="30"/>
                    </a:lnTo>
                    <a:lnTo>
                      <a:pt x="48" y="30"/>
                    </a:lnTo>
                    <a:lnTo>
                      <a:pt x="44" y="9"/>
                    </a:lnTo>
                    <a:lnTo>
                      <a:pt x="40" y="4"/>
                    </a:lnTo>
                    <a:lnTo>
                      <a:pt x="15" y="0"/>
                    </a:lnTo>
                    <a:lnTo>
                      <a:pt x="0" y="9"/>
                    </a:lnTo>
                    <a:lnTo>
                      <a:pt x="4" y="24"/>
                    </a:lnTo>
                    <a:lnTo>
                      <a:pt x="19" y="30"/>
                    </a:lnTo>
                    <a:lnTo>
                      <a:pt x="38" y="24"/>
                    </a:lnTo>
                  </a:path>
                </a:pathLst>
              </a:custGeom>
              <a:solidFill>
                <a:schemeClr val="hlink"/>
              </a:solidFill>
              <a:ln w="12700" cap="rnd">
                <a:solidFill>
                  <a:schemeClr val="bg1"/>
                </a:solidFill>
                <a:round/>
                <a:headEnd/>
                <a:tailEnd/>
              </a:ln>
            </p:spPr>
            <p:txBody>
              <a:bodyPr/>
              <a:lstStyle/>
              <a:p>
                <a:endParaRPr lang="en-US"/>
              </a:p>
            </p:txBody>
          </p:sp>
          <p:sp>
            <p:nvSpPr>
              <p:cNvPr id="13920" name="Freeform 201"/>
              <p:cNvSpPr>
                <a:spLocks/>
              </p:cNvSpPr>
              <p:nvPr/>
            </p:nvSpPr>
            <p:spPr bwMode="ltGray">
              <a:xfrm>
                <a:off x="4776" y="2819"/>
                <a:ext cx="170" cy="151"/>
              </a:xfrm>
              <a:custGeom>
                <a:avLst/>
                <a:gdLst>
                  <a:gd name="T0" fmla="*/ 40 w 171"/>
                  <a:gd name="T1" fmla="*/ 36 h 135"/>
                  <a:gd name="T2" fmla="*/ 34 w 171"/>
                  <a:gd name="T3" fmla="*/ 48 h 135"/>
                  <a:gd name="T4" fmla="*/ 24 w 171"/>
                  <a:gd name="T5" fmla="*/ 56 h 135"/>
                  <a:gd name="T6" fmla="*/ 8 w 171"/>
                  <a:gd name="T7" fmla="*/ 54 h 135"/>
                  <a:gd name="T8" fmla="*/ 28 w 171"/>
                  <a:gd name="T9" fmla="*/ 67 h 135"/>
                  <a:gd name="T10" fmla="*/ 66 w 171"/>
                  <a:gd name="T11" fmla="*/ 86 h 135"/>
                  <a:gd name="T12" fmla="*/ 91 w 171"/>
                  <a:gd name="T13" fmla="*/ 91 h 135"/>
                  <a:gd name="T14" fmla="*/ 99 w 171"/>
                  <a:gd name="T15" fmla="*/ 93 h 135"/>
                  <a:gd name="T16" fmla="*/ 109 w 171"/>
                  <a:gd name="T17" fmla="*/ 104 h 135"/>
                  <a:gd name="T18" fmla="*/ 119 w 171"/>
                  <a:gd name="T19" fmla="*/ 117 h 135"/>
                  <a:gd name="T20" fmla="*/ 123 w 171"/>
                  <a:gd name="T21" fmla="*/ 131 h 135"/>
                  <a:gd name="T22" fmla="*/ 127 w 171"/>
                  <a:gd name="T23" fmla="*/ 149 h 135"/>
                  <a:gd name="T24" fmla="*/ 119 w 171"/>
                  <a:gd name="T25" fmla="*/ 154 h 135"/>
                  <a:gd name="T26" fmla="*/ 113 w 171"/>
                  <a:gd name="T27" fmla="*/ 170 h 135"/>
                  <a:gd name="T28" fmla="*/ 115 w 171"/>
                  <a:gd name="T29" fmla="*/ 179 h 135"/>
                  <a:gd name="T30" fmla="*/ 133 w 171"/>
                  <a:gd name="T31" fmla="*/ 166 h 135"/>
                  <a:gd name="T32" fmla="*/ 149 w 171"/>
                  <a:gd name="T33" fmla="*/ 166 h 135"/>
                  <a:gd name="T34" fmla="*/ 167 w 171"/>
                  <a:gd name="T35" fmla="*/ 186 h 135"/>
                  <a:gd name="T36" fmla="*/ 167 w 171"/>
                  <a:gd name="T37" fmla="*/ 188 h 135"/>
                  <a:gd name="T38" fmla="*/ 157 w 171"/>
                  <a:gd name="T39" fmla="*/ 36 h 135"/>
                  <a:gd name="T40" fmla="*/ 143 w 171"/>
                  <a:gd name="T41" fmla="*/ 34 h 135"/>
                  <a:gd name="T42" fmla="*/ 103 w 171"/>
                  <a:gd name="T43" fmla="*/ 13 h 135"/>
                  <a:gd name="T44" fmla="*/ 89 w 171"/>
                  <a:gd name="T45" fmla="*/ 34 h 135"/>
                  <a:gd name="T46" fmla="*/ 74 w 171"/>
                  <a:gd name="T47" fmla="*/ 48 h 135"/>
                  <a:gd name="T48" fmla="*/ 74 w 171"/>
                  <a:gd name="T49" fmla="*/ 70 h 135"/>
                  <a:gd name="T50" fmla="*/ 58 w 171"/>
                  <a:gd name="T51" fmla="*/ 64 h 135"/>
                  <a:gd name="T52" fmla="*/ 58 w 171"/>
                  <a:gd name="T53" fmla="*/ 45 h 135"/>
                  <a:gd name="T54" fmla="*/ 50 w 171"/>
                  <a:gd name="T55" fmla="*/ 45 h 135"/>
                  <a:gd name="T56" fmla="*/ 46 w 171"/>
                  <a:gd name="T57" fmla="*/ 13 h 135"/>
                  <a:gd name="T58" fmla="*/ 42 w 171"/>
                  <a:gd name="T59" fmla="*/ 4 h 135"/>
                  <a:gd name="T60" fmla="*/ 16 w 171"/>
                  <a:gd name="T61" fmla="*/ 0 h 135"/>
                  <a:gd name="T62" fmla="*/ 0 w 171"/>
                  <a:gd name="T63" fmla="*/ 13 h 135"/>
                  <a:gd name="T64" fmla="*/ 4 w 171"/>
                  <a:gd name="T65" fmla="*/ 36 h 135"/>
                  <a:gd name="T66" fmla="*/ 20 w 171"/>
                  <a:gd name="T67" fmla="*/ 45 h 135"/>
                  <a:gd name="T68" fmla="*/ 40 w 171"/>
                  <a:gd name="T69" fmla="*/ 36 h 1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135"/>
                  <a:gd name="T107" fmla="*/ 171 w 171"/>
                  <a:gd name="T108" fmla="*/ 135 h 1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135">
                    <a:moveTo>
                      <a:pt x="40" y="26"/>
                    </a:moveTo>
                    <a:lnTo>
                      <a:pt x="34" y="34"/>
                    </a:lnTo>
                    <a:lnTo>
                      <a:pt x="24" y="40"/>
                    </a:lnTo>
                    <a:lnTo>
                      <a:pt x="8" y="38"/>
                    </a:lnTo>
                    <a:lnTo>
                      <a:pt x="28" y="48"/>
                    </a:lnTo>
                    <a:lnTo>
                      <a:pt x="66" y="62"/>
                    </a:lnTo>
                    <a:lnTo>
                      <a:pt x="94" y="64"/>
                    </a:lnTo>
                    <a:lnTo>
                      <a:pt x="102" y="66"/>
                    </a:lnTo>
                    <a:lnTo>
                      <a:pt x="112" y="74"/>
                    </a:lnTo>
                    <a:lnTo>
                      <a:pt x="122" y="84"/>
                    </a:lnTo>
                    <a:lnTo>
                      <a:pt x="126" y="94"/>
                    </a:lnTo>
                    <a:lnTo>
                      <a:pt x="130" y="106"/>
                    </a:lnTo>
                    <a:lnTo>
                      <a:pt x="122" y="110"/>
                    </a:lnTo>
                    <a:lnTo>
                      <a:pt x="116" y="122"/>
                    </a:lnTo>
                    <a:lnTo>
                      <a:pt x="118" y="128"/>
                    </a:lnTo>
                    <a:lnTo>
                      <a:pt x="136" y="118"/>
                    </a:lnTo>
                    <a:lnTo>
                      <a:pt x="152" y="118"/>
                    </a:lnTo>
                    <a:lnTo>
                      <a:pt x="170" y="132"/>
                    </a:lnTo>
                    <a:lnTo>
                      <a:pt x="170" y="134"/>
                    </a:lnTo>
                    <a:lnTo>
                      <a:pt x="160" y="26"/>
                    </a:lnTo>
                    <a:lnTo>
                      <a:pt x="146" y="24"/>
                    </a:lnTo>
                    <a:lnTo>
                      <a:pt x="106" y="10"/>
                    </a:lnTo>
                    <a:lnTo>
                      <a:pt x="92" y="24"/>
                    </a:lnTo>
                    <a:lnTo>
                      <a:pt x="74" y="34"/>
                    </a:lnTo>
                    <a:lnTo>
                      <a:pt x="74" y="50"/>
                    </a:lnTo>
                    <a:lnTo>
                      <a:pt x="58" y="46"/>
                    </a:lnTo>
                    <a:lnTo>
                      <a:pt x="58" y="32"/>
                    </a:lnTo>
                    <a:lnTo>
                      <a:pt x="50" y="32"/>
                    </a:lnTo>
                    <a:lnTo>
                      <a:pt x="46" y="10"/>
                    </a:lnTo>
                    <a:lnTo>
                      <a:pt x="42" y="4"/>
                    </a:lnTo>
                    <a:lnTo>
                      <a:pt x="16" y="0"/>
                    </a:lnTo>
                    <a:lnTo>
                      <a:pt x="0" y="10"/>
                    </a:lnTo>
                    <a:lnTo>
                      <a:pt x="4" y="26"/>
                    </a:lnTo>
                    <a:lnTo>
                      <a:pt x="20" y="32"/>
                    </a:lnTo>
                    <a:lnTo>
                      <a:pt x="40" y="26"/>
                    </a:lnTo>
                  </a:path>
                </a:pathLst>
              </a:custGeom>
              <a:solidFill>
                <a:schemeClr val="hlink"/>
              </a:solidFill>
              <a:ln w="12700" cap="rnd">
                <a:solidFill>
                  <a:schemeClr val="bg1"/>
                </a:solidFill>
                <a:round/>
                <a:headEnd/>
                <a:tailEnd/>
              </a:ln>
            </p:spPr>
            <p:txBody>
              <a:bodyPr/>
              <a:lstStyle/>
              <a:p>
                <a:endParaRPr lang="en-US"/>
              </a:p>
            </p:txBody>
          </p:sp>
          <p:sp>
            <p:nvSpPr>
              <p:cNvPr id="13921" name="Freeform 202"/>
              <p:cNvSpPr>
                <a:spLocks/>
              </p:cNvSpPr>
              <p:nvPr/>
            </p:nvSpPr>
            <p:spPr bwMode="ltGray">
              <a:xfrm>
                <a:off x="4690" y="2881"/>
                <a:ext cx="24" cy="19"/>
              </a:xfrm>
              <a:custGeom>
                <a:avLst/>
                <a:gdLst>
                  <a:gd name="T0" fmla="*/ 0 w 25"/>
                  <a:gd name="T1" fmla="*/ 9 h 17"/>
                  <a:gd name="T2" fmla="*/ 8 w 25"/>
                  <a:gd name="T3" fmla="*/ 22 h 17"/>
                  <a:gd name="T4" fmla="*/ 13 w 25"/>
                  <a:gd name="T5" fmla="*/ 17 h 17"/>
                  <a:gd name="T6" fmla="*/ 21 w 25"/>
                  <a:gd name="T7" fmla="*/ 13 h 17"/>
                  <a:gd name="T8" fmla="*/ 12 w 25"/>
                  <a:gd name="T9" fmla="*/ 0 h 17"/>
                  <a:gd name="T10" fmla="*/ 0 w 25"/>
                  <a:gd name="T11" fmla="*/ 9 h 17"/>
                  <a:gd name="T12" fmla="*/ 0 60000 65536"/>
                  <a:gd name="T13" fmla="*/ 0 60000 65536"/>
                  <a:gd name="T14" fmla="*/ 0 60000 65536"/>
                  <a:gd name="T15" fmla="*/ 0 60000 65536"/>
                  <a:gd name="T16" fmla="*/ 0 60000 65536"/>
                  <a:gd name="T17" fmla="*/ 0 60000 65536"/>
                  <a:gd name="T18" fmla="*/ 0 w 25"/>
                  <a:gd name="T19" fmla="*/ 0 h 17"/>
                  <a:gd name="T20" fmla="*/ 25 w 25"/>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5" h="17">
                    <a:moveTo>
                      <a:pt x="0" y="6"/>
                    </a:moveTo>
                    <a:lnTo>
                      <a:pt x="8" y="16"/>
                    </a:lnTo>
                    <a:lnTo>
                      <a:pt x="16" y="12"/>
                    </a:lnTo>
                    <a:lnTo>
                      <a:pt x="24" y="10"/>
                    </a:lnTo>
                    <a:lnTo>
                      <a:pt x="14" y="0"/>
                    </a:lnTo>
                    <a:lnTo>
                      <a:pt x="0" y="6"/>
                    </a:lnTo>
                  </a:path>
                </a:pathLst>
              </a:custGeom>
              <a:solidFill>
                <a:schemeClr val="hlink"/>
              </a:solidFill>
              <a:ln w="12700" cap="rnd">
                <a:solidFill>
                  <a:schemeClr val="bg1"/>
                </a:solidFill>
                <a:round/>
                <a:headEnd/>
                <a:tailEnd/>
              </a:ln>
            </p:spPr>
            <p:txBody>
              <a:bodyPr/>
              <a:lstStyle/>
              <a:p>
                <a:endParaRPr lang="en-US"/>
              </a:p>
            </p:txBody>
          </p:sp>
          <p:sp>
            <p:nvSpPr>
              <p:cNvPr id="13922" name="Freeform 203"/>
              <p:cNvSpPr>
                <a:spLocks/>
              </p:cNvSpPr>
              <p:nvPr/>
            </p:nvSpPr>
            <p:spPr bwMode="ltGray">
              <a:xfrm>
                <a:off x="4720" y="2870"/>
                <a:ext cx="55" cy="19"/>
              </a:xfrm>
              <a:custGeom>
                <a:avLst/>
                <a:gdLst>
                  <a:gd name="T0" fmla="*/ 6 w 55"/>
                  <a:gd name="T1" fmla="*/ 9 h 17"/>
                  <a:gd name="T2" fmla="*/ 0 w 55"/>
                  <a:gd name="T3" fmla="*/ 22 h 17"/>
                  <a:gd name="T4" fmla="*/ 16 w 55"/>
                  <a:gd name="T5" fmla="*/ 13 h 17"/>
                  <a:gd name="T6" fmla="*/ 32 w 55"/>
                  <a:gd name="T7" fmla="*/ 9 h 17"/>
                  <a:gd name="T8" fmla="*/ 46 w 55"/>
                  <a:gd name="T9" fmla="*/ 17 h 17"/>
                  <a:gd name="T10" fmla="*/ 54 w 55"/>
                  <a:gd name="T11" fmla="*/ 17 h 17"/>
                  <a:gd name="T12" fmla="*/ 48 w 55"/>
                  <a:gd name="T13" fmla="*/ 0 h 17"/>
                  <a:gd name="T14" fmla="*/ 22 w 55"/>
                  <a:gd name="T15" fmla="*/ 2 h 17"/>
                  <a:gd name="T16" fmla="*/ 6 w 55"/>
                  <a:gd name="T17" fmla="*/ 9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
                  <a:gd name="T28" fmla="*/ 0 h 17"/>
                  <a:gd name="T29" fmla="*/ 55 w 5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 h="17">
                    <a:moveTo>
                      <a:pt x="6" y="6"/>
                    </a:moveTo>
                    <a:lnTo>
                      <a:pt x="0" y="16"/>
                    </a:lnTo>
                    <a:lnTo>
                      <a:pt x="16" y="10"/>
                    </a:lnTo>
                    <a:lnTo>
                      <a:pt x="32" y="6"/>
                    </a:lnTo>
                    <a:lnTo>
                      <a:pt x="46" y="12"/>
                    </a:lnTo>
                    <a:lnTo>
                      <a:pt x="54" y="12"/>
                    </a:lnTo>
                    <a:lnTo>
                      <a:pt x="48" y="0"/>
                    </a:lnTo>
                    <a:lnTo>
                      <a:pt x="22" y="2"/>
                    </a:lnTo>
                    <a:lnTo>
                      <a:pt x="6" y="6"/>
                    </a:lnTo>
                  </a:path>
                </a:pathLst>
              </a:custGeom>
              <a:solidFill>
                <a:schemeClr val="hlink"/>
              </a:solidFill>
              <a:ln w="12700" cap="rnd">
                <a:solidFill>
                  <a:schemeClr val="bg1"/>
                </a:solidFill>
                <a:round/>
                <a:headEnd/>
                <a:tailEnd/>
              </a:ln>
            </p:spPr>
            <p:txBody>
              <a:bodyPr/>
              <a:lstStyle/>
              <a:p>
                <a:endParaRPr lang="en-US"/>
              </a:p>
            </p:txBody>
          </p:sp>
          <p:sp>
            <p:nvSpPr>
              <p:cNvPr id="13923" name="Freeform 204"/>
              <p:cNvSpPr>
                <a:spLocks/>
              </p:cNvSpPr>
              <p:nvPr/>
            </p:nvSpPr>
            <p:spPr bwMode="ltGray">
              <a:xfrm>
                <a:off x="4157" y="2769"/>
                <a:ext cx="199" cy="232"/>
              </a:xfrm>
              <a:custGeom>
                <a:avLst/>
                <a:gdLst>
                  <a:gd name="T0" fmla="*/ 2 w 201"/>
                  <a:gd name="T1" fmla="*/ 4 h 207"/>
                  <a:gd name="T2" fmla="*/ 26 w 201"/>
                  <a:gd name="T3" fmla="*/ 48 h 207"/>
                  <a:gd name="T4" fmla="*/ 46 w 201"/>
                  <a:gd name="T5" fmla="*/ 86 h 207"/>
                  <a:gd name="T6" fmla="*/ 73 w 201"/>
                  <a:gd name="T7" fmla="*/ 138 h 207"/>
                  <a:gd name="T8" fmla="*/ 89 w 201"/>
                  <a:gd name="T9" fmla="*/ 155 h 207"/>
                  <a:gd name="T10" fmla="*/ 101 w 201"/>
                  <a:gd name="T11" fmla="*/ 191 h 207"/>
                  <a:gd name="T12" fmla="*/ 107 w 201"/>
                  <a:gd name="T13" fmla="*/ 211 h 207"/>
                  <a:gd name="T14" fmla="*/ 113 w 201"/>
                  <a:gd name="T15" fmla="*/ 231 h 207"/>
                  <a:gd name="T16" fmla="*/ 123 w 201"/>
                  <a:gd name="T17" fmla="*/ 242 h 207"/>
                  <a:gd name="T18" fmla="*/ 147 w 201"/>
                  <a:gd name="T19" fmla="*/ 261 h 207"/>
                  <a:gd name="T20" fmla="*/ 166 w 201"/>
                  <a:gd name="T21" fmla="*/ 288 h 207"/>
                  <a:gd name="T22" fmla="*/ 176 w 201"/>
                  <a:gd name="T23" fmla="*/ 284 h 207"/>
                  <a:gd name="T24" fmla="*/ 184 w 201"/>
                  <a:gd name="T25" fmla="*/ 290 h 207"/>
                  <a:gd name="T26" fmla="*/ 190 w 201"/>
                  <a:gd name="T27" fmla="*/ 253 h 207"/>
                  <a:gd name="T28" fmla="*/ 192 w 201"/>
                  <a:gd name="T29" fmla="*/ 233 h 207"/>
                  <a:gd name="T30" fmla="*/ 190 w 201"/>
                  <a:gd name="T31" fmla="*/ 222 h 207"/>
                  <a:gd name="T32" fmla="*/ 194 w 201"/>
                  <a:gd name="T33" fmla="*/ 208 h 207"/>
                  <a:gd name="T34" fmla="*/ 184 w 201"/>
                  <a:gd name="T35" fmla="*/ 188 h 207"/>
                  <a:gd name="T36" fmla="*/ 174 w 201"/>
                  <a:gd name="T37" fmla="*/ 195 h 207"/>
                  <a:gd name="T38" fmla="*/ 172 w 201"/>
                  <a:gd name="T39" fmla="*/ 179 h 207"/>
                  <a:gd name="T40" fmla="*/ 168 w 201"/>
                  <a:gd name="T41" fmla="*/ 155 h 207"/>
                  <a:gd name="T42" fmla="*/ 156 w 201"/>
                  <a:gd name="T43" fmla="*/ 158 h 207"/>
                  <a:gd name="T44" fmla="*/ 154 w 201"/>
                  <a:gd name="T45" fmla="*/ 141 h 207"/>
                  <a:gd name="T46" fmla="*/ 158 w 201"/>
                  <a:gd name="T47" fmla="*/ 129 h 207"/>
                  <a:gd name="T48" fmla="*/ 147 w 201"/>
                  <a:gd name="T49" fmla="*/ 124 h 207"/>
                  <a:gd name="T50" fmla="*/ 137 w 201"/>
                  <a:gd name="T51" fmla="*/ 115 h 207"/>
                  <a:gd name="T52" fmla="*/ 117 w 201"/>
                  <a:gd name="T53" fmla="*/ 93 h 207"/>
                  <a:gd name="T54" fmla="*/ 107 w 201"/>
                  <a:gd name="T55" fmla="*/ 80 h 207"/>
                  <a:gd name="T56" fmla="*/ 95 w 201"/>
                  <a:gd name="T57" fmla="*/ 71 h 207"/>
                  <a:gd name="T58" fmla="*/ 89 w 201"/>
                  <a:gd name="T59" fmla="*/ 65 h 207"/>
                  <a:gd name="T60" fmla="*/ 67 w 201"/>
                  <a:gd name="T61" fmla="*/ 45 h 207"/>
                  <a:gd name="T62" fmla="*/ 53 w 201"/>
                  <a:gd name="T63" fmla="*/ 39 h 207"/>
                  <a:gd name="T64" fmla="*/ 53 w 201"/>
                  <a:gd name="T65" fmla="*/ 28 h 207"/>
                  <a:gd name="T66" fmla="*/ 48 w 201"/>
                  <a:gd name="T67" fmla="*/ 9 h 207"/>
                  <a:gd name="T68" fmla="*/ 38 w 201"/>
                  <a:gd name="T69" fmla="*/ 9 h 207"/>
                  <a:gd name="T70" fmla="*/ 18 w 201"/>
                  <a:gd name="T71" fmla="*/ 9 h 207"/>
                  <a:gd name="T72" fmla="*/ 0 w 201"/>
                  <a:gd name="T73" fmla="*/ 0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01"/>
                  <a:gd name="T112" fmla="*/ 0 h 207"/>
                  <a:gd name="T113" fmla="*/ 201 w 201"/>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01" h="207">
                    <a:moveTo>
                      <a:pt x="0" y="0"/>
                    </a:moveTo>
                    <a:lnTo>
                      <a:pt x="2" y="4"/>
                    </a:lnTo>
                    <a:lnTo>
                      <a:pt x="6" y="14"/>
                    </a:lnTo>
                    <a:lnTo>
                      <a:pt x="26" y="34"/>
                    </a:lnTo>
                    <a:lnTo>
                      <a:pt x="50" y="56"/>
                    </a:lnTo>
                    <a:lnTo>
                      <a:pt x="46" y="62"/>
                    </a:lnTo>
                    <a:lnTo>
                      <a:pt x="66" y="72"/>
                    </a:lnTo>
                    <a:lnTo>
                      <a:pt x="76" y="98"/>
                    </a:lnTo>
                    <a:lnTo>
                      <a:pt x="80" y="100"/>
                    </a:lnTo>
                    <a:lnTo>
                      <a:pt x="92" y="110"/>
                    </a:lnTo>
                    <a:lnTo>
                      <a:pt x="100" y="130"/>
                    </a:lnTo>
                    <a:lnTo>
                      <a:pt x="104" y="136"/>
                    </a:lnTo>
                    <a:lnTo>
                      <a:pt x="104" y="142"/>
                    </a:lnTo>
                    <a:lnTo>
                      <a:pt x="110" y="150"/>
                    </a:lnTo>
                    <a:lnTo>
                      <a:pt x="112" y="158"/>
                    </a:lnTo>
                    <a:lnTo>
                      <a:pt x="116" y="164"/>
                    </a:lnTo>
                    <a:lnTo>
                      <a:pt x="126" y="168"/>
                    </a:lnTo>
                    <a:lnTo>
                      <a:pt x="126" y="172"/>
                    </a:lnTo>
                    <a:lnTo>
                      <a:pt x="136" y="176"/>
                    </a:lnTo>
                    <a:lnTo>
                      <a:pt x="150" y="186"/>
                    </a:lnTo>
                    <a:lnTo>
                      <a:pt x="166" y="202"/>
                    </a:lnTo>
                    <a:lnTo>
                      <a:pt x="172" y="204"/>
                    </a:lnTo>
                    <a:lnTo>
                      <a:pt x="170" y="198"/>
                    </a:lnTo>
                    <a:lnTo>
                      <a:pt x="182" y="202"/>
                    </a:lnTo>
                    <a:lnTo>
                      <a:pt x="182" y="196"/>
                    </a:lnTo>
                    <a:lnTo>
                      <a:pt x="190" y="206"/>
                    </a:lnTo>
                    <a:lnTo>
                      <a:pt x="194" y="188"/>
                    </a:lnTo>
                    <a:lnTo>
                      <a:pt x="196" y="180"/>
                    </a:lnTo>
                    <a:lnTo>
                      <a:pt x="192" y="174"/>
                    </a:lnTo>
                    <a:lnTo>
                      <a:pt x="198" y="166"/>
                    </a:lnTo>
                    <a:lnTo>
                      <a:pt x="196" y="164"/>
                    </a:lnTo>
                    <a:lnTo>
                      <a:pt x="196" y="158"/>
                    </a:lnTo>
                    <a:lnTo>
                      <a:pt x="200" y="152"/>
                    </a:lnTo>
                    <a:lnTo>
                      <a:pt x="200" y="148"/>
                    </a:lnTo>
                    <a:lnTo>
                      <a:pt x="196" y="140"/>
                    </a:lnTo>
                    <a:lnTo>
                      <a:pt x="190" y="134"/>
                    </a:lnTo>
                    <a:lnTo>
                      <a:pt x="184" y="136"/>
                    </a:lnTo>
                    <a:lnTo>
                      <a:pt x="180" y="138"/>
                    </a:lnTo>
                    <a:lnTo>
                      <a:pt x="182" y="132"/>
                    </a:lnTo>
                    <a:lnTo>
                      <a:pt x="178" y="128"/>
                    </a:lnTo>
                    <a:lnTo>
                      <a:pt x="174" y="118"/>
                    </a:lnTo>
                    <a:lnTo>
                      <a:pt x="174" y="110"/>
                    </a:lnTo>
                    <a:lnTo>
                      <a:pt x="166" y="112"/>
                    </a:lnTo>
                    <a:lnTo>
                      <a:pt x="162" y="112"/>
                    </a:lnTo>
                    <a:lnTo>
                      <a:pt x="158" y="106"/>
                    </a:lnTo>
                    <a:lnTo>
                      <a:pt x="160" y="100"/>
                    </a:lnTo>
                    <a:lnTo>
                      <a:pt x="158" y="100"/>
                    </a:lnTo>
                    <a:lnTo>
                      <a:pt x="164" y="92"/>
                    </a:lnTo>
                    <a:lnTo>
                      <a:pt x="158" y="84"/>
                    </a:lnTo>
                    <a:lnTo>
                      <a:pt x="150" y="88"/>
                    </a:lnTo>
                    <a:lnTo>
                      <a:pt x="146" y="80"/>
                    </a:lnTo>
                    <a:lnTo>
                      <a:pt x="140" y="82"/>
                    </a:lnTo>
                    <a:lnTo>
                      <a:pt x="132" y="74"/>
                    </a:lnTo>
                    <a:lnTo>
                      <a:pt x="120" y="66"/>
                    </a:lnTo>
                    <a:lnTo>
                      <a:pt x="112" y="58"/>
                    </a:lnTo>
                    <a:lnTo>
                      <a:pt x="110" y="56"/>
                    </a:lnTo>
                    <a:lnTo>
                      <a:pt x="110" y="66"/>
                    </a:lnTo>
                    <a:lnTo>
                      <a:pt x="98" y="50"/>
                    </a:lnTo>
                    <a:lnTo>
                      <a:pt x="98" y="54"/>
                    </a:lnTo>
                    <a:lnTo>
                      <a:pt x="92" y="46"/>
                    </a:lnTo>
                    <a:lnTo>
                      <a:pt x="76" y="36"/>
                    </a:lnTo>
                    <a:lnTo>
                      <a:pt x="70" y="32"/>
                    </a:lnTo>
                    <a:lnTo>
                      <a:pt x="66" y="28"/>
                    </a:lnTo>
                    <a:lnTo>
                      <a:pt x="56" y="28"/>
                    </a:lnTo>
                    <a:lnTo>
                      <a:pt x="58" y="22"/>
                    </a:lnTo>
                    <a:lnTo>
                      <a:pt x="56" y="20"/>
                    </a:lnTo>
                    <a:lnTo>
                      <a:pt x="56" y="14"/>
                    </a:lnTo>
                    <a:lnTo>
                      <a:pt x="48" y="6"/>
                    </a:lnTo>
                    <a:lnTo>
                      <a:pt x="42" y="8"/>
                    </a:lnTo>
                    <a:lnTo>
                      <a:pt x="38" y="6"/>
                    </a:lnTo>
                    <a:lnTo>
                      <a:pt x="26" y="10"/>
                    </a:lnTo>
                    <a:lnTo>
                      <a:pt x="18" y="6"/>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924" name="Freeform 205"/>
              <p:cNvSpPr>
                <a:spLocks/>
              </p:cNvSpPr>
              <p:nvPr/>
            </p:nvSpPr>
            <p:spPr bwMode="ltGray">
              <a:xfrm>
                <a:off x="4337" y="2993"/>
                <a:ext cx="169" cy="46"/>
              </a:xfrm>
              <a:custGeom>
                <a:avLst/>
                <a:gdLst>
                  <a:gd name="T0" fmla="*/ 18 w 169"/>
                  <a:gd name="T1" fmla="*/ 4 h 41"/>
                  <a:gd name="T2" fmla="*/ 10 w 169"/>
                  <a:gd name="T3" fmla="*/ 20 h 41"/>
                  <a:gd name="T4" fmla="*/ 0 w 169"/>
                  <a:gd name="T5" fmla="*/ 31 h 41"/>
                  <a:gd name="T6" fmla="*/ 12 w 169"/>
                  <a:gd name="T7" fmla="*/ 34 h 41"/>
                  <a:gd name="T8" fmla="*/ 20 w 169"/>
                  <a:gd name="T9" fmla="*/ 37 h 41"/>
                  <a:gd name="T10" fmla="*/ 28 w 169"/>
                  <a:gd name="T11" fmla="*/ 56 h 41"/>
                  <a:gd name="T12" fmla="*/ 36 w 169"/>
                  <a:gd name="T13" fmla="*/ 48 h 41"/>
                  <a:gd name="T14" fmla="*/ 40 w 169"/>
                  <a:gd name="T15" fmla="*/ 56 h 41"/>
                  <a:gd name="T16" fmla="*/ 52 w 169"/>
                  <a:gd name="T17" fmla="*/ 54 h 41"/>
                  <a:gd name="T18" fmla="*/ 62 w 169"/>
                  <a:gd name="T19" fmla="*/ 56 h 41"/>
                  <a:gd name="T20" fmla="*/ 64 w 169"/>
                  <a:gd name="T21" fmla="*/ 54 h 41"/>
                  <a:gd name="T22" fmla="*/ 64 w 169"/>
                  <a:gd name="T23" fmla="*/ 48 h 41"/>
                  <a:gd name="T24" fmla="*/ 70 w 169"/>
                  <a:gd name="T25" fmla="*/ 45 h 41"/>
                  <a:gd name="T26" fmla="*/ 76 w 169"/>
                  <a:gd name="T27" fmla="*/ 43 h 41"/>
                  <a:gd name="T28" fmla="*/ 82 w 169"/>
                  <a:gd name="T29" fmla="*/ 39 h 41"/>
                  <a:gd name="T30" fmla="*/ 90 w 169"/>
                  <a:gd name="T31" fmla="*/ 43 h 41"/>
                  <a:gd name="T32" fmla="*/ 100 w 169"/>
                  <a:gd name="T33" fmla="*/ 56 h 41"/>
                  <a:gd name="T34" fmla="*/ 112 w 169"/>
                  <a:gd name="T35" fmla="*/ 50 h 41"/>
                  <a:gd name="T36" fmla="*/ 124 w 169"/>
                  <a:gd name="T37" fmla="*/ 48 h 41"/>
                  <a:gd name="T38" fmla="*/ 134 w 169"/>
                  <a:gd name="T39" fmla="*/ 54 h 41"/>
                  <a:gd name="T40" fmla="*/ 136 w 169"/>
                  <a:gd name="T41" fmla="*/ 48 h 41"/>
                  <a:gd name="T42" fmla="*/ 144 w 169"/>
                  <a:gd name="T43" fmla="*/ 43 h 41"/>
                  <a:gd name="T44" fmla="*/ 162 w 169"/>
                  <a:gd name="T45" fmla="*/ 48 h 41"/>
                  <a:gd name="T46" fmla="*/ 166 w 169"/>
                  <a:gd name="T47" fmla="*/ 54 h 41"/>
                  <a:gd name="T48" fmla="*/ 168 w 169"/>
                  <a:gd name="T49" fmla="*/ 50 h 41"/>
                  <a:gd name="T50" fmla="*/ 164 w 169"/>
                  <a:gd name="T51" fmla="*/ 43 h 41"/>
                  <a:gd name="T52" fmla="*/ 164 w 169"/>
                  <a:gd name="T53" fmla="*/ 28 h 41"/>
                  <a:gd name="T54" fmla="*/ 160 w 169"/>
                  <a:gd name="T55" fmla="*/ 20 h 41"/>
                  <a:gd name="T56" fmla="*/ 158 w 169"/>
                  <a:gd name="T57" fmla="*/ 22 h 41"/>
                  <a:gd name="T58" fmla="*/ 148 w 169"/>
                  <a:gd name="T59" fmla="*/ 25 h 41"/>
                  <a:gd name="T60" fmla="*/ 138 w 169"/>
                  <a:gd name="T61" fmla="*/ 22 h 41"/>
                  <a:gd name="T62" fmla="*/ 134 w 169"/>
                  <a:gd name="T63" fmla="*/ 9 h 41"/>
                  <a:gd name="T64" fmla="*/ 124 w 169"/>
                  <a:gd name="T65" fmla="*/ 4 h 41"/>
                  <a:gd name="T66" fmla="*/ 110 w 169"/>
                  <a:gd name="T67" fmla="*/ 0 h 41"/>
                  <a:gd name="T68" fmla="*/ 96 w 169"/>
                  <a:gd name="T69" fmla="*/ 0 h 41"/>
                  <a:gd name="T70" fmla="*/ 92 w 169"/>
                  <a:gd name="T71" fmla="*/ 4 h 41"/>
                  <a:gd name="T72" fmla="*/ 92 w 169"/>
                  <a:gd name="T73" fmla="*/ 13 h 41"/>
                  <a:gd name="T74" fmla="*/ 98 w 169"/>
                  <a:gd name="T75" fmla="*/ 20 h 41"/>
                  <a:gd name="T76" fmla="*/ 86 w 169"/>
                  <a:gd name="T77" fmla="*/ 25 h 41"/>
                  <a:gd name="T78" fmla="*/ 76 w 169"/>
                  <a:gd name="T79" fmla="*/ 25 h 41"/>
                  <a:gd name="T80" fmla="*/ 64 w 169"/>
                  <a:gd name="T81" fmla="*/ 25 h 41"/>
                  <a:gd name="T82" fmla="*/ 60 w 169"/>
                  <a:gd name="T83" fmla="*/ 13 h 41"/>
                  <a:gd name="T84" fmla="*/ 58 w 169"/>
                  <a:gd name="T85" fmla="*/ 9 h 41"/>
                  <a:gd name="T86" fmla="*/ 44 w 169"/>
                  <a:gd name="T87" fmla="*/ 2 h 41"/>
                  <a:gd name="T88" fmla="*/ 30 w 169"/>
                  <a:gd name="T89" fmla="*/ 2 h 41"/>
                  <a:gd name="T90" fmla="*/ 18 w 169"/>
                  <a:gd name="T91" fmla="*/ 4 h 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9"/>
                  <a:gd name="T139" fmla="*/ 0 h 41"/>
                  <a:gd name="T140" fmla="*/ 169 w 169"/>
                  <a:gd name="T141" fmla="*/ 41 h 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9" h="41">
                    <a:moveTo>
                      <a:pt x="18" y="4"/>
                    </a:moveTo>
                    <a:lnTo>
                      <a:pt x="10" y="14"/>
                    </a:lnTo>
                    <a:lnTo>
                      <a:pt x="0" y="22"/>
                    </a:lnTo>
                    <a:lnTo>
                      <a:pt x="12" y="24"/>
                    </a:lnTo>
                    <a:lnTo>
                      <a:pt x="20" y="26"/>
                    </a:lnTo>
                    <a:lnTo>
                      <a:pt x="28" y="40"/>
                    </a:lnTo>
                    <a:lnTo>
                      <a:pt x="36" y="34"/>
                    </a:lnTo>
                    <a:lnTo>
                      <a:pt x="40" y="40"/>
                    </a:lnTo>
                    <a:lnTo>
                      <a:pt x="52" y="38"/>
                    </a:lnTo>
                    <a:lnTo>
                      <a:pt x="62" y="40"/>
                    </a:lnTo>
                    <a:lnTo>
                      <a:pt x="64" y="38"/>
                    </a:lnTo>
                    <a:lnTo>
                      <a:pt x="64" y="34"/>
                    </a:lnTo>
                    <a:lnTo>
                      <a:pt x="70" y="32"/>
                    </a:lnTo>
                    <a:lnTo>
                      <a:pt x="76" y="30"/>
                    </a:lnTo>
                    <a:lnTo>
                      <a:pt x="82" y="28"/>
                    </a:lnTo>
                    <a:lnTo>
                      <a:pt x="90" y="30"/>
                    </a:lnTo>
                    <a:lnTo>
                      <a:pt x="100" y="40"/>
                    </a:lnTo>
                    <a:lnTo>
                      <a:pt x="112" y="36"/>
                    </a:lnTo>
                    <a:lnTo>
                      <a:pt x="124" y="34"/>
                    </a:lnTo>
                    <a:lnTo>
                      <a:pt x="134" y="38"/>
                    </a:lnTo>
                    <a:lnTo>
                      <a:pt x="136" y="34"/>
                    </a:lnTo>
                    <a:lnTo>
                      <a:pt x="144" y="30"/>
                    </a:lnTo>
                    <a:lnTo>
                      <a:pt x="162" y="34"/>
                    </a:lnTo>
                    <a:lnTo>
                      <a:pt x="166" y="38"/>
                    </a:lnTo>
                    <a:lnTo>
                      <a:pt x="168" y="36"/>
                    </a:lnTo>
                    <a:lnTo>
                      <a:pt x="164" y="30"/>
                    </a:lnTo>
                    <a:lnTo>
                      <a:pt x="164" y="20"/>
                    </a:lnTo>
                    <a:lnTo>
                      <a:pt x="160" y="14"/>
                    </a:lnTo>
                    <a:lnTo>
                      <a:pt x="158" y="16"/>
                    </a:lnTo>
                    <a:lnTo>
                      <a:pt x="148" y="18"/>
                    </a:lnTo>
                    <a:lnTo>
                      <a:pt x="138" y="16"/>
                    </a:lnTo>
                    <a:lnTo>
                      <a:pt x="134" y="6"/>
                    </a:lnTo>
                    <a:lnTo>
                      <a:pt x="124" y="4"/>
                    </a:lnTo>
                    <a:lnTo>
                      <a:pt x="110" y="0"/>
                    </a:lnTo>
                    <a:lnTo>
                      <a:pt x="96" y="0"/>
                    </a:lnTo>
                    <a:lnTo>
                      <a:pt x="92" y="4"/>
                    </a:lnTo>
                    <a:lnTo>
                      <a:pt x="92" y="10"/>
                    </a:lnTo>
                    <a:lnTo>
                      <a:pt x="98" y="14"/>
                    </a:lnTo>
                    <a:lnTo>
                      <a:pt x="86" y="18"/>
                    </a:lnTo>
                    <a:lnTo>
                      <a:pt x="76" y="18"/>
                    </a:lnTo>
                    <a:lnTo>
                      <a:pt x="64" y="18"/>
                    </a:lnTo>
                    <a:lnTo>
                      <a:pt x="60" y="10"/>
                    </a:lnTo>
                    <a:lnTo>
                      <a:pt x="58" y="6"/>
                    </a:lnTo>
                    <a:lnTo>
                      <a:pt x="44" y="2"/>
                    </a:lnTo>
                    <a:lnTo>
                      <a:pt x="30" y="2"/>
                    </a:lnTo>
                    <a:lnTo>
                      <a:pt x="18" y="4"/>
                    </a:lnTo>
                  </a:path>
                </a:pathLst>
              </a:custGeom>
              <a:solidFill>
                <a:schemeClr val="hlink"/>
              </a:solidFill>
              <a:ln w="12700" cap="rnd">
                <a:solidFill>
                  <a:schemeClr val="bg1"/>
                </a:solidFill>
                <a:round/>
                <a:headEnd/>
                <a:tailEnd/>
              </a:ln>
            </p:spPr>
            <p:txBody>
              <a:bodyPr/>
              <a:lstStyle/>
              <a:p>
                <a:endParaRPr lang="en-US"/>
              </a:p>
            </p:txBody>
          </p:sp>
          <p:sp>
            <p:nvSpPr>
              <p:cNvPr id="13925" name="Freeform 206"/>
              <p:cNvSpPr>
                <a:spLocks/>
              </p:cNvSpPr>
              <p:nvPr/>
            </p:nvSpPr>
            <p:spPr bwMode="ltGray">
              <a:xfrm>
                <a:off x="4507" y="3015"/>
                <a:ext cx="18" cy="17"/>
              </a:xfrm>
              <a:custGeom>
                <a:avLst/>
                <a:gdLst>
                  <a:gd name="T0" fmla="*/ 0 w 19"/>
                  <a:gd name="T1" fmla="*/ 9 h 15"/>
                  <a:gd name="T2" fmla="*/ 4 w 19"/>
                  <a:gd name="T3" fmla="*/ 14 h 15"/>
                  <a:gd name="T4" fmla="*/ 8 w 19"/>
                  <a:gd name="T5" fmla="*/ 20 h 15"/>
                  <a:gd name="T6" fmla="*/ 9 w 19"/>
                  <a:gd name="T7" fmla="*/ 11 h 15"/>
                  <a:gd name="T8" fmla="*/ 15 w 19"/>
                  <a:gd name="T9" fmla="*/ 2 h 15"/>
                  <a:gd name="T10" fmla="*/ 9 w 19"/>
                  <a:gd name="T11" fmla="*/ 0 h 15"/>
                  <a:gd name="T12" fmla="*/ 4 w 19"/>
                  <a:gd name="T13" fmla="*/ 2 h 15"/>
                  <a:gd name="T14" fmla="*/ 0 w 19"/>
                  <a:gd name="T15" fmla="*/ 9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6"/>
                    </a:moveTo>
                    <a:lnTo>
                      <a:pt x="4" y="10"/>
                    </a:lnTo>
                    <a:lnTo>
                      <a:pt x="8" y="14"/>
                    </a:lnTo>
                    <a:lnTo>
                      <a:pt x="10" y="8"/>
                    </a:lnTo>
                    <a:lnTo>
                      <a:pt x="18" y="2"/>
                    </a:lnTo>
                    <a:lnTo>
                      <a:pt x="12" y="0"/>
                    </a:lnTo>
                    <a:lnTo>
                      <a:pt x="4" y="2"/>
                    </a:lnTo>
                    <a:lnTo>
                      <a:pt x="0" y="6"/>
                    </a:lnTo>
                  </a:path>
                </a:pathLst>
              </a:custGeom>
              <a:solidFill>
                <a:schemeClr val="hlink"/>
              </a:solidFill>
              <a:ln w="12700" cap="rnd">
                <a:solidFill>
                  <a:schemeClr val="bg1"/>
                </a:solidFill>
                <a:round/>
                <a:headEnd/>
                <a:tailEnd/>
              </a:ln>
            </p:spPr>
            <p:txBody>
              <a:bodyPr/>
              <a:lstStyle/>
              <a:p>
                <a:endParaRPr lang="en-US"/>
              </a:p>
            </p:txBody>
          </p:sp>
          <p:sp>
            <p:nvSpPr>
              <p:cNvPr id="13926" name="Freeform 207"/>
              <p:cNvSpPr>
                <a:spLocks/>
              </p:cNvSpPr>
              <p:nvPr/>
            </p:nvSpPr>
            <p:spPr bwMode="ltGray">
              <a:xfrm>
                <a:off x="4526" y="3013"/>
                <a:ext cx="19" cy="17"/>
              </a:xfrm>
              <a:custGeom>
                <a:avLst/>
                <a:gdLst>
                  <a:gd name="T0" fmla="*/ 0 w 19"/>
                  <a:gd name="T1" fmla="*/ 20 h 15"/>
                  <a:gd name="T2" fmla="*/ 10 w 19"/>
                  <a:gd name="T3" fmla="*/ 20 h 15"/>
                  <a:gd name="T4" fmla="*/ 14 w 19"/>
                  <a:gd name="T5" fmla="*/ 11 h 15"/>
                  <a:gd name="T6" fmla="*/ 18 w 19"/>
                  <a:gd name="T7" fmla="*/ 7 h 15"/>
                  <a:gd name="T8" fmla="*/ 14 w 19"/>
                  <a:gd name="T9" fmla="*/ 0 h 15"/>
                  <a:gd name="T10" fmla="*/ 8 w 19"/>
                  <a:gd name="T11" fmla="*/ 2 h 15"/>
                  <a:gd name="T12" fmla="*/ 4 w 19"/>
                  <a:gd name="T13" fmla="*/ 9 h 15"/>
                  <a:gd name="T14" fmla="*/ 0 w 19"/>
                  <a:gd name="T15" fmla="*/ 20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14"/>
                    </a:moveTo>
                    <a:lnTo>
                      <a:pt x="10" y="14"/>
                    </a:lnTo>
                    <a:lnTo>
                      <a:pt x="14" y="8"/>
                    </a:lnTo>
                    <a:lnTo>
                      <a:pt x="18" y="4"/>
                    </a:lnTo>
                    <a:lnTo>
                      <a:pt x="14" y="0"/>
                    </a:lnTo>
                    <a:lnTo>
                      <a:pt x="8" y="2"/>
                    </a:lnTo>
                    <a:lnTo>
                      <a:pt x="4"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927" name="Freeform 208"/>
              <p:cNvSpPr>
                <a:spLocks/>
              </p:cNvSpPr>
              <p:nvPr/>
            </p:nvSpPr>
            <p:spPr bwMode="ltGray">
              <a:xfrm>
                <a:off x="4547" y="3004"/>
                <a:ext cx="42" cy="24"/>
              </a:xfrm>
              <a:custGeom>
                <a:avLst/>
                <a:gdLst>
                  <a:gd name="T0" fmla="*/ 0 w 43"/>
                  <a:gd name="T1" fmla="*/ 30 h 21"/>
                  <a:gd name="T2" fmla="*/ 12 w 43"/>
                  <a:gd name="T3" fmla="*/ 24 h 21"/>
                  <a:gd name="T4" fmla="*/ 18 w 43"/>
                  <a:gd name="T5" fmla="*/ 21 h 21"/>
                  <a:gd name="T6" fmla="*/ 21 w 43"/>
                  <a:gd name="T7" fmla="*/ 15 h 21"/>
                  <a:gd name="T8" fmla="*/ 25 w 43"/>
                  <a:gd name="T9" fmla="*/ 11 h 21"/>
                  <a:gd name="T10" fmla="*/ 31 w 43"/>
                  <a:gd name="T11" fmla="*/ 15 h 21"/>
                  <a:gd name="T12" fmla="*/ 39 w 43"/>
                  <a:gd name="T13" fmla="*/ 9 h 21"/>
                  <a:gd name="T14" fmla="*/ 37 w 43"/>
                  <a:gd name="T15" fmla="*/ 2 h 21"/>
                  <a:gd name="T16" fmla="*/ 29 w 43"/>
                  <a:gd name="T17" fmla="*/ 2 h 21"/>
                  <a:gd name="T18" fmla="*/ 20 w 43"/>
                  <a:gd name="T19" fmla="*/ 0 h 21"/>
                  <a:gd name="T20" fmla="*/ 16 w 43"/>
                  <a:gd name="T21" fmla="*/ 9 h 21"/>
                  <a:gd name="T22" fmla="*/ 21 w 43"/>
                  <a:gd name="T23" fmla="*/ 11 h 21"/>
                  <a:gd name="T24" fmla="*/ 18 w 43"/>
                  <a:gd name="T25" fmla="*/ 18 h 21"/>
                  <a:gd name="T26" fmla="*/ 10 w 43"/>
                  <a:gd name="T27" fmla="*/ 11 h 21"/>
                  <a:gd name="T28" fmla="*/ 2 w 43"/>
                  <a:gd name="T29" fmla="*/ 18 h 21"/>
                  <a:gd name="T30" fmla="*/ 0 w 43"/>
                  <a:gd name="T31" fmla="*/ 30 h 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
                  <a:gd name="T49" fmla="*/ 0 h 21"/>
                  <a:gd name="T50" fmla="*/ 43 w 43"/>
                  <a:gd name="T51" fmla="*/ 21 h 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 h="21">
                    <a:moveTo>
                      <a:pt x="0" y="20"/>
                    </a:moveTo>
                    <a:lnTo>
                      <a:pt x="12" y="16"/>
                    </a:lnTo>
                    <a:lnTo>
                      <a:pt x="18" y="14"/>
                    </a:lnTo>
                    <a:lnTo>
                      <a:pt x="24" y="10"/>
                    </a:lnTo>
                    <a:lnTo>
                      <a:pt x="28" y="8"/>
                    </a:lnTo>
                    <a:lnTo>
                      <a:pt x="34" y="10"/>
                    </a:lnTo>
                    <a:lnTo>
                      <a:pt x="42" y="6"/>
                    </a:lnTo>
                    <a:lnTo>
                      <a:pt x="40" y="2"/>
                    </a:lnTo>
                    <a:lnTo>
                      <a:pt x="32" y="2"/>
                    </a:lnTo>
                    <a:lnTo>
                      <a:pt x="20" y="0"/>
                    </a:lnTo>
                    <a:lnTo>
                      <a:pt x="16" y="6"/>
                    </a:lnTo>
                    <a:lnTo>
                      <a:pt x="22" y="8"/>
                    </a:lnTo>
                    <a:lnTo>
                      <a:pt x="18" y="12"/>
                    </a:lnTo>
                    <a:lnTo>
                      <a:pt x="10" y="8"/>
                    </a:lnTo>
                    <a:lnTo>
                      <a:pt x="2" y="12"/>
                    </a:lnTo>
                    <a:lnTo>
                      <a:pt x="0" y="20"/>
                    </a:lnTo>
                  </a:path>
                </a:pathLst>
              </a:custGeom>
              <a:solidFill>
                <a:schemeClr val="hlink"/>
              </a:solidFill>
              <a:ln w="12700" cap="rnd">
                <a:solidFill>
                  <a:schemeClr val="bg1"/>
                </a:solidFill>
                <a:round/>
                <a:headEnd/>
                <a:tailEnd/>
              </a:ln>
            </p:spPr>
            <p:txBody>
              <a:bodyPr/>
              <a:lstStyle/>
              <a:p>
                <a:endParaRPr lang="en-US"/>
              </a:p>
            </p:txBody>
          </p:sp>
          <p:sp>
            <p:nvSpPr>
              <p:cNvPr id="13928" name="Freeform 209"/>
              <p:cNvSpPr>
                <a:spLocks/>
              </p:cNvSpPr>
              <p:nvPr/>
            </p:nvSpPr>
            <p:spPr bwMode="ltGray">
              <a:xfrm>
                <a:off x="4588" y="3018"/>
                <a:ext cx="31" cy="19"/>
              </a:xfrm>
              <a:custGeom>
                <a:avLst/>
                <a:gdLst>
                  <a:gd name="T0" fmla="*/ 0 w 31"/>
                  <a:gd name="T1" fmla="*/ 17 h 17"/>
                  <a:gd name="T2" fmla="*/ 6 w 31"/>
                  <a:gd name="T3" fmla="*/ 13 h 17"/>
                  <a:gd name="T4" fmla="*/ 12 w 31"/>
                  <a:gd name="T5" fmla="*/ 17 h 17"/>
                  <a:gd name="T6" fmla="*/ 22 w 31"/>
                  <a:gd name="T7" fmla="*/ 22 h 17"/>
                  <a:gd name="T8" fmla="*/ 28 w 31"/>
                  <a:gd name="T9" fmla="*/ 17 h 17"/>
                  <a:gd name="T10" fmla="*/ 30 w 31"/>
                  <a:gd name="T11" fmla="*/ 11 h 17"/>
                  <a:gd name="T12" fmla="*/ 24 w 31"/>
                  <a:gd name="T13" fmla="*/ 4 h 17"/>
                  <a:gd name="T14" fmla="*/ 20 w 31"/>
                  <a:gd name="T15" fmla="*/ 4 h 17"/>
                  <a:gd name="T16" fmla="*/ 18 w 31"/>
                  <a:gd name="T17" fmla="*/ 0 h 17"/>
                  <a:gd name="T18" fmla="*/ 12 w 31"/>
                  <a:gd name="T19" fmla="*/ 0 h 17"/>
                  <a:gd name="T20" fmla="*/ 8 w 31"/>
                  <a:gd name="T21" fmla="*/ 2 h 17"/>
                  <a:gd name="T22" fmla="*/ 2 w 31"/>
                  <a:gd name="T23" fmla="*/ 9 h 17"/>
                  <a:gd name="T24" fmla="*/ 0 w 31"/>
                  <a:gd name="T25" fmla="*/ 1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17"/>
                  <a:gd name="T41" fmla="*/ 31 w 31"/>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17">
                    <a:moveTo>
                      <a:pt x="0" y="12"/>
                    </a:moveTo>
                    <a:lnTo>
                      <a:pt x="6" y="10"/>
                    </a:lnTo>
                    <a:lnTo>
                      <a:pt x="12" y="12"/>
                    </a:lnTo>
                    <a:lnTo>
                      <a:pt x="22" y="16"/>
                    </a:lnTo>
                    <a:lnTo>
                      <a:pt x="28" y="12"/>
                    </a:lnTo>
                    <a:lnTo>
                      <a:pt x="30" y="8"/>
                    </a:lnTo>
                    <a:lnTo>
                      <a:pt x="24" y="4"/>
                    </a:lnTo>
                    <a:lnTo>
                      <a:pt x="20" y="4"/>
                    </a:lnTo>
                    <a:lnTo>
                      <a:pt x="18" y="0"/>
                    </a:lnTo>
                    <a:lnTo>
                      <a:pt x="12" y="0"/>
                    </a:lnTo>
                    <a:lnTo>
                      <a:pt x="8" y="2"/>
                    </a:lnTo>
                    <a:lnTo>
                      <a:pt x="2" y="6"/>
                    </a:lnTo>
                    <a:lnTo>
                      <a:pt x="0" y="12"/>
                    </a:lnTo>
                  </a:path>
                </a:pathLst>
              </a:custGeom>
              <a:solidFill>
                <a:schemeClr val="hlink"/>
              </a:solidFill>
              <a:ln w="12700" cap="rnd">
                <a:solidFill>
                  <a:schemeClr val="bg1"/>
                </a:solidFill>
                <a:round/>
                <a:headEnd/>
                <a:tailEnd/>
              </a:ln>
            </p:spPr>
            <p:txBody>
              <a:bodyPr/>
              <a:lstStyle/>
              <a:p>
                <a:endParaRPr lang="en-US"/>
              </a:p>
            </p:txBody>
          </p:sp>
          <p:sp>
            <p:nvSpPr>
              <p:cNvPr id="13929" name="Freeform 210"/>
              <p:cNvSpPr>
                <a:spLocks/>
              </p:cNvSpPr>
              <p:nvPr/>
            </p:nvSpPr>
            <p:spPr bwMode="ltGray">
              <a:xfrm>
                <a:off x="4344" y="2901"/>
                <a:ext cx="29" cy="33"/>
              </a:xfrm>
              <a:custGeom>
                <a:avLst/>
                <a:gdLst>
                  <a:gd name="T0" fmla="*/ 0 w 29"/>
                  <a:gd name="T1" fmla="*/ 20 h 29"/>
                  <a:gd name="T2" fmla="*/ 6 w 29"/>
                  <a:gd name="T3" fmla="*/ 18 h 29"/>
                  <a:gd name="T4" fmla="*/ 10 w 29"/>
                  <a:gd name="T5" fmla="*/ 32 h 29"/>
                  <a:gd name="T6" fmla="*/ 20 w 29"/>
                  <a:gd name="T7" fmla="*/ 41 h 29"/>
                  <a:gd name="T8" fmla="*/ 28 w 29"/>
                  <a:gd name="T9" fmla="*/ 39 h 29"/>
                  <a:gd name="T10" fmla="*/ 24 w 29"/>
                  <a:gd name="T11" fmla="*/ 32 h 29"/>
                  <a:gd name="T12" fmla="*/ 26 w 29"/>
                  <a:gd name="T13" fmla="*/ 23 h 29"/>
                  <a:gd name="T14" fmla="*/ 16 w 29"/>
                  <a:gd name="T15" fmla="*/ 20 h 29"/>
                  <a:gd name="T16" fmla="*/ 16 w 29"/>
                  <a:gd name="T17" fmla="*/ 11 h 29"/>
                  <a:gd name="T18" fmla="*/ 16 w 29"/>
                  <a:gd name="T19" fmla="*/ 2 h 29"/>
                  <a:gd name="T20" fmla="*/ 12 w 29"/>
                  <a:gd name="T21" fmla="*/ 0 h 29"/>
                  <a:gd name="T22" fmla="*/ 8 w 29"/>
                  <a:gd name="T23" fmla="*/ 9 h 29"/>
                  <a:gd name="T24" fmla="*/ 6 w 29"/>
                  <a:gd name="T25" fmla="*/ 2 h 29"/>
                  <a:gd name="T26" fmla="*/ 2 w 29"/>
                  <a:gd name="T27" fmla="*/ 11 h 29"/>
                  <a:gd name="T28" fmla="*/ 0 w 29"/>
                  <a:gd name="T29" fmla="*/ 20 h 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
                  <a:gd name="T46" fmla="*/ 0 h 29"/>
                  <a:gd name="T47" fmla="*/ 29 w 29"/>
                  <a:gd name="T48" fmla="*/ 29 h 2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 h="29">
                    <a:moveTo>
                      <a:pt x="0" y="14"/>
                    </a:moveTo>
                    <a:lnTo>
                      <a:pt x="6" y="12"/>
                    </a:lnTo>
                    <a:lnTo>
                      <a:pt x="10" y="22"/>
                    </a:lnTo>
                    <a:lnTo>
                      <a:pt x="20" y="28"/>
                    </a:lnTo>
                    <a:lnTo>
                      <a:pt x="28" y="26"/>
                    </a:lnTo>
                    <a:lnTo>
                      <a:pt x="24" y="22"/>
                    </a:lnTo>
                    <a:lnTo>
                      <a:pt x="26" y="16"/>
                    </a:lnTo>
                    <a:lnTo>
                      <a:pt x="16" y="14"/>
                    </a:lnTo>
                    <a:lnTo>
                      <a:pt x="16" y="8"/>
                    </a:lnTo>
                    <a:lnTo>
                      <a:pt x="16" y="2"/>
                    </a:lnTo>
                    <a:lnTo>
                      <a:pt x="12" y="0"/>
                    </a:lnTo>
                    <a:lnTo>
                      <a:pt x="8" y="6"/>
                    </a:lnTo>
                    <a:lnTo>
                      <a:pt x="6" y="2"/>
                    </a:lnTo>
                    <a:lnTo>
                      <a:pt x="2" y="8"/>
                    </a:lnTo>
                    <a:lnTo>
                      <a:pt x="0" y="14"/>
                    </a:lnTo>
                  </a:path>
                </a:pathLst>
              </a:custGeom>
              <a:solidFill>
                <a:schemeClr val="hlink"/>
              </a:solidFill>
              <a:ln w="12700" cap="rnd">
                <a:solidFill>
                  <a:schemeClr val="bg1"/>
                </a:solidFill>
                <a:round/>
                <a:headEnd/>
                <a:tailEnd/>
              </a:ln>
            </p:spPr>
            <p:txBody>
              <a:bodyPr/>
              <a:lstStyle/>
              <a:p>
                <a:endParaRPr lang="en-US"/>
              </a:p>
            </p:txBody>
          </p:sp>
          <p:sp>
            <p:nvSpPr>
              <p:cNvPr id="13930" name="Freeform 211"/>
              <p:cNvSpPr>
                <a:spLocks/>
              </p:cNvSpPr>
              <p:nvPr/>
            </p:nvSpPr>
            <p:spPr bwMode="ltGray">
              <a:xfrm>
                <a:off x="4383" y="2919"/>
                <a:ext cx="19" cy="17"/>
              </a:xfrm>
              <a:custGeom>
                <a:avLst/>
                <a:gdLst>
                  <a:gd name="T0" fmla="*/ 0 w 19"/>
                  <a:gd name="T1" fmla="*/ 14 h 15"/>
                  <a:gd name="T2" fmla="*/ 8 w 19"/>
                  <a:gd name="T3" fmla="*/ 20 h 15"/>
                  <a:gd name="T4" fmla="*/ 18 w 19"/>
                  <a:gd name="T5" fmla="*/ 20 h 15"/>
                  <a:gd name="T6" fmla="*/ 16 w 19"/>
                  <a:gd name="T7" fmla="*/ 7 h 15"/>
                  <a:gd name="T8" fmla="*/ 10 w 19"/>
                  <a:gd name="T9" fmla="*/ 0 h 15"/>
                  <a:gd name="T10" fmla="*/ 4 w 19"/>
                  <a:gd name="T11" fmla="*/ 0 h 15"/>
                  <a:gd name="T12" fmla="*/ 0 w 19"/>
                  <a:gd name="T13" fmla="*/ 14 h 15"/>
                  <a:gd name="T14" fmla="*/ 0 60000 65536"/>
                  <a:gd name="T15" fmla="*/ 0 60000 65536"/>
                  <a:gd name="T16" fmla="*/ 0 60000 65536"/>
                  <a:gd name="T17" fmla="*/ 0 60000 65536"/>
                  <a:gd name="T18" fmla="*/ 0 60000 65536"/>
                  <a:gd name="T19" fmla="*/ 0 60000 65536"/>
                  <a:gd name="T20" fmla="*/ 0 60000 65536"/>
                  <a:gd name="T21" fmla="*/ 0 w 19"/>
                  <a:gd name="T22" fmla="*/ 0 h 15"/>
                  <a:gd name="T23" fmla="*/ 19 w 19"/>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5">
                    <a:moveTo>
                      <a:pt x="0" y="10"/>
                    </a:moveTo>
                    <a:lnTo>
                      <a:pt x="8" y="14"/>
                    </a:lnTo>
                    <a:lnTo>
                      <a:pt x="18" y="14"/>
                    </a:lnTo>
                    <a:lnTo>
                      <a:pt x="16" y="4"/>
                    </a:lnTo>
                    <a:lnTo>
                      <a:pt x="10" y="0"/>
                    </a:lnTo>
                    <a:lnTo>
                      <a:pt x="4" y="0"/>
                    </a:lnTo>
                    <a:lnTo>
                      <a:pt x="0" y="10"/>
                    </a:lnTo>
                  </a:path>
                </a:pathLst>
              </a:custGeom>
              <a:solidFill>
                <a:schemeClr val="hlink"/>
              </a:solidFill>
              <a:ln w="12700" cap="rnd">
                <a:solidFill>
                  <a:schemeClr val="bg1"/>
                </a:solidFill>
                <a:round/>
                <a:headEnd/>
                <a:tailEnd/>
              </a:ln>
            </p:spPr>
            <p:txBody>
              <a:bodyPr/>
              <a:lstStyle/>
              <a:p>
                <a:endParaRPr lang="en-US"/>
              </a:p>
            </p:txBody>
          </p:sp>
          <p:sp>
            <p:nvSpPr>
              <p:cNvPr id="13931" name="Freeform 212"/>
              <p:cNvSpPr>
                <a:spLocks/>
              </p:cNvSpPr>
              <p:nvPr/>
            </p:nvSpPr>
            <p:spPr bwMode="ltGray">
              <a:xfrm>
                <a:off x="4193" y="2857"/>
                <a:ext cx="15" cy="19"/>
              </a:xfrm>
              <a:custGeom>
                <a:avLst/>
                <a:gdLst>
                  <a:gd name="T0" fmla="*/ 0 w 15"/>
                  <a:gd name="T1" fmla="*/ 4 h 17"/>
                  <a:gd name="T2" fmla="*/ 10 w 15"/>
                  <a:gd name="T3" fmla="*/ 22 h 17"/>
                  <a:gd name="T4" fmla="*/ 14 w 15"/>
                  <a:gd name="T5" fmla="*/ 20 h 17"/>
                  <a:gd name="T6" fmla="*/ 14 w 15"/>
                  <a:gd name="T7" fmla="*/ 9 h 17"/>
                  <a:gd name="T8" fmla="*/ 6 w 15"/>
                  <a:gd name="T9" fmla="*/ 0 h 17"/>
                  <a:gd name="T10" fmla="*/ 0 w 15"/>
                  <a:gd name="T11" fmla="*/ 4 h 17"/>
                  <a:gd name="T12" fmla="*/ 0 60000 65536"/>
                  <a:gd name="T13" fmla="*/ 0 60000 65536"/>
                  <a:gd name="T14" fmla="*/ 0 60000 65536"/>
                  <a:gd name="T15" fmla="*/ 0 60000 65536"/>
                  <a:gd name="T16" fmla="*/ 0 60000 65536"/>
                  <a:gd name="T17" fmla="*/ 0 60000 65536"/>
                  <a:gd name="T18" fmla="*/ 0 w 15"/>
                  <a:gd name="T19" fmla="*/ 0 h 17"/>
                  <a:gd name="T20" fmla="*/ 15 w 15"/>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5" h="17">
                    <a:moveTo>
                      <a:pt x="0" y="4"/>
                    </a:moveTo>
                    <a:lnTo>
                      <a:pt x="10" y="16"/>
                    </a:lnTo>
                    <a:lnTo>
                      <a:pt x="14" y="14"/>
                    </a:lnTo>
                    <a:lnTo>
                      <a:pt x="14" y="6"/>
                    </a:lnTo>
                    <a:lnTo>
                      <a:pt x="6"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932" name="Freeform 213"/>
              <p:cNvSpPr>
                <a:spLocks/>
              </p:cNvSpPr>
              <p:nvPr/>
            </p:nvSpPr>
            <p:spPr bwMode="ltGray">
              <a:xfrm>
                <a:off x="4219" y="2904"/>
                <a:ext cx="14" cy="21"/>
              </a:xfrm>
              <a:custGeom>
                <a:avLst/>
                <a:gdLst>
                  <a:gd name="T0" fmla="*/ 0 w 15"/>
                  <a:gd name="T1" fmla="*/ 9 h 19"/>
                  <a:gd name="T2" fmla="*/ 6 w 15"/>
                  <a:gd name="T3" fmla="*/ 22 h 19"/>
                  <a:gd name="T4" fmla="*/ 11 w 15"/>
                  <a:gd name="T5" fmla="*/ 24 h 19"/>
                  <a:gd name="T6" fmla="*/ 11 w 15"/>
                  <a:gd name="T7" fmla="*/ 19 h 19"/>
                  <a:gd name="T8" fmla="*/ 7 w 15"/>
                  <a:gd name="T9" fmla="*/ 4 h 19"/>
                  <a:gd name="T10" fmla="*/ 4 w 15"/>
                  <a:gd name="T11" fmla="*/ 2 h 19"/>
                  <a:gd name="T12" fmla="*/ 0 w 15"/>
                  <a:gd name="T13" fmla="*/ 0 h 19"/>
                  <a:gd name="T14" fmla="*/ 0 w 15"/>
                  <a:gd name="T15" fmla="*/ 9 h 19"/>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9"/>
                  <a:gd name="T26" fmla="*/ 15 w 15"/>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9">
                    <a:moveTo>
                      <a:pt x="0" y="6"/>
                    </a:moveTo>
                    <a:lnTo>
                      <a:pt x="6" y="16"/>
                    </a:lnTo>
                    <a:lnTo>
                      <a:pt x="14" y="18"/>
                    </a:lnTo>
                    <a:lnTo>
                      <a:pt x="14" y="14"/>
                    </a:lnTo>
                    <a:lnTo>
                      <a:pt x="8" y="4"/>
                    </a:lnTo>
                    <a:lnTo>
                      <a:pt x="4" y="2"/>
                    </a:lnTo>
                    <a:lnTo>
                      <a:pt x="0" y="0"/>
                    </a:lnTo>
                    <a:lnTo>
                      <a:pt x="0" y="6"/>
                    </a:lnTo>
                  </a:path>
                </a:pathLst>
              </a:custGeom>
              <a:solidFill>
                <a:schemeClr val="hlink"/>
              </a:solidFill>
              <a:ln w="12700" cap="rnd">
                <a:solidFill>
                  <a:schemeClr val="bg1"/>
                </a:solidFill>
                <a:round/>
                <a:headEnd/>
                <a:tailEnd/>
              </a:ln>
            </p:spPr>
            <p:txBody>
              <a:bodyPr/>
              <a:lstStyle/>
              <a:p>
                <a:endParaRPr lang="en-US"/>
              </a:p>
            </p:txBody>
          </p:sp>
          <p:sp>
            <p:nvSpPr>
              <p:cNvPr id="13933" name="Freeform 214"/>
              <p:cNvSpPr>
                <a:spLocks/>
              </p:cNvSpPr>
              <p:nvPr/>
            </p:nvSpPr>
            <p:spPr bwMode="ltGray">
              <a:xfrm>
                <a:off x="4598" y="2982"/>
                <a:ext cx="59" cy="28"/>
              </a:xfrm>
              <a:custGeom>
                <a:avLst/>
                <a:gdLst>
                  <a:gd name="T0" fmla="*/ 0 w 59"/>
                  <a:gd name="T1" fmla="*/ 31 h 25"/>
                  <a:gd name="T2" fmla="*/ 6 w 59"/>
                  <a:gd name="T3" fmla="*/ 34 h 25"/>
                  <a:gd name="T4" fmla="*/ 8 w 59"/>
                  <a:gd name="T5" fmla="*/ 28 h 25"/>
                  <a:gd name="T6" fmla="*/ 22 w 59"/>
                  <a:gd name="T7" fmla="*/ 28 h 25"/>
                  <a:gd name="T8" fmla="*/ 26 w 59"/>
                  <a:gd name="T9" fmla="*/ 31 h 25"/>
                  <a:gd name="T10" fmla="*/ 32 w 59"/>
                  <a:gd name="T11" fmla="*/ 25 h 25"/>
                  <a:gd name="T12" fmla="*/ 38 w 59"/>
                  <a:gd name="T13" fmla="*/ 25 h 25"/>
                  <a:gd name="T14" fmla="*/ 58 w 59"/>
                  <a:gd name="T15" fmla="*/ 11 h 25"/>
                  <a:gd name="T16" fmla="*/ 58 w 59"/>
                  <a:gd name="T17" fmla="*/ 0 h 25"/>
                  <a:gd name="T18" fmla="*/ 54 w 59"/>
                  <a:gd name="T19" fmla="*/ 0 h 25"/>
                  <a:gd name="T20" fmla="*/ 52 w 59"/>
                  <a:gd name="T21" fmla="*/ 11 h 25"/>
                  <a:gd name="T22" fmla="*/ 36 w 59"/>
                  <a:gd name="T23" fmla="*/ 13 h 25"/>
                  <a:gd name="T24" fmla="*/ 30 w 59"/>
                  <a:gd name="T25" fmla="*/ 20 h 25"/>
                  <a:gd name="T26" fmla="*/ 24 w 59"/>
                  <a:gd name="T27" fmla="*/ 13 h 25"/>
                  <a:gd name="T28" fmla="*/ 18 w 59"/>
                  <a:gd name="T29" fmla="*/ 11 h 25"/>
                  <a:gd name="T30" fmla="*/ 8 w 59"/>
                  <a:gd name="T31" fmla="*/ 20 h 25"/>
                  <a:gd name="T32" fmla="*/ 0 w 59"/>
                  <a:gd name="T33" fmla="*/ 31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25"/>
                  <a:gd name="T53" fmla="*/ 59 w 59"/>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25">
                    <a:moveTo>
                      <a:pt x="0" y="22"/>
                    </a:moveTo>
                    <a:lnTo>
                      <a:pt x="6" y="24"/>
                    </a:lnTo>
                    <a:lnTo>
                      <a:pt x="8" y="20"/>
                    </a:lnTo>
                    <a:lnTo>
                      <a:pt x="22" y="20"/>
                    </a:lnTo>
                    <a:lnTo>
                      <a:pt x="26" y="22"/>
                    </a:lnTo>
                    <a:lnTo>
                      <a:pt x="32" y="18"/>
                    </a:lnTo>
                    <a:lnTo>
                      <a:pt x="38" y="18"/>
                    </a:lnTo>
                    <a:lnTo>
                      <a:pt x="58" y="8"/>
                    </a:lnTo>
                    <a:lnTo>
                      <a:pt x="58" y="0"/>
                    </a:lnTo>
                    <a:lnTo>
                      <a:pt x="54" y="0"/>
                    </a:lnTo>
                    <a:lnTo>
                      <a:pt x="52" y="8"/>
                    </a:lnTo>
                    <a:lnTo>
                      <a:pt x="36" y="10"/>
                    </a:lnTo>
                    <a:lnTo>
                      <a:pt x="30" y="14"/>
                    </a:lnTo>
                    <a:lnTo>
                      <a:pt x="24" y="10"/>
                    </a:lnTo>
                    <a:lnTo>
                      <a:pt x="18" y="8"/>
                    </a:lnTo>
                    <a:lnTo>
                      <a:pt x="8" y="14"/>
                    </a:lnTo>
                    <a:lnTo>
                      <a:pt x="0" y="22"/>
                    </a:lnTo>
                  </a:path>
                </a:pathLst>
              </a:custGeom>
              <a:solidFill>
                <a:schemeClr val="hlink"/>
              </a:solidFill>
              <a:ln w="12700" cap="rnd">
                <a:solidFill>
                  <a:schemeClr val="bg1"/>
                </a:solidFill>
                <a:round/>
                <a:headEnd/>
                <a:tailEnd/>
              </a:ln>
            </p:spPr>
            <p:txBody>
              <a:bodyPr/>
              <a:lstStyle/>
              <a:p>
                <a:endParaRPr lang="en-US"/>
              </a:p>
            </p:txBody>
          </p:sp>
          <p:sp>
            <p:nvSpPr>
              <p:cNvPr id="13934" name="Freeform 215"/>
              <p:cNvSpPr>
                <a:spLocks/>
              </p:cNvSpPr>
              <p:nvPr/>
            </p:nvSpPr>
            <p:spPr bwMode="ltGray">
              <a:xfrm>
                <a:off x="4666" y="2957"/>
                <a:ext cx="73" cy="71"/>
              </a:xfrm>
              <a:custGeom>
                <a:avLst/>
                <a:gdLst>
                  <a:gd name="T0" fmla="*/ 0 w 73"/>
                  <a:gd name="T1" fmla="*/ 87 h 63"/>
                  <a:gd name="T2" fmla="*/ 6 w 73"/>
                  <a:gd name="T3" fmla="*/ 78 h 63"/>
                  <a:gd name="T4" fmla="*/ 2 w 73"/>
                  <a:gd name="T5" fmla="*/ 78 h 63"/>
                  <a:gd name="T6" fmla="*/ 4 w 73"/>
                  <a:gd name="T7" fmla="*/ 60 h 63"/>
                  <a:gd name="T8" fmla="*/ 22 w 73"/>
                  <a:gd name="T9" fmla="*/ 46 h 63"/>
                  <a:gd name="T10" fmla="*/ 28 w 73"/>
                  <a:gd name="T11" fmla="*/ 34 h 63"/>
                  <a:gd name="T12" fmla="*/ 28 w 73"/>
                  <a:gd name="T13" fmla="*/ 32 h 63"/>
                  <a:gd name="T14" fmla="*/ 52 w 73"/>
                  <a:gd name="T15" fmla="*/ 11 h 63"/>
                  <a:gd name="T16" fmla="*/ 60 w 73"/>
                  <a:gd name="T17" fmla="*/ 11 h 63"/>
                  <a:gd name="T18" fmla="*/ 68 w 73"/>
                  <a:gd name="T19" fmla="*/ 0 h 63"/>
                  <a:gd name="T20" fmla="*/ 72 w 73"/>
                  <a:gd name="T21" fmla="*/ 2 h 63"/>
                  <a:gd name="T22" fmla="*/ 64 w 73"/>
                  <a:gd name="T23" fmla="*/ 18 h 63"/>
                  <a:gd name="T24" fmla="*/ 60 w 73"/>
                  <a:gd name="T25" fmla="*/ 20 h 63"/>
                  <a:gd name="T26" fmla="*/ 54 w 73"/>
                  <a:gd name="T27" fmla="*/ 26 h 63"/>
                  <a:gd name="T28" fmla="*/ 40 w 73"/>
                  <a:gd name="T29" fmla="*/ 46 h 63"/>
                  <a:gd name="T30" fmla="*/ 36 w 73"/>
                  <a:gd name="T31" fmla="*/ 48 h 63"/>
                  <a:gd name="T32" fmla="*/ 34 w 73"/>
                  <a:gd name="T33" fmla="*/ 60 h 63"/>
                  <a:gd name="T34" fmla="*/ 28 w 73"/>
                  <a:gd name="T35" fmla="*/ 63 h 63"/>
                  <a:gd name="T36" fmla="*/ 26 w 73"/>
                  <a:gd name="T37" fmla="*/ 71 h 63"/>
                  <a:gd name="T38" fmla="*/ 18 w 73"/>
                  <a:gd name="T39" fmla="*/ 74 h 63"/>
                  <a:gd name="T40" fmla="*/ 14 w 73"/>
                  <a:gd name="T41" fmla="*/ 74 h 63"/>
                  <a:gd name="T42" fmla="*/ 6 w 73"/>
                  <a:gd name="T43" fmla="*/ 89 h 63"/>
                  <a:gd name="T44" fmla="*/ 0 w 73"/>
                  <a:gd name="T45" fmla="*/ 87 h 6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3"/>
                  <a:gd name="T70" fmla="*/ 0 h 63"/>
                  <a:gd name="T71" fmla="*/ 73 w 73"/>
                  <a:gd name="T72" fmla="*/ 63 h 6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3" h="63">
                    <a:moveTo>
                      <a:pt x="0" y="60"/>
                    </a:moveTo>
                    <a:lnTo>
                      <a:pt x="6" y="54"/>
                    </a:lnTo>
                    <a:lnTo>
                      <a:pt x="2" y="54"/>
                    </a:lnTo>
                    <a:lnTo>
                      <a:pt x="4" y="42"/>
                    </a:lnTo>
                    <a:lnTo>
                      <a:pt x="22" y="32"/>
                    </a:lnTo>
                    <a:lnTo>
                      <a:pt x="28" y="24"/>
                    </a:lnTo>
                    <a:lnTo>
                      <a:pt x="28" y="22"/>
                    </a:lnTo>
                    <a:lnTo>
                      <a:pt x="52" y="8"/>
                    </a:lnTo>
                    <a:lnTo>
                      <a:pt x="60" y="8"/>
                    </a:lnTo>
                    <a:lnTo>
                      <a:pt x="68" y="0"/>
                    </a:lnTo>
                    <a:lnTo>
                      <a:pt x="72" y="2"/>
                    </a:lnTo>
                    <a:lnTo>
                      <a:pt x="64" y="12"/>
                    </a:lnTo>
                    <a:lnTo>
                      <a:pt x="60" y="14"/>
                    </a:lnTo>
                    <a:lnTo>
                      <a:pt x="54" y="18"/>
                    </a:lnTo>
                    <a:lnTo>
                      <a:pt x="40" y="32"/>
                    </a:lnTo>
                    <a:lnTo>
                      <a:pt x="36" y="34"/>
                    </a:lnTo>
                    <a:lnTo>
                      <a:pt x="34" y="42"/>
                    </a:lnTo>
                    <a:lnTo>
                      <a:pt x="28" y="44"/>
                    </a:lnTo>
                    <a:lnTo>
                      <a:pt x="26" y="50"/>
                    </a:lnTo>
                    <a:lnTo>
                      <a:pt x="18" y="52"/>
                    </a:lnTo>
                    <a:lnTo>
                      <a:pt x="14" y="52"/>
                    </a:lnTo>
                    <a:lnTo>
                      <a:pt x="6" y="62"/>
                    </a:lnTo>
                    <a:lnTo>
                      <a:pt x="0" y="60"/>
                    </a:lnTo>
                  </a:path>
                </a:pathLst>
              </a:custGeom>
              <a:solidFill>
                <a:schemeClr val="hlink"/>
              </a:solidFill>
              <a:ln w="12700" cap="rnd">
                <a:solidFill>
                  <a:schemeClr val="bg1"/>
                </a:solidFill>
                <a:round/>
                <a:headEnd/>
                <a:tailEnd/>
              </a:ln>
            </p:spPr>
            <p:txBody>
              <a:bodyPr/>
              <a:lstStyle/>
              <a:p>
                <a:endParaRPr lang="en-US"/>
              </a:p>
            </p:txBody>
          </p:sp>
          <p:sp>
            <p:nvSpPr>
              <p:cNvPr id="13935" name="Freeform 216"/>
              <p:cNvSpPr>
                <a:spLocks/>
              </p:cNvSpPr>
              <p:nvPr/>
            </p:nvSpPr>
            <p:spPr bwMode="ltGray">
              <a:xfrm>
                <a:off x="4728" y="2839"/>
                <a:ext cx="24" cy="19"/>
              </a:xfrm>
              <a:custGeom>
                <a:avLst/>
                <a:gdLst>
                  <a:gd name="T0" fmla="*/ 0 w 25"/>
                  <a:gd name="T1" fmla="*/ 20 h 17"/>
                  <a:gd name="T2" fmla="*/ 8 w 25"/>
                  <a:gd name="T3" fmla="*/ 22 h 17"/>
                  <a:gd name="T4" fmla="*/ 19 w 25"/>
                  <a:gd name="T5" fmla="*/ 11 h 17"/>
                  <a:gd name="T6" fmla="*/ 21 w 25"/>
                  <a:gd name="T7" fmla="*/ 0 h 17"/>
                  <a:gd name="T8" fmla="*/ 10 w 25"/>
                  <a:gd name="T9" fmla="*/ 0 h 17"/>
                  <a:gd name="T10" fmla="*/ 2 w 25"/>
                  <a:gd name="T11" fmla="*/ 9 h 17"/>
                  <a:gd name="T12" fmla="*/ 0 w 25"/>
                  <a:gd name="T13" fmla="*/ 20 h 17"/>
                  <a:gd name="T14" fmla="*/ 0 60000 65536"/>
                  <a:gd name="T15" fmla="*/ 0 60000 65536"/>
                  <a:gd name="T16" fmla="*/ 0 60000 65536"/>
                  <a:gd name="T17" fmla="*/ 0 60000 65536"/>
                  <a:gd name="T18" fmla="*/ 0 60000 65536"/>
                  <a:gd name="T19" fmla="*/ 0 60000 65536"/>
                  <a:gd name="T20" fmla="*/ 0 60000 65536"/>
                  <a:gd name="T21" fmla="*/ 0 w 25"/>
                  <a:gd name="T22" fmla="*/ 0 h 17"/>
                  <a:gd name="T23" fmla="*/ 25 w 25"/>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17">
                    <a:moveTo>
                      <a:pt x="0" y="14"/>
                    </a:moveTo>
                    <a:lnTo>
                      <a:pt x="8" y="16"/>
                    </a:lnTo>
                    <a:lnTo>
                      <a:pt x="22" y="8"/>
                    </a:lnTo>
                    <a:lnTo>
                      <a:pt x="24" y="0"/>
                    </a:lnTo>
                    <a:lnTo>
                      <a:pt x="10" y="0"/>
                    </a:lnTo>
                    <a:lnTo>
                      <a:pt x="2"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936" name="Freeform 217"/>
              <p:cNvSpPr>
                <a:spLocks/>
              </p:cNvSpPr>
              <p:nvPr/>
            </p:nvSpPr>
            <p:spPr bwMode="ltGray">
              <a:xfrm>
                <a:off x="4592" y="2738"/>
                <a:ext cx="130" cy="203"/>
              </a:xfrm>
              <a:custGeom>
                <a:avLst/>
                <a:gdLst>
                  <a:gd name="T0" fmla="*/ 113 w 131"/>
                  <a:gd name="T1" fmla="*/ 13 h 181"/>
                  <a:gd name="T2" fmla="*/ 107 w 131"/>
                  <a:gd name="T3" fmla="*/ 25 h 181"/>
                  <a:gd name="T4" fmla="*/ 83 w 131"/>
                  <a:gd name="T5" fmla="*/ 43 h 181"/>
                  <a:gd name="T6" fmla="*/ 64 w 131"/>
                  <a:gd name="T7" fmla="*/ 45 h 181"/>
                  <a:gd name="T8" fmla="*/ 50 w 131"/>
                  <a:gd name="T9" fmla="*/ 43 h 181"/>
                  <a:gd name="T10" fmla="*/ 42 w 131"/>
                  <a:gd name="T11" fmla="*/ 59 h 181"/>
                  <a:gd name="T12" fmla="*/ 30 w 131"/>
                  <a:gd name="T13" fmla="*/ 65 h 181"/>
                  <a:gd name="T14" fmla="*/ 22 w 131"/>
                  <a:gd name="T15" fmla="*/ 93 h 181"/>
                  <a:gd name="T16" fmla="*/ 18 w 131"/>
                  <a:gd name="T17" fmla="*/ 118 h 181"/>
                  <a:gd name="T18" fmla="*/ 12 w 131"/>
                  <a:gd name="T19" fmla="*/ 153 h 181"/>
                  <a:gd name="T20" fmla="*/ 0 w 131"/>
                  <a:gd name="T21" fmla="*/ 175 h 181"/>
                  <a:gd name="T22" fmla="*/ 4 w 131"/>
                  <a:gd name="T23" fmla="*/ 200 h 181"/>
                  <a:gd name="T24" fmla="*/ 12 w 131"/>
                  <a:gd name="T25" fmla="*/ 204 h 181"/>
                  <a:gd name="T26" fmla="*/ 8 w 131"/>
                  <a:gd name="T27" fmla="*/ 237 h 181"/>
                  <a:gd name="T28" fmla="*/ 12 w 131"/>
                  <a:gd name="T29" fmla="*/ 255 h 181"/>
                  <a:gd name="T30" fmla="*/ 32 w 131"/>
                  <a:gd name="T31" fmla="*/ 248 h 181"/>
                  <a:gd name="T32" fmla="*/ 28 w 131"/>
                  <a:gd name="T33" fmla="*/ 229 h 181"/>
                  <a:gd name="T34" fmla="*/ 32 w 131"/>
                  <a:gd name="T35" fmla="*/ 211 h 181"/>
                  <a:gd name="T36" fmla="*/ 34 w 131"/>
                  <a:gd name="T37" fmla="*/ 184 h 181"/>
                  <a:gd name="T38" fmla="*/ 36 w 131"/>
                  <a:gd name="T39" fmla="*/ 166 h 181"/>
                  <a:gd name="T40" fmla="*/ 48 w 131"/>
                  <a:gd name="T41" fmla="*/ 162 h 181"/>
                  <a:gd name="T42" fmla="*/ 40 w 131"/>
                  <a:gd name="T43" fmla="*/ 182 h 181"/>
                  <a:gd name="T44" fmla="*/ 50 w 131"/>
                  <a:gd name="T45" fmla="*/ 200 h 181"/>
                  <a:gd name="T46" fmla="*/ 50 w 131"/>
                  <a:gd name="T47" fmla="*/ 214 h 181"/>
                  <a:gd name="T48" fmla="*/ 58 w 131"/>
                  <a:gd name="T49" fmla="*/ 209 h 181"/>
                  <a:gd name="T50" fmla="*/ 73 w 131"/>
                  <a:gd name="T51" fmla="*/ 200 h 181"/>
                  <a:gd name="T52" fmla="*/ 69 w 131"/>
                  <a:gd name="T53" fmla="*/ 188 h 181"/>
                  <a:gd name="T54" fmla="*/ 65 w 131"/>
                  <a:gd name="T55" fmla="*/ 182 h 181"/>
                  <a:gd name="T56" fmla="*/ 64 w 131"/>
                  <a:gd name="T57" fmla="*/ 144 h 181"/>
                  <a:gd name="T58" fmla="*/ 64 w 131"/>
                  <a:gd name="T59" fmla="*/ 127 h 181"/>
                  <a:gd name="T60" fmla="*/ 73 w 131"/>
                  <a:gd name="T61" fmla="*/ 100 h 181"/>
                  <a:gd name="T62" fmla="*/ 89 w 131"/>
                  <a:gd name="T63" fmla="*/ 93 h 181"/>
                  <a:gd name="T64" fmla="*/ 77 w 131"/>
                  <a:gd name="T65" fmla="*/ 84 h 181"/>
                  <a:gd name="T66" fmla="*/ 65 w 131"/>
                  <a:gd name="T67" fmla="*/ 95 h 181"/>
                  <a:gd name="T68" fmla="*/ 54 w 131"/>
                  <a:gd name="T69" fmla="*/ 102 h 181"/>
                  <a:gd name="T70" fmla="*/ 44 w 131"/>
                  <a:gd name="T71" fmla="*/ 116 h 181"/>
                  <a:gd name="T72" fmla="*/ 34 w 131"/>
                  <a:gd name="T73" fmla="*/ 104 h 181"/>
                  <a:gd name="T74" fmla="*/ 38 w 131"/>
                  <a:gd name="T75" fmla="*/ 76 h 181"/>
                  <a:gd name="T76" fmla="*/ 52 w 131"/>
                  <a:gd name="T77" fmla="*/ 68 h 181"/>
                  <a:gd name="T78" fmla="*/ 65 w 131"/>
                  <a:gd name="T79" fmla="*/ 62 h 181"/>
                  <a:gd name="T80" fmla="*/ 85 w 131"/>
                  <a:gd name="T81" fmla="*/ 50 h 181"/>
                  <a:gd name="T82" fmla="*/ 103 w 131"/>
                  <a:gd name="T83" fmla="*/ 45 h 181"/>
                  <a:gd name="T84" fmla="*/ 117 w 131"/>
                  <a:gd name="T85" fmla="*/ 25 h 181"/>
                  <a:gd name="T86" fmla="*/ 127 w 131"/>
                  <a:gd name="T87" fmla="*/ 0 h 18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1"/>
                  <a:gd name="T133" fmla="*/ 0 h 181"/>
                  <a:gd name="T134" fmla="*/ 131 w 131"/>
                  <a:gd name="T135" fmla="*/ 181 h 18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1" h="181">
                    <a:moveTo>
                      <a:pt x="124" y="0"/>
                    </a:moveTo>
                    <a:lnTo>
                      <a:pt x="116" y="10"/>
                    </a:lnTo>
                    <a:lnTo>
                      <a:pt x="112" y="14"/>
                    </a:lnTo>
                    <a:lnTo>
                      <a:pt x="110" y="18"/>
                    </a:lnTo>
                    <a:lnTo>
                      <a:pt x="100" y="26"/>
                    </a:lnTo>
                    <a:lnTo>
                      <a:pt x="86" y="30"/>
                    </a:lnTo>
                    <a:lnTo>
                      <a:pt x="68" y="28"/>
                    </a:lnTo>
                    <a:lnTo>
                      <a:pt x="64" y="32"/>
                    </a:lnTo>
                    <a:lnTo>
                      <a:pt x="60" y="32"/>
                    </a:lnTo>
                    <a:lnTo>
                      <a:pt x="50" y="30"/>
                    </a:lnTo>
                    <a:lnTo>
                      <a:pt x="44" y="34"/>
                    </a:lnTo>
                    <a:lnTo>
                      <a:pt x="42" y="42"/>
                    </a:lnTo>
                    <a:lnTo>
                      <a:pt x="38" y="46"/>
                    </a:lnTo>
                    <a:lnTo>
                      <a:pt x="30" y="46"/>
                    </a:lnTo>
                    <a:lnTo>
                      <a:pt x="26" y="56"/>
                    </a:lnTo>
                    <a:lnTo>
                      <a:pt x="22" y="66"/>
                    </a:lnTo>
                    <a:lnTo>
                      <a:pt x="24" y="82"/>
                    </a:lnTo>
                    <a:lnTo>
                      <a:pt x="18" y="84"/>
                    </a:lnTo>
                    <a:lnTo>
                      <a:pt x="14" y="100"/>
                    </a:lnTo>
                    <a:lnTo>
                      <a:pt x="12" y="108"/>
                    </a:lnTo>
                    <a:lnTo>
                      <a:pt x="6" y="120"/>
                    </a:lnTo>
                    <a:lnTo>
                      <a:pt x="0" y="124"/>
                    </a:lnTo>
                    <a:lnTo>
                      <a:pt x="2" y="134"/>
                    </a:lnTo>
                    <a:lnTo>
                      <a:pt x="4" y="142"/>
                    </a:lnTo>
                    <a:lnTo>
                      <a:pt x="12" y="140"/>
                    </a:lnTo>
                    <a:lnTo>
                      <a:pt x="12" y="144"/>
                    </a:lnTo>
                    <a:lnTo>
                      <a:pt x="16" y="150"/>
                    </a:lnTo>
                    <a:lnTo>
                      <a:pt x="8" y="168"/>
                    </a:lnTo>
                    <a:lnTo>
                      <a:pt x="8" y="178"/>
                    </a:lnTo>
                    <a:lnTo>
                      <a:pt x="12" y="180"/>
                    </a:lnTo>
                    <a:lnTo>
                      <a:pt x="20" y="176"/>
                    </a:lnTo>
                    <a:lnTo>
                      <a:pt x="32" y="176"/>
                    </a:lnTo>
                    <a:lnTo>
                      <a:pt x="26" y="168"/>
                    </a:lnTo>
                    <a:lnTo>
                      <a:pt x="28" y="162"/>
                    </a:lnTo>
                    <a:lnTo>
                      <a:pt x="34" y="158"/>
                    </a:lnTo>
                    <a:lnTo>
                      <a:pt x="32" y="150"/>
                    </a:lnTo>
                    <a:lnTo>
                      <a:pt x="34" y="142"/>
                    </a:lnTo>
                    <a:lnTo>
                      <a:pt x="34" y="130"/>
                    </a:lnTo>
                    <a:lnTo>
                      <a:pt x="32" y="120"/>
                    </a:lnTo>
                    <a:lnTo>
                      <a:pt x="36" y="118"/>
                    </a:lnTo>
                    <a:lnTo>
                      <a:pt x="38" y="114"/>
                    </a:lnTo>
                    <a:lnTo>
                      <a:pt x="48" y="114"/>
                    </a:lnTo>
                    <a:lnTo>
                      <a:pt x="42" y="120"/>
                    </a:lnTo>
                    <a:lnTo>
                      <a:pt x="40" y="128"/>
                    </a:lnTo>
                    <a:lnTo>
                      <a:pt x="46" y="136"/>
                    </a:lnTo>
                    <a:lnTo>
                      <a:pt x="50" y="142"/>
                    </a:lnTo>
                    <a:lnTo>
                      <a:pt x="48" y="146"/>
                    </a:lnTo>
                    <a:lnTo>
                      <a:pt x="50" y="152"/>
                    </a:lnTo>
                    <a:lnTo>
                      <a:pt x="62" y="152"/>
                    </a:lnTo>
                    <a:lnTo>
                      <a:pt x="58" y="148"/>
                    </a:lnTo>
                    <a:lnTo>
                      <a:pt x="66" y="142"/>
                    </a:lnTo>
                    <a:lnTo>
                      <a:pt x="76" y="142"/>
                    </a:lnTo>
                    <a:lnTo>
                      <a:pt x="74" y="134"/>
                    </a:lnTo>
                    <a:lnTo>
                      <a:pt x="72" y="134"/>
                    </a:lnTo>
                    <a:lnTo>
                      <a:pt x="70" y="130"/>
                    </a:lnTo>
                    <a:lnTo>
                      <a:pt x="68" y="128"/>
                    </a:lnTo>
                    <a:lnTo>
                      <a:pt x="70" y="116"/>
                    </a:lnTo>
                    <a:lnTo>
                      <a:pt x="64" y="102"/>
                    </a:lnTo>
                    <a:lnTo>
                      <a:pt x="58" y="96"/>
                    </a:lnTo>
                    <a:lnTo>
                      <a:pt x="64" y="90"/>
                    </a:lnTo>
                    <a:lnTo>
                      <a:pt x="72" y="84"/>
                    </a:lnTo>
                    <a:lnTo>
                      <a:pt x="76" y="70"/>
                    </a:lnTo>
                    <a:lnTo>
                      <a:pt x="84" y="64"/>
                    </a:lnTo>
                    <a:lnTo>
                      <a:pt x="92" y="66"/>
                    </a:lnTo>
                    <a:lnTo>
                      <a:pt x="90" y="58"/>
                    </a:lnTo>
                    <a:lnTo>
                      <a:pt x="80" y="60"/>
                    </a:lnTo>
                    <a:lnTo>
                      <a:pt x="76" y="64"/>
                    </a:lnTo>
                    <a:lnTo>
                      <a:pt x="66" y="68"/>
                    </a:lnTo>
                    <a:lnTo>
                      <a:pt x="62" y="72"/>
                    </a:lnTo>
                    <a:lnTo>
                      <a:pt x="54" y="72"/>
                    </a:lnTo>
                    <a:lnTo>
                      <a:pt x="46" y="80"/>
                    </a:lnTo>
                    <a:lnTo>
                      <a:pt x="44" y="82"/>
                    </a:lnTo>
                    <a:lnTo>
                      <a:pt x="38" y="78"/>
                    </a:lnTo>
                    <a:lnTo>
                      <a:pt x="34" y="74"/>
                    </a:lnTo>
                    <a:lnTo>
                      <a:pt x="36" y="66"/>
                    </a:lnTo>
                    <a:lnTo>
                      <a:pt x="38" y="54"/>
                    </a:lnTo>
                    <a:lnTo>
                      <a:pt x="46" y="48"/>
                    </a:lnTo>
                    <a:lnTo>
                      <a:pt x="52" y="48"/>
                    </a:lnTo>
                    <a:lnTo>
                      <a:pt x="60" y="42"/>
                    </a:lnTo>
                    <a:lnTo>
                      <a:pt x="66" y="44"/>
                    </a:lnTo>
                    <a:lnTo>
                      <a:pt x="78" y="36"/>
                    </a:lnTo>
                    <a:lnTo>
                      <a:pt x="88" y="36"/>
                    </a:lnTo>
                    <a:lnTo>
                      <a:pt x="102" y="38"/>
                    </a:lnTo>
                    <a:lnTo>
                      <a:pt x="106" y="32"/>
                    </a:lnTo>
                    <a:lnTo>
                      <a:pt x="112" y="32"/>
                    </a:lnTo>
                    <a:lnTo>
                      <a:pt x="120" y="18"/>
                    </a:lnTo>
                    <a:lnTo>
                      <a:pt x="124" y="10"/>
                    </a:lnTo>
                    <a:lnTo>
                      <a:pt x="130" y="0"/>
                    </a:lnTo>
                    <a:lnTo>
                      <a:pt x="124" y="0"/>
                    </a:lnTo>
                  </a:path>
                </a:pathLst>
              </a:custGeom>
              <a:solidFill>
                <a:schemeClr val="hlink"/>
              </a:solidFill>
              <a:ln w="12700" cap="rnd">
                <a:solidFill>
                  <a:schemeClr val="bg1"/>
                </a:solidFill>
                <a:round/>
                <a:headEnd/>
                <a:tailEnd/>
              </a:ln>
            </p:spPr>
            <p:txBody>
              <a:bodyPr/>
              <a:lstStyle/>
              <a:p>
                <a:endParaRPr lang="en-US"/>
              </a:p>
            </p:txBody>
          </p:sp>
          <p:sp>
            <p:nvSpPr>
              <p:cNvPr id="13937" name="Freeform 218"/>
              <p:cNvSpPr>
                <a:spLocks/>
              </p:cNvSpPr>
              <p:nvPr/>
            </p:nvSpPr>
            <p:spPr bwMode="ltGray">
              <a:xfrm>
                <a:off x="4809" y="2899"/>
                <a:ext cx="19" cy="30"/>
              </a:xfrm>
              <a:custGeom>
                <a:avLst/>
                <a:gdLst>
                  <a:gd name="T0" fmla="*/ 4 w 19"/>
                  <a:gd name="T1" fmla="*/ 13 h 27"/>
                  <a:gd name="T2" fmla="*/ 12 w 19"/>
                  <a:gd name="T3" fmla="*/ 2 h 27"/>
                  <a:gd name="T4" fmla="*/ 18 w 19"/>
                  <a:gd name="T5" fmla="*/ 0 h 27"/>
                  <a:gd name="T6" fmla="*/ 14 w 19"/>
                  <a:gd name="T7" fmla="*/ 11 h 27"/>
                  <a:gd name="T8" fmla="*/ 8 w 19"/>
                  <a:gd name="T9" fmla="*/ 27 h 27"/>
                  <a:gd name="T10" fmla="*/ 0 w 19"/>
                  <a:gd name="T11" fmla="*/ 36 h 27"/>
                  <a:gd name="T12" fmla="*/ 4 w 19"/>
                  <a:gd name="T13" fmla="*/ 13 h 27"/>
                  <a:gd name="T14" fmla="*/ 0 60000 65536"/>
                  <a:gd name="T15" fmla="*/ 0 60000 65536"/>
                  <a:gd name="T16" fmla="*/ 0 60000 65536"/>
                  <a:gd name="T17" fmla="*/ 0 60000 65536"/>
                  <a:gd name="T18" fmla="*/ 0 60000 65536"/>
                  <a:gd name="T19" fmla="*/ 0 60000 65536"/>
                  <a:gd name="T20" fmla="*/ 0 60000 65536"/>
                  <a:gd name="T21" fmla="*/ 0 w 19"/>
                  <a:gd name="T22" fmla="*/ 0 h 27"/>
                  <a:gd name="T23" fmla="*/ 19 w 19"/>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7">
                    <a:moveTo>
                      <a:pt x="4" y="10"/>
                    </a:moveTo>
                    <a:lnTo>
                      <a:pt x="12" y="2"/>
                    </a:lnTo>
                    <a:lnTo>
                      <a:pt x="18" y="0"/>
                    </a:lnTo>
                    <a:lnTo>
                      <a:pt x="14" y="8"/>
                    </a:lnTo>
                    <a:lnTo>
                      <a:pt x="8" y="20"/>
                    </a:lnTo>
                    <a:lnTo>
                      <a:pt x="0" y="26"/>
                    </a:lnTo>
                    <a:lnTo>
                      <a:pt x="4" y="10"/>
                    </a:lnTo>
                  </a:path>
                </a:pathLst>
              </a:custGeom>
              <a:solidFill>
                <a:schemeClr val="hlink"/>
              </a:solidFill>
              <a:ln w="12700" cap="rnd">
                <a:solidFill>
                  <a:schemeClr val="bg1"/>
                </a:solidFill>
                <a:round/>
                <a:headEnd/>
                <a:tailEnd/>
              </a:ln>
            </p:spPr>
            <p:txBody>
              <a:bodyPr/>
              <a:lstStyle/>
              <a:p>
                <a:endParaRPr lang="en-US"/>
              </a:p>
            </p:txBody>
          </p:sp>
          <p:sp>
            <p:nvSpPr>
              <p:cNvPr id="13938" name="Freeform 219"/>
              <p:cNvSpPr>
                <a:spLocks/>
              </p:cNvSpPr>
              <p:nvPr/>
            </p:nvSpPr>
            <p:spPr bwMode="ltGray">
              <a:xfrm>
                <a:off x="4759" y="2707"/>
                <a:ext cx="29" cy="66"/>
              </a:xfrm>
              <a:custGeom>
                <a:avLst/>
                <a:gdLst>
                  <a:gd name="T0" fmla="*/ 12 w 29"/>
                  <a:gd name="T1" fmla="*/ 48 h 59"/>
                  <a:gd name="T2" fmla="*/ 28 w 29"/>
                  <a:gd name="T3" fmla="*/ 50 h 59"/>
                  <a:gd name="T4" fmla="*/ 18 w 29"/>
                  <a:gd name="T5" fmla="*/ 39 h 59"/>
                  <a:gd name="T6" fmla="*/ 20 w 29"/>
                  <a:gd name="T7" fmla="*/ 28 h 59"/>
                  <a:gd name="T8" fmla="*/ 28 w 29"/>
                  <a:gd name="T9" fmla="*/ 17 h 59"/>
                  <a:gd name="T10" fmla="*/ 20 w 29"/>
                  <a:gd name="T11" fmla="*/ 17 h 59"/>
                  <a:gd name="T12" fmla="*/ 12 w 29"/>
                  <a:gd name="T13" fmla="*/ 34 h 59"/>
                  <a:gd name="T14" fmla="*/ 8 w 29"/>
                  <a:gd name="T15" fmla="*/ 31 h 59"/>
                  <a:gd name="T16" fmla="*/ 12 w 29"/>
                  <a:gd name="T17" fmla="*/ 20 h 59"/>
                  <a:gd name="T18" fmla="*/ 6 w 29"/>
                  <a:gd name="T19" fmla="*/ 9 h 59"/>
                  <a:gd name="T20" fmla="*/ 8 w 29"/>
                  <a:gd name="T21" fmla="*/ 0 h 59"/>
                  <a:gd name="T22" fmla="*/ 0 w 29"/>
                  <a:gd name="T23" fmla="*/ 28 h 59"/>
                  <a:gd name="T24" fmla="*/ 6 w 29"/>
                  <a:gd name="T25" fmla="*/ 43 h 59"/>
                  <a:gd name="T26" fmla="*/ 6 w 29"/>
                  <a:gd name="T27" fmla="*/ 54 h 59"/>
                  <a:gd name="T28" fmla="*/ 6 w 29"/>
                  <a:gd name="T29" fmla="*/ 70 h 59"/>
                  <a:gd name="T30" fmla="*/ 20 w 29"/>
                  <a:gd name="T31" fmla="*/ 82 h 59"/>
                  <a:gd name="T32" fmla="*/ 12 w 29"/>
                  <a:gd name="T33" fmla="*/ 64 h 59"/>
                  <a:gd name="T34" fmla="*/ 12 w 29"/>
                  <a:gd name="T35" fmla="*/ 48 h 5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59"/>
                  <a:gd name="T56" fmla="*/ 29 w 29"/>
                  <a:gd name="T57" fmla="*/ 59 h 5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59">
                    <a:moveTo>
                      <a:pt x="12" y="34"/>
                    </a:moveTo>
                    <a:lnTo>
                      <a:pt x="28" y="36"/>
                    </a:lnTo>
                    <a:lnTo>
                      <a:pt x="18" y="28"/>
                    </a:lnTo>
                    <a:lnTo>
                      <a:pt x="20" y="20"/>
                    </a:lnTo>
                    <a:lnTo>
                      <a:pt x="28" y="12"/>
                    </a:lnTo>
                    <a:lnTo>
                      <a:pt x="20" y="12"/>
                    </a:lnTo>
                    <a:lnTo>
                      <a:pt x="12" y="24"/>
                    </a:lnTo>
                    <a:lnTo>
                      <a:pt x="8" y="22"/>
                    </a:lnTo>
                    <a:lnTo>
                      <a:pt x="12" y="14"/>
                    </a:lnTo>
                    <a:lnTo>
                      <a:pt x="6" y="6"/>
                    </a:lnTo>
                    <a:lnTo>
                      <a:pt x="8" y="0"/>
                    </a:lnTo>
                    <a:lnTo>
                      <a:pt x="0" y="20"/>
                    </a:lnTo>
                    <a:lnTo>
                      <a:pt x="6" y="30"/>
                    </a:lnTo>
                    <a:lnTo>
                      <a:pt x="6" y="38"/>
                    </a:lnTo>
                    <a:lnTo>
                      <a:pt x="6" y="50"/>
                    </a:lnTo>
                    <a:lnTo>
                      <a:pt x="20" y="58"/>
                    </a:lnTo>
                    <a:lnTo>
                      <a:pt x="12" y="46"/>
                    </a:lnTo>
                    <a:lnTo>
                      <a:pt x="12" y="34"/>
                    </a:lnTo>
                  </a:path>
                </a:pathLst>
              </a:custGeom>
              <a:solidFill>
                <a:schemeClr val="hlink"/>
              </a:solidFill>
              <a:ln w="12700" cap="rnd">
                <a:solidFill>
                  <a:schemeClr val="bg1"/>
                </a:solidFill>
                <a:round/>
                <a:headEnd/>
                <a:tailEnd/>
              </a:ln>
            </p:spPr>
            <p:txBody>
              <a:bodyPr/>
              <a:lstStyle/>
              <a:p>
                <a:endParaRPr lang="en-US"/>
              </a:p>
            </p:txBody>
          </p:sp>
          <p:sp>
            <p:nvSpPr>
              <p:cNvPr id="13939" name="Freeform 220"/>
              <p:cNvSpPr>
                <a:spLocks/>
              </p:cNvSpPr>
              <p:nvPr/>
            </p:nvSpPr>
            <p:spPr bwMode="ltGray">
              <a:xfrm>
                <a:off x="4774" y="2691"/>
                <a:ext cx="12" cy="24"/>
              </a:xfrm>
              <a:custGeom>
                <a:avLst/>
                <a:gdLst>
                  <a:gd name="T0" fmla="*/ 4 w 13"/>
                  <a:gd name="T1" fmla="*/ 0 h 21"/>
                  <a:gd name="T2" fmla="*/ 0 w 13"/>
                  <a:gd name="T3" fmla="*/ 15 h 21"/>
                  <a:gd name="T4" fmla="*/ 2 w 13"/>
                  <a:gd name="T5" fmla="*/ 30 h 21"/>
                  <a:gd name="T6" fmla="*/ 9 w 13"/>
                  <a:gd name="T7" fmla="*/ 18 h 21"/>
                  <a:gd name="T8" fmla="*/ 4 w 13"/>
                  <a:gd name="T9" fmla="*/ 0 h 21"/>
                  <a:gd name="T10" fmla="*/ 0 60000 65536"/>
                  <a:gd name="T11" fmla="*/ 0 60000 65536"/>
                  <a:gd name="T12" fmla="*/ 0 60000 65536"/>
                  <a:gd name="T13" fmla="*/ 0 60000 65536"/>
                  <a:gd name="T14" fmla="*/ 0 60000 65536"/>
                  <a:gd name="T15" fmla="*/ 0 w 13"/>
                  <a:gd name="T16" fmla="*/ 0 h 21"/>
                  <a:gd name="T17" fmla="*/ 13 w 13"/>
                  <a:gd name="T18" fmla="*/ 21 h 21"/>
                </a:gdLst>
                <a:ahLst/>
                <a:cxnLst>
                  <a:cxn ang="T10">
                    <a:pos x="T0" y="T1"/>
                  </a:cxn>
                  <a:cxn ang="T11">
                    <a:pos x="T2" y="T3"/>
                  </a:cxn>
                  <a:cxn ang="T12">
                    <a:pos x="T4" y="T5"/>
                  </a:cxn>
                  <a:cxn ang="T13">
                    <a:pos x="T6" y="T7"/>
                  </a:cxn>
                  <a:cxn ang="T14">
                    <a:pos x="T8" y="T9"/>
                  </a:cxn>
                </a:cxnLst>
                <a:rect l="T15" t="T16" r="T17" b="T18"/>
                <a:pathLst>
                  <a:path w="13" h="21">
                    <a:moveTo>
                      <a:pt x="4" y="0"/>
                    </a:moveTo>
                    <a:lnTo>
                      <a:pt x="0" y="10"/>
                    </a:lnTo>
                    <a:lnTo>
                      <a:pt x="2" y="20"/>
                    </a:lnTo>
                    <a:lnTo>
                      <a:pt x="12" y="12"/>
                    </a:lnTo>
                    <a:lnTo>
                      <a:pt x="4" y="0"/>
                    </a:lnTo>
                  </a:path>
                </a:pathLst>
              </a:custGeom>
              <a:solidFill>
                <a:schemeClr val="hlink"/>
              </a:solidFill>
              <a:ln w="12700" cap="rnd">
                <a:solidFill>
                  <a:schemeClr val="bg1"/>
                </a:solidFill>
                <a:round/>
                <a:headEnd/>
                <a:tailEnd/>
              </a:ln>
            </p:spPr>
            <p:txBody>
              <a:bodyPr/>
              <a:lstStyle/>
              <a:p>
                <a:endParaRPr lang="en-US"/>
              </a:p>
            </p:txBody>
          </p:sp>
          <p:sp>
            <p:nvSpPr>
              <p:cNvPr id="13940" name="Freeform 221"/>
              <p:cNvSpPr>
                <a:spLocks/>
              </p:cNvSpPr>
              <p:nvPr/>
            </p:nvSpPr>
            <p:spPr bwMode="ltGray">
              <a:xfrm>
                <a:off x="4413" y="2723"/>
                <a:ext cx="191" cy="206"/>
              </a:xfrm>
              <a:custGeom>
                <a:avLst/>
                <a:gdLst>
                  <a:gd name="T0" fmla="*/ 172 w 191"/>
                  <a:gd name="T1" fmla="*/ 16 h 185"/>
                  <a:gd name="T2" fmla="*/ 162 w 191"/>
                  <a:gd name="T3" fmla="*/ 24 h 185"/>
                  <a:gd name="T4" fmla="*/ 164 w 191"/>
                  <a:gd name="T5" fmla="*/ 30 h 185"/>
                  <a:gd name="T6" fmla="*/ 174 w 191"/>
                  <a:gd name="T7" fmla="*/ 63 h 185"/>
                  <a:gd name="T8" fmla="*/ 190 w 191"/>
                  <a:gd name="T9" fmla="*/ 86 h 185"/>
                  <a:gd name="T10" fmla="*/ 174 w 191"/>
                  <a:gd name="T11" fmla="*/ 90 h 185"/>
                  <a:gd name="T12" fmla="*/ 170 w 191"/>
                  <a:gd name="T13" fmla="*/ 97 h 185"/>
                  <a:gd name="T14" fmla="*/ 162 w 191"/>
                  <a:gd name="T15" fmla="*/ 112 h 185"/>
                  <a:gd name="T16" fmla="*/ 160 w 191"/>
                  <a:gd name="T17" fmla="*/ 146 h 185"/>
                  <a:gd name="T18" fmla="*/ 154 w 191"/>
                  <a:gd name="T19" fmla="*/ 160 h 185"/>
                  <a:gd name="T20" fmla="*/ 142 w 191"/>
                  <a:gd name="T21" fmla="*/ 166 h 185"/>
                  <a:gd name="T22" fmla="*/ 138 w 191"/>
                  <a:gd name="T23" fmla="*/ 185 h 185"/>
                  <a:gd name="T24" fmla="*/ 146 w 191"/>
                  <a:gd name="T25" fmla="*/ 194 h 185"/>
                  <a:gd name="T26" fmla="*/ 138 w 191"/>
                  <a:gd name="T27" fmla="*/ 209 h 185"/>
                  <a:gd name="T28" fmla="*/ 132 w 191"/>
                  <a:gd name="T29" fmla="*/ 223 h 185"/>
                  <a:gd name="T30" fmla="*/ 110 w 191"/>
                  <a:gd name="T31" fmla="*/ 252 h 185"/>
                  <a:gd name="T32" fmla="*/ 100 w 191"/>
                  <a:gd name="T33" fmla="*/ 254 h 185"/>
                  <a:gd name="T34" fmla="*/ 96 w 191"/>
                  <a:gd name="T35" fmla="*/ 232 h 185"/>
                  <a:gd name="T36" fmla="*/ 78 w 191"/>
                  <a:gd name="T37" fmla="*/ 243 h 185"/>
                  <a:gd name="T38" fmla="*/ 66 w 191"/>
                  <a:gd name="T39" fmla="*/ 245 h 185"/>
                  <a:gd name="T40" fmla="*/ 52 w 191"/>
                  <a:gd name="T41" fmla="*/ 248 h 185"/>
                  <a:gd name="T42" fmla="*/ 54 w 191"/>
                  <a:gd name="T43" fmla="*/ 229 h 185"/>
                  <a:gd name="T44" fmla="*/ 44 w 191"/>
                  <a:gd name="T45" fmla="*/ 241 h 185"/>
                  <a:gd name="T46" fmla="*/ 28 w 191"/>
                  <a:gd name="T47" fmla="*/ 238 h 185"/>
                  <a:gd name="T48" fmla="*/ 22 w 191"/>
                  <a:gd name="T49" fmla="*/ 207 h 185"/>
                  <a:gd name="T50" fmla="*/ 22 w 191"/>
                  <a:gd name="T51" fmla="*/ 194 h 185"/>
                  <a:gd name="T52" fmla="*/ 14 w 191"/>
                  <a:gd name="T53" fmla="*/ 198 h 185"/>
                  <a:gd name="T54" fmla="*/ 2 w 191"/>
                  <a:gd name="T55" fmla="*/ 155 h 185"/>
                  <a:gd name="T56" fmla="*/ 8 w 191"/>
                  <a:gd name="T57" fmla="*/ 127 h 185"/>
                  <a:gd name="T58" fmla="*/ 10 w 191"/>
                  <a:gd name="T59" fmla="*/ 112 h 185"/>
                  <a:gd name="T60" fmla="*/ 18 w 191"/>
                  <a:gd name="T61" fmla="*/ 117 h 185"/>
                  <a:gd name="T62" fmla="*/ 36 w 191"/>
                  <a:gd name="T63" fmla="*/ 135 h 185"/>
                  <a:gd name="T64" fmla="*/ 50 w 191"/>
                  <a:gd name="T65" fmla="*/ 130 h 185"/>
                  <a:gd name="T66" fmla="*/ 70 w 191"/>
                  <a:gd name="T67" fmla="*/ 121 h 185"/>
                  <a:gd name="T68" fmla="*/ 86 w 191"/>
                  <a:gd name="T69" fmla="*/ 95 h 185"/>
                  <a:gd name="T70" fmla="*/ 92 w 191"/>
                  <a:gd name="T71" fmla="*/ 97 h 185"/>
                  <a:gd name="T72" fmla="*/ 104 w 191"/>
                  <a:gd name="T73" fmla="*/ 88 h 185"/>
                  <a:gd name="T74" fmla="*/ 116 w 191"/>
                  <a:gd name="T75" fmla="*/ 69 h 185"/>
                  <a:gd name="T76" fmla="*/ 128 w 191"/>
                  <a:gd name="T77" fmla="*/ 47 h 185"/>
                  <a:gd name="T78" fmla="*/ 130 w 191"/>
                  <a:gd name="T79" fmla="*/ 27 h 185"/>
                  <a:gd name="T80" fmla="*/ 132 w 191"/>
                  <a:gd name="T81" fmla="*/ 16 h 185"/>
                  <a:gd name="T82" fmla="*/ 164 w 191"/>
                  <a:gd name="T83" fmla="*/ 0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1"/>
                  <a:gd name="T127" fmla="*/ 0 h 185"/>
                  <a:gd name="T128" fmla="*/ 191 w 191"/>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1" h="185">
                    <a:moveTo>
                      <a:pt x="164" y="0"/>
                    </a:moveTo>
                    <a:lnTo>
                      <a:pt x="172" y="12"/>
                    </a:lnTo>
                    <a:lnTo>
                      <a:pt x="154" y="14"/>
                    </a:lnTo>
                    <a:lnTo>
                      <a:pt x="162" y="18"/>
                    </a:lnTo>
                    <a:lnTo>
                      <a:pt x="156" y="22"/>
                    </a:lnTo>
                    <a:lnTo>
                      <a:pt x="164" y="22"/>
                    </a:lnTo>
                    <a:lnTo>
                      <a:pt x="178" y="40"/>
                    </a:lnTo>
                    <a:lnTo>
                      <a:pt x="174" y="46"/>
                    </a:lnTo>
                    <a:lnTo>
                      <a:pt x="186" y="58"/>
                    </a:lnTo>
                    <a:lnTo>
                      <a:pt x="190" y="62"/>
                    </a:lnTo>
                    <a:lnTo>
                      <a:pt x="186" y="66"/>
                    </a:lnTo>
                    <a:lnTo>
                      <a:pt x="174" y="66"/>
                    </a:lnTo>
                    <a:lnTo>
                      <a:pt x="176" y="68"/>
                    </a:lnTo>
                    <a:lnTo>
                      <a:pt x="170" y="70"/>
                    </a:lnTo>
                    <a:lnTo>
                      <a:pt x="166" y="72"/>
                    </a:lnTo>
                    <a:lnTo>
                      <a:pt x="162" y="82"/>
                    </a:lnTo>
                    <a:lnTo>
                      <a:pt x="160" y="100"/>
                    </a:lnTo>
                    <a:lnTo>
                      <a:pt x="160" y="106"/>
                    </a:lnTo>
                    <a:lnTo>
                      <a:pt x="154" y="108"/>
                    </a:lnTo>
                    <a:lnTo>
                      <a:pt x="154" y="116"/>
                    </a:lnTo>
                    <a:lnTo>
                      <a:pt x="146" y="116"/>
                    </a:lnTo>
                    <a:lnTo>
                      <a:pt x="142" y="120"/>
                    </a:lnTo>
                    <a:lnTo>
                      <a:pt x="138" y="126"/>
                    </a:lnTo>
                    <a:lnTo>
                      <a:pt x="138" y="134"/>
                    </a:lnTo>
                    <a:lnTo>
                      <a:pt x="142" y="138"/>
                    </a:lnTo>
                    <a:lnTo>
                      <a:pt x="146" y="140"/>
                    </a:lnTo>
                    <a:lnTo>
                      <a:pt x="140" y="144"/>
                    </a:lnTo>
                    <a:lnTo>
                      <a:pt x="138" y="152"/>
                    </a:lnTo>
                    <a:lnTo>
                      <a:pt x="134" y="154"/>
                    </a:lnTo>
                    <a:lnTo>
                      <a:pt x="132" y="162"/>
                    </a:lnTo>
                    <a:lnTo>
                      <a:pt x="120" y="174"/>
                    </a:lnTo>
                    <a:lnTo>
                      <a:pt x="110" y="182"/>
                    </a:lnTo>
                    <a:lnTo>
                      <a:pt x="106" y="184"/>
                    </a:lnTo>
                    <a:lnTo>
                      <a:pt x="100" y="184"/>
                    </a:lnTo>
                    <a:lnTo>
                      <a:pt x="100" y="172"/>
                    </a:lnTo>
                    <a:lnTo>
                      <a:pt x="96" y="168"/>
                    </a:lnTo>
                    <a:lnTo>
                      <a:pt x="90" y="174"/>
                    </a:lnTo>
                    <a:lnTo>
                      <a:pt x="78" y="176"/>
                    </a:lnTo>
                    <a:lnTo>
                      <a:pt x="74" y="172"/>
                    </a:lnTo>
                    <a:lnTo>
                      <a:pt x="66" y="178"/>
                    </a:lnTo>
                    <a:lnTo>
                      <a:pt x="60" y="176"/>
                    </a:lnTo>
                    <a:lnTo>
                      <a:pt x="52" y="180"/>
                    </a:lnTo>
                    <a:lnTo>
                      <a:pt x="54" y="174"/>
                    </a:lnTo>
                    <a:lnTo>
                      <a:pt x="54" y="166"/>
                    </a:lnTo>
                    <a:lnTo>
                      <a:pt x="50" y="168"/>
                    </a:lnTo>
                    <a:lnTo>
                      <a:pt x="44" y="174"/>
                    </a:lnTo>
                    <a:lnTo>
                      <a:pt x="32" y="172"/>
                    </a:lnTo>
                    <a:lnTo>
                      <a:pt x="28" y="172"/>
                    </a:lnTo>
                    <a:lnTo>
                      <a:pt x="22" y="158"/>
                    </a:lnTo>
                    <a:lnTo>
                      <a:pt x="22" y="150"/>
                    </a:lnTo>
                    <a:lnTo>
                      <a:pt x="26" y="148"/>
                    </a:lnTo>
                    <a:lnTo>
                      <a:pt x="22" y="140"/>
                    </a:lnTo>
                    <a:lnTo>
                      <a:pt x="18" y="140"/>
                    </a:lnTo>
                    <a:lnTo>
                      <a:pt x="14" y="144"/>
                    </a:lnTo>
                    <a:lnTo>
                      <a:pt x="10" y="124"/>
                    </a:lnTo>
                    <a:lnTo>
                      <a:pt x="2" y="112"/>
                    </a:lnTo>
                    <a:lnTo>
                      <a:pt x="0" y="104"/>
                    </a:lnTo>
                    <a:lnTo>
                      <a:pt x="8" y="92"/>
                    </a:lnTo>
                    <a:lnTo>
                      <a:pt x="10" y="88"/>
                    </a:lnTo>
                    <a:lnTo>
                      <a:pt x="10" y="82"/>
                    </a:lnTo>
                    <a:lnTo>
                      <a:pt x="18" y="78"/>
                    </a:lnTo>
                    <a:lnTo>
                      <a:pt x="18" y="84"/>
                    </a:lnTo>
                    <a:lnTo>
                      <a:pt x="32" y="94"/>
                    </a:lnTo>
                    <a:lnTo>
                      <a:pt x="36" y="98"/>
                    </a:lnTo>
                    <a:lnTo>
                      <a:pt x="42" y="98"/>
                    </a:lnTo>
                    <a:lnTo>
                      <a:pt x="50" y="94"/>
                    </a:lnTo>
                    <a:lnTo>
                      <a:pt x="66" y="92"/>
                    </a:lnTo>
                    <a:lnTo>
                      <a:pt x="70" y="88"/>
                    </a:lnTo>
                    <a:lnTo>
                      <a:pt x="74" y="76"/>
                    </a:lnTo>
                    <a:lnTo>
                      <a:pt x="86" y="68"/>
                    </a:lnTo>
                    <a:lnTo>
                      <a:pt x="88" y="74"/>
                    </a:lnTo>
                    <a:lnTo>
                      <a:pt x="92" y="70"/>
                    </a:lnTo>
                    <a:lnTo>
                      <a:pt x="100" y="70"/>
                    </a:lnTo>
                    <a:lnTo>
                      <a:pt x="104" y="64"/>
                    </a:lnTo>
                    <a:lnTo>
                      <a:pt x="114" y="60"/>
                    </a:lnTo>
                    <a:lnTo>
                      <a:pt x="116" y="50"/>
                    </a:lnTo>
                    <a:lnTo>
                      <a:pt x="122" y="40"/>
                    </a:lnTo>
                    <a:lnTo>
                      <a:pt x="128" y="34"/>
                    </a:lnTo>
                    <a:lnTo>
                      <a:pt x="126" y="26"/>
                    </a:lnTo>
                    <a:lnTo>
                      <a:pt x="130" y="20"/>
                    </a:lnTo>
                    <a:lnTo>
                      <a:pt x="132" y="16"/>
                    </a:lnTo>
                    <a:lnTo>
                      <a:pt x="132" y="12"/>
                    </a:lnTo>
                    <a:lnTo>
                      <a:pt x="142" y="6"/>
                    </a:lnTo>
                    <a:lnTo>
                      <a:pt x="164" y="0"/>
                    </a:lnTo>
                  </a:path>
                </a:pathLst>
              </a:custGeom>
              <a:solidFill>
                <a:schemeClr val="hlink"/>
              </a:solidFill>
              <a:ln w="12700" cap="rnd">
                <a:solidFill>
                  <a:schemeClr val="bg1"/>
                </a:solidFill>
                <a:round/>
                <a:headEnd/>
                <a:tailEnd/>
              </a:ln>
            </p:spPr>
            <p:txBody>
              <a:bodyPr/>
              <a:lstStyle/>
              <a:p>
                <a:endParaRPr lang="en-US"/>
              </a:p>
            </p:txBody>
          </p:sp>
          <p:sp>
            <p:nvSpPr>
              <p:cNvPr id="13941" name="Freeform 222"/>
              <p:cNvSpPr>
                <a:spLocks/>
              </p:cNvSpPr>
              <p:nvPr/>
            </p:nvSpPr>
            <p:spPr bwMode="ltGray">
              <a:xfrm>
                <a:off x="4479" y="2347"/>
                <a:ext cx="17" cy="25"/>
              </a:xfrm>
              <a:custGeom>
                <a:avLst/>
                <a:gdLst>
                  <a:gd name="T0" fmla="*/ 0 w 17"/>
                  <a:gd name="T1" fmla="*/ 0 h 23"/>
                  <a:gd name="T2" fmla="*/ 2 w 17"/>
                  <a:gd name="T3" fmla="*/ 17 h 23"/>
                  <a:gd name="T4" fmla="*/ 8 w 17"/>
                  <a:gd name="T5" fmla="*/ 28 h 23"/>
                  <a:gd name="T6" fmla="*/ 16 w 17"/>
                  <a:gd name="T7" fmla="*/ 20 h 23"/>
                  <a:gd name="T8" fmla="*/ 16 w 17"/>
                  <a:gd name="T9" fmla="*/ 0 h 23"/>
                  <a:gd name="T10" fmla="*/ 0 w 17"/>
                  <a:gd name="T11" fmla="*/ 0 h 23"/>
                  <a:gd name="T12" fmla="*/ 0 60000 65536"/>
                  <a:gd name="T13" fmla="*/ 0 60000 65536"/>
                  <a:gd name="T14" fmla="*/ 0 60000 65536"/>
                  <a:gd name="T15" fmla="*/ 0 60000 65536"/>
                  <a:gd name="T16" fmla="*/ 0 60000 65536"/>
                  <a:gd name="T17" fmla="*/ 0 60000 65536"/>
                  <a:gd name="T18" fmla="*/ 0 w 17"/>
                  <a:gd name="T19" fmla="*/ 0 h 23"/>
                  <a:gd name="T20" fmla="*/ 17 w 17"/>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17" h="23">
                    <a:moveTo>
                      <a:pt x="0" y="0"/>
                    </a:moveTo>
                    <a:lnTo>
                      <a:pt x="2" y="14"/>
                    </a:lnTo>
                    <a:lnTo>
                      <a:pt x="8" y="22"/>
                    </a:lnTo>
                    <a:lnTo>
                      <a:pt x="16" y="16"/>
                    </a:lnTo>
                    <a:lnTo>
                      <a:pt x="16"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942" name="Freeform 223"/>
              <p:cNvSpPr>
                <a:spLocks/>
              </p:cNvSpPr>
              <p:nvPr/>
            </p:nvSpPr>
            <p:spPr bwMode="ltGray">
              <a:xfrm>
                <a:off x="4462" y="2362"/>
                <a:ext cx="10" cy="15"/>
              </a:xfrm>
              <a:custGeom>
                <a:avLst/>
                <a:gdLst>
                  <a:gd name="T0" fmla="*/ 2 w 11"/>
                  <a:gd name="T1" fmla="*/ 2 h 13"/>
                  <a:gd name="T2" fmla="*/ 0 w 11"/>
                  <a:gd name="T3" fmla="*/ 18 h 13"/>
                  <a:gd name="T4" fmla="*/ 7 w 11"/>
                  <a:gd name="T5" fmla="*/ 18 h 13"/>
                  <a:gd name="T6" fmla="*/ 7 w 11"/>
                  <a:gd name="T7" fmla="*/ 0 h 13"/>
                  <a:gd name="T8" fmla="*/ 2 w 11"/>
                  <a:gd name="T9" fmla="*/ 2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2" y="2"/>
                    </a:moveTo>
                    <a:lnTo>
                      <a:pt x="0" y="12"/>
                    </a:lnTo>
                    <a:lnTo>
                      <a:pt x="10" y="12"/>
                    </a:lnTo>
                    <a:lnTo>
                      <a:pt x="10" y="0"/>
                    </a:lnTo>
                    <a:lnTo>
                      <a:pt x="2" y="2"/>
                    </a:lnTo>
                  </a:path>
                </a:pathLst>
              </a:custGeom>
              <a:solidFill>
                <a:schemeClr val="hlink"/>
              </a:solidFill>
              <a:ln w="12700" cap="rnd">
                <a:solidFill>
                  <a:schemeClr val="bg1"/>
                </a:solidFill>
                <a:round/>
                <a:headEnd/>
                <a:tailEnd/>
              </a:ln>
            </p:spPr>
            <p:txBody>
              <a:bodyPr/>
              <a:lstStyle/>
              <a:p>
                <a:endParaRPr lang="en-US"/>
              </a:p>
            </p:txBody>
          </p:sp>
          <p:sp>
            <p:nvSpPr>
              <p:cNvPr id="13943" name="Freeform 224"/>
              <p:cNvSpPr>
                <a:spLocks/>
              </p:cNvSpPr>
              <p:nvPr/>
            </p:nvSpPr>
            <p:spPr bwMode="ltGray">
              <a:xfrm>
                <a:off x="3328" y="2206"/>
                <a:ext cx="31" cy="32"/>
              </a:xfrm>
              <a:custGeom>
                <a:avLst/>
                <a:gdLst>
                  <a:gd name="T0" fmla="*/ 30 w 31"/>
                  <a:gd name="T1" fmla="*/ 4 h 29"/>
                  <a:gd name="T2" fmla="*/ 24 w 31"/>
                  <a:gd name="T3" fmla="*/ 0 h 29"/>
                  <a:gd name="T4" fmla="*/ 10 w 31"/>
                  <a:gd name="T5" fmla="*/ 0 h 29"/>
                  <a:gd name="T6" fmla="*/ 0 w 31"/>
                  <a:gd name="T7" fmla="*/ 15 h 29"/>
                  <a:gd name="T8" fmla="*/ 6 w 31"/>
                  <a:gd name="T9" fmla="*/ 24 h 29"/>
                  <a:gd name="T10" fmla="*/ 10 w 31"/>
                  <a:gd name="T11" fmla="*/ 26 h 29"/>
                  <a:gd name="T12" fmla="*/ 16 w 31"/>
                  <a:gd name="T13" fmla="*/ 38 h 29"/>
                  <a:gd name="T14" fmla="*/ 26 w 31"/>
                  <a:gd name="T15" fmla="*/ 29 h 29"/>
                  <a:gd name="T16" fmla="*/ 24 w 31"/>
                  <a:gd name="T17" fmla="*/ 22 h 29"/>
                  <a:gd name="T18" fmla="*/ 20 w 31"/>
                  <a:gd name="T19" fmla="*/ 15 h 29"/>
                  <a:gd name="T20" fmla="*/ 28 w 31"/>
                  <a:gd name="T21" fmla="*/ 13 h 29"/>
                  <a:gd name="T22" fmla="*/ 30 w 31"/>
                  <a:gd name="T23" fmla="*/ 4 h 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1"/>
                  <a:gd name="T37" fmla="*/ 0 h 29"/>
                  <a:gd name="T38" fmla="*/ 31 w 31"/>
                  <a:gd name="T39" fmla="*/ 29 h 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1" h="29">
                    <a:moveTo>
                      <a:pt x="30" y="4"/>
                    </a:moveTo>
                    <a:lnTo>
                      <a:pt x="24" y="0"/>
                    </a:lnTo>
                    <a:lnTo>
                      <a:pt x="10" y="0"/>
                    </a:lnTo>
                    <a:lnTo>
                      <a:pt x="0" y="12"/>
                    </a:lnTo>
                    <a:lnTo>
                      <a:pt x="6" y="18"/>
                    </a:lnTo>
                    <a:lnTo>
                      <a:pt x="10" y="20"/>
                    </a:lnTo>
                    <a:lnTo>
                      <a:pt x="16" y="28"/>
                    </a:lnTo>
                    <a:lnTo>
                      <a:pt x="26" y="22"/>
                    </a:lnTo>
                    <a:lnTo>
                      <a:pt x="24" y="16"/>
                    </a:lnTo>
                    <a:lnTo>
                      <a:pt x="20" y="12"/>
                    </a:lnTo>
                    <a:lnTo>
                      <a:pt x="28" y="10"/>
                    </a:lnTo>
                    <a:lnTo>
                      <a:pt x="30" y="4"/>
                    </a:lnTo>
                  </a:path>
                </a:pathLst>
              </a:custGeom>
              <a:solidFill>
                <a:schemeClr val="hlink"/>
              </a:solidFill>
              <a:ln w="12700" cap="rnd">
                <a:solidFill>
                  <a:schemeClr val="bg1"/>
                </a:solidFill>
                <a:round/>
                <a:headEnd/>
                <a:tailEnd/>
              </a:ln>
            </p:spPr>
            <p:txBody>
              <a:bodyPr/>
              <a:lstStyle/>
              <a:p>
                <a:endParaRPr lang="en-US"/>
              </a:p>
            </p:txBody>
          </p:sp>
          <p:sp>
            <p:nvSpPr>
              <p:cNvPr id="13944" name="Freeform 225"/>
              <p:cNvSpPr>
                <a:spLocks/>
              </p:cNvSpPr>
              <p:nvPr/>
            </p:nvSpPr>
            <p:spPr bwMode="ltGray">
              <a:xfrm>
                <a:off x="2862" y="1157"/>
                <a:ext cx="543" cy="815"/>
              </a:xfrm>
              <a:custGeom>
                <a:avLst/>
                <a:gdLst>
                  <a:gd name="T0" fmla="*/ 407 w 545"/>
                  <a:gd name="T1" fmla="*/ 909 h 729"/>
                  <a:gd name="T2" fmla="*/ 430 w 545"/>
                  <a:gd name="T3" fmla="*/ 1008 h 729"/>
                  <a:gd name="T4" fmla="*/ 343 w 545"/>
                  <a:gd name="T5" fmla="*/ 950 h 729"/>
                  <a:gd name="T6" fmla="*/ 261 w 545"/>
                  <a:gd name="T7" fmla="*/ 814 h 729"/>
                  <a:gd name="T8" fmla="*/ 221 w 545"/>
                  <a:gd name="T9" fmla="*/ 830 h 729"/>
                  <a:gd name="T10" fmla="*/ 183 w 545"/>
                  <a:gd name="T11" fmla="*/ 836 h 729"/>
                  <a:gd name="T12" fmla="*/ 141 w 545"/>
                  <a:gd name="T13" fmla="*/ 838 h 729"/>
                  <a:gd name="T14" fmla="*/ 120 w 545"/>
                  <a:gd name="T15" fmla="*/ 794 h 729"/>
                  <a:gd name="T16" fmla="*/ 106 w 545"/>
                  <a:gd name="T17" fmla="*/ 757 h 729"/>
                  <a:gd name="T18" fmla="*/ 74 w 545"/>
                  <a:gd name="T19" fmla="*/ 771 h 729"/>
                  <a:gd name="T20" fmla="*/ 36 w 545"/>
                  <a:gd name="T21" fmla="*/ 749 h 729"/>
                  <a:gd name="T22" fmla="*/ 42 w 545"/>
                  <a:gd name="T23" fmla="*/ 690 h 729"/>
                  <a:gd name="T24" fmla="*/ 52 w 545"/>
                  <a:gd name="T25" fmla="*/ 648 h 729"/>
                  <a:gd name="T26" fmla="*/ 52 w 545"/>
                  <a:gd name="T27" fmla="*/ 601 h 729"/>
                  <a:gd name="T28" fmla="*/ 4 w 545"/>
                  <a:gd name="T29" fmla="*/ 542 h 729"/>
                  <a:gd name="T30" fmla="*/ 26 w 545"/>
                  <a:gd name="T31" fmla="*/ 449 h 729"/>
                  <a:gd name="T32" fmla="*/ 58 w 545"/>
                  <a:gd name="T33" fmla="*/ 402 h 729"/>
                  <a:gd name="T34" fmla="*/ 104 w 545"/>
                  <a:gd name="T35" fmla="*/ 389 h 729"/>
                  <a:gd name="T36" fmla="*/ 124 w 545"/>
                  <a:gd name="T37" fmla="*/ 369 h 729"/>
                  <a:gd name="T38" fmla="*/ 86 w 545"/>
                  <a:gd name="T39" fmla="*/ 184 h 729"/>
                  <a:gd name="T40" fmla="*/ 110 w 545"/>
                  <a:gd name="T41" fmla="*/ 39 h 729"/>
                  <a:gd name="T42" fmla="*/ 183 w 545"/>
                  <a:gd name="T43" fmla="*/ 53 h 729"/>
                  <a:gd name="T44" fmla="*/ 199 w 545"/>
                  <a:gd name="T45" fmla="*/ 61 h 729"/>
                  <a:gd name="T46" fmla="*/ 223 w 545"/>
                  <a:gd name="T47" fmla="*/ 84 h 729"/>
                  <a:gd name="T48" fmla="*/ 245 w 545"/>
                  <a:gd name="T49" fmla="*/ 95 h 729"/>
                  <a:gd name="T50" fmla="*/ 261 w 545"/>
                  <a:gd name="T51" fmla="*/ 140 h 729"/>
                  <a:gd name="T52" fmla="*/ 227 w 545"/>
                  <a:gd name="T53" fmla="*/ 159 h 729"/>
                  <a:gd name="T54" fmla="*/ 149 w 545"/>
                  <a:gd name="T55" fmla="*/ 138 h 729"/>
                  <a:gd name="T56" fmla="*/ 183 w 545"/>
                  <a:gd name="T57" fmla="*/ 177 h 729"/>
                  <a:gd name="T58" fmla="*/ 191 w 545"/>
                  <a:gd name="T59" fmla="*/ 224 h 729"/>
                  <a:gd name="T60" fmla="*/ 223 w 545"/>
                  <a:gd name="T61" fmla="*/ 246 h 729"/>
                  <a:gd name="T62" fmla="*/ 205 w 545"/>
                  <a:gd name="T63" fmla="*/ 203 h 729"/>
                  <a:gd name="T64" fmla="*/ 243 w 545"/>
                  <a:gd name="T65" fmla="*/ 218 h 729"/>
                  <a:gd name="T66" fmla="*/ 259 w 545"/>
                  <a:gd name="T67" fmla="*/ 199 h 729"/>
                  <a:gd name="T68" fmla="*/ 275 w 545"/>
                  <a:gd name="T69" fmla="*/ 159 h 729"/>
                  <a:gd name="T70" fmla="*/ 309 w 545"/>
                  <a:gd name="T71" fmla="*/ 149 h 729"/>
                  <a:gd name="T72" fmla="*/ 319 w 545"/>
                  <a:gd name="T73" fmla="*/ 64 h 729"/>
                  <a:gd name="T74" fmla="*/ 339 w 545"/>
                  <a:gd name="T75" fmla="*/ 93 h 729"/>
                  <a:gd name="T76" fmla="*/ 329 w 545"/>
                  <a:gd name="T77" fmla="*/ 126 h 729"/>
                  <a:gd name="T78" fmla="*/ 355 w 545"/>
                  <a:gd name="T79" fmla="*/ 123 h 729"/>
                  <a:gd name="T80" fmla="*/ 379 w 545"/>
                  <a:gd name="T81" fmla="*/ 95 h 729"/>
                  <a:gd name="T82" fmla="*/ 410 w 545"/>
                  <a:gd name="T83" fmla="*/ 78 h 729"/>
                  <a:gd name="T84" fmla="*/ 436 w 545"/>
                  <a:gd name="T85" fmla="*/ 53 h 729"/>
                  <a:gd name="T86" fmla="*/ 438 w 545"/>
                  <a:gd name="T87" fmla="*/ 86 h 729"/>
                  <a:gd name="T88" fmla="*/ 464 w 545"/>
                  <a:gd name="T89" fmla="*/ 64 h 729"/>
                  <a:gd name="T90" fmla="*/ 494 w 545"/>
                  <a:gd name="T91" fmla="*/ 56 h 729"/>
                  <a:gd name="T92" fmla="*/ 518 w 545"/>
                  <a:gd name="T93" fmla="*/ 73 h 729"/>
                  <a:gd name="T94" fmla="*/ 512 w 545"/>
                  <a:gd name="T95" fmla="*/ 28 h 729"/>
                  <a:gd name="T96" fmla="*/ 516 w 545"/>
                  <a:gd name="T97" fmla="*/ 22 h 729"/>
                  <a:gd name="T98" fmla="*/ 474 w 545"/>
                  <a:gd name="T99" fmla="*/ 268 h 729"/>
                  <a:gd name="T100" fmla="*/ 462 w 545"/>
                  <a:gd name="T101" fmla="*/ 663 h 729"/>
                  <a:gd name="T102" fmla="*/ 405 w 545"/>
                  <a:gd name="T103" fmla="*/ 777 h 72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45"/>
                  <a:gd name="T157" fmla="*/ 0 h 729"/>
                  <a:gd name="T158" fmla="*/ 545 w 545"/>
                  <a:gd name="T159" fmla="*/ 729 h 72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45" h="729">
                    <a:moveTo>
                      <a:pt x="408" y="556"/>
                    </a:moveTo>
                    <a:lnTo>
                      <a:pt x="410" y="594"/>
                    </a:lnTo>
                    <a:lnTo>
                      <a:pt x="402" y="620"/>
                    </a:lnTo>
                    <a:lnTo>
                      <a:pt x="412" y="650"/>
                    </a:lnTo>
                    <a:lnTo>
                      <a:pt x="438" y="688"/>
                    </a:lnTo>
                    <a:lnTo>
                      <a:pt x="464" y="704"/>
                    </a:lnTo>
                    <a:lnTo>
                      <a:pt x="450" y="718"/>
                    </a:lnTo>
                    <a:lnTo>
                      <a:pt x="436" y="722"/>
                    </a:lnTo>
                    <a:lnTo>
                      <a:pt x="414" y="728"/>
                    </a:lnTo>
                    <a:lnTo>
                      <a:pt x="388" y="716"/>
                    </a:lnTo>
                    <a:lnTo>
                      <a:pt x="364" y="702"/>
                    </a:lnTo>
                    <a:lnTo>
                      <a:pt x="346" y="680"/>
                    </a:lnTo>
                    <a:lnTo>
                      <a:pt x="324" y="664"/>
                    </a:lnTo>
                    <a:lnTo>
                      <a:pt x="290" y="632"/>
                    </a:lnTo>
                    <a:lnTo>
                      <a:pt x="250" y="606"/>
                    </a:lnTo>
                    <a:lnTo>
                      <a:pt x="264" y="582"/>
                    </a:lnTo>
                    <a:lnTo>
                      <a:pt x="268" y="562"/>
                    </a:lnTo>
                    <a:lnTo>
                      <a:pt x="234" y="570"/>
                    </a:lnTo>
                    <a:lnTo>
                      <a:pt x="214" y="582"/>
                    </a:lnTo>
                    <a:lnTo>
                      <a:pt x="224" y="594"/>
                    </a:lnTo>
                    <a:lnTo>
                      <a:pt x="238" y="608"/>
                    </a:lnTo>
                    <a:lnTo>
                      <a:pt x="214" y="620"/>
                    </a:lnTo>
                    <a:lnTo>
                      <a:pt x="200" y="618"/>
                    </a:lnTo>
                    <a:lnTo>
                      <a:pt x="186" y="598"/>
                    </a:lnTo>
                    <a:lnTo>
                      <a:pt x="176" y="578"/>
                    </a:lnTo>
                    <a:lnTo>
                      <a:pt x="156" y="580"/>
                    </a:lnTo>
                    <a:lnTo>
                      <a:pt x="150" y="590"/>
                    </a:lnTo>
                    <a:lnTo>
                      <a:pt x="144" y="600"/>
                    </a:lnTo>
                    <a:lnTo>
                      <a:pt x="138" y="594"/>
                    </a:lnTo>
                    <a:lnTo>
                      <a:pt x="128" y="592"/>
                    </a:lnTo>
                    <a:lnTo>
                      <a:pt x="122" y="588"/>
                    </a:lnTo>
                    <a:lnTo>
                      <a:pt x="120" y="568"/>
                    </a:lnTo>
                    <a:lnTo>
                      <a:pt x="120" y="560"/>
                    </a:lnTo>
                    <a:lnTo>
                      <a:pt x="120" y="552"/>
                    </a:lnTo>
                    <a:lnTo>
                      <a:pt x="112" y="550"/>
                    </a:lnTo>
                    <a:lnTo>
                      <a:pt x="106" y="542"/>
                    </a:lnTo>
                    <a:lnTo>
                      <a:pt x="104" y="536"/>
                    </a:lnTo>
                    <a:lnTo>
                      <a:pt x="92" y="536"/>
                    </a:lnTo>
                    <a:lnTo>
                      <a:pt x="84" y="546"/>
                    </a:lnTo>
                    <a:lnTo>
                      <a:pt x="74" y="552"/>
                    </a:lnTo>
                    <a:lnTo>
                      <a:pt x="56" y="540"/>
                    </a:lnTo>
                    <a:lnTo>
                      <a:pt x="42" y="542"/>
                    </a:lnTo>
                    <a:lnTo>
                      <a:pt x="38" y="540"/>
                    </a:lnTo>
                    <a:lnTo>
                      <a:pt x="36" y="536"/>
                    </a:lnTo>
                    <a:lnTo>
                      <a:pt x="36" y="526"/>
                    </a:lnTo>
                    <a:lnTo>
                      <a:pt x="36" y="512"/>
                    </a:lnTo>
                    <a:lnTo>
                      <a:pt x="38" y="502"/>
                    </a:lnTo>
                    <a:lnTo>
                      <a:pt x="42" y="494"/>
                    </a:lnTo>
                    <a:lnTo>
                      <a:pt x="52" y="492"/>
                    </a:lnTo>
                    <a:lnTo>
                      <a:pt x="56" y="482"/>
                    </a:lnTo>
                    <a:lnTo>
                      <a:pt x="54" y="474"/>
                    </a:lnTo>
                    <a:lnTo>
                      <a:pt x="52" y="464"/>
                    </a:lnTo>
                    <a:lnTo>
                      <a:pt x="48" y="458"/>
                    </a:lnTo>
                    <a:lnTo>
                      <a:pt x="46" y="450"/>
                    </a:lnTo>
                    <a:lnTo>
                      <a:pt x="50" y="444"/>
                    </a:lnTo>
                    <a:lnTo>
                      <a:pt x="52" y="430"/>
                    </a:lnTo>
                    <a:lnTo>
                      <a:pt x="42" y="400"/>
                    </a:lnTo>
                    <a:lnTo>
                      <a:pt x="8" y="400"/>
                    </a:lnTo>
                    <a:lnTo>
                      <a:pt x="2" y="400"/>
                    </a:lnTo>
                    <a:lnTo>
                      <a:pt x="4" y="388"/>
                    </a:lnTo>
                    <a:lnTo>
                      <a:pt x="0" y="358"/>
                    </a:lnTo>
                    <a:lnTo>
                      <a:pt x="10" y="326"/>
                    </a:lnTo>
                    <a:lnTo>
                      <a:pt x="26" y="304"/>
                    </a:lnTo>
                    <a:lnTo>
                      <a:pt x="26" y="322"/>
                    </a:lnTo>
                    <a:lnTo>
                      <a:pt x="40" y="342"/>
                    </a:lnTo>
                    <a:lnTo>
                      <a:pt x="50" y="318"/>
                    </a:lnTo>
                    <a:lnTo>
                      <a:pt x="34" y="294"/>
                    </a:lnTo>
                    <a:lnTo>
                      <a:pt x="58" y="288"/>
                    </a:lnTo>
                    <a:lnTo>
                      <a:pt x="76" y="284"/>
                    </a:lnTo>
                    <a:lnTo>
                      <a:pt x="88" y="286"/>
                    </a:lnTo>
                    <a:lnTo>
                      <a:pt x="104" y="286"/>
                    </a:lnTo>
                    <a:lnTo>
                      <a:pt x="104" y="278"/>
                    </a:lnTo>
                    <a:lnTo>
                      <a:pt x="114" y="276"/>
                    </a:lnTo>
                    <a:lnTo>
                      <a:pt x="122" y="278"/>
                    </a:lnTo>
                    <a:lnTo>
                      <a:pt x="126" y="272"/>
                    </a:lnTo>
                    <a:lnTo>
                      <a:pt x="124" y="264"/>
                    </a:lnTo>
                    <a:lnTo>
                      <a:pt x="116" y="258"/>
                    </a:lnTo>
                    <a:lnTo>
                      <a:pt x="104" y="258"/>
                    </a:lnTo>
                    <a:lnTo>
                      <a:pt x="92" y="218"/>
                    </a:lnTo>
                    <a:lnTo>
                      <a:pt x="86" y="132"/>
                    </a:lnTo>
                    <a:lnTo>
                      <a:pt x="80" y="90"/>
                    </a:lnTo>
                    <a:lnTo>
                      <a:pt x="78" y="58"/>
                    </a:lnTo>
                    <a:lnTo>
                      <a:pt x="84" y="40"/>
                    </a:lnTo>
                    <a:lnTo>
                      <a:pt x="110" y="28"/>
                    </a:lnTo>
                    <a:lnTo>
                      <a:pt x="128" y="26"/>
                    </a:lnTo>
                    <a:lnTo>
                      <a:pt x="150" y="28"/>
                    </a:lnTo>
                    <a:lnTo>
                      <a:pt x="160" y="28"/>
                    </a:lnTo>
                    <a:lnTo>
                      <a:pt x="186" y="38"/>
                    </a:lnTo>
                    <a:lnTo>
                      <a:pt x="190" y="34"/>
                    </a:lnTo>
                    <a:lnTo>
                      <a:pt x="196" y="38"/>
                    </a:lnTo>
                    <a:lnTo>
                      <a:pt x="200" y="40"/>
                    </a:lnTo>
                    <a:lnTo>
                      <a:pt x="202" y="44"/>
                    </a:lnTo>
                    <a:lnTo>
                      <a:pt x="210" y="48"/>
                    </a:lnTo>
                    <a:lnTo>
                      <a:pt x="214" y="48"/>
                    </a:lnTo>
                    <a:lnTo>
                      <a:pt x="222" y="56"/>
                    </a:lnTo>
                    <a:lnTo>
                      <a:pt x="226" y="60"/>
                    </a:lnTo>
                    <a:lnTo>
                      <a:pt x="228" y="64"/>
                    </a:lnTo>
                    <a:lnTo>
                      <a:pt x="232" y="64"/>
                    </a:lnTo>
                    <a:lnTo>
                      <a:pt x="238" y="68"/>
                    </a:lnTo>
                    <a:lnTo>
                      <a:pt x="248" y="68"/>
                    </a:lnTo>
                    <a:lnTo>
                      <a:pt x="254" y="74"/>
                    </a:lnTo>
                    <a:lnTo>
                      <a:pt x="262" y="82"/>
                    </a:lnTo>
                    <a:lnTo>
                      <a:pt x="268" y="94"/>
                    </a:lnTo>
                    <a:lnTo>
                      <a:pt x="264" y="100"/>
                    </a:lnTo>
                    <a:lnTo>
                      <a:pt x="256" y="106"/>
                    </a:lnTo>
                    <a:lnTo>
                      <a:pt x="250" y="114"/>
                    </a:lnTo>
                    <a:lnTo>
                      <a:pt x="242" y="116"/>
                    </a:lnTo>
                    <a:lnTo>
                      <a:pt x="230" y="114"/>
                    </a:lnTo>
                    <a:lnTo>
                      <a:pt x="212" y="114"/>
                    </a:lnTo>
                    <a:lnTo>
                      <a:pt x="172" y="98"/>
                    </a:lnTo>
                    <a:lnTo>
                      <a:pt x="158" y="100"/>
                    </a:lnTo>
                    <a:lnTo>
                      <a:pt x="152" y="98"/>
                    </a:lnTo>
                    <a:lnTo>
                      <a:pt x="162" y="110"/>
                    </a:lnTo>
                    <a:lnTo>
                      <a:pt x="170" y="114"/>
                    </a:lnTo>
                    <a:lnTo>
                      <a:pt x="178" y="122"/>
                    </a:lnTo>
                    <a:lnTo>
                      <a:pt x="186" y="126"/>
                    </a:lnTo>
                    <a:lnTo>
                      <a:pt x="190" y="132"/>
                    </a:lnTo>
                    <a:lnTo>
                      <a:pt x="190" y="142"/>
                    </a:lnTo>
                    <a:lnTo>
                      <a:pt x="192" y="152"/>
                    </a:lnTo>
                    <a:lnTo>
                      <a:pt x="194" y="160"/>
                    </a:lnTo>
                    <a:lnTo>
                      <a:pt x="202" y="168"/>
                    </a:lnTo>
                    <a:lnTo>
                      <a:pt x="212" y="176"/>
                    </a:lnTo>
                    <a:lnTo>
                      <a:pt x="220" y="178"/>
                    </a:lnTo>
                    <a:lnTo>
                      <a:pt x="226" y="176"/>
                    </a:lnTo>
                    <a:lnTo>
                      <a:pt x="226" y="168"/>
                    </a:lnTo>
                    <a:lnTo>
                      <a:pt x="216" y="158"/>
                    </a:lnTo>
                    <a:lnTo>
                      <a:pt x="208" y="152"/>
                    </a:lnTo>
                    <a:lnTo>
                      <a:pt x="208" y="146"/>
                    </a:lnTo>
                    <a:lnTo>
                      <a:pt x="212" y="140"/>
                    </a:lnTo>
                    <a:lnTo>
                      <a:pt x="224" y="146"/>
                    </a:lnTo>
                    <a:lnTo>
                      <a:pt x="230" y="152"/>
                    </a:lnTo>
                    <a:lnTo>
                      <a:pt x="246" y="156"/>
                    </a:lnTo>
                    <a:lnTo>
                      <a:pt x="254" y="158"/>
                    </a:lnTo>
                    <a:lnTo>
                      <a:pt x="264" y="158"/>
                    </a:lnTo>
                    <a:lnTo>
                      <a:pt x="266" y="152"/>
                    </a:lnTo>
                    <a:lnTo>
                      <a:pt x="262" y="142"/>
                    </a:lnTo>
                    <a:lnTo>
                      <a:pt x="256" y="136"/>
                    </a:lnTo>
                    <a:lnTo>
                      <a:pt x="258" y="130"/>
                    </a:lnTo>
                    <a:lnTo>
                      <a:pt x="270" y="120"/>
                    </a:lnTo>
                    <a:lnTo>
                      <a:pt x="278" y="114"/>
                    </a:lnTo>
                    <a:lnTo>
                      <a:pt x="286" y="108"/>
                    </a:lnTo>
                    <a:lnTo>
                      <a:pt x="296" y="114"/>
                    </a:lnTo>
                    <a:lnTo>
                      <a:pt x="306" y="116"/>
                    </a:lnTo>
                    <a:lnTo>
                      <a:pt x="312" y="106"/>
                    </a:lnTo>
                    <a:lnTo>
                      <a:pt x="306" y="94"/>
                    </a:lnTo>
                    <a:lnTo>
                      <a:pt x="296" y="46"/>
                    </a:lnTo>
                    <a:lnTo>
                      <a:pt x="306" y="44"/>
                    </a:lnTo>
                    <a:lnTo>
                      <a:pt x="322" y="46"/>
                    </a:lnTo>
                    <a:lnTo>
                      <a:pt x="330" y="48"/>
                    </a:lnTo>
                    <a:lnTo>
                      <a:pt x="334" y="56"/>
                    </a:lnTo>
                    <a:lnTo>
                      <a:pt x="338" y="64"/>
                    </a:lnTo>
                    <a:lnTo>
                      <a:pt x="342" y="66"/>
                    </a:lnTo>
                    <a:lnTo>
                      <a:pt x="346" y="72"/>
                    </a:lnTo>
                    <a:lnTo>
                      <a:pt x="338" y="78"/>
                    </a:lnTo>
                    <a:lnTo>
                      <a:pt x="334" y="84"/>
                    </a:lnTo>
                    <a:lnTo>
                      <a:pt x="332" y="90"/>
                    </a:lnTo>
                    <a:lnTo>
                      <a:pt x="334" y="98"/>
                    </a:lnTo>
                    <a:lnTo>
                      <a:pt x="346" y="102"/>
                    </a:lnTo>
                    <a:lnTo>
                      <a:pt x="354" y="96"/>
                    </a:lnTo>
                    <a:lnTo>
                      <a:pt x="358" y="88"/>
                    </a:lnTo>
                    <a:lnTo>
                      <a:pt x="364" y="84"/>
                    </a:lnTo>
                    <a:lnTo>
                      <a:pt x="374" y="78"/>
                    </a:lnTo>
                    <a:lnTo>
                      <a:pt x="376" y="74"/>
                    </a:lnTo>
                    <a:lnTo>
                      <a:pt x="382" y="68"/>
                    </a:lnTo>
                    <a:lnTo>
                      <a:pt x="392" y="64"/>
                    </a:lnTo>
                    <a:lnTo>
                      <a:pt x="400" y="62"/>
                    </a:lnTo>
                    <a:lnTo>
                      <a:pt x="408" y="60"/>
                    </a:lnTo>
                    <a:lnTo>
                      <a:pt x="416" y="56"/>
                    </a:lnTo>
                    <a:lnTo>
                      <a:pt x="422" y="50"/>
                    </a:lnTo>
                    <a:lnTo>
                      <a:pt x="426" y="44"/>
                    </a:lnTo>
                    <a:lnTo>
                      <a:pt x="432" y="40"/>
                    </a:lnTo>
                    <a:lnTo>
                      <a:pt x="442" y="38"/>
                    </a:lnTo>
                    <a:lnTo>
                      <a:pt x="444" y="42"/>
                    </a:lnTo>
                    <a:lnTo>
                      <a:pt x="438" y="52"/>
                    </a:lnTo>
                    <a:lnTo>
                      <a:pt x="436" y="58"/>
                    </a:lnTo>
                    <a:lnTo>
                      <a:pt x="444" y="62"/>
                    </a:lnTo>
                    <a:lnTo>
                      <a:pt x="452" y="58"/>
                    </a:lnTo>
                    <a:lnTo>
                      <a:pt x="456" y="52"/>
                    </a:lnTo>
                    <a:lnTo>
                      <a:pt x="462" y="48"/>
                    </a:lnTo>
                    <a:lnTo>
                      <a:pt x="470" y="46"/>
                    </a:lnTo>
                    <a:lnTo>
                      <a:pt x="476" y="48"/>
                    </a:lnTo>
                    <a:lnTo>
                      <a:pt x="486" y="50"/>
                    </a:lnTo>
                    <a:lnTo>
                      <a:pt x="492" y="44"/>
                    </a:lnTo>
                    <a:lnTo>
                      <a:pt x="500" y="40"/>
                    </a:lnTo>
                    <a:lnTo>
                      <a:pt x="506" y="38"/>
                    </a:lnTo>
                    <a:lnTo>
                      <a:pt x="512" y="40"/>
                    </a:lnTo>
                    <a:lnTo>
                      <a:pt x="514" y="52"/>
                    </a:lnTo>
                    <a:lnTo>
                      <a:pt x="524" y="52"/>
                    </a:lnTo>
                    <a:lnTo>
                      <a:pt x="532" y="46"/>
                    </a:lnTo>
                    <a:lnTo>
                      <a:pt x="532" y="40"/>
                    </a:lnTo>
                    <a:lnTo>
                      <a:pt x="524" y="28"/>
                    </a:lnTo>
                    <a:lnTo>
                      <a:pt x="518" y="20"/>
                    </a:lnTo>
                    <a:lnTo>
                      <a:pt x="506" y="18"/>
                    </a:lnTo>
                    <a:lnTo>
                      <a:pt x="494" y="8"/>
                    </a:lnTo>
                    <a:lnTo>
                      <a:pt x="498" y="0"/>
                    </a:lnTo>
                    <a:lnTo>
                      <a:pt x="522" y="16"/>
                    </a:lnTo>
                    <a:lnTo>
                      <a:pt x="544" y="100"/>
                    </a:lnTo>
                    <a:lnTo>
                      <a:pt x="532" y="128"/>
                    </a:lnTo>
                    <a:lnTo>
                      <a:pt x="496" y="150"/>
                    </a:lnTo>
                    <a:lnTo>
                      <a:pt x="480" y="192"/>
                    </a:lnTo>
                    <a:lnTo>
                      <a:pt x="472" y="260"/>
                    </a:lnTo>
                    <a:lnTo>
                      <a:pt x="480" y="348"/>
                    </a:lnTo>
                    <a:lnTo>
                      <a:pt x="486" y="404"/>
                    </a:lnTo>
                    <a:lnTo>
                      <a:pt x="468" y="474"/>
                    </a:lnTo>
                    <a:lnTo>
                      <a:pt x="470" y="506"/>
                    </a:lnTo>
                    <a:lnTo>
                      <a:pt x="442" y="524"/>
                    </a:lnTo>
                    <a:lnTo>
                      <a:pt x="414" y="532"/>
                    </a:lnTo>
                    <a:lnTo>
                      <a:pt x="408" y="556"/>
                    </a:lnTo>
                  </a:path>
                </a:pathLst>
              </a:custGeom>
              <a:solidFill>
                <a:schemeClr val="hlink"/>
              </a:solidFill>
              <a:ln w="12700" cap="rnd">
                <a:solidFill>
                  <a:schemeClr val="bg1"/>
                </a:solidFill>
                <a:round/>
                <a:headEnd/>
                <a:tailEnd/>
              </a:ln>
            </p:spPr>
            <p:txBody>
              <a:bodyPr/>
              <a:lstStyle/>
              <a:p>
                <a:endParaRPr lang="en-US"/>
              </a:p>
            </p:txBody>
          </p:sp>
          <p:sp>
            <p:nvSpPr>
              <p:cNvPr id="13945" name="Freeform 226"/>
              <p:cNvSpPr>
                <a:spLocks/>
              </p:cNvSpPr>
              <p:nvPr/>
            </p:nvSpPr>
            <p:spPr bwMode="ltGray">
              <a:xfrm>
                <a:off x="3268" y="1568"/>
                <a:ext cx="748" cy="388"/>
              </a:xfrm>
              <a:custGeom>
                <a:avLst/>
                <a:gdLst>
                  <a:gd name="T0" fmla="*/ 62 w 753"/>
                  <a:gd name="T1" fmla="*/ 192 h 347"/>
                  <a:gd name="T2" fmla="*/ 6 w 753"/>
                  <a:gd name="T3" fmla="*/ 229 h 347"/>
                  <a:gd name="T4" fmla="*/ 2 w 753"/>
                  <a:gd name="T5" fmla="*/ 316 h 347"/>
                  <a:gd name="T6" fmla="*/ 46 w 753"/>
                  <a:gd name="T7" fmla="*/ 276 h 347"/>
                  <a:gd name="T8" fmla="*/ 87 w 753"/>
                  <a:gd name="T9" fmla="*/ 316 h 347"/>
                  <a:gd name="T10" fmla="*/ 44 w 753"/>
                  <a:gd name="T11" fmla="*/ 343 h 347"/>
                  <a:gd name="T12" fmla="*/ 56 w 753"/>
                  <a:gd name="T13" fmla="*/ 378 h 347"/>
                  <a:gd name="T14" fmla="*/ 75 w 753"/>
                  <a:gd name="T15" fmla="*/ 398 h 347"/>
                  <a:gd name="T16" fmla="*/ 85 w 753"/>
                  <a:gd name="T17" fmla="*/ 430 h 347"/>
                  <a:gd name="T18" fmla="*/ 111 w 753"/>
                  <a:gd name="T19" fmla="*/ 423 h 347"/>
                  <a:gd name="T20" fmla="*/ 131 w 753"/>
                  <a:gd name="T21" fmla="*/ 369 h 347"/>
                  <a:gd name="T22" fmla="*/ 201 w 753"/>
                  <a:gd name="T23" fmla="*/ 394 h 347"/>
                  <a:gd name="T24" fmla="*/ 226 w 753"/>
                  <a:gd name="T25" fmla="*/ 387 h 347"/>
                  <a:gd name="T26" fmla="*/ 288 w 753"/>
                  <a:gd name="T27" fmla="*/ 367 h 347"/>
                  <a:gd name="T28" fmla="*/ 304 w 753"/>
                  <a:gd name="T29" fmla="*/ 409 h 347"/>
                  <a:gd name="T30" fmla="*/ 334 w 753"/>
                  <a:gd name="T31" fmla="*/ 447 h 347"/>
                  <a:gd name="T32" fmla="*/ 383 w 753"/>
                  <a:gd name="T33" fmla="*/ 477 h 347"/>
                  <a:gd name="T34" fmla="*/ 419 w 753"/>
                  <a:gd name="T35" fmla="*/ 445 h 347"/>
                  <a:gd name="T36" fmla="*/ 463 w 753"/>
                  <a:gd name="T37" fmla="*/ 423 h 347"/>
                  <a:gd name="T38" fmla="*/ 507 w 753"/>
                  <a:gd name="T39" fmla="*/ 442 h 347"/>
                  <a:gd name="T40" fmla="*/ 552 w 753"/>
                  <a:gd name="T41" fmla="*/ 451 h 347"/>
                  <a:gd name="T42" fmla="*/ 630 w 753"/>
                  <a:gd name="T43" fmla="*/ 470 h 347"/>
                  <a:gd name="T44" fmla="*/ 638 w 753"/>
                  <a:gd name="T45" fmla="*/ 462 h 347"/>
                  <a:gd name="T46" fmla="*/ 673 w 753"/>
                  <a:gd name="T47" fmla="*/ 447 h 347"/>
                  <a:gd name="T48" fmla="*/ 673 w 753"/>
                  <a:gd name="T49" fmla="*/ 414 h 347"/>
                  <a:gd name="T50" fmla="*/ 705 w 753"/>
                  <a:gd name="T51" fmla="*/ 403 h 347"/>
                  <a:gd name="T52" fmla="*/ 711 w 753"/>
                  <a:gd name="T53" fmla="*/ 371 h 347"/>
                  <a:gd name="T54" fmla="*/ 737 w 753"/>
                  <a:gd name="T55" fmla="*/ 343 h 347"/>
                  <a:gd name="T56" fmla="*/ 717 w 753"/>
                  <a:gd name="T57" fmla="*/ 339 h 347"/>
                  <a:gd name="T58" fmla="*/ 687 w 753"/>
                  <a:gd name="T59" fmla="*/ 268 h 347"/>
                  <a:gd name="T60" fmla="*/ 648 w 753"/>
                  <a:gd name="T61" fmla="*/ 221 h 347"/>
                  <a:gd name="T62" fmla="*/ 598 w 753"/>
                  <a:gd name="T63" fmla="*/ 149 h 347"/>
                  <a:gd name="T64" fmla="*/ 562 w 753"/>
                  <a:gd name="T65" fmla="*/ 75 h 347"/>
                  <a:gd name="T66" fmla="*/ 485 w 753"/>
                  <a:gd name="T67" fmla="*/ 84 h 347"/>
                  <a:gd name="T68" fmla="*/ 449 w 753"/>
                  <a:gd name="T69" fmla="*/ 45 h 347"/>
                  <a:gd name="T70" fmla="*/ 381 w 753"/>
                  <a:gd name="T71" fmla="*/ 0 h 347"/>
                  <a:gd name="T72" fmla="*/ 312 w 753"/>
                  <a:gd name="T73" fmla="*/ 39 h 347"/>
                  <a:gd name="T74" fmla="*/ 252 w 753"/>
                  <a:gd name="T75" fmla="*/ 70 h 347"/>
                  <a:gd name="T76" fmla="*/ 191 w 753"/>
                  <a:gd name="T77" fmla="*/ 86 h 347"/>
                  <a:gd name="T78" fmla="*/ 119 w 753"/>
                  <a:gd name="T79" fmla="*/ 93 h 347"/>
                  <a:gd name="T80" fmla="*/ 81 w 753"/>
                  <a:gd name="T81" fmla="*/ 138 h 347"/>
                  <a:gd name="T82" fmla="*/ 62 w 753"/>
                  <a:gd name="T83" fmla="*/ 184 h 3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3"/>
                  <a:gd name="T127" fmla="*/ 0 h 347"/>
                  <a:gd name="T128" fmla="*/ 753 w 753"/>
                  <a:gd name="T129" fmla="*/ 347 h 34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3" h="347">
                    <a:moveTo>
                      <a:pt x="62" y="132"/>
                    </a:moveTo>
                    <a:lnTo>
                      <a:pt x="62" y="138"/>
                    </a:lnTo>
                    <a:lnTo>
                      <a:pt x="34" y="156"/>
                    </a:lnTo>
                    <a:lnTo>
                      <a:pt x="6" y="164"/>
                    </a:lnTo>
                    <a:lnTo>
                      <a:pt x="0" y="188"/>
                    </a:lnTo>
                    <a:lnTo>
                      <a:pt x="2" y="226"/>
                    </a:lnTo>
                    <a:lnTo>
                      <a:pt x="24" y="216"/>
                    </a:lnTo>
                    <a:lnTo>
                      <a:pt x="46" y="198"/>
                    </a:lnTo>
                    <a:lnTo>
                      <a:pt x="76" y="198"/>
                    </a:lnTo>
                    <a:lnTo>
                      <a:pt x="90" y="226"/>
                    </a:lnTo>
                    <a:lnTo>
                      <a:pt x="62" y="238"/>
                    </a:lnTo>
                    <a:lnTo>
                      <a:pt x="44" y="246"/>
                    </a:lnTo>
                    <a:lnTo>
                      <a:pt x="48" y="258"/>
                    </a:lnTo>
                    <a:lnTo>
                      <a:pt x="56" y="270"/>
                    </a:lnTo>
                    <a:lnTo>
                      <a:pt x="66" y="282"/>
                    </a:lnTo>
                    <a:lnTo>
                      <a:pt x="76" y="284"/>
                    </a:lnTo>
                    <a:lnTo>
                      <a:pt x="82" y="308"/>
                    </a:lnTo>
                    <a:lnTo>
                      <a:pt x="88" y="308"/>
                    </a:lnTo>
                    <a:lnTo>
                      <a:pt x="92" y="302"/>
                    </a:lnTo>
                    <a:lnTo>
                      <a:pt x="114" y="302"/>
                    </a:lnTo>
                    <a:lnTo>
                      <a:pt x="134" y="318"/>
                    </a:lnTo>
                    <a:lnTo>
                      <a:pt x="134" y="264"/>
                    </a:lnTo>
                    <a:lnTo>
                      <a:pt x="178" y="248"/>
                    </a:lnTo>
                    <a:lnTo>
                      <a:pt x="204" y="282"/>
                    </a:lnTo>
                    <a:lnTo>
                      <a:pt x="218" y="290"/>
                    </a:lnTo>
                    <a:lnTo>
                      <a:pt x="232" y="276"/>
                    </a:lnTo>
                    <a:lnTo>
                      <a:pt x="252" y="270"/>
                    </a:lnTo>
                    <a:lnTo>
                      <a:pt x="294" y="262"/>
                    </a:lnTo>
                    <a:lnTo>
                      <a:pt x="302" y="272"/>
                    </a:lnTo>
                    <a:lnTo>
                      <a:pt x="310" y="292"/>
                    </a:lnTo>
                    <a:lnTo>
                      <a:pt x="322" y="308"/>
                    </a:lnTo>
                    <a:lnTo>
                      <a:pt x="340" y="320"/>
                    </a:lnTo>
                    <a:lnTo>
                      <a:pt x="366" y="346"/>
                    </a:lnTo>
                    <a:lnTo>
                      <a:pt x="392" y="342"/>
                    </a:lnTo>
                    <a:lnTo>
                      <a:pt x="408" y="326"/>
                    </a:lnTo>
                    <a:lnTo>
                      <a:pt x="428" y="318"/>
                    </a:lnTo>
                    <a:lnTo>
                      <a:pt x="446" y="304"/>
                    </a:lnTo>
                    <a:lnTo>
                      <a:pt x="472" y="302"/>
                    </a:lnTo>
                    <a:lnTo>
                      <a:pt x="496" y="324"/>
                    </a:lnTo>
                    <a:lnTo>
                      <a:pt x="516" y="316"/>
                    </a:lnTo>
                    <a:lnTo>
                      <a:pt x="538" y="306"/>
                    </a:lnTo>
                    <a:lnTo>
                      <a:pt x="564" y="322"/>
                    </a:lnTo>
                    <a:lnTo>
                      <a:pt x="624" y="330"/>
                    </a:lnTo>
                    <a:lnTo>
                      <a:pt x="642" y="336"/>
                    </a:lnTo>
                    <a:lnTo>
                      <a:pt x="658" y="330"/>
                    </a:lnTo>
                    <a:lnTo>
                      <a:pt x="650" y="330"/>
                    </a:lnTo>
                    <a:lnTo>
                      <a:pt x="654" y="326"/>
                    </a:lnTo>
                    <a:lnTo>
                      <a:pt x="688" y="320"/>
                    </a:lnTo>
                    <a:lnTo>
                      <a:pt x="682" y="316"/>
                    </a:lnTo>
                    <a:lnTo>
                      <a:pt x="688" y="296"/>
                    </a:lnTo>
                    <a:lnTo>
                      <a:pt x="710" y="298"/>
                    </a:lnTo>
                    <a:lnTo>
                      <a:pt x="720" y="288"/>
                    </a:lnTo>
                    <a:lnTo>
                      <a:pt x="722" y="282"/>
                    </a:lnTo>
                    <a:lnTo>
                      <a:pt x="726" y="266"/>
                    </a:lnTo>
                    <a:lnTo>
                      <a:pt x="750" y="246"/>
                    </a:lnTo>
                    <a:lnTo>
                      <a:pt x="752" y="246"/>
                    </a:lnTo>
                    <a:lnTo>
                      <a:pt x="746" y="236"/>
                    </a:lnTo>
                    <a:lnTo>
                      <a:pt x="732" y="242"/>
                    </a:lnTo>
                    <a:lnTo>
                      <a:pt x="710" y="224"/>
                    </a:lnTo>
                    <a:lnTo>
                      <a:pt x="702" y="192"/>
                    </a:lnTo>
                    <a:lnTo>
                      <a:pt x="694" y="166"/>
                    </a:lnTo>
                    <a:lnTo>
                      <a:pt x="660" y="158"/>
                    </a:lnTo>
                    <a:lnTo>
                      <a:pt x="636" y="150"/>
                    </a:lnTo>
                    <a:lnTo>
                      <a:pt x="610" y="106"/>
                    </a:lnTo>
                    <a:lnTo>
                      <a:pt x="570" y="70"/>
                    </a:lnTo>
                    <a:lnTo>
                      <a:pt x="574" y="54"/>
                    </a:lnTo>
                    <a:lnTo>
                      <a:pt x="502" y="68"/>
                    </a:lnTo>
                    <a:lnTo>
                      <a:pt x="494" y="60"/>
                    </a:lnTo>
                    <a:lnTo>
                      <a:pt x="474" y="62"/>
                    </a:lnTo>
                    <a:lnTo>
                      <a:pt x="458" y="32"/>
                    </a:lnTo>
                    <a:lnTo>
                      <a:pt x="436" y="10"/>
                    </a:lnTo>
                    <a:lnTo>
                      <a:pt x="390" y="0"/>
                    </a:lnTo>
                    <a:lnTo>
                      <a:pt x="350" y="10"/>
                    </a:lnTo>
                    <a:lnTo>
                      <a:pt x="318" y="28"/>
                    </a:lnTo>
                    <a:lnTo>
                      <a:pt x="300" y="38"/>
                    </a:lnTo>
                    <a:lnTo>
                      <a:pt x="258" y="50"/>
                    </a:lnTo>
                    <a:lnTo>
                      <a:pt x="230" y="54"/>
                    </a:lnTo>
                    <a:lnTo>
                      <a:pt x="194" y="62"/>
                    </a:lnTo>
                    <a:lnTo>
                      <a:pt x="156" y="60"/>
                    </a:lnTo>
                    <a:lnTo>
                      <a:pt x="122" y="66"/>
                    </a:lnTo>
                    <a:lnTo>
                      <a:pt x="100" y="68"/>
                    </a:lnTo>
                    <a:lnTo>
                      <a:pt x="84" y="98"/>
                    </a:lnTo>
                    <a:lnTo>
                      <a:pt x="60" y="106"/>
                    </a:lnTo>
                    <a:lnTo>
                      <a:pt x="62" y="132"/>
                    </a:lnTo>
                  </a:path>
                </a:pathLst>
              </a:custGeom>
              <a:solidFill>
                <a:schemeClr val="hlink"/>
              </a:solidFill>
              <a:ln w="12700" cap="rnd">
                <a:solidFill>
                  <a:schemeClr val="bg1"/>
                </a:solidFill>
                <a:round/>
                <a:headEnd/>
                <a:tailEnd/>
              </a:ln>
            </p:spPr>
            <p:txBody>
              <a:bodyPr/>
              <a:lstStyle/>
              <a:p>
                <a:endParaRPr lang="en-US"/>
              </a:p>
            </p:txBody>
          </p:sp>
          <p:sp>
            <p:nvSpPr>
              <p:cNvPr id="13946" name="Freeform 227"/>
              <p:cNvSpPr>
                <a:spLocks/>
              </p:cNvSpPr>
              <p:nvPr/>
            </p:nvSpPr>
            <p:spPr bwMode="ltGray">
              <a:xfrm>
                <a:off x="4588" y="1924"/>
                <a:ext cx="87" cy="100"/>
              </a:xfrm>
              <a:custGeom>
                <a:avLst/>
                <a:gdLst>
                  <a:gd name="T0" fmla="*/ 24 w 87"/>
                  <a:gd name="T1" fmla="*/ 0 h 89"/>
                  <a:gd name="T2" fmla="*/ 46 w 87"/>
                  <a:gd name="T3" fmla="*/ 9 h 89"/>
                  <a:gd name="T4" fmla="*/ 54 w 87"/>
                  <a:gd name="T5" fmla="*/ 28 h 89"/>
                  <a:gd name="T6" fmla="*/ 58 w 87"/>
                  <a:gd name="T7" fmla="*/ 28 h 89"/>
                  <a:gd name="T8" fmla="*/ 70 w 87"/>
                  <a:gd name="T9" fmla="*/ 45 h 89"/>
                  <a:gd name="T10" fmla="*/ 76 w 87"/>
                  <a:gd name="T11" fmla="*/ 60 h 89"/>
                  <a:gd name="T12" fmla="*/ 78 w 87"/>
                  <a:gd name="T13" fmla="*/ 65 h 89"/>
                  <a:gd name="T14" fmla="*/ 76 w 87"/>
                  <a:gd name="T15" fmla="*/ 69 h 89"/>
                  <a:gd name="T16" fmla="*/ 86 w 87"/>
                  <a:gd name="T17" fmla="*/ 60 h 89"/>
                  <a:gd name="T18" fmla="*/ 84 w 87"/>
                  <a:gd name="T19" fmla="*/ 91 h 89"/>
                  <a:gd name="T20" fmla="*/ 78 w 87"/>
                  <a:gd name="T21" fmla="*/ 96 h 89"/>
                  <a:gd name="T22" fmla="*/ 74 w 87"/>
                  <a:gd name="T23" fmla="*/ 102 h 89"/>
                  <a:gd name="T24" fmla="*/ 72 w 87"/>
                  <a:gd name="T25" fmla="*/ 102 h 89"/>
                  <a:gd name="T26" fmla="*/ 68 w 87"/>
                  <a:gd name="T27" fmla="*/ 102 h 89"/>
                  <a:gd name="T28" fmla="*/ 66 w 87"/>
                  <a:gd name="T29" fmla="*/ 111 h 89"/>
                  <a:gd name="T30" fmla="*/ 60 w 87"/>
                  <a:gd name="T31" fmla="*/ 116 h 89"/>
                  <a:gd name="T32" fmla="*/ 58 w 87"/>
                  <a:gd name="T33" fmla="*/ 113 h 89"/>
                  <a:gd name="T34" fmla="*/ 54 w 87"/>
                  <a:gd name="T35" fmla="*/ 122 h 89"/>
                  <a:gd name="T36" fmla="*/ 52 w 87"/>
                  <a:gd name="T37" fmla="*/ 125 h 89"/>
                  <a:gd name="T38" fmla="*/ 48 w 87"/>
                  <a:gd name="T39" fmla="*/ 122 h 89"/>
                  <a:gd name="T40" fmla="*/ 42 w 87"/>
                  <a:gd name="T41" fmla="*/ 111 h 89"/>
                  <a:gd name="T42" fmla="*/ 42 w 87"/>
                  <a:gd name="T43" fmla="*/ 102 h 89"/>
                  <a:gd name="T44" fmla="*/ 44 w 87"/>
                  <a:gd name="T45" fmla="*/ 89 h 89"/>
                  <a:gd name="T46" fmla="*/ 40 w 87"/>
                  <a:gd name="T47" fmla="*/ 84 h 89"/>
                  <a:gd name="T48" fmla="*/ 36 w 87"/>
                  <a:gd name="T49" fmla="*/ 71 h 89"/>
                  <a:gd name="T50" fmla="*/ 32 w 87"/>
                  <a:gd name="T51" fmla="*/ 78 h 89"/>
                  <a:gd name="T52" fmla="*/ 28 w 87"/>
                  <a:gd name="T53" fmla="*/ 71 h 89"/>
                  <a:gd name="T54" fmla="*/ 32 w 87"/>
                  <a:gd name="T55" fmla="*/ 62 h 89"/>
                  <a:gd name="T56" fmla="*/ 36 w 87"/>
                  <a:gd name="T57" fmla="*/ 57 h 89"/>
                  <a:gd name="T58" fmla="*/ 34 w 87"/>
                  <a:gd name="T59" fmla="*/ 51 h 89"/>
                  <a:gd name="T60" fmla="*/ 26 w 87"/>
                  <a:gd name="T61" fmla="*/ 51 h 89"/>
                  <a:gd name="T62" fmla="*/ 24 w 87"/>
                  <a:gd name="T63" fmla="*/ 48 h 89"/>
                  <a:gd name="T64" fmla="*/ 22 w 87"/>
                  <a:gd name="T65" fmla="*/ 57 h 89"/>
                  <a:gd name="T66" fmla="*/ 10 w 87"/>
                  <a:gd name="T67" fmla="*/ 51 h 89"/>
                  <a:gd name="T68" fmla="*/ 4 w 87"/>
                  <a:gd name="T69" fmla="*/ 45 h 89"/>
                  <a:gd name="T70" fmla="*/ 0 w 87"/>
                  <a:gd name="T71" fmla="*/ 45 h 89"/>
                  <a:gd name="T72" fmla="*/ 4 w 87"/>
                  <a:gd name="T73" fmla="*/ 34 h 89"/>
                  <a:gd name="T74" fmla="*/ 4 w 87"/>
                  <a:gd name="T75" fmla="*/ 20 h 89"/>
                  <a:gd name="T76" fmla="*/ 6 w 87"/>
                  <a:gd name="T77" fmla="*/ 13 h 89"/>
                  <a:gd name="T78" fmla="*/ 12 w 87"/>
                  <a:gd name="T79" fmla="*/ 9 h 89"/>
                  <a:gd name="T80" fmla="*/ 24 w 87"/>
                  <a:gd name="T81" fmla="*/ 0 h 8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
                  <a:gd name="T124" fmla="*/ 0 h 89"/>
                  <a:gd name="T125" fmla="*/ 87 w 87"/>
                  <a:gd name="T126" fmla="*/ 89 h 8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 h="89">
                    <a:moveTo>
                      <a:pt x="24" y="0"/>
                    </a:moveTo>
                    <a:lnTo>
                      <a:pt x="46" y="6"/>
                    </a:lnTo>
                    <a:lnTo>
                      <a:pt x="54" y="20"/>
                    </a:lnTo>
                    <a:lnTo>
                      <a:pt x="58" y="20"/>
                    </a:lnTo>
                    <a:lnTo>
                      <a:pt x="70" y="32"/>
                    </a:lnTo>
                    <a:lnTo>
                      <a:pt x="76" y="42"/>
                    </a:lnTo>
                    <a:lnTo>
                      <a:pt x="78" y="46"/>
                    </a:lnTo>
                    <a:lnTo>
                      <a:pt x="76" y="48"/>
                    </a:lnTo>
                    <a:lnTo>
                      <a:pt x="86" y="42"/>
                    </a:lnTo>
                    <a:lnTo>
                      <a:pt x="84" y="64"/>
                    </a:lnTo>
                    <a:lnTo>
                      <a:pt x="78" y="68"/>
                    </a:lnTo>
                    <a:lnTo>
                      <a:pt x="74" y="72"/>
                    </a:lnTo>
                    <a:lnTo>
                      <a:pt x="72" y="72"/>
                    </a:lnTo>
                    <a:lnTo>
                      <a:pt x="68" y="72"/>
                    </a:lnTo>
                    <a:lnTo>
                      <a:pt x="66" y="78"/>
                    </a:lnTo>
                    <a:lnTo>
                      <a:pt x="60" y="82"/>
                    </a:lnTo>
                    <a:lnTo>
                      <a:pt x="58" y="80"/>
                    </a:lnTo>
                    <a:lnTo>
                      <a:pt x="54" y="86"/>
                    </a:lnTo>
                    <a:lnTo>
                      <a:pt x="52" y="88"/>
                    </a:lnTo>
                    <a:lnTo>
                      <a:pt x="48" y="86"/>
                    </a:lnTo>
                    <a:lnTo>
                      <a:pt x="42" y="78"/>
                    </a:lnTo>
                    <a:lnTo>
                      <a:pt x="42" y="72"/>
                    </a:lnTo>
                    <a:lnTo>
                      <a:pt x="44" y="62"/>
                    </a:lnTo>
                    <a:lnTo>
                      <a:pt x="40" y="60"/>
                    </a:lnTo>
                    <a:lnTo>
                      <a:pt x="36" y="50"/>
                    </a:lnTo>
                    <a:lnTo>
                      <a:pt x="32" y="54"/>
                    </a:lnTo>
                    <a:lnTo>
                      <a:pt x="28" y="50"/>
                    </a:lnTo>
                    <a:lnTo>
                      <a:pt x="32" y="44"/>
                    </a:lnTo>
                    <a:lnTo>
                      <a:pt x="36" y="40"/>
                    </a:lnTo>
                    <a:lnTo>
                      <a:pt x="34" y="36"/>
                    </a:lnTo>
                    <a:lnTo>
                      <a:pt x="26" y="36"/>
                    </a:lnTo>
                    <a:lnTo>
                      <a:pt x="24" y="34"/>
                    </a:lnTo>
                    <a:lnTo>
                      <a:pt x="22" y="40"/>
                    </a:lnTo>
                    <a:lnTo>
                      <a:pt x="10" y="36"/>
                    </a:lnTo>
                    <a:lnTo>
                      <a:pt x="4" y="32"/>
                    </a:lnTo>
                    <a:lnTo>
                      <a:pt x="0" y="32"/>
                    </a:lnTo>
                    <a:lnTo>
                      <a:pt x="4" y="24"/>
                    </a:lnTo>
                    <a:lnTo>
                      <a:pt x="4" y="14"/>
                    </a:lnTo>
                    <a:lnTo>
                      <a:pt x="6" y="10"/>
                    </a:lnTo>
                    <a:lnTo>
                      <a:pt x="12" y="6"/>
                    </a:lnTo>
                    <a:lnTo>
                      <a:pt x="24" y="0"/>
                    </a:lnTo>
                  </a:path>
                </a:pathLst>
              </a:custGeom>
              <a:solidFill>
                <a:schemeClr val="hlink"/>
              </a:solidFill>
              <a:ln w="12700" cap="rnd">
                <a:solidFill>
                  <a:schemeClr val="bg1"/>
                </a:solidFill>
                <a:round/>
                <a:headEnd/>
                <a:tailEnd/>
              </a:ln>
            </p:spPr>
            <p:txBody>
              <a:bodyPr/>
              <a:lstStyle/>
              <a:p>
                <a:endParaRPr lang="en-US"/>
              </a:p>
            </p:txBody>
          </p:sp>
          <p:sp>
            <p:nvSpPr>
              <p:cNvPr id="13947" name="Freeform 228"/>
              <p:cNvSpPr>
                <a:spLocks/>
              </p:cNvSpPr>
              <p:nvPr/>
            </p:nvSpPr>
            <p:spPr bwMode="ltGray">
              <a:xfrm>
                <a:off x="2584" y="1902"/>
                <a:ext cx="9" cy="10"/>
              </a:xfrm>
              <a:custGeom>
                <a:avLst/>
                <a:gdLst>
                  <a:gd name="T0" fmla="*/ 2 w 9"/>
                  <a:gd name="T1" fmla="*/ 0 h 9"/>
                  <a:gd name="T2" fmla="*/ 0 w 9"/>
                  <a:gd name="T3" fmla="*/ 4 h 9"/>
                  <a:gd name="T4" fmla="*/ 4 w 9"/>
                  <a:gd name="T5" fmla="*/ 11 h 9"/>
                  <a:gd name="T6" fmla="*/ 8 w 9"/>
                  <a:gd name="T7" fmla="*/ 2 h 9"/>
                  <a:gd name="T8" fmla="*/ 2 w 9"/>
                  <a:gd name="T9" fmla="*/ 0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2" y="0"/>
                    </a:moveTo>
                    <a:lnTo>
                      <a:pt x="0" y="4"/>
                    </a:lnTo>
                    <a:lnTo>
                      <a:pt x="4" y="8"/>
                    </a:lnTo>
                    <a:lnTo>
                      <a:pt x="8" y="2"/>
                    </a:lnTo>
                    <a:lnTo>
                      <a:pt x="2" y="0"/>
                    </a:lnTo>
                  </a:path>
                </a:pathLst>
              </a:custGeom>
              <a:solidFill>
                <a:schemeClr val="hlink"/>
              </a:solidFill>
              <a:ln w="12700" cap="rnd">
                <a:solidFill>
                  <a:schemeClr val="bg1"/>
                </a:solidFill>
                <a:round/>
                <a:headEnd/>
                <a:tailEnd/>
              </a:ln>
            </p:spPr>
            <p:txBody>
              <a:bodyPr/>
              <a:lstStyle/>
              <a:p>
                <a:endParaRPr lang="en-US"/>
              </a:p>
            </p:txBody>
          </p:sp>
          <p:sp>
            <p:nvSpPr>
              <p:cNvPr id="13948" name="Freeform 229"/>
              <p:cNvSpPr>
                <a:spLocks/>
              </p:cNvSpPr>
              <p:nvPr/>
            </p:nvSpPr>
            <p:spPr bwMode="ltGray">
              <a:xfrm>
                <a:off x="2737" y="3268"/>
                <a:ext cx="285" cy="261"/>
              </a:xfrm>
              <a:custGeom>
                <a:avLst/>
                <a:gdLst>
                  <a:gd name="T0" fmla="*/ 0 w 287"/>
                  <a:gd name="T1" fmla="*/ 155 h 233"/>
                  <a:gd name="T2" fmla="*/ 6 w 287"/>
                  <a:gd name="T3" fmla="*/ 171 h 233"/>
                  <a:gd name="T4" fmla="*/ 6 w 287"/>
                  <a:gd name="T5" fmla="*/ 179 h 233"/>
                  <a:gd name="T6" fmla="*/ 8 w 287"/>
                  <a:gd name="T7" fmla="*/ 188 h 233"/>
                  <a:gd name="T8" fmla="*/ 14 w 287"/>
                  <a:gd name="T9" fmla="*/ 202 h 233"/>
                  <a:gd name="T10" fmla="*/ 30 w 287"/>
                  <a:gd name="T11" fmla="*/ 244 h 233"/>
                  <a:gd name="T12" fmla="*/ 32 w 287"/>
                  <a:gd name="T13" fmla="*/ 250 h 233"/>
                  <a:gd name="T14" fmla="*/ 32 w 287"/>
                  <a:gd name="T15" fmla="*/ 270 h 233"/>
                  <a:gd name="T16" fmla="*/ 18 w 287"/>
                  <a:gd name="T17" fmla="*/ 272 h 233"/>
                  <a:gd name="T18" fmla="*/ 30 w 287"/>
                  <a:gd name="T19" fmla="*/ 290 h 233"/>
                  <a:gd name="T20" fmla="*/ 40 w 287"/>
                  <a:gd name="T21" fmla="*/ 306 h 233"/>
                  <a:gd name="T22" fmla="*/ 46 w 287"/>
                  <a:gd name="T23" fmla="*/ 315 h 233"/>
                  <a:gd name="T24" fmla="*/ 56 w 287"/>
                  <a:gd name="T25" fmla="*/ 326 h 233"/>
                  <a:gd name="T26" fmla="*/ 64 w 287"/>
                  <a:gd name="T27" fmla="*/ 317 h 233"/>
                  <a:gd name="T28" fmla="*/ 87 w 287"/>
                  <a:gd name="T29" fmla="*/ 315 h 233"/>
                  <a:gd name="T30" fmla="*/ 91 w 287"/>
                  <a:gd name="T31" fmla="*/ 313 h 233"/>
                  <a:gd name="T32" fmla="*/ 105 w 287"/>
                  <a:gd name="T33" fmla="*/ 313 h 233"/>
                  <a:gd name="T34" fmla="*/ 111 w 287"/>
                  <a:gd name="T35" fmla="*/ 306 h 233"/>
                  <a:gd name="T36" fmla="*/ 117 w 287"/>
                  <a:gd name="T37" fmla="*/ 313 h 233"/>
                  <a:gd name="T38" fmla="*/ 133 w 287"/>
                  <a:gd name="T39" fmla="*/ 320 h 233"/>
                  <a:gd name="T40" fmla="*/ 137 w 287"/>
                  <a:gd name="T41" fmla="*/ 309 h 233"/>
                  <a:gd name="T42" fmla="*/ 145 w 287"/>
                  <a:gd name="T43" fmla="*/ 320 h 233"/>
                  <a:gd name="T44" fmla="*/ 155 w 287"/>
                  <a:gd name="T45" fmla="*/ 315 h 233"/>
                  <a:gd name="T46" fmla="*/ 177 w 287"/>
                  <a:gd name="T47" fmla="*/ 304 h 233"/>
                  <a:gd name="T48" fmla="*/ 193 w 287"/>
                  <a:gd name="T49" fmla="*/ 288 h 233"/>
                  <a:gd name="T50" fmla="*/ 199 w 287"/>
                  <a:gd name="T51" fmla="*/ 281 h 233"/>
                  <a:gd name="T52" fmla="*/ 205 w 287"/>
                  <a:gd name="T53" fmla="*/ 268 h 233"/>
                  <a:gd name="T54" fmla="*/ 216 w 287"/>
                  <a:gd name="T55" fmla="*/ 257 h 233"/>
                  <a:gd name="T56" fmla="*/ 228 w 287"/>
                  <a:gd name="T57" fmla="*/ 239 h 233"/>
                  <a:gd name="T58" fmla="*/ 240 w 287"/>
                  <a:gd name="T59" fmla="*/ 217 h 233"/>
                  <a:gd name="T60" fmla="*/ 244 w 287"/>
                  <a:gd name="T61" fmla="*/ 211 h 233"/>
                  <a:gd name="T62" fmla="*/ 250 w 287"/>
                  <a:gd name="T63" fmla="*/ 206 h 233"/>
                  <a:gd name="T64" fmla="*/ 262 w 287"/>
                  <a:gd name="T65" fmla="*/ 190 h 233"/>
                  <a:gd name="T66" fmla="*/ 270 w 287"/>
                  <a:gd name="T67" fmla="*/ 171 h 233"/>
                  <a:gd name="T68" fmla="*/ 280 w 287"/>
                  <a:gd name="T69" fmla="*/ 143 h 233"/>
                  <a:gd name="T70" fmla="*/ 278 w 287"/>
                  <a:gd name="T71" fmla="*/ 82 h 233"/>
                  <a:gd name="T72" fmla="*/ 264 w 287"/>
                  <a:gd name="T73" fmla="*/ 22 h 233"/>
                  <a:gd name="T74" fmla="*/ 201 w 287"/>
                  <a:gd name="T75" fmla="*/ 0 h 233"/>
                  <a:gd name="T76" fmla="*/ 64 w 287"/>
                  <a:gd name="T77" fmla="*/ 71 h 233"/>
                  <a:gd name="T78" fmla="*/ 0 w 287"/>
                  <a:gd name="T79" fmla="*/ 155 h 2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7"/>
                  <a:gd name="T121" fmla="*/ 0 h 233"/>
                  <a:gd name="T122" fmla="*/ 287 w 287"/>
                  <a:gd name="T123" fmla="*/ 233 h 2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7" h="233">
                    <a:moveTo>
                      <a:pt x="0" y="110"/>
                    </a:moveTo>
                    <a:lnTo>
                      <a:pt x="6" y="122"/>
                    </a:lnTo>
                    <a:lnTo>
                      <a:pt x="6" y="128"/>
                    </a:lnTo>
                    <a:lnTo>
                      <a:pt x="8" y="134"/>
                    </a:lnTo>
                    <a:lnTo>
                      <a:pt x="14" y="144"/>
                    </a:lnTo>
                    <a:lnTo>
                      <a:pt x="30" y="174"/>
                    </a:lnTo>
                    <a:lnTo>
                      <a:pt x="32" y="178"/>
                    </a:lnTo>
                    <a:lnTo>
                      <a:pt x="32" y="192"/>
                    </a:lnTo>
                    <a:lnTo>
                      <a:pt x="18" y="194"/>
                    </a:lnTo>
                    <a:lnTo>
                      <a:pt x="30" y="206"/>
                    </a:lnTo>
                    <a:lnTo>
                      <a:pt x="40" y="218"/>
                    </a:lnTo>
                    <a:lnTo>
                      <a:pt x="46" y="224"/>
                    </a:lnTo>
                    <a:lnTo>
                      <a:pt x="56" y="232"/>
                    </a:lnTo>
                    <a:lnTo>
                      <a:pt x="64" y="226"/>
                    </a:lnTo>
                    <a:lnTo>
                      <a:pt x="90" y="224"/>
                    </a:lnTo>
                    <a:lnTo>
                      <a:pt x="94" y="222"/>
                    </a:lnTo>
                    <a:lnTo>
                      <a:pt x="108" y="222"/>
                    </a:lnTo>
                    <a:lnTo>
                      <a:pt x="114" y="218"/>
                    </a:lnTo>
                    <a:lnTo>
                      <a:pt x="120" y="222"/>
                    </a:lnTo>
                    <a:lnTo>
                      <a:pt x="136" y="228"/>
                    </a:lnTo>
                    <a:lnTo>
                      <a:pt x="140" y="220"/>
                    </a:lnTo>
                    <a:lnTo>
                      <a:pt x="148" y="228"/>
                    </a:lnTo>
                    <a:lnTo>
                      <a:pt x="158" y="224"/>
                    </a:lnTo>
                    <a:lnTo>
                      <a:pt x="180" y="216"/>
                    </a:lnTo>
                    <a:lnTo>
                      <a:pt x="196" y="204"/>
                    </a:lnTo>
                    <a:lnTo>
                      <a:pt x="202" y="200"/>
                    </a:lnTo>
                    <a:lnTo>
                      <a:pt x="208" y="190"/>
                    </a:lnTo>
                    <a:lnTo>
                      <a:pt x="222" y="182"/>
                    </a:lnTo>
                    <a:lnTo>
                      <a:pt x="234" y="170"/>
                    </a:lnTo>
                    <a:lnTo>
                      <a:pt x="246" y="154"/>
                    </a:lnTo>
                    <a:lnTo>
                      <a:pt x="250" y="150"/>
                    </a:lnTo>
                    <a:lnTo>
                      <a:pt x="256" y="146"/>
                    </a:lnTo>
                    <a:lnTo>
                      <a:pt x="268" y="136"/>
                    </a:lnTo>
                    <a:lnTo>
                      <a:pt x="276" y="122"/>
                    </a:lnTo>
                    <a:lnTo>
                      <a:pt x="286" y="102"/>
                    </a:lnTo>
                    <a:lnTo>
                      <a:pt x="284" y="58"/>
                    </a:lnTo>
                    <a:lnTo>
                      <a:pt x="270" y="16"/>
                    </a:lnTo>
                    <a:lnTo>
                      <a:pt x="204" y="0"/>
                    </a:lnTo>
                    <a:lnTo>
                      <a:pt x="64" y="50"/>
                    </a:lnTo>
                    <a:lnTo>
                      <a:pt x="0" y="110"/>
                    </a:lnTo>
                  </a:path>
                </a:pathLst>
              </a:custGeom>
              <a:solidFill>
                <a:schemeClr val="hlink"/>
              </a:solidFill>
              <a:ln w="12700" cap="rnd">
                <a:solidFill>
                  <a:schemeClr val="bg1"/>
                </a:solidFill>
                <a:round/>
                <a:headEnd/>
                <a:tailEnd/>
              </a:ln>
            </p:spPr>
            <p:txBody>
              <a:bodyPr/>
              <a:lstStyle/>
              <a:p>
                <a:endParaRPr lang="en-US"/>
              </a:p>
            </p:txBody>
          </p:sp>
          <p:sp>
            <p:nvSpPr>
              <p:cNvPr id="13949" name="Freeform 230"/>
              <p:cNvSpPr>
                <a:spLocks/>
              </p:cNvSpPr>
              <p:nvPr/>
            </p:nvSpPr>
            <p:spPr bwMode="ltGray">
              <a:xfrm>
                <a:off x="2982" y="3362"/>
                <a:ext cx="31" cy="37"/>
              </a:xfrm>
              <a:custGeom>
                <a:avLst/>
                <a:gdLst>
                  <a:gd name="T0" fmla="*/ 26 w 31"/>
                  <a:gd name="T1" fmla="*/ 0 h 33"/>
                  <a:gd name="T2" fmla="*/ 20 w 31"/>
                  <a:gd name="T3" fmla="*/ 4 h 33"/>
                  <a:gd name="T4" fmla="*/ 12 w 31"/>
                  <a:gd name="T5" fmla="*/ 2 h 33"/>
                  <a:gd name="T6" fmla="*/ 10 w 31"/>
                  <a:gd name="T7" fmla="*/ 11 h 33"/>
                  <a:gd name="T8" fmla="*/ 0 w 31"/>
                  <a:gd name="T9" fmla="*/ 17 h 33"/>
                  <a:gd name="T10" fmla="*/ 0 w 31"/>
                  <a:gd name="T11" fmla="*/ 25 h 33"/>
                  <a:gd name="T12" fmla="*/ 0 w 31"/>
                  <a:gd name="T13" fmla="*/ 39 h 33"/>
                  <a:gd name="T14" fmla="*/ 8 w 31"/>
                  <a:gd name="T15" fmla="*/ 45 h 33"/>
                  <a:gd name="T16" fmla="*/ 20 w 31"/>
                  <a:gd name="T17" fmla="*/ 45 h 33"/>
                  <a:gd name="T18" fmla="*/ 20 w 31"/>
                  <a:gd name="T19" fmla="*/ 34 h 33"/>
                  <a:gd name="T20" fmla="*/ 30 w 31"/>
                  <a:gd name="T21" fmla="*/ 17 h 33"/>
                  <a:gd name="T22" fmla="*/ 26 w 31"/>
                  <a:gd name="T23" fmla="*/ 0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1"/>
                  <a:gd name="T37" fmla="*/ 0 h 33"/>
                  <a:gd name="T38" fmla="*/ 31 w 31"/>
                  <a:gd name="T39" fmla="*/ 33 h 3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1" h="33">
                    <a:moveTo>
                      <a:pt x="26" y="0"/>
                    </a:moveTo>
                    <a:lnTo>
                      <a:pt x="20" y="4"/>
                    </a:lnTo>
                    <a:lnTo>
                      <a:pt x="12" y="2"/>
                    </a:lnTo>
                    <a:lnTo>
                      <a:pt x="10" y="8"/>
                    </a:lnTo>
                    <a:lnTo>
                      <a:pt x="0" y="12"/>
                    </a:lnTo>
                    <a:lnTo>
                      <a:pt x="0" y="18"/>
                    </a:lnTo>
                    <a:lnTo>
                      <a:pt x="0" y="28"/>
                    </a:lnTo>
                    <a:lnTo>
                      <a:pt x="8" y="32"/>
                    </a:lnTo>
                    <a:lnTo>
                      <a:pt x="20" y="32"/>
                    </a:lnTo>
                    <a:lnTo>
                      <a:pt x="20" y="24"/>
                    </a:lnTo>
                    <a:lnTo>
                      <a:pt x="30" y="12"/>
                    </a:lnTo>
                    <a:lnTo>
                      <a:pt x="26" y="0"/>
                    </a:lnTo>
                  </a:path>
                </a:pathLst>
              </a:custGeom>
              <a:solidFill>
                <a:schemeClr val="hlink"/>
              </a:solidFill>
              <a:ln w="12700" cap="rnd">
                <a:solidFill>
                  <a:schemeClr val="bg1"/>
                </a:solidFill>
                <a:round/>
                <a:headEnd/>
                <a:tailEnd/>
              </a:ln>
            </p:spPr>
            <p:txBody>
              <a:bodyPr/>
              <a:lstStyle/>
              <a:p>
                <a:endParaRPr lang="en-US"/>
              </a:p>
            </p:txBody>
          </p:sp>
          <p:sp>
            <p:nvSpPr>
              <p:cNvPr id="13950" name="Freeform 231"/>
              <p:cNvSpPr>
                <a:spLocks/>
              </p:cNvSpPr>
              <p:nvPr/>
            </p:nvSpPr>
            <p:spPr bwMode="ltGray">
              <a:xfrm>
                <a:off x="2915" y="3416"/>
                <a:ext cx="35" cy="37"/>
              </a:xfrm>
              <a:custGeom>
                <a:avLst/>
                <a:gdLst>
                  <a:gd name="T0" fmla="*/ 30 w 35"/>
                  <a:gd name="T1" fmla="*/ 0 h 33"/>
                  <a:gd name="T2" fmla="*/ 20 w 35"/>
                  <a:gd name="T3" fmla="*/ 0 h 33"/>
                  <a:gd name="T4" fmla="*/ 16 w 35"/>
                  <a:gd name="T5" fmla="*/ 9 h 33"/>
                  <a:gd name="T6" fmla="*/ 0 w 35"/>
                  <a:gd name="T7" fmla="*/ 17 h 33"/>
                  <a:gd name="T8" fmla="*/ 0 w 35"/>
                  <a:gd name="T9" fmla="*/ 22 h 33"/>
                  <a:gd name="T10" fmla="*/ 8 w 35"/>
                  <a:gd name="T11" fmla="*/ 25 h 33"/>
                  <a:gd name="T12" fmla="*/ 6 w 35"/>
                  <a:gd name="T13" fmla="*/ 37 h 33"/>
                  <a:gd name="T14" fmla="*/ 8 w 35"/>
                  <a:gd name="T15" fmla="*/ 45 h 33"/>
                  <a:gd name="T16" fmla="*/ 12 w 35"/>
                  <a:gd name="T17" fmla="*/ 45 h 33"/>
                  <a:gd name="T18" fmla="*/ 14 w 35"/>
                  <a:gd name="T19" fmla="*/ 39 h 33"/>
                  <a:gd name="T20" fmla="*/ 20 w 35"/>
                  <a:gd name="T21" fmla="*/ 39 h 33"/>
                  <a:gd name="T22" fmla="*/ 30 w 35"/>
                  <a:gd name="T23" fmla="*/ 31 h 33"/>
                  <a:gd name="T24" fmla="*/ 34 w 35"/>
                  <a:gd name="T25" fmla="*/ 11 h 33"/>
                  <a:gd name="T26" fmla="*/ 34 w 35"/>
                  <a:gd name="T27" fmla="*/ 2 h 33"/>
                  <a:gd name="T28" fmla="*/ 30 w 35"/>
                  <a:gd name="T29" fmla="*/ 0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
                  <a:gd name="T46" fmla="*/ 0 h 33"/>
                  <a:gd name="T47" fmla="*/ 35 w 35"/>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 h="33">
                    <a:moveTo>
                      <a:pt x="30" y="0"/>
                    </a:moveTo>
                    <a:lnTo>
                      <a:pt x="20" y="0"/>
                    </a:lnTo>
                    <a:lnTo>
                      <a:pt x="16" y="6"/>
                    </a:lnTo>
                    <a:lnTo>
                      <a:pt x="0" y="12"/>
                    </a:lnTo>
                    <a:lnTo>
                      <a:pt x="0" y="16"/>
                    </a:lnTo>
                    <a:lnTo>
                      <a:pt x="8" y="18"/>
                    </a:lnTo>
                    <a:lnTo>
                      <a:pt x="6" y="26"/>
                    </a:lnTo>
                    <a:lnTo>
                      <a:pt x="8" y="32"/>
                    </a:lnTo>
                    <a:lnTo>
                      <a:pt x="12" y="32"/>
                    </a:lnTo>
                    <a:lnTo>
                      <a:pt x="14" y="28"/>
                    </a:lnTo>
                    <a:lnTo>
                      <a:pt x="20" y="28"/>
                    </a:lnTo>
                    <a:lnTo>
                      <a:pt x="30" y="22"/>
                    </a:lnTo>
                    <a:lnTo>
                      <a:pt x="34" y="8"/>
                    </a:lnTo>
                    <a:lnTo>
                      <a:pt x="34" y="2"/>
                    </a:lnTo>
                    <a:lnTo>
                      <a:pt x="30" y="0"/>
                    </a:lnTo>
                  </a:path>
                </a:pathLst>
              </a:custGeom>
              <a:solidFill>
                <a:schemeClr val="hlink"/>
              </a:solidFill>
              <a:ln w="12700" cap="rnd">
                <a:solidFill>
                  <a:schemeClr val="bg1"/>
                </a:solidFill>
                <a:round/>
                <a:headEnd/>
                <a:tailEnd/>
              </a:ln>
            </p:spPr>
            <p:txBody>
              <a:bodyPr/>
              <a:lstStyle/>
              <a:p>
                <a:endParaRPr lang="en-US"/>
              </a:p>
            </p:txBody>
          </p:sp>
          <p:sp>
            <p:nvSpPr>
              <p:cNvPr id="13951" name="Freeform 232"/>
              <p:cNvSpPr>
                <a:spLocks/>
              </p:cNvSpPr>
              <p:nvPr/>
            </p:nvSpPr>
            <p:spPr bwMode="ltGray">
              <a:xfrm>
                <a:off x="2799" y="3174"/>
                <a:ext cx="179" cy="191"/>
              </a:xfrm>
              <a:custGeom>
                <a:avLst/>
                <a:gdLst>
                  <a:gd name="T0" fmla="*/ 178 w 179"/>
                  <a:gd name="T1" fmla="*/ 128 h 171"/>
                  <a:gd name="T2" fmla="*/ 166 w 179"/>
                  <a:gd name="T3" fmla="*/ 140 h 171"/>
                  <a:gd name="T4" fmla="*/ 162 w 179"/>
                  <a:gd name="T5" fmla="*/ 142 h 171"/>
                  <a:gd name="T6" fmla="*/ 158 w 179"/>
                  <a:gd name="T7" fmla="*/ 151 h 171"/>
                  <a:gd name="T8" fmla="*/ 148 w 179"/>
                  <a:gd name="T9" fmla="*/ 151 h 171"/>
                  <a:gd name="T10" fmla="*/ 144 w 179"/>
                  <a:gd name="T11" fmla="*/ 156 h 171"/>
                  <a:gd name="T12" fmla="*/ 132 w 179"/>
                  <a:gd name="T13" fmla="*/ 164 h 171"/>
                  <a:gd name="T14" fmla="*/ 126 w 179"/>
                  <a:gd name="T15" fmla="*/ 175 h 171"/>
                  <a:gd name="T16" fmla="*/ 124 w 179"/>
                  <a:gd name="T17" fmla="*/ 175 h 171"/>
                  <a:gd name="T18" fmla="*/ 122 w 179"/>
                  <a:gd name="T19" fmla="*/ 190 h 171"/>
                  <a:gd name="T20" fmla="*/ 116 w 179"/>
                  <a:gd name="T21" fmla="*/ 190 h 171"/>
                  <a:gd name="T22" fmla="*/ 112 w 179"/>
                  <a:gd name="T23" fmla="*/ 199 h 171"/>
                  <a:gd name="T24" fmla="*/ 102 w 179"/>
                  <a:gd name="T25" fmla="*/ 199 h 171"/>
                  <a:gd name="T26" fmla="*/ 102 w 179"/>
                  <a:gd name="T27" fmla="*/ 210 h 171"/>
                  <a:gd name="T28" fmla="*/ 100 w 179"/>
                  <a:gd name="T29" fmla="*/ 220 h 171"/>
                  <a:gd name="T30" fmla="*/ 72 w 179"/>
                  <a:gd name="T31" fmla="*/ 217 h 171"/>
                  <a:gd name="T32" fmla="*/ 64 w 179"/>
                  <a:gd name="T33" fmla="*/ 203 h 171"/>
                  <a:gd name="T34" fmla="*/ 56 w 179"/>
                  <a:gd name="T35" fmla="*/ 203 h 171"/>
                  <a:gd name="T36" fmla="*/ 52 w 179"/>
                  <a:gd name="T37" fmla="*/ 214 h 171"/>
                  <a:gd name="T38" fmla="*/ 48 w 179"/>
                  <a:gd name="T39" fmla="*/ 223 h 171"/>
                  <a:gd name="T40" fmla="*/ 36 w 179"/>
                  <a:gd name="T41" fmla="*/ 235 h 171"/>
                  <a:gd name="T42" fmla="*/ 20 w 179"/>
                  <a:gd name="T43" fmla="*/ 237 h 171"/>
                  <a:gd name="T44" fmla="*/ 12 w 179"/>
                  <a:gd name="T45" fmla="*/ 237 h 171"/>
                  <a:gd name="T46" fmla="*/ 16 w 179"/>
                  <a:gd name="T47" fmla="*/ 214 h 171"/>
                  <a:gd name="T48" fmla="*/ 10 w 179"/>
                  <a:gd name="T49" fmla="*/ 203 h 171"/>
                  <a:gd name="T50" fmla="*/ 0 w 179"/>
                  <a:gd name="T51" fmla="*/ 192 h 171"/>
                  <a:gd name="T52" fmla="*/ 8 w 179"/>
                  <a:gd name="T53" fmla="*/ 4 h 171"/>
                  <a:gd name="T54" fmla="*/ 162 w 179"/>
                  <a:gd name="T55" fmla="*/ 0 h 171"/>
                  <a:gd name="T56" fmla="*/ 178 w 179"/>
                  <a:gd name="T57" fmla="*/ 128 h 1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9"/>
                  <a:gd name="T88" fmla="*/ 0 h 171"/>
                  <a:gd name="T89" fmla="*/ 179 w 179"/>
                  <a:gd name="T90" fmla="*/ 171 h 17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9" h="171">
                    <a:moveTo>
                      <a:pt x="178" y="92"/>
                    </a:moveTo>
                    <a:lnTo>
                      <a:pt x="166" y="100"/>
                    </a:lnTo>
                    <a:lnTo>
                      <a:pt x="162" y="102"/>
                    </a:lnTo>
                    <a:lnTo>
                      <a:pt x="158" y="108"/>
                    </a:lnTo>
                    <a:lnTo>
                      <a:pt x="148" y="108"/>
                    </a:lnTo>
                    <a:lnTo>
                      <a:pt x="144" y="112"/>
                    </a:lnTo>
                    <a:lnTo>
                      <a:pt x="132" y="118"/>
                    </a:lnTo>
                    <a:lnTo>
                      <a:pt x="126" y="126"/>
                    </a:lnTo>
                    <a:lnTo>
                      <a:pt x="124" y="126"/>
                    </a:lnTo>
                    <a:lnTo>
                      <a:pt x="122" y="136"/>
                    </a:lnTo>
                    <a:lnTo>
                      <a:pt x="116" y="136"/>
                    </a:lnTo>
                    <a:lnTo>
                      <a:pt x="112" y="142"/>
                    </a:lnTo>
                    <a:lnTo>
                      <a:pt x="102" y="142"/>
                    </a:lnTo>
                    <a:lnTo>
                      <a:pt x="102" y="150"/>
                    </a:lnTo>
                    <a:lnTo>
                      <a:pt x="100" y="158"/>
                    </a:lnTo>
                    <a:lnTo>
                      <a:pt x="72" y="156"/>
                    </a:lnTo>
                    <a:lnTo>
                      <a:pt x="64" y="146"/>
                    </a:lnTo>
                    <a:lnTo>
                      <a:pt x="56" y="146"/>
                    </a:lnTo>
                    <a:lnTo>
                      <a:pt x="52" y="154"/>
                    </a:lnTo>
                    <a:lnTo>
                      <a:pt x="48" y="160"/>
                    </a:lnTo>
                    <a:lnTo>
                      <a:pt x="36" y="168"/>
                    </a:lnTo>
                    <a:lnTo>
                      <a:pt x="20" y="170"/>
                    </a:lnTo>
                    <a:lnTo>
                      <a:pt x="12" y="170"/>
                    </a:lnTo>
                    <a:lnTo>
                      <a:pt x="16" y="154"/>
                    </a:lnTo>
                    <a:lnTo>
                      <a:pt x="10" y="146"/>
                    </a:lnTo>
                    <a:lnTo>
                      <a:pt x="0" y="138"/>
                    </a:lnTo>
                    <a:lnTo>
                      <a:pt x="8" y="4"/>
                    </a:lnTo>
                    <a:lnTo>
                      <a:pt x="162" y="0"/>
                    </a:lnTo>
                    <a:lnTo>
                      <a:pt x="178" y="92"/>
                    </a:lnTo>
                  </a:path>
                </a:pathLst>
              </a:custGeom>
              <a:solidFill>
                <a:schemeClr val="hlink"/>
              </a:solidFill>
              <a:ln w="12700" cap="rnd">
                <a:solidFill>
                  <a:schemeClr val="bg1"/>
                </a:solidFill>
                <a:round/>
                <a:headEnd/>
                <a:tailEnd/>
              </a:ln>
            </p:spPr>
            <p:txBody>
              <a:bodyPr/>
              <a:lstStyle/>
              <a:p>
                <a:endParaRPr lang="en-US"/>
              </a:p>
            </p:txBody>
          </p:sp>
          <p:sp>
            <p:nvSpPr>
              <p:cNvPr id="13952" name="Freeform 233"/>
              <p:cNvSpPr>
                <a:spLocks/>
              </p:cNvSpPr>
              <p:nvPr/>
            </p:nvSpPr>
            <p:spPr bwMode="ltGray">
              <a:xfrm>
                <a:off x="2898" y="3143"/>
                <a:ext cx="159" cy="153"/>
              </a:xfrm>
              <a:custGeom>
                <a:avLst/>
                <a:gdLst>
                  <a:gd name="T0" fmla="*/ 0 w 159"/>
                  <a:gd name="T1" fmla="*/ 47 h 137"/>
                  <a:gd name="T2" fmla="*/ 4 w 159"/>
                  <a:gd name="T3" fmla="*/ 67 h 137"/>
                  <a:gd name="T4" fmla="*/ 6 w 159"/>
                  <a:gd name="T5" fmla="*/ 73 h 137"/>
                  <a:gd name="T6" fmla="*/ 8 w 159"/>
                  <a:gd name="T7" fmla="*/ 84 h 137"/>
                  <a:gd name="T8" fmla="*/ 14 w 159"/>
                  <a:gd name="T9" fmla="*/ 86 h 137"/>
                  <a:gd name="T10" fmla="*/ 20 w 159"/>
                  <a:gd name="T11" fmla="*/ 104 h 137"/>
                  <a:gd name="T12" fmla="*/ 30 w 159"/>
                  <a:gd name="T13" fmla="*/ 111 h 137"/>
                  <a:gd name="T14" fmla="*/ 34 w 159"/>
                  <a:gd name="T15" fmla="*/ 117 h 137"/>
                  <a:gd name="T16" fmla="*/ 36 w 159"/>
                  <a:gd name="T17" fmla="*/ 128 h 137"/>
                  <a:gd name="T18" fmla="*/ 40 w 159"/>
                  <a:gd name="T19" fmla="*/ 131 h 137"/>
                  <a:gd name="T20" fmla="*/ 46 w 159"/>
                  <a:gd name="T21" fmla="*/ 131 h 137"/>
                  <a:gd name="T22" fmla="*/ 48 w 159"/>
                  <a:gd name="T23" fmla="*/ 133 h 137"/>
                  <a:gd name="T24" fmla="*/ 42 w 159"/>
                  <a:gd name="T25" fmla="*/ 142 h 137"/>
                  <a:gd name="T26" fmla="*/ 42 w 159"/>
                  <a:gd name="T27" fmla="*/ 151 h 137"/>
                  <a:gd name="T28" fmla="*/ 44 w 159"/>
                  <a:gd name="T29" fmla="*/ 162 h 137"/>
                  <a:gd name="T30" fmla="*/ 52 w 159"/>
                  <a:gd name="T31" fmla="*/ 162 h 137"/>
                  <a:gd name="T32" fmla="*/ 66 w 159"/>
                  <a:gd name="T33" fmla="*/ 164 h 137"/>
                  <a:gd name="T34" fmla="*/ 72 w 159"/>
                  <a:gd name="T35" fmla="*/ 172 h 137"/>
                  <a:gd name="T36" fmla="*/ 74 w 159"/>
                  <a:gd name="T37" fmla="*/ 179 h 137"/>
                  <a:gd name="T38" fmla="*/ 78 w 159"/>
                  <a:gd name="T39" fmla="*/ 183 h 137"/>
                  <a:gd name="T40" fmla="*/ 92 w 159"/>
                  <a:gd name="T41" fmla="*/ 183 h 137"/>
                  <a:gd name="T42" fmla="*/ 110 w 159"/>
                  <a:gd name="T43" fmla="*/ 190 h 137"/>
                  <a:gd name="T44" fmla="*/ 148 w 159"/>
                  <a:gd name="T45" fmla="*/ 136 h 137"/>
                  <a:gd name="T46" fmla="*/ 158 w 159"/>
                  <a:gd name="T47" fmla="*/ 45 h 137"/>
                  <a:gd name="T48" fmla="*/ 96 w 159"/>
                  <a:gd name="T49" fmla="*/ 0 h 137"/>
                  <a:gd name="T50" fmla="*/ 60 w 159"/>
                  <a:gd name="T51" fmla="*/ 11 h 137"/>
                  <a:gd name="T52" fmla="*/ 0 w 159"/>
                  <a:gd name="T53" fmla="*/ 47 h 13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9"/>
                  <a:gd name="T82" fmla="*/ 0 h 137"/>
                  <a:gd name="T83" fmla="*/ 159 w 159"/>
                  <a:gd name="T84" fmla="*/ 137 h 13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9" h="137">
                    <a:moveTo>
                      <a:pt x="0" y="34"/>
                    </a:moveTo>
                    <a:lnTo>
                      <a:pt x="4" y="48"/>
                    </a:lnTo>
                    <a:lnTo>
                      <a:pt x="6" y="52"/>
                    </a:lnTo>
                    <a:lnTo>
                      <a:pt x="8" y="60"/>
                    </a:lnTo>
                    <a:lnTo>
                      <a:pt x="14" y="62"/>
                    </a:lnTo>
                    <a:lnTo>
                      <a:pt x="20" y="74"/>
                    </a:lnTo>
                    <a:lnTo>
                      <a:pt x="30" y="80"/>
                    </a:lnTo>
                    <a:lnTo>
                      <a:pt x="34" y="84"/>
                    </a:lnTo>
                    <a:lnTo>
                      <a:pt x="36" y="92"/>
                    </a:lnTo>
                    <a:lnTo>
                      <a:pt x="40" y="94"/>
                    </a:lnTo>
                    <a:lnTo>
                      <a:pt x="46" y="94"/>
                    </a:lnTo>
                    <a:lnTo>
                      <a:pt x="48" y="96"/>
                    </a:lnTo>
                    <a:lnTo>
                      <a:pt x="42" y="102"/>
                    </a:lnTo>
                    <a:lnTo>
                      <a:pt x="42" y="108"/>
                    </a:lnTo>
                    <a:lnTo>
                      <a:pt x="44" y="116"/>
                    </a:lnTo>
                    <a:lnTo>
                      <a:pt x="52" y="116"/>
                    </a:lnTo>
                    <a:lnTo>
                      <a:pt x="66" y="118"/>
                    </a:lnTo>
                    <a:lnTo>
                      <a:pt x="72" y="124"/>
                    </a:lnTo>
                    <a:lnTo>
                      <a:pt x="74" y="128"/>
                    </a:lnTo>
                    <a:lnTo>
                      <a:pt x="78" y="132"/>
                    </a:lnTo>
                    <a:lnTo>
                      <a:pt x="92" y="132"/>
                    </a:lnTo>
                    <a:lnTo>
                      <a:pt x="110" y="136"/>
                    </a:lnTo>
                    <a:lnTo>
                      <a:pt x="148" y="98"/>
                    </a:lnTo>
                    <a:lnTo>
                      <a:pt x="158" y="32"/>
                    </a:lnTo>
                    <a:lnTo>
                      <a:pt x="96" y="0"/>
                    </a:lnTo>
                    <a:lnTo>
                      <a:pt x="60" y="8"/>
                    </a:lnTo>
                    <a:lnTo>
                      <a:pt x="0" y="34"/>
                    </a:lnTo>
                  </a:path>
                </a:pathLst>
              </a:custGeom>
              <a:solidFill>
                <a:schemeClr val="hlink"/>
              </a:solidFill>
              <a:ln w="12700" cap="rnd">
                <a:solidFill>
                  <a:schemeClr val="bg1"/>
                </a:solidFill>
                <a:round/>
                <a:headEnd/>
                <a:tailEnd/>
              </a:ln>
            </p:spPr>
            <p:txBody>
              <a:bodyPr/>
              <a:lstStyle/>
              <a:p>
                <a:endParaRPr lang="en-US"/>
              </a:p>
            </p:txBody>
          </p:sp>
          <p:sp>
            <p:nvSpPr>
              <p:cNvPr id="13953" name="Freeform 234"/>
              <p:cNvSpPr>
                <a:spLocks/>
              </p:cNvSpPr>
              <p:nvPr/>
            </p:nvSpPr>
            <p:spPr bwMode="ltGray">
              <a:xfrm>
                <a:off x="2996" y="3066"/>
                <a:ext cx="187" cy="310"/>
              </a:xfrm>
              <a:custGeom>
                <a:avLst/>
                <a:gdLst>
                  <a:gd name="T0" fmla="*/ 180 w 189"/>
                  <a:gd name="T1" fmla="*/ 2 h 277"/>
                  <a:gd name="T2" fmla="*/ 180 w 189"/>
                  <a:gd name="T3" fmla="*/ 20 h 277"/>
                  <a:gd name="T4" fmla="*/ 178 w 189"/>
                  <a:gd name="T5" fmla="*/ 44 h 277"/>
                  <a:gd name="T6" fmla="*/ 180 w 189"/>
                  <a:gd name="T7" fmla="*/ 57 h 277"/>
                  <a:gd name="T8" fmla="*/ 176 w 189"/>
                  <a:gd name="T9" fmla="*/ 84 h 277"/>
                  <a:gd name="T10" fmla="*/ 174 w 189"/>
                  <a:gd name="T11" fmla="*/ 115 h 277"/>
                  <a:gd name="T12" fmla="*/ 167 w 189"/>
                  <a:gd name="T13" fmla="*/ 128 h 277"/>
                  <a:gd name="T14" fmla="*/ 149 w 189"/>
                  <a:gd name="T15" fmla="*/ 156 h 277"/>
                  <a:gd name="T16" fmla="*/ 131 w 189"/>
                  <a:gd name="T17" fmla="*/ 165 h 277"/>
                  <a:gd name="T18" fmla="*/ 104 w 189"/>
                  <a:gd name="T19" fmla="*/ 186 h 277"/>
                  <a:gd name="T20" fmla="*/ 93 w 189"/>
                  <a:gd name="T21" fmla="*/ 204 h 277"/>
                  <a:gd name="T22" fmla="*/ 74 w 189"/>
                  <a:gd name="T23" fmla="*/ 220 h 277"/>
                  <a:gd name="T24" fmla="*/ 66 w 189"/>
                  <a:gd name="T25" fmla="*/ 223 h 277"/>
                  <a:gd name="T26" fmla="*/ 62 w 189"/>
                  <a:gd name="T27" fmla="*/ 237 h 277"/>
                  <a:gd name="T28" fmla="*/ 70 w 189"/>
                  <a:gd name="T29" fmla="*/ 265 h 277"/>
                  <a:gd name="T30" fmla="*/ 70 w 189"/>
                  <a:gd name="T31" fmla="*/ 325 h 277"/>
                  <a:gd name="T32" fmla="*/ 60 w 189"/>
                  <a:gd name="T33" fmla="*/ 340 h 277"/>
                  <a:gd name="T34" fmla="*/ 38 w 189"/>
                  <a:gd name="T35" fmla="*/ 351 h 277"/>
                  <a:gd name="T36" fmla="*/ 29 w 189"/>
                  <a:gd name="T37" fmla="*/ 360 h 277"/>
                  <a:gd name="T38" fmla="*/ 27 w 189"/>
                  <a:gd name="T39" fmla="*/ 387 h 277"/>
                  <a:gd name="T40" fmla="*/ 13 w 189"/>
                  <a:gd name="T41" fmla="*/ 367 h 277"/>
                  <a:gd name="T42" fmla="*/ 13 w 189"/>
                  <a:gd name="T43" fmla="*/ 329 h 277"/>
                  <a:gd name="T44" fmla="*/ 10 w 189"/>
                  <a:gd name="T45" fmla="*/ 278 h 277"/>
                  <a:gd name="T46" fmla="*/ 23 w 189"/>
                  <a:gd name="T47" fmla="*/ 262 h 277"/>
                  <a:gd name="T48" fmla="*/ 25 w 189"/>
                  <a:gd name="T49" fmla="*/ 256 h 277"/>
                  <a:gd name="T50" fmla="*/ 29 w 189"/>
                  <a:gd name="T51" fmla="*/ 239 h 277"/>
                  <a:gd name="T52" fmla="*/ 40 w 189"/>
                  <a:gd name="T53" fmla="*/ 213 h 277"/>
                  <a:gd name="T54" fmla="*/ 40 w 189"/>
                  <a:gd name="T55" fmla="*/ 188 h 277"/>
                  <a:gd name="T56" fmla="*/ 44 w 189"/>
                  <a:gd name="T57" fmla="*/ 139 h 277"/>
                  <a:gd name="T58" fmla="*/ 4 w 189"/>
                  <a:gd name="T59" fmla="*/ 120 h 277"/>
                  <a:gd name="T60" fmla="*/ 0 w 189"/>
                  <a:gd name="T61" fmla="*/ 79 h 277"/>
                  <a:gd name="T62" fmla="*/ 176 w 189"/>
                  <a:gd name="T63" fmla="*/ 0 h 27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9"/>
                  <a:gd name="T97" fmla="*/ 0 h 277"/>
                  <a:gd name="T98" fmla="*/ 189 w 189"/>
                  <a:gd name="T99" fmla="*/ 277 h 27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9" h="277">
                    <a:moveTo>
                      <a:pt x="182" y="0"/>
                    </a:moveTo>
                    <a:lnTo>
                      <a:pt x="186" y="2"/>
                    </a:lnTo>
                    <a:lnTo>
                      <a:pt x="188" y="8"/>
                    </a:lnTo>
                    <a:lnTo>
                      <a:pt x="186" y="14"/>
                    </a:lnTo>
                    <a:lnTo>
                      <a:pt x="184" y="23"/>
                    </a:lnTo>
                    <a:lnTo>
                      <a:pt x="184" y="31"/>
                    </a:lnTo>
                    <a:lnTo>
                      <a:pt x="184" y="35"/>
                    </a:lnTo>
                    <a:lnTo>
                      <a:pt x="186" y="41"/>
                    </a:lnTo>
                    <a:lnTo>
                      <a:pt x="182" y="45"/>
                    </a:lnTo>
                    <a:lnTo>
                      <a:pt x="182" y="60"/>
                    </a:lnTo>
                    <a:lnTo>
                      <a:pt x="182" y="70"/>
                    </a:lnTo>
                    <a:lnTo>
                      <a:pt x="180" y="82"/>
                    </a:lnTo>
                    <a:lnTo>
                      <a:pt x="178" y="89"/>
                    </a:lnTo>
                    <a:lnTo>
                      <a:pt x="173" y="91"/>
                    </a:lnTo>
                    <a:lnTo>
                      <a:pt x="163" y="105"/>
                    </a:lnTo>
                    <a:lnTo>
                      <a:pt x="155" y="111"/>
                    </a:lnTo>
                    <a:lnTo>
                      <a:pt x="148" y="115"/>
                    </a:lnTo>
                    <a:lnTo>
                      <a:pt x="134" y="117"/>
                    </a:lnTo>
                    <a:lnTo>
                      <a:pt x="111" y="126"/>
                    </a:lnTo>
                    <a:lnTo>
                      <a:pt x="107" y="132"/>
                    </a:lnTo>
                    <a:lnTo>
                      <a:pt x="102" y="142"/>
                    </a:lnTo>
                    <a:lnTo>
                      <a:pt x="96" y="146"/>
                    </a:lnTo>
                    <a:lnTo>
                      <a:pt x="90" y="148"/>
                    </a:lnTo>
                    <a:lnTo>
                      <a:pt x="77" y="157"/>
                    </a:lnTo>
                    <a:lnTo>
                      <a:pt x="73" y="155"/>
                    </a:lnTo>
                    <a:lnTo>
                      <a:pt x="69" y="159"/>
                    </a:lnTo>
                    <a:lnTo>
                      <a:pt x="69" y="163"/>
                    </a:lnTo>
                    <a:lnTo>
                      <a:pt x="65" y="169"/>
                    </a:lnTo>
                    <a:lnTo>
                      <a:pt x="71" y="173"/>
                    </a:lnTo>
                    <a:lnTo>
                      <a:pt x="73" y="189"/>
                    </a:lnTo>
                    <a:lnTo>
                      <a:pt x="75" y="212"/>
                    </a:lnTo>
                    <a:lnTo>
                      <a:pt x="73" y="231"/>
                    </a:lnTo>
                    <a:lnTo>
                      <a:pt x="71" y="239"/>
                    </a:lnTo>
                    <a:lnTo>
                      <a:pt x="63" y="243"/>
                    </a:lnTo>
                    <a:lnTo>
                      <a:pt x="50" y="249"/>
                    </a:lnTo>
                    <a:lnTo>
                      <a:pt x="38" y="251"/>
                    </a:lnTo>
                    <a:lnTo>
                      <a:pt x="33" y="253"/>
                    </a:lnTo>
                    <a:lnTo>
                      <a:pt x="29" y="257"/>
                    </a:lnTo>
                    <a:lnTo>
                      <a:pt x="27" y="266"/>
                    </a:lnTo>
                    <a:lnTo>
                      <a:pt x="27" y="276"/>
                    </a:lnTo>
                    <a:lnTo>
                      <a:pt x="10" y="274"/>
                    </a:lnTo>
                    <a:lnTo>
                      <a:pt x="13" y="262"/>
                    </a:lnTo>
                    <a:lnTo>
                      <a:pt x="8" y="262"/>
                    </a:lnTo>
                    <a:lnTo>
                      <a:pt x="13" y="235"/>
                    </a:lnTo>
                    <a:lnTo>
                      <a:pt x="12" y="212"/>
                    </a:lnTo>
                    <a:lnTo>
                      <a:pt x="10" y="198"/>
                    </a:lnTo>
                    <a:lnTo>
                      <a:pt x="15" y="192"/>
                    </a:lnTo>
                    <a:lnTo>
                      <a:pt x="23" y="187"/>
                    </a:lnTo>
                    <a:lnTo>
                      <a:pt x="25" y="187"/>
                    </a:lnTo>
                    <a:lnTo>
                      <a:pt x="25" y="183"/>
                    </a:lnTo>
                    <a:lnTo>
                      <a:pt x="25" y="177"/>
                    </a:lnTo>
                    <a:lnTo>
                      <a:pt x="29" y="171"/>
                    </a:lnTo>
                    <a:lnTo>
                      <a:pt x="40" y="161"/>
                    </a:lnTo>
                    <a:lnTo>
                      <a:pt x="40" y="152"/>
                    </a:lnTo>
                    <a:lnTo>
                      <a:pt x="36" y="142"/>
                    </a:lnTo>
                    <a:lnTo>
                      <a:pt x="40" y="134"/>
                    </a:lnTo>
                    <a:lnTo>
                      <a:pt x="44" y="128"/>
                    </a:lnTo>
                    <a:lnTo>
                      <a:pt x="44" y="99"/>
                    </a:lnTo>
                    <a:lnTo>
                      <a:pt x="23" y="87"/>
                    </a:lnTo>
                    <a:lnTo>
                      <a:pt x="4" y="86"/>
                    </a:lnTo>
                    <a:lnTo>
                      <a:pt x="2" y="74"/>
                    </a:lnTo>
                    <a:lnTo>
                      <a:pt x="0" y="56"/>
                    </a:lnTo>
                    <a:lnTo>
                      <a:pt x="84" y="8"/>
                    </a:lnTo>
                    <a:lnTo>
                      <a:pt x="182" y="0"/>
                    </a:lnTo>
                  </a:path>
                </a:pathLst>
              </a:custGeom>
              <a:solidFill>
                <a:schemeClr val="hlink"/>
              </a:solidFill>
              <a:ln w="12700" cap="rnd">
                <a:solidFill>
                  <a:schemeClr val="bg1"/>
                </a:solidFill>
                <a:round/>
                <a:headEnd/>
                <a:tailEnd/>
              </a:ln>
            </p:spPr>
            <p:txBody>
              <a:bodyPr/>
              <a:lstStyle/>
              <a:p>
                <a:endParaRPr lang="en-US"/>
              </a:p>
            </p:txBody>
          </p:sp>
          <p:sp>
            <p:nvSpPr>
              <p:cNvPr id="13954" name="Freeform 235"/>
              <p:cNvSpPr>
                <a:spLocks/>
              </p:cNvSpPr>
              <p:nvPr/>
            </p:nvSpPr>
            <p:spPr bwMode="ltGray">
              <a:xfrm>
                <a:off x="2994" y="3065"/>
                <a:ext cx="196" cy="318"/>
              </a:xfrm>
              <a:custGeom>
                <a:avLst/>
                <a:gdLst>
                  <a:gd name="T0" fmla="*/ 191 w 197"/>
                  <a:gd name="T1" fmla="*/ 2 h 285"/>
                  <a:gd name="T2" fmla="*/ 191 w 197"/>
                  <a:gd name="T3" fmla="*/ 20 h 285"/>
                  <a:gd name="T4" fmla="*/ 189 w 197"/>
                  <a:gd name="T5" fmla="*/ 45 h 285"/>
                  <a:gd name="T6" fmla="*/ 191 w 197"/>
                  <a:gd name="T7" fmla="*/ 58 h 285"/>
                  <a:gd name="T8" fmla="*/ 187 w 197"/>
                  <a:gd name="T9" fmla="*/ 86 h 285"/>
                  <a:gd name="T10" fmla="*/ 185 w 197"/>
                  <a:gd name="T11" fmla="*/ 117 h 285"/>
                  <a:gd name="T12" fmla="*/ 177 w 197"/>
                  <a:gd name="T13" fmla="*/ 131 h 285"/>
                  <a:gd name="T14" fmla="*/ 159 w 197"/>
                  <a:gd name="T15" fmla="*/ 158 h 285"/>
                  <a:gd name="T16" fmla="*/ 137 w 197"/>
                  <a:gd name="T17" fmla="*/ 167 h 285"/>
                  <a:gd name="T18" fmla="*/ 109 w 197"/>
                  <a:gd name="T19" fmla="*/ 190 h 285"/>
                  <a:gd name="T20" fmla="*/ 98 w 197"/>
                  <a:gd name="T21" fmla="*/ 208 h 285"/>
                  <a:gd name="T22" fmla="*/ 80 w 197"/>
                  <a:gd name="T23" fmla="*/ 225 h 285"/>
                  <a:gd name="T24" fmla="*/ 72 w 197"/>
                  <a:gd name="T25" fmla="*/ 228 h 285"/>
                  <a:gd name="T26" fmla="*/ 68 w 197"/>
                  <a:gd name="T27" fmla="*/ 241 h 285"/>
                  <a:gd name="T28" fmla="*/ 76 w 197"/>
                  <a:gd name="T29" fmla="*/ 269 h 285"/>
                  <a:gd name="T30" fmla="*/ 76 w 197"/>
                  <a:gd name="T31" fmla="*/ 331 h 285"/>
                  <a:gd name="T32" fmla="*/ 66 w 197"/>
                  <a:gd name="T33" fmla="*/ 347 h 285"/>
                  <a:gd name="T34" fmla="*/ 40 w 197"/>
                  <a:gd name="T35" fmla="*/ 358 h 285"/>
                  <a:gd name="T36" fmla="*/ 30 w 197"/>
                  <a:gd name="T37" fmla="*/ 367 h 285"/>
                  <a:gd name="T38" fmla="*/ 28 w 197"/>
                  <a:gd name="T39" fmla="*/ 395 h 285"/>
                  <a:gd name="T40" fmla="*/ 14 w 197"/>
                  <a:gd name="T41" fmla="*/ 375 h 285"/>
                  <a:gd name="T42" fmla="*/ 14 w 197"/>
                  <a:gd name="T43" fmla="*/ 336 h 285"/>
                  <a:gd name="T44" fmla="*/ 10 w 197"/>
                  <a:gd name="T45" fmla="*/ 283 h 285"/>
                  <a:gd name="T46" fmla="*/ 24 w 197"/>
                  <a:gd name="T47" fmla="*/ 267 h 285"/>
                  <a:gd name="T48" fmla="*/ 26 w 197"/>
                  <a:gd name="T49" fmla="*/ 261 h 285"/>
                  <a:gd name="T50" fmla="*/ 30 w 197"/>
                  <a:gd name="T51" fmla="*/ 244 h 285"/>
                  <a:gd name="T52" fmla="*/ 42 w 197"/>
                  <a:gd name="T53" fmla="*/ 216 h 285"/>
                  <a:gd name="T54" fmla="*/ 42 w 197"/>
                  <a:gd name="T55" fmla="*/ 192 h 285"/>
                  <a:gd name="T56" fmla="*/ 46 w 197"/>
                  <a:gd name="T57" fmla="*/ 142 h 285"/>
                  <a:gd name="T58" fmla="*/ 4 w 197"/>
                  <a:gd name="T59" fmla="*/ 122 h 285"/>
                  <a:gd name="T60" fmla="*/ 0 w 197"/>
                  <a:gd name="T61" fmla="*/ 81 h 285"/>
                  <a:gd name="T62" fmla="*/ 187 w 197"/>
                  <a:gd name="T63" fmla="*/ 0 h 2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7"/>
                  <a:gd name="T97" fmla="*/ 0 h 285"/>
                  <a:gd name="T98" fmla="*/ 197 w 197"/>
                  <a:gd name="T99" fmla="*/ 285 h 2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7" h="285">
                    <a:moveTo>
                      <a:pt x="190" y="0"/>
                    </a:moveTo>
                    <a:lnTo>
                      <a:pt x="194" y="2"/>
                    </a:lnTo>
                    <a:lnTo>
                      <a:pt x="196" y="8"/>
                    </a:lnTo>
                    <a:lnTo>
                      <a:pt x="194" y="14"/>
                    </a:lnTo>
                    <a:lnTo>
                      <a:pt x="192" y="24"/>
                    </a:lnTo>
                    <a:lnTo>
                      <a:pt x="192" y="32"/>
                    </a:lnTo>
                    <a:lnTo>
                      <a:pt x="192" y="36"/>
                    </a:lnTo>
                    <a:lnTo>
                      <a:pt x="194" y="42"/>
                    </a:lnTo>
                    <a:lnTo>
                      <a:pt x="190" y="46"/>
                    </a:lnTo>
                    <a:lnTo>
                      <a:pt x="190" y="62"/>
                    </a:lnTo>
                    <a:lnTo>
                      <a:pt x="190" y="72"/>
                    </a:lnTo>
                    <a:lnTo>
                      <a:pt x="188" y="84"/>
                    </a:lnTo>
                    <a:lnTo>
                      <a:pt x="186" y="92"/>
                    </a:lnTo>
                    <a:lnTo>
                      <a:pt x="180" y="94"/>
                    </a:lnTo>
                    <a:lnTo>
                      <a:pt x="170" y="108"/>
                    </a:lnTo>
                    <a:lnTo>
                      <a:pt x="162" y="114"/>
                    </a:lnTo>
                    <a:lnTo>
                      <a:pt x="154" y="118"/>
                    </a:lnTo>
                    <a:lnTo>
                      <a:pt x="140" y="120"/>
                    </a:lnTo>
                    <a:lnTo>
                      <a:pt x="116" y="130"/>
                    </a:lnTo>
                    <a:lnTo>
                      <a:pt x="112" y="136"/>
                    </a:lnTo>
                    <a:lnTo>
                      <a:pt x="106" y="146"/>
                    </a:lnTo>
                    <a:lnTo>
                      <a:pt x="100" y="150"/>
                    </a:lnTo>
                    <a:lnTo>
                      <a:pt x="94" y="152"/>
                    </a:lnTo>
                    <a:lnTo>
                      <a:pt x="80" y="162"/>
                    </a:lnTo>
                    <a:lnTo>
                      <a:pt x="76" y="160"/>
                    </a:lnTo>
                    <a:lnTo>
                      <a:pt x="72" y="164"/>
                    </a:lnTo>
                    <a:lnTo>
                      <a:pt x="72" y="168"/>
                    </a:lnTo>
                    <a:lnTo>
                      <a:pt x="68" y="174"/>
                    </a:lnTo>
                    <a:lnTo>
                      <a:pt x="74" y="178"/>
                    </a:lnTo>
                    <a:lnTo>
                      <a:pt x="76" y="194"/>
                    </a:lnTo>
                    <a:lnTo>
                      <a:pt x="78" y="218"/>
                    </a:lnTo>
                    <a:lnTo>
                      <a:pt x="76" y="238"/>
                    </a:lnTo>
                    <a:lnTo>
                      <a:pt x="74" y="246"/>
                    </a:lnTo>
                    <a:lnTo>
                      <a:pt x="66" y="250"/>
                    </a:lnTo>
                    <a:lnTo>
                      <a:pt x="52" y="256"/>
                    </a:lnTo>
                    <a:lnTo>
                      <a:pt x="40" y="258"/>
                    </a:lnTo>
                    <a:lnTo>
                      <a:pt x="34" y="260"/>
                    </a:lnTo>
                    <a:lnTo>
                      <a:pt x="30" y="264"/>
                    </a:lnTo>
                    <a:lnTo>
                      <a:pt x="28" y="274"/>
                    </a:lnTo>
                    <a:lnTo>
                      <a:pt x="28" y="284"/>
                    </a:lnTo>
                    <a:lnTo>
                      <a:pt x="10" y="282"/>
                    </a:lnTo>
                    <a:lnTo>
                      <a:pt x="14" y="270"/>
                    </a:lnTo>
                    <a:lnTo>
                      <a:pt x="8" y="270"/>
                    </a:lnTo>
                    <a:lnTo>
                      <a:pt x="14" y="242"/>
                    </a:lnTo>
                    <a:lnTo>
                      <a:pt x="12" y="218"/>
                    </a:lnTo>
                    <a:lnTo>
                      <a:pt x="10" y="204"/>
                    </a:lnTo>
                    <a:lnTo>
                      <a:pt x="16" y="198"/>
                    </a:lnTo>
                    <a:lnTo>
                      <a:pt x="24" y="192"/>
                    </a:lnTo>
                    <a:lnTo>
                      <a:pt x="26" y="192"/>
                    </a:lnTo>
                    <a:lnTo>
                      <a:pt x="26" y="188"/>
                    </a:lnTo>
                    <a:lnTo>
                      <a:pt x="26" y="182"/>
                    </a:lnTo>
                    <a:lnTo>
                      <a:pt x="30" y="176"/>
                    </a:lnTo>
                    <a:lnTo>
                      <a:pt x="42" y="166"/>
                    </a:lnTo>
                    <a:lnTo>
                      <a:pt x="42" y="156"/>
                    </a:lnTo>
                    <a:lnTo>
                      <a:pt x="38" y="146"/>
                    </a:lnTo>
                    <a:lnTo>
                      <a:pt x="42" y="138"/>
                    </a:lnTo>
                    <a:lnTo>
                      <a:pt x="46" y="132"/>
                    </a:lnTo>
                    <a:lnTo>
                      <a:pt x="46" y="102"/>
                    </a:lnTo>
                    <a:lnTo>
                      <a:pt x="24" y="90"/>
                    </a:lnTo>
                    <a:lnTo>
                      <a:pt x="4" y="88"/>
                    </a:lnTo>
                    <a:lnTo>
                      <a:pt x="2" y="76"/>
                    </a:lnTo>
                    <a:lnTo>
                      <a:pt x="0" y="58"/>
                    </a:lnTo>
                    <a:lnTo>
                      <a:pt x="88" y="8"/>
                    </a:lnTo>
                    <a:lnTo>
                      <a:pt x="190" y="0"/>
                    </a:lnTo>
                  </a:path>
                </a:pathLst>
              </a:custGeom>
              <a:solidFill>
                <a:schemeClr val="hlink"/>
              </a:solidFill>
              <a:ln w="12700" cap="rnd">
                <a:solidFill>
                  <a:schemeClr val="bg1"/>
                </a:solidFill>
                <a:round/>
                <a:headEnd/>
                <a:tailEnd/>
              </a:ln>
            </p:spPr>
            <p:txBody>
              <a:bodyPr/>
              <a:lstStyle/>
              <a:p>
                <a:endParaRPr lang="en-US"/>
              </a:p>
            </p:txBody>
          </p:sp>
          <p:sp>
            <p:nvSpPr>
              <p:cNvPr id="13955" name="Freeform 236"/>
              <p:cNvSpPr>
                <a:spLocks/>
              </p:cNvSpPr>
              <p:nvPr/>
            </p:nvSpPr>
            <p:spPr bwMode="ltGray">
              <a:xfrm>
                <a:off x="3043" y="3034"/>
                <a:ext cx="44" cy="151"/>
              </a:xfrm>
              <a:custGeom>
                <a:avLst/>
                <a:gdLst>
                  <a:gd name="T0" fmla="*/ 0 w 45"/>
                  <a:gd name="T1" fmla="*/ 102 h 135"/>
                  <a:gd name="T2" fmla="*/ 15 w 45"/>
                  <a:gd name="T3" fmla="*/ 125 h 135"/>
                  <a:gd name="T4" fmla="*/ 22 w 45"/>
                  <a:gd name="T5" fmla="*/ 119 h 135"/>
                  <a:gd name="T6" fmla="*/ 22 w 45"/>
                  <a:gd name="T7" fmla="*/ 131 h 135"/>
                  <a:gd name="T8" fmla="*/ 22 w 45"/>
                  <a:gd name="T9" fmla="*/ 138 h 135"/>
                  <a:gd name="T10" fmla="*/ 20 w 45"/>
                  <a:gd name="T11" fmla="*/ 145 h 135"/>
                  <a:gd name="T12" fmla="*/ 20 w 45"/>
                  <a:gd name="T13" fmla="*/ 151 h 135"/>
                  <a:gd name="T14" fmla="*/ 20 w 45"/>
                  <a:gd name="T15" fmla="*/ 167 h 135"/>
                  <a:gd name="T16" fmla="*/ 22 w 45"/>
                  <a:gd name="T17" fmla="*/ 169 h 135"/>
                  <a:gd name="T18" fmla="*/ 26 w 45"/>
                  <a:gd name="T19" fmla="*/ 186 h 135"/>
                  <a:gd name="T20" fmla="*/ 33 w 45"/>
                  <a:gd name="T21" fmla="*/ 188 h 135"/>
                  <a:gd name="T22" fmla="*/ 31 w 45"/>
                  <a:gd name="T23" fmla="*/ 176 h 135"/>
                  <a:gd name="T24" fmla="*/ 36 w 45"/>
                  <a:gd name="T25" fmla="*/ 167 h 135"/>
                  <a:gd name="T26" fmla="*/ 38 w 45"/>
                  <a:gd name="T27" fmla="*/ 155 h 135"/>
                  <a:gd name="T28" fmla="*/ 36 w 45"/>
                  <a:gd name="T29" fmla="*/ 145 h 135"/>
                  <a:gd name="T30" fmla="*/ 41 w 45"/>
                  <a:gd name="T31" fmla="*/ 129 h 135"/>
                  <a:gd name="T32" fmla="*/ 39 w 45"/>
                  <a:gd name="T33" fmla="*/ 125 h 135"/>
                  <a:gd name="T34" fmla="*/ 33 w 45"/>
                  <a:gd name="T35" fmla="*/ 107 h 135"/>
                  <a:gd name="T36" fmla="*/ 29 w 45"/>
                  <a:gd name="T37" fmla="*/ 93 h 135"/>
                  <a:gd name="T38" fmla="*/ 22 w 45"/>
                  <a:gd name="T39" fmla="*/ 86 h 135"/>
                  <a:gd name="T40" fmla="*/ 24 w 45"/>
                  <a:gd name="T41" fmla="*/ 81 h 135"/>
                  <a:gd name="T42" fmla="*/ 33 w 45"/>
                  <a:gd name="T43" fmla="*/ 66 h 135"/>
                  <a:gd name="T44" fmla="*/ 38 w 45"/>
                  <a:gd name="T45" fmla="*/ 50 h 135"/>
                  <a:gd name="T46" fmla="*/ 27 w 45"/>
                  <a:gd name="T47" fmla="*/ 0 h 135"/>
                  <a:gd name="T48" fmla="*/ 3 w 45"/>
                  <a:gd name="T49" fmla="*/ 0 h 135"/>
                  <a:gd name="T50" fmla="*/ 0 w 45"/>
                  <a:gd name="T51" fmla="*/ 102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5"/>
                  <a:gd name="T79" fmla="*/ 0 h 135"/>
                  <a:gd name="T80" fmla="*/ 45 w 45"/>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5" h="135">
                    <a:moveTo>
                      <a:pt x="0" y="72"/>
                    </a:moveTo>
                    <a:lnTo>
                      <a:pt x="15" y="89"/>
                    </a:lnTo>
                    <a:lnTo>
                      <a:pt x="24" y="85"/>
                    </a:lnTo>
                    <a:lnTo>
                      <a:pt x="24" y="94"/>
                    </a:lnTo>
                    <a:lnTo>
                      <a:pt x="22" y="98"/>
                    </a:lnTo>
                    <a:lnTo>
                      <a:pt x="20" y="104"/>
                    </a:lnTo>
                    <a:lnTo>
                      <a:pt x="20" y="108"/>
                    </a:lnTo>
                    <a:lnTo>
                      <a:pt x="20" y="119"/>
                    </a:lnTo>
                    <a:lnTo>
                      <a:pt x="24" y="121"/>
                    </a:lnTo>
                    <a:lnTo>
                      <a:pt x="29" y="132"/>
                    </a:lnTo>
                    <a:lnTo>
                      <a:pt x="36" y="134"/>
                    </a:lnTo>
                    <a:lnTo>
                      <a:pt x="34" y="125"/>
                    </a:lnTo>
                    <a:lnTo>
                      <a:pt x="39" y="119"/>
                    </a:lnTo>
                    <a:lnTo>
                      <a:pt x="41" y="111"/>
                    </a:lnTo>
                    <a:lnTo>
                      <a:pt x="39" y="104"/>
                    </a:lnTo>
                    <a:lnTo>
                      <a:pt x="44" y="92"/>
                    </a:lnTo>
                    <a:lnTo>
                      <a:pt x="42" y="89"/>
                    </a:lnTo>
                    <a:lnTo>
                      <a:pt x="36" y="77"/>
                    </a:lnTo>
                    <a:lnTo>
                      <a:pt x="32" y="66"/>
                    </a:lnTo>
                    <a:lnTo>
                      <a:pt x="25" y="62"/>
                    </a:lnTo>
                    <a:lnTo>
                      <a:pt x="27" y="57"/>
                    </a:lnTo>
                    <a:lnTo>
                      <a:pt x="36" y="47"/>
                    </a:lnTo>
                    <a:lnTo>
                      <a:pt x="41" y="36"/>
                    </a:lnTo>
                    <a:lnTo>
                      <a:pt x="30" y="0"/>
                    </a:lnTo>
                    <a:lnTo>
                      <a:pt x="3" y="0"/>
                    </a:lnTo>
                    <a:lnTo>
                      <a:pt x="0" y="72"/>
                    </a:lnTo>
                  </a:path>
                </a:pathLst>
              </a:custGeom>
              <a:solidFill>
                <a:schemeClr val="hlink"/>
              </a:solidFill>
              <a:ln w="12700" cap="rnd">
                <a:solidFill>
                  <a:schemeClr val="bg1"/>
                </a:solidFill>
                <a:round/>
                <a:headEnd/>
                <a:tailEnd/>
              </a:ln>
            </p:spPr>
            <p:txBody>
              <a:bodyPr/>
              <a:lstStyle/>
              <a:p>
                <a:endParaRPr lang="en-US"/>
              </a:p>
            </p:txBody>
          </p:sp>
          <p:sp>
            <p:nvSpPr>
              <p:cNvPr id="13956" name="Freeform 237"/>
              <p:cNvSpPr>
                <a:spLocks/>
              </p:cNvSpPr>
              <p:nvPr/>
            </p:nvSpPr>
            <p:spPr bwMode="ltGray">
              <a:xfrm>
                <a:off x="3041" y="3033"/>
                <a:ext cx="53" cy="160"/>
              </a:xfrm>
              <a:custGeom>
                <a:avLst/>
                <a:gdLst>
                  <a:gd name="T0" fmla="*/ 0 w 53"/>
                  <a:gd name="T1" fmla="*/ 106 h 143"/>
                  <a:gd name="T2" fmla="*/ 18 w 53"/>
                  <a:gd name="T3" fmla="*/ 131 h 143"/>
                  <a:gd name="T4" fmla="*/ 28 w 53"/>
                  <a:gd name="T5" fmla="*/ 126 h 143"/>
                  <a:gd name="T6" fmla="*/ 28 w 53"/>
                  <a:gd name="T7" fmla="*/ 140 h 143"/>
                  <a:gd name="T8" fmla="*/ 26 w 53"/>
                  <a:gd name="T9" fmla="*/ 145 h 143"/>
                  <a:gd name="T10" fmla="*/ 24 w 53"/>
                  <a:gd name="T11" fmla="*/ 154 h 143"/>
                  <a:gd name="T12" fmla="*/ 24 w 53"/>
                  <a:gd name="T13" fmla="*/ 160 h 143"/>
                  <a:gd name="T14" fmla="*/ 24 w 53"/>
                  <a:gd name="T15" fmla="*/ 177 h 143"/>
                  <a:gd name="T16" fmla="*/ 28 w 53"/>
                  <a:gd name="T17" fmla="*/ 179 h 143"/>
                  <a:gd name="T18" fmla="*/ 34 w 53"/>
                  <a:gd name="T19" fmla="*/ 197 h 143"/>
                  <a:gd name="T20" fmla="*/ 42 w 53"/>
                  <a:gd name="T21" fmla="*/ 199 h 143"/>
                  <a:gd name="T22" fmla="*/ 40 w 53"/>
                  <a:gd name="T23" fmla="*/ 186 h 143"/>
                  <a:gd name="T24" fmla="*/ 46 w 53"/>
                  <a:gd name="T25" fmla="*/ 177 h 143"/>
                  <a:gd name="T26" fmla="*/ 48 w 53"/>
                  <a:gd name="T27" fmla="*/ 166 h 143"/>
                  <a:gd name="T28" fmla="*/ 46 w 53"/>
                  <a:gd name="T29" fmla="*/ 154 h 143"/>
                  <a:gd name="T30" fmla="*/ 52 w 53"/>
                  <a:gd name="T31" fmla="*/ 138 h 143"/>
                  <a:gd name="T32" fmla="*/ 50 w 53"/>
                  <a:gd name="T33" fmla="*/ 131 h 143"/>
                  <a:gd name="T34" fmla="*/ 42 w 53"/>
                  <a:gd name="T35" fmla="*/ 115 h 143"/>
                  <a:gd name="T36" fmla="*/ 38 w 53"/>
                  <a:gd name="T37" fmla="*/ 97 h 143"/>
                  <a:gd name="T38" fmla="*/ 30 w 53"/>
                  <a:gd name="T39" fmla="*/ 93 h 143"/>
                  <a:gd name="T40" fmla="*/ 32 w 53"/>
                  <a:gd name="T41" fmla="*/ 84 h 143"/>
                  <a:gd name="T42" fmla="*/ 42 w 53"/>
                  <a:gd name="T43" fmla="*/ 70 h 143"/>
                  <a:gd name="T44" fmla="*/ 48 w 53"/>
                  <a:gd name="T45" fmla="*/ 54 h 143"/>
                  <a:gd name="T46" fmla="*/ 36 w 53"/>
                  <a:gd name="T47" fmla="*/ 0 h 143"/>
                  <a:gd name="T48" fmla="*/ 4 w 53"/>
                  <a:gd name="T49" fmla="*/ 0 h 143"/>
                  <a:gd name="T50" fmla="*/ 0 w 53"/>
                  <a:gd name="T51" fmla="*/ 10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3"/>
                  <a:gd name="T79" fmla="*/ 0 h 143"/>
                  <a:gd name="T80" fmla="*/ 53 w 53"/>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3" h="143">
                    <a:moveTo>
                      <a:pt x="0" y="76"/>
                    </a:moveTo>
                    <a:lnTo>
                      <a:pt x="18" y="94"/>
                    </a:lnTo>
                    <a:lnTo>
                      <a:pt x="28" y="90"/>
                    </a:lnTo>
                    <a:lnTo>
                      <a:pt x="28" y="100"/>
                    </a:lnTo>
                    <a:lnTo>
                      <a:pt x="26" y="104"/>
                    </a:lnTo>
                    <a:lnTo>
                      <a:pt x="24" y="110"/>
                    </a:lnTo>
                    <a:lnTo>
                      <a:pt x="24" y="114"/>
                    </a:lnTo>
                    <a:lnTo>
                      <a:pt x="24" y="126"/>
                    </a:lnTo>
                    <a:lnTo>
                      <a:pt x="28" y="128"/>
                    </a:lnTo>
                    <a:lnTo>
                      <a:pt x="34" y="140"/>
                    </a:lnTo>
                    <a:lnTo>
                      <a:pt x="42" y="142"/>
                    </a:lnTo>
                    <a:lnTo>
                      <a:pt x="40" y="132"/>
                    </a:lnTo>
                    <a:lnTo>
                      <a:pt x="46" y="126"/>
                    </a:lnTo>
                    <a:lnTo>
                      <a:pt x="48" y="118"/>
                    </a:lnTo>
                    <a:lnTo>
                      <a:pt x="46" y="110"/>
                    </a:lnTo>
                    <a:lnTo>
                      <a:pt x="52" y="98"/>
                    </a:lnTo>
                    <a:lnTo>
                      <a:pt x="50" y="94"/>
                    </a:lnTo>
                    <a:lnTo>
                      <a:pt x="42" y="82"/>
                    </a:lnTo>
                    <a:lnTo>
                      <a:pt x="38" y="70"/>
                    </a:lnTo>
                    <a:lnTo>
                      <a:pt x="30" y="66"/>
                    </a:lnTo>
                    <a:lnTo>
                      <a:pt x="32" y="60"/>
                    </a:lnTo>
                    <a:lnTo>
                      <a:pt x="42" y="50"/>
                    </a:lnTo>
                    <a:lnTo>
                      <a:pt x="48" y="38"/>
                    </a:lnTo>
                    <a:lnTo>
                      <a:pt x="36" y="0"/>
                    </a:lnTo>
                    <a:lnTo>
                      <a:pt x="4" y="0"/>
                    </a:lnTo>
                    <a:lnTo>
                      <a:pt x="0" y="76"/>
                    </a:lnTo>
                  </a:path>
                </a:pathLst>
              </a:custGeom>
              <a:solidFill>
                <a:schemeClr val="hlink"/>
              </a:solidFill>
              <a:ln w="12700" cap="rnd">
                <a:solidFill>
                  <a:schemeClr val="bg1"/>
                </a:solidFill>
                <a:round/>
                <a:headEnd/>
                <a:tailEnd/>
              </a:ln>
            </p:spPr>
            <p:txBody>
              <a:bodyPr/>
              <a:lstStyle/>
              <a:p>
                <a:endParaRPr lang="en-US"/>
              </a:p>
            </p:txBody>
          </p:sp>
          <p:sp>
            <p:nvSpPr>
              <p:cNvPr id="13957" name="Freeform 238"/>
              <p:cNvSpPr>
                <a:spLocks/>
              </p:cNvSpPr>
              <p:nvPr/>
            </p:nvSpPr>
            <p:spPr bwMode="ltGray">
              <a:xfrm>
                <a:off x="3206" y="2610"/>
                <a:ext cx="192" cy="260"/>
              </a:xfrm>
              <a:custGeom>
                <a:avLst/>
                <a:gdLst>
                  <a:gd name="T0" fmla="*/ 48 w 193"/>
                  <a:gd name="T1" fmla="*/ 0 h 233"/>
                  <a:gd name="T2" fmla="*/ 56 w 193"/>
                  <a:gd name="T3" fmla="*/ 4 h 233"/>
                  <a:gd name="T4" fmla="*/ 60 w 193"/>
                  <a:gd name="T5" fmla="*/ 17 h 233"/>
                  <a:gd name="T6" fmla="*/ 63 w 193"/>
                  <a:gd name="T7" fmla="*/ 23 h 233"/>
                  <a:gd name="T8" fmla="*/ 69 w 193"/>
                  <a:gd name="T9" fmla="*/ 32 h 233"/>
                  <a:gd name="T10" fmla="*/ 83 w 193"/>
                  <a:gd name="T11" fmla="*/ 32 h 233"/>
                  <a:gd name="T12" fmla="*/ 94 w 193"/>
                  <a:gd name="T13" fmla="*/ 23 h 233"/>
                  <a:gd name="T14" fmla="*/ 101 w 193"/>
                  <a:gd name="T15" fmla="*/ 29 h 233"/>
                  <a:gd name="T16" fmla="*/ 110 w 193"/>
                  <a:gd name="T17" fmla="*/ 23 h 233"/>
                  <a:gd name="T18" fmla="*/ 116 w 193"/>
                  <a:gd name="T19" fmla="*/ 17 h 233"/>
                  <a:gd name="T20" fmla="*/ 122 w 193"/>
                  <a:gd name="T21" fmla="*/ 20 h 233"/>
                  <a:gd name="T22" fmla="*/ 126 w 193"/>
                  <a:gd name="T23" fmla="*/ 20 h 233"/>
                  <a:gd name="T24" fmla="*/ 135 w 193"/>
                  <a:gd name="T25" fmla="*/ 13 h 233"/>
                  <a:gd name="T26" fmla="*/ 149 w 193"/>
                  <a:gd name="T27" fmla="*/ 17 h 233"/>
                  <a:gd name="T28" fmla="*/ 158 w 193"/>
                  <a:gd name="T29" fmla="*/ 11 h 233"/>
                  <a:gd name="T30" fmla="*/ 170 w 193"/>
                  <a:gd name="T31" fmla="*/ 9 h 233"/>
                  <a:gd name="T32" fmla="*/ 172 w 193"/>
                  <a:gd name="T33" fmla="*/ 0 h 233"/>
                  <a:gd name="T34" fmla="*/ 181 w 193"/>
                  <a:gd name="T35" fmla="*/ 0 h 233"/>
                  <a:gd name="T36" fmla="*/ 189 w 193"/>
                  <a:gd name="T37" fmla="*/ 4 h 233"/>
                  <a:gd name="T38" fmla="*/ 185 w 193"/>
                  <a:gd name="T39" fmla="*/ 11 h 233"/>
                  <a:gd name="T40" fmla="*/ 185 w 193"/>
                  <a:gd name="T41" fmla="*/ 21 h 233"/>
                  <a:gd name="T42" fmla="*/ 183 w 193"/>
                  <a:gd name="T43" fmla="*/ 35 h 233"/>
                  <a:gd name="T44" fmla="*/ 179 w 193"/>
                  <a:gd name="T45" fmla="*/ 57 h 233"/>
                  <a:gd name="T46" fmla="*/ 174 w 193"/>
                  <a:gd name="T47" fmla="*/ 69 h 233"/>
                  <a:gd name="T48" fmla="*/ 166 w 193"/>
                  <a:gd name="T49" fmla="*/ 84 h 233"/>
                  <a:gd name="T50" fmla="*/ 164 w 193"/>
                  <a:gd name="T51" fmla="*/ 95 h 233"/>
                  <a:gd name="T52" fmla="*/ 158 w 193"/>
                  <a:gd name="T53" fmla="*/ 100 h 233"/>
                  <a:gd name="T54" fmla="*/ 156 w 193"/>
                  <a:gd name="T55" fmla="*/ 112 h 233"/>
                  <a:gd name="T56" fmla="*/ 151 w 193"/>
                  <a:gd name="T57" fmla="*/ 123 h 233"/>
                  <a:gd name="T58" fmla="*/ 145 w 193"/>
                  <a:gd name="T59" fmla="*/ 151 h 233"/>
                  <a:gd name="T60" fmla="*/ 135 w 193"/>
                  <a:gd name="T61" fmla="*/ 167 h 233"/>
                  <a:gd name="T62" fmla="*/ 129 w 193"/>
                  <a:gd name="T63" fmla="*/ 172 h 233"/>
                  <a:gd name="T64" fmla="*/ 128 w 193"/>
                  <a:gd name="T65" fmla="*/ 181 h 233"/>
                  <a:gd name="T66" fmla="*/ 120 w 193"/>
                  <a:gd name="T67" fmla="*/ 195 h 233"/>
                  <a:gd name="T68" fmla="*/ 103 w 193"/>
                  <a:gd name="T69" fmla="*/ 218 h 233"/>
                  <a:gd name="T70" fmla="*/ 96 w 193"/>
                  <a:gd name="T71" fmla="*/ 228 h 233"/>
                  <a:gd name="T72" fmla="*/ 88 w 193"/>
                  <a:gd name="T73" fmla="*/ 239 h 233"/>
                  <a:gd name="T74" fmla="*/ 83 w 193"/>
                  <a:gd name="T75" fmla="*/ 239 h 233"/>
                  <a:gd name="T76" fmla="*/ 75 w 193"/>
                  <a:gd name="T77" fmla="*/ 250 h 233"/>
                  <a:gd name="T78" fmla="*/ 69 w 193"/>
                  <a:gd name="T79" fmla="*/ 253 h 233"/>
                  <a:gd name="T80" fmla="*/ 60 w 193"/>
                  <a:gd name="T81" fmla="*/ 266 h 233"/>
                  <a:gd name="T82" fmla="*/ 44 w 193"/>
                  <a:gd name="T83" fmla="*/ 282 h 233"/>
                  <a:gd name="T84" fmla="*/ 33 w 193"/>
                  <a:gd name="T85" fmla="*/ 299 h 233"/>
                  <a:gd name="T86" fmla="*/ 23 w 193"/>
                  <a:gd name="T87" fmla="*/ 311 h 233"/>
                  <a:gd name="T88" fmla="*/ 17 w 193"/>
                  <a:gd name="T89" fmla="*/ 322 h 233"/>
                  <a:gd name="T90" fmla="*/ 2 w 193"/>
                  <a:gd name="T91" fmla="*/ 320 h 233"/>
                  <a:gd name="T92" fmla="*/ 0 w 193"/>
                  <a:gd name="T93" fmla="*/ 221 h 233"/>
                  <a:gd name="T94" fmla="*/ 33 w 193"/>
                  <a:gd name="T95" fmla="*/ 13 h 233"/>
                  <a:gd name="T96" fmla="*/ 48 w 193"/>
                  <a:gd name="T97" fmla="*/ 0 h 23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3"/>
                  <a:gd name="T148" fmla="*/ 0 h 233"/>
                  <a:gd name="T149" fmla="*/ 193 w 193"/>
                  <a:gd name="T150" fmla="*/ 233 h 23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3" h="233">
                    <a:moveTo>
                      <a:pt x="48" y="0"/>
                    </a:moveTo>
                    <a:lnTo>
                      <a:pt x="56" y="4"/>
                    </a:lnTo>
                    <a:lnTo>
                      <a:pt x="60" y="12"/>
                    </a:lnTo>
                    <a:lnTo>
                      <a:pt x="63" y="17"/>
                    </a:lnTo>
                    <a:lnTo>
                      <a:pt x="69" y="23"/>
                    </a:lnTo>
                    <a:lnTo>
                      <a:pt x="83" y="23"/>
                    </a:lnTo>
                    <a:lnTo>
                      <a:pt x="94" y="17"/>
                    </a:lnTo>
                    <a:lnTo>
                      <a:pt x="104" y="21"/>
                    </a:lnTo>
                    <a:lnTo>
                      <a:pt x="113" y="17"/>
                    </a:lnTo>
                    <a:lnTo>
                      <a:pt x="119" y="12"/>
                    </a:lnTo>
                    <a:lnTo>
                      <a:pt x="125" y="14"/>
                    </a:lnTo>
                    <a:lnTo>
                      <a:pt x="129" y="14"/>
                    </a:lnTo>
                    <a:lnTo>
                      <a:pt x="138" y="10"/>
                    </a:lnTo>
                    <a:lnTo>
                      <a:pt x="152" y="12"/>
                    </a:lnTo>
                    <a:lnTo>
                      <a:pt x="161" y="8"/>
                    </a:lnTo>
                    <a:lnTo>
                      <a:pt x="173" y="6"/>
                    </a:lnTo>
                    <a:lnTo>
                      <a:pt x="175" y="0"/>
                    </a:lnTo>
                    <a:lnTo>
                      <a:pt x="184" y="0"/>
                    </a:lnTo>
                    <a:lnTo>
                      <a:pt x="192" y="4"/>
                    </a:lnTo>
                    <a:lnTo>
                      <a:pt x="188" y="8"/>
                    </a:lnTo>
                    <a:lnTo>
                      <a:pt x="188" y="15"/>
                    </a:lnTo>
                    <a:lnTo>
                      <a:pt x="186" y="25"/>
                    </a:lnTo>
                    <a:lnTo>
                      <a:pt x="182" y="41"/>
                    </a:lnTo>
                    <a:lnTo>
                      <a:pt x="177" y="50"/>
                    </a:lnTo>
                    <a:lnTo>
                      <a:pt x="169" y="60"/>
                    </a:lnTo>
                    <a:lnTo>
                      <a:pt x="167" y="68"/>
                    </a:lnTo>
                    <a:lnTo>
                      <a:pt x="161" y="73"/>
                    </a:lnTo>
                    <a:lnTo>
                      <a:pt x="159" y="81"/>
                    </a:lnTo>
                    <a:lnTo>
                      <a:pt x="154" y="89"/>
                    </a:lnTo>
                    <a:lnTo>
                      <a:pt x="148" y="108"/>
                    </a:lnTo>
                    <a:lnTo>
                      <a:pt x="138" y="120"/>
                    </a:lnTo>
                    <a:lnTo>
                      <a:pt x="132" y="124"/>
                    </a:lnTo>
                    <a:lnTo>
                      <a:pt x="131" y="130"/>
                    </a:lnTo>
                    <a:lnTo>
                      <a:pt x="123" y="141"/>
                    </a:lnTo>
                    <a:lnTo>
                      <a:pt x="106" y="157"/>
                    </a:lnTo>
                    <a:lnTo>
                      <a:pt x="98" y="164"/>
                    </a:lnTo>
                    <a:lnTo>
                      <a:pt x="88" y="172"/>
                    </a:lnTo>
                    <a:lnTo>
                      <a:pt x="83" y="172"/>
                    </a:lnTo>
                    <a:lnTo>
                      <a:pt x="75" y="180"/>
                    </a:lnTo>
                    <a:lnTo>
                      <a:pt x="69" y="182"/>
                    </a:lnTo>
                    <a:lnTo>
                      <a:pt x="60" y="191"/>
                    </a:lnTo>
                    <a:lnTo>
                      <a:pt x="44" y="203"/>
                    </a:lnTo>
                    <a:lnTo>
                      <a:pt x="33" y="215"/>
                    </a:lnTo>
                    <a:lnTo>
                      <a:pt x="23" y="224"/>
                    </a:lnTo>
                    <a:lnTo>
                      <a:pt x="17" y="232"/>
                    </a:lnTo>
                    <a:lnTo>
                      <a:pt x="2" y="230"/>
                    </a:lnTo>
                    <a:lnTo>
                      <a:pt x="0" y="159"/>
                    </a:lnTo>
                    <a:lnTo>
                      <a:pt x="33" y="10"/>
                    </a:lnTo>
                    <a:lnTo>
                      <a:pt x="48" y="0"/>
                    </a:lnTo>
                  </a:path>
                </a:pathLst>
              </a:custGeom>
              <a:solidFill>
                <a:schemeClr val="hlink"/>
              </a:solidFill>
              <a:ln w="12700" cap="rnd">
                <a:solidFill>
                  <a:schemeClr val="bg1"/>
                </a:solidFill>
                <a:round/>
                <a:headEnd/>
                <a:tailEnd/>
              </a:ln>
            </p:spPr>
            <p:txBody>
              <a:bodyPr/>
              <a:lstStyle/>
              <a:p>
                <a:endParaRPr lang="en-US"/>
              </a:p>
            </p:txBody>
          </p:sp>
          <p:sp>
            <p:nvSpPr>
              <p:cNvPr id="13958" name="Freeform 239"/>
              <p:cNvSpPr>
                <a:spLocks/>
              </p:cNvSpPr>
              <p:nvPr/>
            </p:nvSpPr>
            <p:spPr bwMode="ltGray">
              <a:xfrm>
                <a:off x="3205" y="2608"/>
                <a:ext cx="200" cy="270"/>
              </a:xfrm>
              <a:custGeom>
                <a:avLst/>
                <a:gdLst>
                  <a:gd name="T0" fmla="*/ 50 w 201"/>
                  <a:gd name="T1" fmla="*/ 0 h 241"/>
                  <a:gd name="T2" fmla="*/ 58 w 201"/>
                  <a:gd name="T3" fmla="*/ 4 h 241"/>
                  <a:gd name="T4" fmla="*/ 62 w 201"/>
                  <a:gd name="T5" fmla="*/ 17 h 241"/>
                  <a:gd name="T6" fmla="*/ 66 w 201"/>
                  <a:gd name="T7" fmla="*/ 25 h 241"/>
                  <a:gd name="T8" fmla="*/ 72 w 201"/>
                  <a:gd name="T9" fmla="*/ 34 h 241"/>
                  <a:gd name="T10" fmla="*/ 86 w 201"/>
                  <a:gd name="T11" fmla="*/ 34 h 241"/>
                  <a:gd name="T12" fmla="*/ 98 w 201"/>
                  <a:gd name="T13" fmla="*/ 25 h 241"/>
                  <a:gd name="T14" fmla="*/ 105 w 201"/>
                  <a:gd name="T15" fmla="*/ 31 h 241"/>
                  <a:gd name="T16" fmla="*/ 115 w 201"/>
                  <a:gd name="T17" fmla="*/ 25 h 241"/>
                  <a:gd name="T18" fmla="*/ 121 w 201"/>
                  <a:gd name="T19" fmla="*/ 17 h 241"/>
                  <a:gd name="T20" fmla="*/ 127 w 201"/>
                  <a:gd name="T21" fmla="*/ 20 h 241"/>
                  <a:gd name="T22" fmla="*/ 131 w 201"/>
                  <a:gd name="T23" fmla="*/ 20 h 241"/>
                  <a:gd name="T24" fmla="*/ 141 w 201"/>
                  <a:gd name="T25" fmla="*/ 13 h 241"/>
                  <a:gd name="T26" fmla="*/ 155 w 201"/>
                  <a:gd name="T27" fmla="*/ 17 h 241"/>
                  <a:gd name="T28" fmla="*/ 165 w 201"/>
                  <a:gd name="T29" fmla="*/ 11 h 241"/>
                  <a:gd name="T30" fmla="*/ 177 w 201"/>
                  <a:gd name="T31" fmla="*/ 9 h 241"/>
                  <a:gd name="T32" fmla="*/ 179 w 201"/>
                  <a:gd name="T33" fmla="*/ 0 h 241"/>
                  <a:gd name="T34" fmla="*/ 189 w 201"/>
                  <a:gd name="T35" fmla="*/ 0 h 241"/>
                  <a:gd name="T36" fmla="*/ 197 w 201"/>
                  <a:gd name="T37" fmla="*/ 4 h 241"/>
                  <a:gd name="T38" fmla="*/ 193 w 201"/>
                  <a:gd name="T39" fmla="*/ 11 h 241"/>
                  <a:gd name="T40" fmla="*/ 193 w 201"/>
                  <a:gd name="T41" fmla="*/ 22 h 241"/>
                  <a:gd name="T42" fmla="*/ 191 w 201"/>
                  <a:gd name="T43" fmla="*/ 36 h 241"/>
                  <a:gd name="T44" fmla="*/ 187 w 201"/>
                  <a:gd name="T45" fmla="*/ 59 h 241"/>
                  <a:gd name="T46" fmla="*/ 181 w 201"/>
                  <a:gd name="T47" fmla="*/ 73 h 241"/>
                  <a:gd name="T48" fmla="*/ 173 w 201"/>
                  <a:gd name="T49" fmla="*/ 86 h 241"/>
                  <a:gd name="T50" fmla="*/ 171 w 201"/>
                  <a:gd name="T51" fmla="*/ 97 h 241"/>
                  <a:gd name="T52" fmla="*/ 165 w 201"/>
                  <a:gd name="T53" fmla="*/ 106 h 241"/>
                  <a:gd name="T54" fmla="*/ 163 w 201"/>
                  <a:gd name="T55" fmla="*/ 118 h 241"/>
                  <a:gd name="T56" fmla="*/ 157 w 201"/>
                  <a:gd name="T57" fmla="*/ 129 h 241"/>
                  <a:gd name="T58" fmla="*/ 151 w 201"/>
                  <a:gd name="T59" fmla="*/ 157 h 241"/>
                  <a:gd name="T60" fmla="*/ 141 w 201"/>
                  <a:gd name="T61" fmla="*/ 175 h 241"/>
                  <a:gd name="T62" fmla="*/ 135 w 201"/>
                  <a:gd name="T63" fmla="*/ 179 h 241"/>
                  <a:gd name="T64" fmla="*/ 133 w 201"/>
                  <a:gd name="T65" fmla="*/ 188 h 241"/>
                  <a:gd name="T66" fmla="*/ 125 w 201"/>
                  <a:gd name="T67" fmla="*/ 206 h 241"/>
                  <a:gd name="T68" fmla="*/ 107 w 201"/>
                  <a:gd name="T69" fmla="*/ 227 h 241"/>
                  <a:gd name="T70" fmla="*/ 100 w 201"/>
                  <a:gd name="T71" fmla="*/ 239 h 241"/>
                  <a:gd name="T72" fmla="*/ 92 w 201"/>
                  <a:gd name="T73" fmla="*/ 250 h 241"/>
                  <a:gd name="T74" fmla="*/ 86 w 201"/>
                  <a:gd name="T75" fmla="*/ 250 h 241"/>
                  <a:gd name="T76" fmla="*/ 78 w 201"/>
                  <a:gd name="T77" fmla="*/ 261 h 241"/>
                  <a:gd name="T78" fmla="*/ 72 w 201"/>
                  <a:gd name="T79" fmla="*/ 264 h 241"/>
                  <a:gd name="T80" fmla="*/ 62 w 201"/>
                  <a:gd name="T81" fmla="*/ 279 h 241"/>
                  <a:gd name="T82" fmla="*/ 46 w 201"/>
                  <a:gd name="T83" fmla="*/ 295 h 241"/>
                  <a:gd name="T84" fmla="*/ 34 w 201"/>
                  <a:gd name="T85" fmla="*/ 313 h 241"/>
                  <a:gd name="T86" fmla="*/ 24 w 201"/>
                  <a:gd name="T87" fmla="*/ 326 h 241"/>
                  <a:gd name="T88" fmla="*/ 18 w 201"/>
                  <a:gd name="T89" fmla="*/ 337 h 241"/>
                  <a:gd name="T90" fmla="*/ 2 w 201"/>
                  <a:gd name="T91" fmla="*/ 335 h 241"/>
                  <a:gd name="T92" fmla="*/ 0 w 201"/>
                  <a:gd name="T93" fmla="*/ 231 h 241"/>
                  <a:gd name="T94" fmla="*/ 34 w 201"/>
                  <a:gd name="T95" fmla="*/ 13 h 241"/>
                  <a:gd name="T96" fmla="*/ 50 w 201"/>
                  <a:gd name="T97" fmla="*/ 0 h 2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1"/>
                  <a:gd name="T148" fmla="*/ 0 h 241"/>
                  <a:gd name="T149" fmla="*/ 201 w 201"/>
                  <a:gd name="T150" fmla="*/ 241 h 24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1" h="241">
                    <a:moveTo>
                      <a:pt x="50" y="0"/>
                    </a:moveTo>
                    <a:lnTo>
                      <a:pt x="58" y="4"/>
                    </a:lnTo>
                    <a:lnTo>
                      <a:pt x="62" y="12"/>
                    </a:lnTo>
                    <a:lnTo>
                      <a:pt x="66" y="18"/>
                    </a:lnTo>
                    <a:lnTo>
                      <a:pt x="72" y="24"/>
                    </a:lnTo>
                    <a:lnTo>
                      <a:pt x="86" y="24"/>
                    </a:lnTo>
                    <a:lnTo>
                      <a:pt x="98" y="18"/>
                    </a:lnTo>
                    <a:lnTo>
                      <a:pt x="108" y="22"/>
                    </a:lnTo>
                    <a:lnTo>
                      <a:pt x="118" y="18"/>
                    </a:lnTo>
                    <a:lnTo>
                      <a:pt x="124" y="12"/>
                    </a:lnTo>
                    <a:lnTo>
                      <a:pt x="130" y="14"/>
                    </a:lnTo>
                    <a:lnTo>
                      <a:pt x="134" y="14"/>
                    </a:lnTo>
                    <a:lnTo>
                      <a:pt x="144" y="10"/>
                    </a:lnTo>
                    <a:lnTo>
                      <a:pt x="158" y="12"/>
                    </a:lnTo>
                    <a:lnTo>
                      <a:pt x="168" y="8"/>
                    </a:lnTo>
                    <a:lnTo>
                      <a:pt x="180" y="6"/>
                    </a:lnTo>
                    <a:lnTo>
                      <a:pt x="182" y="0"/>
                    </a:lnTo>
                    <a:lnTo>
                      <a:pt x="192" y="0"/>
                    </a:lnTo>
                    <a:lnTo>
                      <a:pt x="200" y="4"/>
                    </a:lnTo>
                    <a:lnTo>
                      <a:pt x="196" y="8"/>
                    </a:lnTo>
                    <a:lnTo>
                      <a:pt x="196" y="16"/>
                    </a:lnTo>
                    <a:lnTo>
                      <a:pt x="194" y="26"/>
                    </a:lnTo>
                    <a:lnTo>
                      <a:pt x="190" y="42"/>
                    </a:lnTo>
                    <a:lnTo>
                      <a:pt x="184" y="52"/>
                    </a:lnTo>
                    <a:lnTo>
                      <a:pt x="176" y="62"/>
                    </a:lnTo>
                    <a:lnTo>
                      <a:pt x="174" y="70"/>
                    </a:lnTo>
                    <a:lnTo>
                      <a:pt x="168" y="76"/>
                    </a:lnTo>
                    <a:lnTo>
                      <a:pt x="166" y="84"/>
                    </a:lnTo>
                    <a:lnTo>
                      <a:pt x="160" y="92"/>
                    </a:lnTo>
                    <a:lnTo>
                      <a:pt x="154" y="112"/>
                    </a:lnTo>
                    <a:lnTo>
                      <a:pt x="144" y="124"/>
                    </a:lnTo>
                    <a:lnTo>
                      <a:pt x="138" y="128"/>
                    </a:lnTo>
                    <a:lnTo>
                      <a:pt x="136" y="134"/>
                    </a:lnTo>
                    <a:lnTo>
                      <a:pt x="128" y="146"/>
                    </a:lnTo>
                    <a:lnTo>
                      <a:pt x="110" y="162"/>
                    </a:lnTo>
                    <a:lnTo>
                      <a:pt x="102" y="170"/>
                    </a:lnTo>
                    <a:lnTo>
                      <a:pt x="92" y="178"/>
                    </a:lnTo>
                    <a:lnTo>
                      <a:pt x="86" y="178"/>
                    </a:lnTo>
                    <a:lnTo>
                      <a:pt x="78" y="186"/>
                    </a:lnTo>
                    <a:lnTo>
                      <a:pt x="72" y="188"/>
                    </a:lnTo>
                    <a:lnTo>
                      <a:pt x="62" y="198"/>
                    </a:lnTo>
                    <a:lnTo>
                      <a:pt x="46" y="210"/>
                    </a:lnTo>
                    <a:lnTo>
                      <a:pt x="34" y="222"/>
                    </a:lnTo>
                    <a:lnTo>
                      <a:pt x="24" y="232"/>
                    </a:lnTo>
                    <a:lnTo>
                      <a:pt x="18" y="240"/>
                    </a:lnTo>
                    <a:lnTo>
                      <a:pt x="2" y="238"/>
                    </a:lnTo>
                    <a:lnTo>
                      <a:pt x="0" y="164"/>
                    </a:lnTo>
                    <a:lnTo>
                      <a:pt x="34" y="10"/>
                    </a:lnTo>
                    <a:lnTo>
                      <a:pt x="50" y="0"/>
                    </a:lnTo>
                  </a:path>
                </a:pathLst>
              </a:custGeom>
              <a:solidFill>
                <a:schemeClr val="hlink"/>
              </a:solidFill>
              <a:ln w="12700" cap="rnd">
                <a:solidFill>
                  <a:schemeClr val="bg1"/>
                </a:solidFill>
                <a:round/>
                <a:headEnd/>
                <a:tailEnd/>
              </a:ln>
            </p:spPr>
            <p:txBody>
              <a:bodyPr/>
              <a:lstStyle/>
              <a:p>
                <a:endParaRPr lang="en-US"/>
              </a:p>
            </p:txBody>
          </p:sp>
          <p:sp>
            <p:nvSpPr>
              <p:cNvPr id="13959" name="Freeform 240"/>
              <p:cNvSpPr>
                <a:spLocks/>
              </p:cNvSpPr>
              <p:nvPr/>
            </p:nvSpPr>
            <p:spPr bwMode="ltGray">
              <a:xfrm>
                <a:off x="3064" y="2718"/>
                <a:ext cx="165" cy="227"/>
              </a:xfrm>
              <a:custGeom>
                <a:avLst/>
                <a:gdLst>
                  <a:gd name="T0" fmla="*/ 154 w 167"/>
                  <a:gd name="T1" fmla="*/ 45 h 203"/>
                  <a:gd name="T2" fmla="*/ 160 w 167"/>
                  <a:gd name="T3" fmla="*/ 56 h 203"/>
                  <a:gd name="T4" fmla="*/ 146 w 167"/>
                  <a:gd name="T5" fmla="*/ 97 h 203"/>
                  <a:gd name="T6" fmla="*/ 142 w 167"/>
                  <a:gd name="T7" fmla="*/ 185 h 203"/>
                  <a:gd name="T8" fmla="*/ 154 w 167"/>
                  <a:gd name="T9" fmla="*/ 199 h 203"/>
                  <a:gd name="T10" fmla="*/ 148 w 167"/>
                  <a:gd name="T11" fmla="*/ 212 h 203"/>
                  <a:gd name="T12" fmla="*/ 142 w 167"/>
                  <a:gd name="T13" fmla="*/ 221 h 203"/>
                  <a:gd name="T14" fmla="*/ 136 w 167"/>
                  <a:gd name="T15" fmla="*/ 221 h 203"/>
                  <a:gd name="T16" fmla="*/ 134 w 167"/>
                  <a:gd name="T17" fmla="*/ 226 h 203"/>
                  <a:gd name="T18" fmla="*/ 128 w 167"/>
                  <a:gd name="T19" fmla="*/ 226 h 203"/>
                  <a:gd name="T20" fmla="*/ 123 w 167"/>
                  <a:gd name="T21" fmla="*/ 246 h 203"/>
                  <a:gd name="T22" fmla="*/ 117 w 167"/>
                  <a:gd name="T23" fmla="*/ 265 h 203"/>
                  <a:gd name="T24" fmla="*/ 115 w 167"/>
                  <a:gd name="T25" fmla="*/ 272 h 203"/>
                  <a:gd name="T26" fmla="*/ 111 w 167"/>
                  <a:gd name="T27" fmla="*/ 280 h 203"/>
                  <a:gd name="T28" fmla="*/ 83 w 167"/>
                  <a:gd name="T29" fmla="*/ 283 h 203"/>
                  <a:gd name="T30" fmla="*/ 0 w 167"/>
                  <a:gd name="T31" fmla="*/ 179 h 203"/>
                  <a:gd name="T32" fmla="*/ 4 w 167"/>
                  <a:gd name="T33" fmla="*/ 53 h 203"/>
                  <a:gd name="T34" fmla="*/ 43 w 167"/>
                  <a:gd name="T35" fmla="*/ 0 h 203"/>
                  <a:gd name="T36" fmla="*/ 154 w 167"/>
                  <a:gd name="T37" fmla="*/ 45 h 2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7"/>
                  <a:gd name="T58" fmla="*/ 0 h 203"/>
                  <a:gd name="T59" fmla="*/ 167 w 167"/>
                  <a:gd name="T60" fmla="*/ 203 h 20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7" h="203">
                    <a:moveTo>
                      <a:pt x="160" y="32"/>
                    </a:moveTo>
                    <a:lnTo>
                      <a:pt x="166" y="40"/>
                    </a:lnTo>
                    <a:lnTo>
                      <a:pt x="152" y="70"/>
                    </a:lnTo>
                    <a:lnTo>
                      <a:pt x="148" y="132"/>
                    </a:lnTo>
                    <a:lnTo>
                      <a:pt x="160" y="142"/>
                    </a:lnTo>
                    <a:lnTo>
                      <a:pt x="154" y="152"/>
                    </a:lnTo>
                    <a:lnTo>
                      <a:pt x="148" y="158"/>
                    </a:lnTo>
                    <a:lnTo>
                      <a:pt x="142" y="158"/>
                    </a:lnTo>
                    <a:lnTo>
                      <a:pt x="140" y="162"/>
                    </a:lnTo>
                    <a:lnTo>
                      <a:pt x="134" y="162"/>
                    </a:lnTo>
                    <a:lnTo>
                      <a:pt x="128" y="176"/>
                    </a:lnTo>
                    <a:lnTo>
                      <a:pt x="120" y="190"/>
                    </a:lnTo>
                    <a:lnTo>
                      <a:pt x="118" y="194"/>
                    </a:lnTo>
                    <a:lnTo>
                      <a:pt x="114" y="200"/>
                    </a:lnTo>
                    <a:lnTo>
                      <a:pt x="86" y="202"/>
                    </a:lnTo>
                    <a:lnTo>
                      <a:pt x="0" y="128"/>
                    </a:lnTo>
                    <a:lnTo>
                      <a:pt x="4" y="38"/>
                    </a:lnTo>
                    <a:lnTo>
                      <a:pt x="46" y="0"/>
                    </a:lnTo>
                    <a:lnTo>
                      <a:pt x="160" y="32"/>
                    </a:lnTo>
                  </a:path>
                </a:pathLst>
              </a:custGeom>
              <a:solidFill>
                <a:schemeClr val="hlink"/>
              </a:solidFill>
              <a:ln w="12700" cap="rnd">
                <a:solidFill>
                  <a:schemeClr val="bg1"/>
                </a:solidFill>
                <a:round/>
                <a:headEnd/>
                <a:tailEnd/>
              </a:ln>
            </p:spPr>
            <p:txBody>
              <a:bodyPr/>
              <a:lstStyle/>
              <a:p>
                <a:endParaRPr lang="en-US"/>
              </a:p>
            </p:txBody>
          </p:sp>
          <p:sp>
            <p:nvSpPr>
              <p:cNvPr id="13960" name="Freeform 241"/>
              <p:cNvSpPr>
                <a:spLocks/>
              </p:cNvSpPr>
              <p:nvPr/>
            </p:nvSpPr>
            <p:spPr bwMode="ltGray">
              <a:xfrm>
                <a:off x="2972" y="2839"/>
                <a:ext cx="216" cy="251"/>
              </a:xfrm>
              <a:custGeom>
                <a:avLst/>
                <a:gdLst>
                  <a:gd name="T0" fmla="*/ 98 w 217"/>
                  <a:gd name="T1" fmla="*/ 22 h 225"/>
                  <a:gd name="T2" fmla="*/ 108 w 217"/>
                  <a:gd name="T3" fmla="*/ 28 h 225"/>
                  <a:gd name="T4" fmla="*/ 115 w 217"/>
                  <a:gd name="T5" fmla="*/ 31 h 225"/>
                  <a:gd name="T6" fmla="*/ 173 w 217"/>
                  <a:gd name="T7" fmla="*/ 88 h 225"/>
                  <a:gd name="T8" fmla="*/ 171 w 217"/>
                  <a:gd name="T9" fmla="*/ 99 h 225"/>
                  <a:gd name="T10" fmla="*/ 203 w 217"/>
                  <a:gd name="T11" fmla="*/ 128 h 225"/>
                  <a:gd name="T12" fmla="*/ 199 w 217"/>
                  <a:gd name="T13" fmla="*/ 136 h 225"/>
                  <a:gd name="T14" fmla="*/ 199 w 217"/>
                  <a:gd name="T15" fmla="*/ 144 h 225"/>
                  <a:gd name="T16" fmla="*/ 193 w 217"/>
                  <a:gd name="T17" fmla="*/ 149 h 225"/>
                  <a:gd name="T18" fmla="*/ 189 w 217"/>
                  <a:gd name="T19" fmla="*/ 164 h 225"/>
                  <a:gd name="T20" fmla="*/ 193 w 217"/>
                  <a:gd name="T21" fmla="*/ 178 h 225"/>
                  <a:gd name="T22" fmla="*/ 195 w 217"/>
                  <a:gd name="T23" fmla="*/ 181 h 225"/>
                  <a:gd name="T24" fmla="*/ 203 w 217"/>
                  <a:gd name="T25" fmla="*/ 190 h 225"/>
                  <a:gd name="T26" fmla="*/ 199 w 217"/>
                  <a:gd name="T27" fmla="*/ 194 h 225"/>
                  <a:gd name="T28" fmla="*/ 195 w 217"/>
                  <a:gd name="T29" fmla="*/ 214 h 225"/>
                  <a:gd name="T30" fmla="*/ 199 w 217"/>
                  <a:gd name="T31" fmla="*/ 225 h 225"/>
                  <a:gd name="T32" fmla="*/ 201 w 217"/>
                  <a:gd name="T33" fmla="*/ 236 h 225"/>
                  <a:gd name="T34" fmla="*/ 201 w 217"/>
                  <a:gd name="T35" fmla="*/ 241 h 225"/>
                  <a:gd name="T36" fmla="*/ 201 w 217"/>
                  <a:gd name="T37" fmla="*/ 252 h 225"/>
                  <a:gd name="T38" fmla="*/ 207 w 217"/>
                  <a:gd name="T39" fmla="*/ 267 h 225"/>
                  <a:gd name="T40" fmla="*/ 213 w 217"/>
                  <a:gd name="T41" fmla="*/ 283 h 225"/>
                  <a:gd name="T42" fmla="*/ 205 w 217"/>
                  <a:gd name="T43" fmla="*/ 289 h 225"/>
                  <a:gd name="T44" fmla="*/ 201 w 217"/>
                  <a:gd name="T45" fmla="*/ 293 h 225"/>
                  <a:gd name="T46" fmla="*/ 191 w 217"/>
                  <a:gd name="T47" fmla="*/ 300 h 225"/>
                  <a:gd name="T48" fmla="*/ 183 w 217"/>
                  <a:gd name="T49" fmla="*/ 302 h 225"/>
                  <a:gd name="T50" fmla="*/ 179 w 217"/>
                  <a:gd name="T51" fmla="*/ 305 h 225"/>
                  <a:gd name="T52" fmla="*/ 167 w 217"/>
                  <a:gd name="T53" fmla="*/ 302 h 225"/>
                  <a:gd name="T54" fmla="*/ 163 w 217"/>
                  <a:gd name="T55" fmla="*/ 311 h 225"/>
                  <a:gd name="T56" fmla="*/ 133 w 217"/>
                  <a:gd name="T57" fmla="*/ 309 h 225"/>
                  <a:gd name="T58" fmla="*/ 129 w 217"/>
                  <a:gd name="T59" fmla="*/ 302 h 225"/>
                  <a:gd name="T60" fmla="*/ 117 w 217"/>
                  <a:gd name="T61" fmla="*/ 302 h 225"/>
                  <a:gd name="T62" fmla="*/ 108 w 217"/>
                  <a:gd name="T63" fmla="*/ 300 h 225"/>
                  <a:gd name="T64" fmla="*/ 106 w 217"/>
                  <a:gd name="T65" fmla="*/ 263 h 225"/>
                  <a:gd name="T66" fmla="*/ 102 w 217"/>
                  <a:gd name="T67" fmla="*/ 255 h 225"/>
                  <a:gd name="T68" fmla="*/ 84 w 217"/>
                  <a:gd name="T69" fmla="*/ 244 h 225"/>
                  <a:gd name="T70" fmla="*/ 44 w 217"/>
                  <a:gd name="T71" fmla="*/ 244 h 225"/>
                  <a:gd name="T72" fmla="*/ 0 w 217"/>
                  <a:gd name="T73" fmla="*/ 58 h 225"/>
                  <a:gd name="T74" fmla="*/ 70 w 217"/>
                  <a:gd name="T75" fmla="*/ 0 h 225"/>
                  <a:gd name="T76" fmla="*/ 98 w 217"/>
                  <a:gd name="T77" fmla="*/ 22 h 22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17"/>
                  <a:gd name="T118" fmla="*/ 0 h 225"/>
                  <a:gd name="T119" fmla="*/ 217 w 217"/>
                  <a:gd name="T120" fmla="*/ 225 h 22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17" h="225">
                    <a:moveTo>
                      <a:pt x="98" y="16"/>
                    </a:moveTo>
                    <a:lnTo>
                      <a:pt x="108" y="20"/>
                    </a:lnTo>
                    <a:lnTo>
                      <a:pt x="118" y="22"/>
                    </a:lnTo>
                    <a:lnTo>
                      <a:pt x="176" y="64"/>
                    </a:lnTo>
                    <a:lnTo>
                      <a:pt x="174" y="72"/>
                    </a:lnTo>
                    <a:lnTo>
                      <a:pt x="206" y="92"/>
                    </a:lnTo>
                    <a:lnTo>
                      <a:pt x="202" y="98"/>
                    </a:lnTo>
                    <a:lnTo>
                      <a:pt x="202" y="104"/>
                    </a:lnTo>
                    <a:lnTo>
                      <a:pt x="196" y="108"/>
                    </a:lnTo>
                    <a:lnTo>
                      <a:pt x="192" y="118"/>
                    </a:lnTo>
                    <a:lnTo>
                      <a:pt x="196" y="128"/>
                    </a:lnTo>
                    <a:lnTo>
                      <a:pt x="198" y="130"/>
                    </a:lnTo>
                    <a:lnTo>
                      <a:pt x="206" y="136"/>
                    </a:lnTo>
                    <a:lnTo>
                      <a:pt x="202" y="140"/>
                    </a:lnTo>
                    <a:lnTo>
                      <a:pt x="198" y="154"/>
                    </a:lnTo>
                    <a:lnTo>
                      <a:pt x="202" y="162"/>
                    </a:lnTo>
                    <a:lnTo>
                      <a:pt x="204" y="170"/>
                    </a:lnTo>
                    <a:lnTo>
                      <a:pt x="204" y="174"/>
                    </a:lnTo>
                    <a:lnTo>
                      <a:pt x="204" y="182"/>
                    </a:lnTo>
                    <a:lnTo>
                      <a:pt x="210" y="192"/>
                    </a:lnTo>
                    <a:lnTo>
                      <a:pt x="216" y="204"/>
                    </a:lnTo>
                    <a:lnTo>
                      <a:pt x="208" y="208"/>
                    </a:lnTo>
                    <a:lnTo>
                      <a:pt x="204" y="212"/>
                    </a:lnTo>
                    <a:lnTo>
                      <a:pt x="194" y="216"/>
                    </a:lnTo>
                    <a:lnTo>
                      <a:pt x="186" y="218"/>
                    </a:lnTo>
                    <a:lnTo>
                      <a:pt x="182" y="220"/>
                    </a:lnTo>
                    <a:lnTo>
                      <a:pt x="170" y="218"/>
                    </a:lnTo>
                    <a:lnTo>
                      <a:pt x="166" y="224"/>
                    </a:lnTo>
                    <a:lnTo>
                      <a:pt x="136" y="222"/>
                    </a:lnTo>
                    <a:lnTo>
                      <a:pt x="132" y="218"/>
                    </a:lnTo>
                    <a:lnTo>
                      <a:pt x="120" y="218"/>
                    </a:lnTo>
                    <a:lnTo>
                      <a:pt x="108" y="216"/>
                    </a:lnTo>
                    <a:lnTo>
                      <a:pt x="106" y="190"/>
                    </a:lnTo>
                    <a:lnTo>
                      <a:pt x="102" y="184"/>
                    </a:lnTo>
                    <a:lnTo>
                      <a:pt x="84" y="176"/>
                    </a:lnTo>
                    <a:lnTo>
                      <a:pt x="44" y="176"/>
                    </a:lnTo>
                    <a:lnTo>
                      <a:pt x="0" y="42"/>
                    </a:lnTo>
                    <a:lnTo>
                      <a:pt x="70" y="0"/>
                    </a:lnTo>
                    <a:lnTo>
                      <a:pt x="98" y="16"/>
                    </a:lnTo>
                  </a:path>
                </a:pathLst>
              </a:custGeom>
              <a:solidFill>
                <a:schemeClr val="hlink"/>
              </a:solidFill>
              <a:ln w="12700" cap="rnd">
                <a:solidFill>
                  <a:schemeClr val="bg1"/>
                </a:solidFill>
                <a:round/>
                <a:headEnd/>
                <a:tailEnd/>
              </a:ln>
            </p:spPr>
            <p:txBody>
              <a:bodyPr/>
              <a:lstStyle/>
              <a:p>
                <a:endParaRPr lang="en-US"/>
              </a:p>
            </p:txBody>
          </p:sp>
          <p:sp>
            <p:nvSpPr>
              <p:cNvPr id="13961" name="Freeform 242"/>
              <p:cNvSpPr>
                <a:spLocks/>
              </p:cNvSpPr>
              <p:nvPr/>
            </p:nvSpPr>
            <p:spPr bwMode="ltGray">
              <a:xfrm>
                <a:off x="2982" y="2872"/>
                <a:ext cx="39" cy="62"/>
              </a:xfrm>
              <a:custGeom>
                <a:avLst/>
                <a:gdLst>
                  <a:gd name="T0" fmla="*/ 38 w 39"/>
                  <a:gd name="T1" fmla="*/ 14 h 55"/>
                  <a:gd name="T2" fmla="*/ 38 w 39"/>
                  <a:gd name="T3" fmla="*/ 26 h 55"/>
                  <a:gd name="T4" fmla="*/ 38 w 39"/>
                  <a:gd name="T5" fmla="*/ 43 h 55"/>
                  <a:gd name="T6" fmla="*/ 36 w 39"/>
                  <a:gd name="T7" fmla="*/ 48 h 55"/>
                  <a:gd name="T8" fmla="*/ 32 w 39"/>
                  <a:gd name="T9" fmla="*/ 57 h 55"/>
                  <a:gd name="T10" fmla="*/ 32 w 39"/>
                  <a:gd name="T11" fmla="*/ 63 h 55"/>
                  <a:gd name="T12" fmla="*/ 22 w 39"/>
                  <a:gd name="T13" fmla="*/ 71 h 55"/>
                  <a:gd name="T14" fmla="*/ 12 w 39"/>
                  <a:gd name="T15" fmla="*/ 78 h 55"/>
                  <a:gd name="T16" fmla="*/ 0 w 39"/>
                  <a:gd name="T17" fmla="*/ 2 h 55"/>
                  <a:gd name="T18" fmla="*/ 34 w 39"/>
                  <a:gd name="T19" fmla="*/ 0 h 55"/>
                  <a:gd name="T20" fmla="*/ 38 w 39"/>
                  <a:gd name="T21" fmla="*/ 14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55"/>
                  <a:gd name="T35" fmla="*/ 39 w 39"/>
                  <a:gd name="T36" fmla="*/ 55 h 5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55">
                    <a:moveTo>
                      <a:pt x="38" y="10"/>
                    </a:moveTo>
                    <a:lnTo>
                      <a:pt x="38" y="18"/>
                    </a:lnTo>
                    <a:lnTo>
                      <a:pt x="38" y="30"/>
                    </a:lnTo>
                    <a:lnTo>
                      <a:pt x="36" y="34"/>
                    </a:lnTo>
                    <a:lnTo>
                      <a:pt x="32" y="40"/>
                    </a:lnTo>
                    <a:lnTo>
                      <a:pt x="32" y="44"/>
                    </a:lnTo>
                    <a:lnTo>
                      <a:pt x="22" y="50"/>
                    </a:lnTo>
                    <a:lnTo>
                      <a:pt x="12" y="54"/>
                    </a:lnTo>
                    <a:lnTo>
                      <a:pt x="0" y="2"/>
                    </a:lnTo>
                    <a:lnTo>
                      <a:pt x="34" y="0"/>
                    </a:lnTo>
                    <a:lnTo>
                      <a:pt x="38" y="10"/>
                    </a:lnTo>
                  </a:path>
                </a:pathLst>
              </a:custGeom>
              <a:solidFill>
                <a:schemeClr val="hlink"/>
              </a:solidFill>
              <a:ln w="12700" cap="rnd">
                <a:solidFill>
                  <a:schemeClr val="bg1"/>
                </a:solidFill>
                <a:round/>
                <a:headEnd/>
                <a:tailEnd/>
              </a:ln>
            </p:spPr>
            <p:txBody>
              <a:bodyPr/>
              <a:lstStyle/>
              <a:p>
                <a:endParaRPr lang="en-US"/>
              </a:p>
            </p:txBody>
          </p:sp>
          <p:sp>
            <p:nvSpPr>
              <p:cNvPr id="13962" name="Freeform 243"/>
              <p:cNvSpPr>
                <a:spLocks/>
              </p:cNvSpPr>
              <p:nvPr/>
            </p:nvSpPr>
            <p:spPr bwMode="ltGray">
              <a:xfrm>
                <a:off x="2988" y="2854"/>
                <a:ext cx="33" cy="40"/>
              </a:xfrm>
              <a:custGeom>
                <a:avLst/>
                <a:gdLst>
                  <a:gd name="T0" fmla="*/ 28 w 33"/>
                  <a:gd name="T1" fmla="*/ 0 h 35"/>
                  <a:gd name="T2" fmla="*/ 32 w 33"/>
                  <a:gd name="T3" fmla="*/ 24 h 35"/>
                  <a:gd name="T4" fmla="*/ 32 w 33"/>
                  <a:gd name="T5" fmla="*/ 39 h 35"/>
                  <a:gd name="T6" fmla="*/ 32 w 33"/>
                  <a:gd name="T7" fmla="*/ 51 h 35"/>
                  <a:gd name="T8" fmla="*/ 28 w 33"/>
                  <a:gd name="T9" fmla="*/ 39 h 35"/>
                  <a:gd name="T10" fmla="*/ 26 w 33"/>
                  <a:gd name="T11" fmla="*/ 30 h 35"/>
                  <a:gd name="T12" fmla="*/ 18 w 33"/>
                  <a:gd name="T13" fmla="*/ 33 h 35"/>
                  <a:gd name="T14" fmla="*/ 18 w 33"/>
                  <a:gd name="T15" fmla="*/ 39 h 35"/>
                  <a:gd name="T16" fmla="*/ 14 w 33"/>
                  <a:gd name="T17" fmla="*/ 45 h 35"/>
                  <a:gd name="T18" fmla="*/ 10 w 33"/>
                  <a:gd name="T19" fmla="*/ 42 h 35"/>
                  <a:gd name="T20" fmla="*/ 0 w 33"/>
                  <a:gd name="T21" fmla="*/ 27 h 35"/>
                  <a:gd name="T22" fmla="*/ 6 w 33"/>
                  <a:gd name="T23" fmla="*/ 2 h 35"/>
                  <a:gd name="T24" fmla="*/ 28 w 33"/>
                  <a:gd name="T25" fmla="*/ 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35"/>
                  <a:gd name="T41" fmla="*/ 33 w 33"/>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35">
                    <a:moveTo>
                      <a:pt x="28" y="0"/>
                    </a:moveTo>
                    <a:lnTo>
                      <a:pt x="32" y="16"/>
                    </a:lnTo>
                    <a:lnTo>
                      <a:pt x="32" y="26"/>
                    </a:lnTo>
                    <a:lnTo>
                      <a:pt x="32" y="34"/>
                    </a:lnTo>
                    <a:lnTo>
                      <a:pt x="28" y="26"/>
                    </a:lnTo>
                    <a:lnTo>
                      <a:pt x="26" y="20"/>
                    </a:lnTo>
                    <a:lnTo>
                      <a:pt x="18" y="22"/>
                    </a:lnTo>
                    <a:lnTo>
                      <a:pt x="18" y="26"/>
                    </a:lnTo>
                    <a:lnTo>
                      <a:pt x="14" y="30"/>
                    </a:lnTo>
                    <a:lnTo>
                      <a:pt x="10" y="28"/>
                    </a:lnTo>
                    <a:lnTo>
                      <a:pt x="0" y="18"/>
                    </a:lnTo>
                    <a:lnTo>
                      <a:pt x="6" y="2"/>
                    </a:lnTo>
                    <a:lnTo>
                      <a:pt x="28" y="0"/>
                    </a:lnTo>
                  </a:path>
                </a:pathLst>
              </a:custGeom>
              <a:solidFill>
                <a:schemeClr val="hlink"/>
              </a:solidFill>
              <a:ln w="12700" cap="rnd">
                <a:solidFill>
                  <a:schemeClr val="bg1"/>
                </a:solidFill>
                <a:round/>
                <a:headEnd/>
                <a:tailEnd/>
              </a:ln>
            </p:spPr>
            <p:txBody>
              <a:bodyPr/>
              <a:lstStyle/>
              <a:p>
                <a:endParaRPr lang="en-US"/>
              </a:p>
            </p:txBody>
          </p:sp>
          <p:sp>
            <p:nvSpPr>
              <p:cNvPr id="13963" name="Freeform 244"/>
              <p:cNvSpPr>
                <a:spLocks/>
              </p:cNvSpPr>
              <p:nvPr/>
            </p:nvSpPr>
            <p:spPr bwMode="ltGray">
              <a:xfrm>
                <a:off x="2996" y="2739"/>
                <a:ext cx="104" cy="120"/>
              </a:xfrm>
              <a:custGeom>
                <a:avLst/>
                <a:gdLst>
                  <a:gd name="T0" fmla="*/ 79 w 105"/>
                  <a:gd name="T1" fmla="*/ 9 h 107"/>
                  <a:gd name="T2" fmla="*/ 101 w 105"/>
                  <a:gd name="T3" fmla="*/ 45 h 107"/>
                  <a:gd name="T4" fmla="*/ 101 w 105"/>
                  <a:gd name="T5" fmla="*/ 52 h 107"/>
                  <a:gd name="T6" fmla="*/ 101 w 105"/>
                  <a:gd name="T7" fmla="*/ 65 h 107"/>
                  <a:gd name="T8" fmla="*/ 99 w 105"/>
                  <a:gd name="T9" fmla="*/ 80 h 107"/>
                  <a:gd name="T10" fmla="*/ 99 w 105"/>
                  <a:gd name="T11" fmla="*/ 84 h 107"/>
                  <a:gd name="T12" fmla="*/ 88 w 105"/>
                  <a:gd name="T13" fmla="*/ 96 h 107"/>
                  <a:gd name="T14" fmla="*/ 86 w 105"/>
                  <a:gd name="T15" fmla="*/ 103 h 107"/>
                  <a:gd name="T16" fmla="*/ 86 w 105"/>
                  <a:gd name="T17" fmla="*/ 110 h 107"/>
                  <a:gd name="T18" fmla="*/ 81 w 105"/>
                  <a:gd name="T19" fmla="*/ 113 h 107"/>
                  <a:gd name="T20" fmla="*/ 77 w 105"/>
                  <a:gd name="T21" fmla="*/ 128 h 107"/>
                  <a:gd name="T22" fmla="*/ 77 w 105"/>
                  <a:gd name="T23" fmla="*/ 144 h 107"/>
                  <a:gd name="T24" fmla="*/ 24 w 105"/>
                  <a:gd name="T25" fmla="*/ 141 h 107"/>
                  <a:gd name="T26" fmla="*/ 17 w 105"/>
                  <a:gd name="T27" fmla="*/ 149 h 107"/>
                  <a:gd name="T28" fmla="*/ 7 w 105"/>
                  <a:gd name="T29" fmla="*/ 144 h 107"/>
                  <a:gd name="T30" fmla="*/ 0 w 105"/>
                  <a:gd name="T31" fmla="*/ 149 h 107"/>
                  <a:gd name="T32" fmla="*/ 26 w 105"/>
                  <a:gd name="T33" fmla="*/ 0 h 107"/>
                  <a:gd name="T34" fmla="*/ 79 w 105"/>
                  <a:gd name="T35" fmla="*/ 9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5"/>
                  <a:gd name="T55" fmla="*/ 0 h 107"/>
                  <a:gd name="T56" fmla="*/ 105 w 10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5" h="107">
                    <a:moveTo>
                      <a:pt x="82" y="6"/>
                    </a:moveTo>
                    <a:lnTo>
                      <a:pt x="104" y="32"/>
                    </a:lnTo>
                    <a:lnTo>
                      <a:pt x="104" y="37"/>
                    </a:lnTo>
                    <a:lnTo>
                      <a:pt x="104" y="46"/>
                    </a:lnTo>
                    <a:lnTo>
                      <a:pt x="102" y="56"/>
                    </a:lnTo>
                    <a:lnTo>
                      <a:pt x="102" y="60"/>
                    </a:lnTo>
                    <a:lnTo>
                      <a:pt x="91" y="69"/>
                    </a:lnTo>
                    <a:lnTo>
                      <a:pt x="89" y="73"/>
                    </a:lnTo>
                    <a:lnTo>
                      <a:pt x="89" y="78"/>
                    </a:lnTo>
                    <a:lnTo>
                      <a:pt x="84" y="80"/>
                    </a:lnTo>
                    <a:lnTo>
                      <a:pt x="80" y="91"/>
                    </a:lnTo>
                    <a:lnTo>
                      <a:pt x="80" y="102"/>
                    </a:lnTo>
                    <a:lnTo>
                      <a:pt x="24" y="100"/>
                    </a:lnTo>
                    <a:lnTo>
                      <a:pt x="17" y="106"/>
                    </a:lnTo>
                    <a:lnTo>
                      <a:pt x="7" y="102"/>
                    </a:lnTo>
                    <a:lnTo>
                      <a:pt x="0" y="106"/>
                    </a:lnTo>
                    <a:lnTo>
                      <a:pt x="26" y="0"/>
                    </a:lnTo>
                    <a:lnTo>
                      <a:pt x="82" y="6"/>
                    </a:lnTo>
                  </a:path>
                </a:pathLst>
              </a:custGeom>
              <a:solidFill>
                <a:schemeClr val="hlink"/>
              </a:solidFill>
              <a:ln w="12700" cap="rnd">
                <a:solidFill>
                  <a:schemeClr val="bg1"/>
                </a:solidFill>
                <a:round/>
                <a:headEnd/>
                <a:tailEnd/>
              </a:ln>
            </p:spPr>
            <p:txBody>
              <a:bodyPr/>
              <a:lstStyle/>
              <a:p>
                <a:endParaRPr lang="en-US"/>
              </a:p>
            </p:txBody>
          </p:sp>
          <p:sp>
            <p:nvSpPr>
              <p:cNvPr id="13964" name="Freeform 245"/>
              <p:cNvSpPr>
                <a:spLocks/>
              </p:cNvSpPr>
              <p:nvPr/>
            </p:nvSpPr>
            <p:spPr bwMode="ltGray">
              <a:xfrm>
                <a:off x="2994" y="2738"/>
                <a:ext cx="112" cy="129"/>
              </a:xfrm>
              <a:custGeom>
                <a:avLst/>
                <a:gdLst>
                  <a:gd name="T0" fmla="*/ 85 w 113"/>
                  <a:gd name="T1" fmla="*/ 9 h 115"/>
                  <a:gd name="T2" fmla="*/ 109 w 113"/>
                  <a:gd name="T3" fmla="*/ 48 h 115"/>
                  <a:gd name="T4" fmla="*/ 109 w 113"/>
                  <a:gd name="T5" fmla="*/ 56 h 115"/>
                  <a:gd name="T6" fmla="*/ 109 w 113"/>
                  <a:gd name="T7" fmla="*/ 71 h 115"/>
                  <a:gd name="T8" fmla="*/ 107 w 113"/>
                  <a:gd name="T9" fmla="*/ 84 h 115"/>
                  <a:gd name="T10" fmla="*/ 107 w 113"/>
                  <a:gd name="T11" fmla="*/ 91 h 115"/>
                  <a:gd name="T12" fmla="*/ 95 w 113"/>
                  <a:gd name="T13" fmla="*/ 104 h 115"/>
                  <a:gd name="T14" fmla="*/ 93 w 113"/>
                  <a:gd name="T15" fmla="*/ 110 h 115"/>
                  <a:gd name="T16" fmla="*/ 93 w 113"/>
                  <a:gd name="T17" fmla="*/ 118 h 115"/>
                  <a:gd name="T18" fmla="*/ 87 w 113"/>
                  <a:gd name="T19" fmla="*/ 121 h 115"/>
                  <a:gd name="T20" fmla="*/ 83 w 113"/>
                  <a:gd name="T21" fmla="*/ 138 h 115"/>
                  <a:gd name="T22" fmla="*/ 83 w 113"/>
                  <a:gd name="T23" fmla="*/ 155 h 115"/>
                  <a:gd name="T24" fmla="*/ 26 w 113"/>
                  <a:gd name="T25" fmla="*/ 153 h 115"/>
                  <a:gd name="T26" fmla="*/ 18 w 113"/>
                  <a:gd name="T27" fmla="*/ 162 h 115"/>
                  <a:gd name="T28" fmla="*/ 8 w 113"/>
                  <a:gd name="T29" fmla="*/ 155 h 115"/>
                  <a:gd name="T30" fmla="*/ 0 w 113"/>
                  <a:gd name="T31" fmla="*/ 162 h 115"/>
                  <a:gd name="T32" fmla="*/ 28 w 113"/>
                  <a:gd name="T33" fmla="*/ 0 h 115"/>
                  <a:gd name="T34" fmla="*/ 85 w 113"/>
                  <a:gd name="T35" fmla="*/ 9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15"/>
                  <a:gd name="T56" fmla="*/ 113 w 113"/>
                  <a:gd name="T57" fmla="*/ 115 h 1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15">
                    <a:moveTo>
                      <a:pt x="88" y="6"/>
                    </a:moveTo>
                    <a:lnTo>
                      <a:pt x="112" y="34"/>
                    </a:lnTo>
                    <a:lnTo>
                      <a:pt x="112" y="40"/>
                    </a:lnTo>
                    <a:lnTo>
                      <a:pt x="112" y="50"/>
                    </a:lnTo>
                    <a:lnTo>
                      <a:pt x="110" y="60"/>
                    </a:lnTo>
                    <a:lnTo>
                      <a:pt x="110" y="64"/>
                    </a:lnTo>
                    <a:lnTo>
                      <a:pt x="98" y="74"/>
                    </a:lnTo>
                    <a:lnTo>
                      <a:pt x="96" y="78"/>
                    </a:lnTo>
                    <a:lnTo>
                      <a:pt x="96" y="84"/>
                    </a:lnTo>
                    <a:lnTo>
                      <a:pt x="90" y="86"/>
                    </a:lnTo>
                    <a:lnTo>
                      <a:pt x="86" y="98"/>
                    </a:lnTo>
                    <a:lnTo>
                      <a:pt x="86" y="110"/>
                    </a:lnTo>
                    <a:lnTo>
                      <a:pt x="26" y="108"/>
                    </a:lnTo>
                    <a:lnTo>
                      <a:pt x="18" y="114"/>
                    </a:lnTo>
                    <a:lnTo>
                      <a:pt x="8" y="110"/>
                    </a:lnTo>
                    <a:lnTo>
                      <a:pt x="0" y="114"/>
                    </a:lnTo>
                    <a:lnTo>
                      <a:pt x="28" y="0"/>
                    </a:lnTo>
                    <a:lnTo>
                      <a:pt x="88" y="6"/>
                    </a:lnTo>
                  </a:path>
                </a:pathLst>
              </a:custGeom>
              <a:solidFill>
                <a:schemeClr val="hlink"/>
              </a:solidFill>
              <a:ln w="12700" cap="rnd">
                <a:solidFill>
                  <a:schemeClr val="bg1"/>
                </a:solidFill>
                <a:round/>
                <a:headEnd/>
                <a:tailEnd/>
              </a:ln>
            </p:spPr>
            <p:txBody>
              <a:bodyPr/>
              <a:lstStyle/>
              <a:p>
                <a:endParaRPr lang="en-US"/>
              </a:p>
            </p:txBody>
          </p:sp>
          <p:sp>
            <p:nvSpPr>
              <p:cNvPr id="13965" name="Freeform 246"/>
              <p:cNvSpPr>
                <a:spLocks/>
              </p:cNvSpPr>
              <p:nvPr/>
            </p:nvSpPr>
            <p:spPr bwMode="ltGray">
              <a:xfrm>
                <a:off x="2677" y="2712"/>
                <a:ext cx="357" cy="400"/>
              </a:xfrm>
              <a:custGeom>
                <a:avLst/>
                <a:gdLst>
                  <a:gd name="T0" fmla="*/ 2 w 359"/>
                  <a:gd name="T1" fmla="*/ 282 h 357"/>
                  <a:gd name="T2" fmla="*/ 2 w 359"/>
                  <a:gd name="T3" fmla="*/ 268 h 357"/>
                  <a:gd name="T4" fmla="*/ 0 w 359"/>
                  <a:gd name="T5" fmla="*/ 244 h 357"/>
                  <a:gd name="T6" fmla="*/ 12 w 359"/>
                  <a:gd name="T7" fmla="*/ 225 h 357"/>
                  <a:gd name="T8" fmla="*/ 140 w 359"/>
                  <a:gd name="T9" fmla="*/ 0 h 357"/>
                  <a:gd name="T10" fmla="*/ 274 w 359"/>
                  <a:gd name="T11" fmla="*/ 0 h 357"/>
                  <a:gd name="T12" fmla="*/ 327 w 359"/>
                  <a:gd name="T13" fmla="*/ 31 h 357"/>
                  <a:gd name="T14" fmla="*/ 340 w 359"/>
                  <a:gd name="T15" fmla="*/ 63 h 357"/>
                  <a:gd name="T16" fmla="*/ 346 w 359"/>
                  <a:gd name="T17" fmla="*/ 69 h 357"/>
                  <a:gd name="T18" fmla="*/ 346 w 359"/>
                  <a:gd name="T19" fmla="*/ 90 h 357"/>
                  <a:gd name="T20" fmla="*/ 352 w 359"/>
                  <a:gd name="T21" fmla="*/ 95 h 357"/>
                  <a:gd name="T22" fmla="*/ 342 w 359"/>
                  <a:gd name="T23" fmla="*/ 113 h 357"/>
                  <a:gd name="T24" fmla="*/ 323 w 359"/>
                  <a:gd name="T25" fmla="*/ 138 h 357"/>
                  <a:gd name="T26" fmla="*/ 315 w 359"/>
                  <a:gd name="T27" fmla="*/ 165 h 357"/>
                  <a:gd name="T28" fmla="*/ 311 w 359"/>
                  <a:gd name="T29" fmla="*/ 174 h 357"/>
                  <a:gd name="T30" fmla="*/ 311 w 359"/>
                  <a:gd name="T31" fmla="*/ 185 h 357"/>
                  <a:gd name="T32" fmla="*/ 307 w 359"/>
                  <a:gd name="T33" fmla="*/ 189 h 357"/>
                  <a:gd name="T34" fmla="*/ 307 w 359"/>
                  <a:gd name="T35" fmla="*/ 207 h 357"/>
                  <a:gd name="T36" fmla="*/ 303 w 359"/>
                  <a:gd name="T37" fmla="*/ 210 h 357"/>
                  <a:gd name="T38" fmla="*/ 303 w 359"/>
                  <a:gd name="T39" fmla="*/ 218 h 357"/>
                  <a:gd name="T40" fmla="*/ 309 w 359"/>
                  <a:gd name="T41" fmla="*/ 229 h 357"/>
                  <a:gd name="T42" fmla="*/ 309 w 359"/>
                  <a:gd name="T43" fmla="*/ 242 h 357"/>
                  <a:gd name="T44" fmla="*/ 307 w 359"/>
                  <a:gd name="T45" fmla="*/ 264 h 357"/>
                  <a:gd name="T46" fmla="*/ 313 w 359"/>
                  <a:gd name="T47" fmla="*/ 272 h 357"/>
                  <a:gd name="T48" fmla="*/ 313 w 359"/>
                  <a:gd name="T49" fmla="*/ 289 h 357"/>
                  <a:gd name="T50" fmla="*/ 315 w 359"/>
                  <a:gd name="T51" fmla="*/ 294 h 357"/>
                  <a:gd name="T52" fmla="*/ 311 w 359"/>
                  <a:gd name="T53" fmla="*/ 308 h 357"/>
                  <a:gd name="T54" fmla="*/ 319 w 359"/>
                  <a:gd name="T55" fmla="*/ 316 h 357"/>
                  <a:gd name="T56" fmla="*/ 327 w 359"/>
                  <a:gd name="T57" fmla="*/ 327 h 357"/>
                  <a:gd name="T58" fmla="*/ 327 w 359"/>
                  <a:gd name="T59" fmla="*/ 336 h 357"/>
                  <a:gd name="T60" fmla="*/ 329 w 359"/>
                  <a:gd name="T61" fmla="*/ 346 h 357"/>
                  <a:gd name="T62" fmla="*/ 327 w 359"/>
                  <a:gd name="T63" fmla="*/ 369 h 357"/>
                  <a:gd name="T64" fmla="*/ 309 w 359"/>
                  <a:gd name="T65" fmla="*/ 501 h 357"/>
                  <a:gd name="T66" fmla="*/ 185 w 359"/>
                  <a:gd name="T67" fmla="*/ 426 h 357"/>
                  <a:gd name="T68" fmla="*/ 2 w 359"/>
                  <a:gd name="T69" fmla="*/ 282 h 3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59"/>
                  <a:gd name="T106" fmla="*/ 0 h 357"/>
                  <a:gd name="T107" fmla="*/ 359 w 359"/>
                  <a:gd name="T108" fmla="*/ 357 h 35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59" h="357">
                    <a:moveTo>
                      <a:pt x="2" y="201"/>
                    </a:moveTo>
                    <a:lnTo>
                      <a:pt x="2" y="190"/>
                    </a:lnTo>
                    <a:lnTo>
                      <a:pt x="0" y="174"/>
                    </a:lnTo>
                    <a:lnTo>
                      <a:pt x="12" y="160"/>
                    </a:lnTo>
                    <a:lnTo>
                      <a:pt x="143" y="0"/>
                    </a:lnTo>
                    <a:lnTo>
                      <a:pt x="280" y="0"/>
                    </a:lnTo>
                    <a:lnTo>
                      <a:pt x="333" y="22"/>
                    </a:lnTo>
                    <a:lnTo>
                      <a:pt x="346" y="45"/>
                    </a:lnTo>
                    <a:lnTo>
                      <a:pt x="352" y="49"/>
                    </a:lnTo>
                    <a:lnTo>
                      <a:pt x="352" y="63"/>
                    </a:lnTo>
                    <a:lnTo>
                      <a:pt x="358" y="68"/>
                    </a:lnTo>
                    <a:lnTo>
                      <a:pt x="348" y="80"/>
                    </a:lnTo>
                    <a:lnTo>
                      <a:pt x="329" y="98"/>
                    </a:lnTo>
                    <a:lnTo>
                      <a:pt x="321" y="117"/>
                    </a:lnTo>
                    <a:lnTo>
                      <a:pt x="317" y="123"/>
                    </a:lnTo>
                    <a:lnTo>
                      <a:pt x="317" y="131"/>
                    </a:lnTo>
                    <a:lnTo>
                      <a:pt x="313" y="135"/>
                    </a:lnTo>
                    <a:lnTo>
                      <a:pt x="313" y="147"/>
                    </a:lnTo>
                    <a:lnTo>
                      <a:pt x="309" y="149"/>
                    </a:lnTo>
                    <a:lnTo>
                      <a:pt x="309" y="155"/>
                    </a:lnTo>
                    <a:lnTo>
                      <a:pt x="315" y="162"/>
                    </a:lnTo>
                    <a:lnTo>
                      <a:pt x="315" y="172"/>
                    </a:lnTo>
                    <a:lnTo>
                      <a:pt x="313" y="188"/>
                    </a:lnTo>
                    <a:lnTo>
                      <a:pt x="319" y="194"/>
                    </a:lnTo>
                    <a:lnTo>
                      <a:pt x="319" y="205"/>
                    </a:lnTo>
                    <a:lnTo>
                      <a:pt x="321" y="209"/>
                    </a:lnTo>
                    <a:lnTo>
                      <a:pt x="317" y="219"/>
                    </a:lnTo>
                    <a:lnTo>
                      <a:pt x="325" y="225"/>
                    </a:lnTo>
                    <a:lnTo>
                      <a:pt x="333" y="233"/>
                    </a:lnTo>
                    <a:lnTo>
                      <a:pt x="333" y="239"/>
                    </a:lnTo>
                    <a:lnTo>
                      <a:pt x="335" y="246"/>
                    </a:lnTo>
                    <a:lnTo>
                      <a:pt x="333" y="262"/>
                    </a:lnTo>
                    <a:lnTo>
                      <a:pt x="315" y="356"/>
                    </a:lnTo>
                    <a:lnTo>
                      <a:pt x="188" y="303"/>
                    </a:lnTo>
                    <a:lnTo>
                      <a:pt x="2" y="201"/>
                    </a:lnTo>
                  </a:path>
                </a:pathLst>
              </a:custGeom>
              <a:solidFill>
                <a:schemeClr val="hlink"/>
              </a:solidFill>
              <a:ln w="12700" cap="rnd">
                <a:solidFill>
                  <a:schemeClr val="bg1"/>
                </a:solidFill>
                <a:round/>
                <a:headEnd/>
                <a:tailEnd/>
              </a:ln>
            </p:spPr>
            <p:txBody>
              <a:bodyPr/>
              <a:lstStyle/>
              <a:p>
                <a:endParaRPr lang="en-US"/>
              </a:p>
            </p:txBody>
          </p:sp>
          <p:sp>
            <p:nvSpPr>
              <p:cNvPr id="13966" name="Freeform 247"/>
              <p:cNvSpPr>
                <a:spLocks/>
              </p:cNvSpPr>
              <p:nvPr/>
            </p:nvSpPr>
            <p:spPr bwMode="ltGray">
              <a:xfrm>
                <a:off x="2676" y="2711"/>
                <a:ext cx="364" cy="408"/>
              </a:xfrm>
              <a:custGeom>
                <a:avLst/>
                <a:gdLst>
                  <a:gd name="T0" fmla="*/ 2 w 367"/>
                  <a:gd name="T1" fmla="*/ 287 h 365"/>
                  <a:gd name="T2" fmla="*/ 2 w 367"/>
                  <a:gd name="T3" fmla="*/ 272 h 365"/>
                  <a:gd name="T4" fmla="*/ 0 w 367"/>
                  <a:gd name="T5" fmla="*/ 248 h 365"/>
                  <a:gd name="T6" fmla="*/ 12 w 367"/>
                  <a:gd name="T7" fmla="*/ 229 h 365"/>
                  <a:gd name="T8" fmla="*/ 143 w 367"/>
                  <a:gd name="T9" fmla="*/ 0 h 365"/>
                  <a:gd name="T10" fmla="*/ 280 w 367"/>
                  <a:gd name="T11" fmla="*/ 0 h 365"/>
                  <a:gd name="T12" fmla="*/ 331 w 367"/>
                  <a:gd name="T13" fmla="*/ 31 h 365"/>
                  <a:gd name="T14" fmla="*/ 345 w 367"/>
                  <a:gd name="T15" fmla="*/ 64 h 365"/>
                  <a:gd name="T16" fmla="*/ 351 w 367"/>
                  <a:gd name="T17" fmla="*/ 70 h 365"/>
                  <a:gd name="T18" fmla="*/ 351 w 367"/>
                  <a:gd name="T19" fmla="*/ 89 h 365"/>
                  <a:gd name="T20" fmla="*/ 357 w 367"/>
                  <a:gd name="T21" fmla="*/ 97 h 365"/>
                  <a:gd name="T22" fmla="*/ 347 w 367"/>
                  <a:gd name="T23" fmla="*/ 115 h 365"/>
                  <a:gd name="T24" fmla="*/ 327 w 367"/>
                  <a:gd name="T25" fmla="*/ 140 h 365"/>
                  <a:gd name="T26" fmla="*/ 319 w 367"/>
                  <a:gd name="T27" fmla="*/ 168 h 365"/>
                  <a:gd name="T28" fmla="*/ 315 w 367"/>
                  <a:gd name="T29" fmla="*/ 177 h 365"/>
                  <a:gd name="T30" fmla="*/ 315 w 367"/>
                  <a:gd name="T31" fmla="*/ 188 h 365"/>
                  <a:gd name="T32" fmla="*/ 311 w 367"/>
                  <a:gd name="T33" fmla="*/ 192 h 365"/>
                  <a:gd name="T34" fmla="*/ 311 w 367"/>
                  <a:gd name="T35" fmla="*/ 210 h 365"/>
                  <a:gd name="T36" fmla="*/ 307 w 367"/>
                  <a:gd name="T37" fmla="*/ 212 h 365"/>
                  <a:gd name="T38" fmla="*/ 307 w 367"/>
                  <a:gd name="T39" fmla="*/ 221 h 365"/>
                  <a:gd name="T40" fmla="*/ 313 w 367"/>
                  <a:gd name="T41" fmla="*/ 233 h 365"/>
                  <a:gd name="T42" fmla="*/ 313 w 367"/>
                  <a:gd name="T43" fmla="*/ 246 h 365"/>
                  <a:gd name="T44" fmla="*/ 311 w 367"/>
                  <a:gd name="T45" fmla="*/ 268 h 365"/>
                  <a:gd name="T46" fmla="*/ 317 w 367"/>
                  <a:gd name="T47" fmla="*/ 265 h 365"/>
                  <a:gd name="T48" fmla="*/ 317 w 367"/>
                  <a:gd name="T49" fmla="*/ 294 h 365"/>
                  <a:gd name="T50" fmla="*/ 319 w 367"/>
                  <a:gd name="T51" fmla="*/ 298 h 365"/>
                  <a:gd name="T52" fmla="*/ 315 w 367"/>
                  <a:gd name="T53" fmla="*/ 312 h 365"/>
                  <a:gd name="T54" fmla="*/ 323 w 367"/>
                  <a:gd name="T55" fmla="*/ 321 h 365"/>
                  <a:gd name="T56" fmla="*/ 331 w 367"/>
                  <a:gd name="T57" fmla="*/ 332 h 365"/>
                  <a:gd name="T58" fmla="*/ 331 w 367"/>
                  <a:gd name="T59" fmla="*/ 341 h 365"/>
                  <a:gd name="T60" fmla="*/ 333 w 367"/>
                  <a:gd name="T61" fmla="*/ 352 h 365"/>
                  <a:gd name="T62" fmla="*/ 331 w 367"/>
                  <a:gd name="T63" fmla="*/ 374 h 365"/>
                  <a:gd name="T64" fmla="*/ 313 w 367"/>
                  <a:gd name="T65" fmla="*/ 509 h 365"/>
                  <a:gd name="T66" fmla="*/ 186 w 367"/>
                  <a:gd name="T67" fmla="*/ 434 h 365"/>
                  <a:gd name="T68" fmla="*/ 2 w 367"/>
                  <a:gd name="T69" fmla="*/ 287 h 3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7"/>
                  <a:gd name="T106" fmla="*/ 0 h 365"/>
                  <a:gd name="T107" fmla="*/ 367 w 367"/>
                  <a:gd name="T108" fmla="*/ 365 h 3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7" h="365">
                    <a:moveTo>
                      <a:pt x="2" y="206"/>
                    </a:moveTo>
                    <a:lnTo>
                      <a:pt x="2" y="194"/>
                    </a:lnTo>
                    <a:lnTo>
                      <a:pt x="0" y="178"/>
                    </a:lnTo>
                    <a:lnTo>
                      <a:pt x="12" y="164"/>
                    </a:lnTo>
                    <a:lnTo>
                      <a:pt x="146" y="0"/>
                    </a:lnTo>
                    <a:lnTo>
                      <a:pt x="286" y="0"/>
                    </a:lnTo>
                    <a:lnTo>
                      <a:pt x="340" y="22"/>
                    </a:lnTo>
                    <a:lnTo>
                      <a:pt x="354" y="46"/>
                    </a:lnTo>
                    <a:lnTo>
                      <a:pt x="360" y="50"/>
                    </a:lnTo>
                    <a:lnTo>
                      <a:pt x="360" y="64"/>
                    </a:lnTo>
                    <a:lnTo>
                      <a:pt x="366" y="70"/>
                    </a:lnTo>
                    <a:lnTo>
                      <a:pt x="356" y="82"/>
                    </a:lnTo>
                    <a:lnTo>
                      <a:pt x="336" y="100"/>
                    </a:lnTo>
                    <a:lnTo>
                      <a:pt x="328" y="120"/>
                    </a:lnTo>
                    <a:lnTo>
                      <a:pt x="324" y="126"/>
                    </a:lnTo>
                    <a:lnTo>
                      <a:pt x="324" y="134"/>
                    </a:lnTo>
                    <a:lnTo>
                      <a:pt x="320" y="138"/>
                    </a:lnTo>
                    <a:lnTo>
                      <a:pt x="320" y="150"/>
                    </a:lnTo>
                    <a:lnTo>
                      <a:pt x="316" y="152"/>
                    </a:lnTo>
                    <a:lnTo>
                      <a:pt x="316" y="158"/>
                    </a:lnTo>
                    <a:lnTo>
                      <a:pt x="322" y="166"/>
                    </a:lnTo>
                    <a:lnTo>
                      <a:pt x="322" y="176"/>
                    </a:lnTo>
                    <a:lnTo>
                      <a:pt x="320" y="192"/>
                    </a:lnTo>
                    <a:lnTo>
                      <a:pt x="326" y="190"/>
                    </a:lnTo>
                    <a:lnTo>
                      <a:pt x="326" y="210"/>
                    </a:lnTo>
                    <a:lnTo>
                      <a:pt x="328" y="214"/>
                    </a:lnTo>
                    <a:lnTo>
                      <a:pt x="324" y="224"/>
                    </a:lnTo>
                    <a:lnTo>
                      <a:pt x="332" y="230"/>
                    </a:lnTo>
                    <a:lnTo>
                      <a:pt x="340" y="238"/>
                    </a:lnTo>
                    <a:lnTo>
                      <a:pt x="340" y="244"/>
                    </a:lnTo>
                    <a:lnTo>
                      <a:pt x="342" y="252"/>
                    </a:lnTo>
                    <a:lnTo>
                      <a:pt x="340" y="268"/>
                    </a:lnTo>
                    <a:lnTo>
                      <a:pt x="322" y="364"/>
                    </a:lnTo>
                    <a:lnTo>
                      <a:pt x="192" y="310"/>
                    </a:lnTo>
                    <a:lnTo>
                      <a:pt x="2" y="206"/>
                    </a:lnTo>
                  </a:path>
                </a:pathLst>
              </a:custGeom>
              <a:solidFill>
                <a:schemeClr val="hlink"/>
              </a:solidFill>
              <a:ln w="12700" cap="rnd">
                <a:solidFill>
                  <a:schemeClr val="bg1"/>
                </a:solidFill>
                <a:round/>
                <a:headEnd/>
                <a:tailEnd/>
              </a:ln>
            </p:spPr>
            <p:txBody>
              <a:bodyPr/>
              <a:lstStyle/>
              <a:p>
                <a:endParaRPr lang="en-US"/>
              </a:p>
            </p:txBody>
          </p:sp>
          <p:sp>
            <p:nvSpPr>
              <p:cNvPr id="13967" name="Freeform 248"/>
              <p:cNvSpPr>
                <a:spLocks/>
              </p:cNvSpPr>
              <p:nvPr/>
            </p:nvSpPr>
            <p:spPr bwMode="ltGray">
              <a:xfrm>
                <a:off x="2836" y="3001"/>
                <a:ext cx="220" cy="191"/>
              </a:xfrm>
              <a:custGeom>
                <a:avLst/>
                <a:gdLst>
                  <a:gd name="T0" fmla="*/ 108 w 221"/>
                  <a:gd name="T1" fmla="*/ 76 h 171"/>
                  <a:gd name="T2" fmla="*/ 110 w 221"/>
                  <a:gd name="T3" fmla="*/ 83 h 171"/>
                  <a:gd name="T4" fmla="*/ 110 w 221"/>
                  <a:gd name="T5" fmla="*/ 96 h 171"/>
                  <a:gd name="T6" fmla="*/ 121 w 221"/>
                  <a:gd name="T7" fmla="*/ 98 h 171"/>
                  <a:gd name="T8" fmla="*/ 126 w 221"/>
                  <a:gd name="T9" fmla="*/ 108 h 171"/>
                  <a:gd name="T10" fmla="*/ 130 w 221"/>
                  <a:gd name="T11" fmla="*/ 115 h 171"/>
                  <a:gd name="T12" fmla="*/ 136 w 221"/>
                  <a:gd name="T13" fmla="*/ 126 h 171"/>
                  <a:gd name="T14" fmla="*/ 142 w 221"/>
                  <a:gd name="T15" fmla="*/ 126 h 171"/>
                  <a:gd name="T16" fmla="*/ 148 w 221"/>
                  <a:gd name="T17" fmla="*/ 128 h 171"/>
                  <a:gd name="T18" fmla="*/ 149 w 221"/>
                  <a:gd name="T19" fmla="*/ 103 h 171"/>
                  <a:gd name="T20" fmla="*/ 136 w 221"/>
                  <a:gd name="T21" fmla="*/ 98 h 171"/>
                  <a:gd name="T22" fmla="*/ 128 w 221"/>
                  <a:gd name="T23" fmla="*/ 85 h 171"/>
                  <a:gd name="T24" fmla="*/ 128 w 221"/>
                  <a:gd name="T25" fmla="*/ 67 h 171"/>
                  <a:gd name="T26" fmla="*/ 132 w 221"/>
                  <a:gd name="T27" fmla="*/ 67 h 171"/>
                  <a:gd name="T28" fmla="*/ 134 w 221"/>
                  <a:gd name="T29" fmla="*/ 56 h 171"/>
                  <a:gd name="T30" fmla="*/ 134 w 221"/>
                  <a:gd name="T31" fmla="*/ 40 h 171"/>
                  <a:gd name="T32" fmla="*/ 132 w 221"/>
                  <a:gd name="T33" fmla="*/ 35 h 171"/>
                  <a:gd name="T34" fmla="*/ 138 w 221"/>
                  <a:gd name="T35" fmla="*/ 21 h 171"/>
                  <a:gd name="T36" fmla="*/ 138 w 221"/>
                  <a:gd name="T37" fmla="*/ 4 h 171"/>
                  <a:gd name="T38" fmla="*/ 167 w 221"/>
                  <a:gd name="T39" fmla="*/ 2 h 171"/>
                  <a:gd name="T40" fmla="*/ 171 w 221"/>
                  <a:gd name="T41" fmla="*/ 0 h 171"/>
                  <a:gd name="T42" fmla="*/ 176 w 221"/>
                  <a:gd name="T43" fmla="*/ 9 h 171"/>
                  <a:gd name="T44" fmla="*/ 192 w 221"/>
                  <a:gd name="T45" fmla="*/ 26 h 171"/>
                  <a:gd name="T46" fmla="*/ 211 w 221"/>
                  <a:gd name="T47" fmla="*/ 44 h 171"/>
                  <a:gd name="T48" fmla="*/ 217 w 221"/>
                  <a:gd name="T49" fmla="*/ 58 h 171"/>
                  <a:gd name="T50" fmla="*/ 215 w 221"/>
                  <a:gd name="T51" fmla="*/ 67 h 171"/>
                  <a:gd name="T52" fmla="*/ 211 w 221"/>
                  <a:gd name="T53" fmla="*/ 73 h 171"/>
                  <a:gd name="T54" fmla="*/ 213 w 221"/>
                  <a:gd name="T55" fmla="*/ 85 h 171"/>
                  <a:gd name="T56" fmla="*/ 209 w 221"/>
                  <a:gd name="T57" fmla="*/ 92 h 171"/>
                  <a:gd name="T58" fmla="*/ 205 w 221"/>
                  <a:gd name="T59" fmla="*/ 103 h 171"/>
                  <a:gd name="T60" fmla="*/ 209 w 221"/>
                  <a:gd name="T61" fmla="*/ 111 h 171"/>
                  <a:gd name="T62" fmla="*/ 203 w 221"/>
                  <a:gd name="T63" fmla="*/ 117 h 171"/>
                  <a:gd name="T64" fmla="*/ 200 w 221"/>
                  <a:gd name="T65" fmla="*/ 122 h 171"/>
                  <a:gd name="T66" fmla="*/ 200 w 221"/>
                  <a:gd name="T67" fmla="*/ 135 h 171"/>
                  <a:gd name="T68" fmla="*/ 200 w 221"/>
                  <a:gd name="T69" fmla="*/ 146 h 171"/>
                  <a:gd name="T70" fmla="*/ 155 w 221"/>
                  <a:gd name="T71" fmla="*/ 164 h 171"/>
                  <a:gd name="T72" fmla="*/ 155 w 221"/>
                  <a:gd name="T73" fmla="*/ 188 h 171"/>
                  <a:gd name="T74" fmla="*/ 146 w 221"/>
                  <a:gd name="T75" fmla="*/ 188 h 171"/>
                  <a:gd name="T76" fmla="*/ 138 w 221"/>
                  <a:gd name="T77" fmla="*/ 183 h 171"/>
                  <a:gd name="T78" fmla="*/ 128 w 221"/>
                  <a:gd name="T79" fmla="*/ 188 h 171"/>
                  <a:gd name="T80" fmla="*/ 122 w 221"/>
                  <a:gd name="T81" fmla="*/ 195 h 171"/>
                  <a:gd name="T82" fmla="*/ 122 w 221"/>
                  <a:gd name="T83" fmla="*/ 202 h 171"/>
                  <a:gd name="T84" fmla="*/ 117 w 221"/>
                  <a:gd name="T85" fmla="*/ 211 h 171"/>
                  <a:gd name="T86" fmla="*/ 106 w 221"/>
                  <a:gd name="T87" fmla="*/ 223 h 171"/>
                  <a:gd name="T88" fmla="*/ 93 w 221"/>
                  <a:gd name="T89" fmla="*/ 237 h 171"/>
                  <a:gd name="T90" fmla="*/ 75 w 221"/>
                  <a:gd name="T91" fmla="*/ 228 h 171"/>
                  <a:gd name="T92" fmla="*/ 56 w 221"/>
                  <a:gd name="T93" fmla="*/ 222 h 171"/>
                  <a:gd name="T94" fmla="*/ 29 w 221"/>
                  <a:gd name="T95" fmla="*/ 228 h 171"/>
                  <a:gd name="T96" fmla="*/ 0 w 221"/>
                  <a:gd name="T97" fmla="*/ 183 h 171"/>
                  <a:gd name="T98" fmla="*/ 10 w 221"/>
                  <a:gd name="T99" fmla="*/ 96 h 171"/>
                  <a:gd name="T100" fmla="*/ 52 w 221"/>
                  <a:gd name="T101" fmla="*/ 52 h 171"/>
                  <a:gd name="T102" fmla="*/ 58 w 221"/>
                  <a:gd name="T103" fmla="*/ 52 h 171"/>
                  <a:gd name="T104" fmla="*/ 62 w 221"/>
                  <a:gd name="T105" fmla="*/ 64 h 171"/>
                  <a:gd name="T106" fmla="*/ 64 w 221"/>
                  <a:gd name="T107" fmla="*/ 73 h 171"/>
                  <a:gd name="T108" fmla="*/ 68 w 221"/>
                  <a:gd name="T109" fmla="*/ 67 h 171"/>
                  <a:gd name="T110" fmla="*/ 79 w 221"/>
                  <a:gd name="T111" fmla="*/ 67 h 171"/>
                  <a:gd name="T112" fmla="*/ 81 w 221"/>
                  <a:gd name="T113" fmla="*/ 79 h 171"/>
                  <a:gd name="T114" fmla="*/ 91 w 221"/>
                  <a:gd name="T115" fmla="*/ 83 h 171"/>
                  <a:gd name="T116" fmla="*/ 102 w 221"/>
                  <a:gd name="T117" fmla="*/ 85 h 171"/>
                  <a:gd name="T118" fmla="*/ 108 w 221"/>
                  <a:gd name="T119" fmla="*/ 76 h 1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21"/>
                  <a:gd name="T181" fmla="*/ 0 h 171"/>
                  <a:gd name="T182" fmla="*/ 221 w 221"/>
                  <a:gd name="T183" fmla="*/ 171 h 1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21" h="171">
                    <a:moveTo>
                      <a:pt x="108" y="55"/>
                    </a:moveTo>
                    <a:lnTo>
                      <a:pt x="112" y="59"/>
                    </a:lnTo>
                    <a:lnTo>
                      <a:pt x="112" y="69"/>
                    </a:lnTo>
                    <a:lnTo>
                      <a:pt x="124" y="71"/>
                    </a:lnTo>
                    <a:lnTo>
                      <a:pt x="129" y="78"/>
                    </a:lnTo>
                    <a:lnTo>
                      <a:pt x="133" y="82"/>
                    </a:lnTo>
                    <a:lnTo>
                      <a:pt x="139" y="90"/>
                    </a:lnTo>
                    <a:lnTo>
                      <a:pt x="145" y="90"/>
                    </a:lnTo>
                    <a:lnTo>
                      <a:pt x="151" y="92"/>
                    </a:lnTo>
                    <a:lnTo>
                      <a:pt x="152" y="73"/>
                    </a:lnTo>
                    <a:lnTo>
                      <a:pt x="139" y="71"/>
                    </a:lnTo>
                    <a:lnTo>
                      <a:pt x="131" y="61"/>
                    </a:lnTo>
                    <a:lnTo>
                      <a:pt x="131" y="48"/>
                    </a:lnTo>
                    <a:lnTo>
                      <a:pt x="135" y="48"/>
                    </a:lnTo>
                    <a:lnTo>
                      <a:pt x="137" y="40"/>
                    </a:lnTo>
                    <a:lnTo>
                      <a:pt x="137" y="29"/>
                    </a:lnTo>
                    <a:lnTo>
                      <a:pt x="135" y="25"/>
                    </a:lnTo>
                    <a:lnTo>
                      <a:pt x="141" y="15"/>
                    </a:lnTo>
                    <a:lnTo>
                      <a:pt x="141" y="4"/>
                    </a:lnTo>
                    <a:lnTo>
                      <a:pt x="170" y="2"/>
                    </a:lnTo>
                    <a:lnTo>
                      <a:pt x="174" y="0"/>
                    </a:lnTo>
                    <a:lnTo>
                      <a:pt x="179" y="6"/>
                    </a:lnTo>
                    <a:lnTo>
                      <a:pt x="195" y="19"/>
                    </a:lnTo>
                    <a:lnTo>
                      <a:pt x="214" y="31"/>
                    </a:lnTo>
                    <a:lnTo>
                      <a:pt x="220" y="42"/>
                    </a:lnTo>
                    <a:lnTo>
                      <a:pt x="218" y="48"/>
                    </a:lnTo>
                    <a:lnTo>
                      <a:pt x="214" y="52"/>
                    </a:lnTo>
                    <a:lnTo>
                      <a:pt x="216" y="61"/>
                    </a:lnTo>
                    <a:lnTo>
                      <a:pt x="212" y="65"/>
                    </a:lnTo>
                    <a:lnTo>
                      <a:pt x="208" y="73"/>
                    </a:lnTo>
                    <a:lnTo>
                      <a:pt x="212" y="80"/>
                    </a:lnTo>
                    <a:lnTo>
                      <a:pt x="206" y="84"/>
                    </a:lnTo>
                    <a:lnTo>
                      <a:pt x="203" y="88"/>
                    </a:lnTo>
                    <a:lnTo>
                      <a:pt x="203" y="97"/>
                    </a:lnTo>
                    <a:lnTo>
                      <a:pt x="203" y="105"/>
                    </a:lnTo>
                    <a:lnTo>
                      <a:pt x="158" y="118"/>
                    </a:lnTo>
                    <a:lnTo>
                      <a:pt x="158" y="134"/>
                    </a:lnTo>
                    <a:lnTo>
                      <a:pt x="149" y="134"/>
                    </a:lnTo>
                    <a:lnTo>
                      <a:pt x="141" y="132"/>
                    </a:lnTo>
                    <a:lnTo>
                      <a:pt x="131" y="134"/>
                    </a:lnTo>
                    <a:lnTo>
                      <a:pt x="125" y="141"/>
                    </a:lnTo>
                    <a:lnTo>
                      <a:pt x="125" y="145"/>
                    </a:lnTo>
                    <a:lnTo>
                      <a:pt x="120" y="151"/>
                    </a:lnTo>
                    <a:lnTo>
                      <a:pt x="106" y="160"/>
                    </a:lnTo>
                    <a:lnTo>
                      <a:pt x="93" y="170"/>
                    </a:lnTo>
                    <a:lnTo>
                      <a:pt x="75" y="164"/>
                    </a:lnTo>
                    <a:lnTo>
                      <a:pt x="56" y="159"/>
                    </a:lnTo>
                    <a:lnTo>
                      <a:pt x="29" y="164"/>
                    </a:lnTo>
                    <a:lnTo>
                      <a:pt x="0" y="132"/>
                    </a:lnTo>
                    <a:lnTo>
                      <a:pt x="10" y="69"/>
                    </a:lnTo>
                    <a:lnTo>
                      <a:pt x="52" y="38"/>
                    </a:lnTo>
                    <a:lnTo>
                      <a:pt x="58" y="38"/>
                    </a:lnTo>
                    <a:lnTo>
                      <a:pt x="62" y="46"/>
                    </a:lnTo>
                    <a:lnTo>
                      <a:pt x="64" y="52"/>
                    </a:lnTo>
                    <a:lnTo>
                      <a:pt x="68" y="48"/>
                    </a:lnTo>
                    <a:lnTo>
                      <a:pt x="79" y="48"/>
                    </a:lnTo>
                    <a:lnTo>
                      <a:pt x="81" y="57"/>
                    </a:lnTo>
                    <a:lnTo>
                      <a:pt x="91" y="59"/>
                    </a:lnTo>
                    <a:lnTo>
                      <a:pt x="102" y="61"/>
                    </a:lnTo>
                    <a:lnTo>
                      <a:pt x="108" y="55"/>
                    </a:lnTo>
                  </a:path>
                </a:pathLst>
              </a:custGeom>
              <a:solidFill>
                <a:schemeClr val="hlink"/>
              </a:solidFill>
              <a:ln w="12700" cap="rnd">
                <a:solidFill>
                  <a:schemeClr val="bg1"/>
                </a:solidFill>
                <a:round/>
                <a:headEnd/>
                <a:tailEnd/>
              </a:ln>
            </p:spPr>
            <p:txBody>
              <a:bodyPr/>
              <a:lstStyle/>
              <a:p>
                <a:endParaRPr lang="en-US"/>
              </a:p>
            </p:txBody>
          </p:sp>
          <p:sp>
            <p:nvSpPr>
              <p:cNvPr id="13968" name="Freeform 249"/>
              <p:cNvSpPr>
                <a:spLocks/>
              </p:cNvSpPr>
              <p:nvPr/>
            </p:nvSpPr>
            <p:spPr bwMode="ltGray">
              <a:xfrm>
                <a:off x="2835" y="3000"/>
                <a:ext cx="228" cy="200"/>
              </a:xfrm>
              <a:custGeom>
                <a:avLst/>
                <a:gdLst>
                  <a:gd name="T0" fmla="*/ 112 w 229"/>
                  <a:gd name="T1" fmla="*/ 82 h 179"/>
                  <a:gd name="T2" fmla="*/ 114 w 229"/>
                  <a:gd name="T3" fmla="*/ 86 h 179"/>
                  <a:gd name="T4" fmla="*/ 114 w 229"/>
                  <a:gd name="T5" fmla="*/ 99 h 179"/>
                  <a:gd name="T6" fmla="*/ 125 w 229"/>
                  <a:gd name="T7" fmla="*/ 104 h 179"/>
                  <a:gd name="T8" fmla="*/ 131 w 229"/>
                  <a:gd name="T9" fmla="*/ 115 h 179"/>
                  <a:gd name="T10" fmla="*/ 135 w 229"/>
                  <a:gd name="T11" fmla="*/ 120 h 179"/>
                  <a:gd name="T12" fmla="*/ 141 w 229"/>
                  <a:gd name="T13" fmla="*/ 131 h 179"/>
                  <a:gd name="T14" fmla="*/ 147 w 229"/>
                  <a:gd name="T15" fmla="*/ 131 h 179"/>
                  <a:gd name="T16" fmla="*/ 153 w 229"/>
                  <a:gd name="T17" fmla="*/ 134 h 179"/>
                  <a:gd name="T18" fmla="*/ 155 w 229"/>
                  <a:gd name="T19" fmla="*/ 106 h 179"/>
                  <a:gd name="T20" fmla="*/ 141 w 229"/>
                  <a:gd name="T21" fmla="*/ 104 h 179"/>
                  <a:gd name="T22" fmla="*/ 133 w 229"/>
                  <a:gd name="T23" fmla="*/ 89 h 179"/>
                  <a:gd name="T24" fmla="*/ 133 w 229"/>
                  <a:gd name="T25" fmla="*/ 70 h 179"/>
                  <a:gd name="T26" fmla="*/ 137 w 229"/>
                  <a:gd name="T27" fmla="*/ 70 h 179"/>
                  <a:gd name="T28" fmla="*/ 139 w 229"/>
                  <a:gd name="T29" fmla="*/ 59 h 179"/>
                  <a:gd name="T30" fmla="*/ 139 w 229"/>
                  <a:gd name="T31" fmla="*/ 42 h 179"/>
                  <a:gd name="T32" fmla="*/ 137 w 229"/>
                  <a:gd name="T33" fmla="*/ 36 h 179"/>
                  <a:gd name="T34" fmla="*/ 143 w 229"/>
                  <a:gd name="T35" fmla="*/ 22 h 179"/>
                  <a:gd name="T36" fmla="*/ 143 w 229"/>
                  <a:gd name="T37" fmla="*/ 4 h 179"/>
                  <a:gd name="T38" fmla="*/ 173 w 229"/>
                  <a:gd name="T39" fmla="*/ 2 h 179"/>
                  <a:gd name="T40" fmla="*/ 177 w 229"/>
                  <a:gd name="T41" fmla="*/ 0 h 179"/>
                  <a:gd name="T42" fmla="*/ 183 w 229"/>
                  <a:gd name="T43" fmla="*/ 9 h 179"/>
                  <a:gd name="T44" fmla="*/ 199 w 229"/>
                  <a:gd name="T45" fmla="*/ 28 h 179"/>
                  <a:gd name="T46" fmla="*/ 219 w 229"/>
                  <a:gd name="T47" fmla="*/ 45 h 179"/>
                  <a:gd name="T48" fmla="*/ 225 w 229"/>
                  <a:gd name="T49" fmla="*/ 61 h 179"/>
                  <a:gd name="T50" fmla="*/ 223 w 229"/>
                  <a:gd name="T51" fmla="*/ 70 h 179"/>
                  <a:gd name="T52" fmla="*/ 219 w 229"/>
                  <a:gd name="T53" fmla="*/ 75 h 179"/>
                  <a:gd name="T54" fmla="*/ 221 w 229"/>
                  <a:gd name="T55" fmla="*/ 89 h 179"/>
                  <a:gd name="T56" fmla="*/ 217 w 229"/>
                  <a:gd name="T57" fmla="*/ 95 h 179"/>
                  <a:gd name="T58" fmla="*/ 213 w 229"/>
                  <a:gd name="T59" fmla="*/ 106 h 179"/>
                  <a:gd name="T60" fmla="*/ 217 w 229"/>
                  <a:gd name="T61" fmla="*/ 117 h 179"/>
                  <a:gd name="T62" fmla="*/ 211 w 229"/>
                  <a:gd name="T63" fmla="*/ 122 h 179"/>
                  <a:gd name="T64" fmla="*/ 207 w 229"/>
                  <a:gd name="T65" fmla="*/ 128 h 179"/>
                  <a:gd name="T66" fmla="*/ 207 w 229"/>
                  <a:gd name="T67" fmla="*/ 142 h 179"/>
                  <a:gd name="T68" fmla="*/ 207 w 229"/>
                  <a:gd name="T69" fmla="*/ 153 h 179"/>
                  <a:gd name="T70" fmla="*/ 161 w 229"/>
                  <a:gd name="T71" fmla="*/ 173 h 179"/>
                  <a:gd name="T72" fmla="*/ 161 w 229"/>
                  <a:gd name="T73" fmla="*/ 194 h 179"/>
                  <a:gd name="T74" fmla="*/ 151 w 229"/>
                  <a:gd name="T75" fmla="*/ 194 h 179"/>
                  <a:gd name="T76" fmla="*/ 143 w 229"/>
                  <a:gd name="T77" fmla="*/ 192 h 179"/>
                  <a:gd name="T78" fmla="*/ 133 w 229"/>
                  <a:gd name="T79" fmla="*/ 194 h 179"/>
                  <a:gd name="T80" fmla="*/ 127 w 229"/>
                  <a:gd name="T81" fmla="*/ 206 h 179"/>
                  <a:gd name="T82" fmla="*/ 127 w 229"/>
                  <a:gd name="T83" fmla="*/ 212 h 179"/>
                  <a:gd name="T84" fmla="*/ 121 w 229"/>
                  <a:gd name="T85" fmla="*/ 221 h 179"/>
                  <a:gd name="T86" fmla="*/ 110 w 229"/>
                  <a:gd name="T87" fmla="*/ 235 h 179"/>
                  <a:gd name="T88" fmla="*/ 96 w 229"/>
                  <a:gd name="T89" fmla="*/ 248 h 179"/>
                  <a:gd name="T90" fmla="*/ 78 w 229"/>
                  <a:gd name="T91" fmla="*/ 240 h 179"/>
                  <a:gd name="T92" fmla="*/ 58 w 229"/>
                  <a:gd name="T93" fmla="*/ 231 h 179"/>
                  <a:gd name="T94" fmla="*/ 30 w 229"/>
                  <a:gd name="T95" fmla="*/ 240 h 179"/>
                  <a:gd name="T96" fmla="*/ 0 w 229"/>
                  <a:gd name="T97" fmla="*/ 192 h 179"/>
                  <a:gd name="T98" fmla="*/ 10 w 229"/>
                  <a:gd name="T99" fmla="*/ 99 h 179"/>
                  <a:gd name="T100" fmla="*/ 54 w 229"/>
                  <a:gd name="T101" fmla="*/ 56 h 179"/>
                  <a:gd name="T102" fmla="*/ 60 w 229"/>
                  <a:gd name="T103" fmla="*/ 56 h 179"/>
                  <a:gd name="T104" fmla="*/ 64 w 229"/>
                  <a:gd name="T105" fmla="*/ 67 h 179"/>
                  <a:gd name="T106" fmla="*/ 66 w 229"/>
                  <a:gd name="T107" fmla="*/ 75 h 179"/>
                  <a:gd name="T108" fmla="*/ 70 w 229"/>
                  <a:gd name="T109" fmla="*/ 70 h 179"/>
                  <a:gd name="T110" fmla="*/ 82 w 229"/>
                  <a:gd name="T111" fmla="*/ 70 h 179"/>
                  <a:gd name="T112" fmla="*/ 84 w 229"/>
                  <a:gd name="T113" fmla="*/ 84 h 179"/>
                  <a:gd name="T114" fmla="*/ 94 w 229"/>
                  <a:gd name="T115" fmla="*/ 86 h 179"/>
                  <a:gd name="T116" fmla="*/ 106 w 229"/>
                  <a:gd name="T117" fmla="*/ 89 h 179"/>
                  <a:gd name="T118" fmla="*/ 112 w 229"/>
                  <a:gd name="T119" fmla="*/ 82 h 1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29"/>
                  <a:gd name="T181" fmla="*/ 0 h 179"/>
                  <a:gd name="T182" fmla="*/ 229 w 229"/>
                  <a:gd name="T183" fmla="*/ 179 h 17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29" h="179">
                    <a:moveTo>
                      <a:pt x="112" y="58"/>
                    </a:moveTo>
                    <a:lnTo>
                      <a:pt x="116" y="62"/>
                    </a:lnTo>
                    <a:lnTo>
                      <a:pt x="116" y="72"/>
                    </a:lnTo>
                    <a:lnTo>
                      <a:pt x="128" y="74"/>
                    </a:lnTo>
                    <a:lnTo>
                      <a:pt x="134" y="82"/>
                    </a:lnTo>
                    <a:lnTo>
                      <a:pt x="138" y="86"/>
                    </a:lnTo>
                    <a:lnTo>
                      <a:pt x="144" y="94"/>
                    </a:lnTo>
                    <a:lnTo>
                      <a:pt x="150" y="94"/>
                    </a:lnTo>
                    <a:lnTo>
                      <a:pt x="156" y="96"/>
                    </a:lnTo>
                    <a:lnTo>
                      <a:pt x="158" y="76"/>
                    </a:lnTo>
                    <a:lnTo>
                      <a:pt x="144" y="74"/>
                    </a:lnTo>
                    <a:lnTo>
                      <a:pt x="136" y="64"/>
                    </a:lnTo>
                    <a:lnTo>
                      <a:pt x="136" y="50"/>
                    </a:lnTo>
                    <a:lnTo>
                      <a:pt x="140" y="50"/>
                    </a:lnTo>
                    <a:lnTo>
                      <a:pt x="142" y="42"/>
                    </a:lnTo>
                    <a:lnTo>
                      <a:pt x="142" y="30"/>
                    </a:lnTo>
                    <a:lnTo>
                      <a:pt x="140" y="26"/>
                    </a:lnTo>
                    <a:lnTo>
                      <a:pt x="146" y="16"/>
                    </a:lnTo>
                    <a:lnTo>
                      <a:pt x="146" y="4"/>
                    </a:lnTo>
                    <a:lnTo>
                      <a:pt x="176" y="2"/>
                    </a:lnTo>
                    <a:lnTo>
                      <a:pt x="180" y="0"/>
                    </a:lnTo>
                    <a:lnTo>
                      <a:pt x="186" y="6"/>
                    </a:lnTo>
                    <a:lnTo>
                      <a:pt x="202" y="20"/>
                    </a:lnTo>
                    <a:lnTo>
                      <a:pt x="222" y="32"/>
                    </a:lnTo>
                    <a:lnTo>
                      <a:pt x="228" y="44"/>
                    </a:lnTo>
                    <a:lnTo>
                      <a:pt x="226" y="50"/>
                    </a:lnTo>
                    <a:lnTo>
                      <a:pt x="222" y="54"/>
                    </a:lnTo>
                    <a:lnTo>
                      <a:pt x="224" y="64"/>
                    </a:lnTo>
                    <a:lnTo>
                      <a:pt x="220" y="68"/>
                    </a:lnTo>
                    <a:lnTo>
                      <a:pt x="216" y="76"/>
                    </a:lnTo>
                    <a:lnTo>
                      <a:pt x="220" y="84"/>
                    </a:lnTo>
                    <a:lnTo>
                      <a:pt x="214" y="88"/>
                    </a:lnTo>
                    <a:lnTo>
                      <a:pt x="210" y="92"/>
                    </a:lnTo>
                    <a:lnTo>
                      <a:pt x="210" y="102"/>
                    </a:lnTo>
                    <a:lnTo>
                      <a:pt x="210" y="110"/>
                    </a:lnTo>
                    <a:lnTo>
                      <a:pt x="164" y="124"/>
                    </a:lnTo>
                    <a:lnTo>
                      <a:pt x="164" y="140"/>
                    </a:lnTo>
                    <a:lnTo>
                      <a:pt x="154" y="140"/>
                    </a:lnTo>
                    <a:lnTo>
                      <a:pt x="146" y="138"/>
                    </a:lnTo>
                    <a:lnTo>
                      <a:pt x="136" y="140"/>
                    </a:lnTo>
                    <a:lnTo>
                      <a:pt x="130" y="148"/>
                    </a:lnTo>
                    <a:lnTo>
                      <a:pt x="130" y="152"/>
                    </a:lnTo>
                    <a:lnTo>
                      <a:pt x="124" y="158"/>
                    </a:lnTo>
                    <a:lnTo>
                      <a:pt x="110" y="168"/>
                    </a:lnTo>
                    <a:lnTo>
                      <a:pt x="96" y="178"/>
                    </a:lnTo>
                    <a:lnTo>
                      <a:pt x="78" y="172"/>
                    </a:lnTo>
                    <a:lnTo>
                      <a:pt x="58" y="166"/>
                    </a:lnTo>
                    <a:lnTo>
                      <a:pt x="30" y="172"/>
                    </a:lnTo>
                    <a:lnTo>
                      <a:pt x="0" y="138"/>
                    </a:lnTo>
                    <a:lnTo>
                      <a:pt x="10" y="72"/>
                    </a:lnTo>
                    <a:lnTo>
                      <a:pt x="54" y="40"/>
                    </a:lnTo>
                    <a:lnTo>
                      <a:pt x="60" y="40"/>
                    </a:lnTo>
                    <a:lnTo>
                      <a:pt x="64" y="48"/>
                    </a:lnTo>
                    <a:lnTo>
                      <a:pt x="66" y="54"/>
                    </a:lnTo>
                    <a:lnTo>
                      <a:pt x="70" y="50"/>
                    </a:lnTo>
                    <a:lnTo>
                      <a:pt x="82" y="50"/>
                    </a:lnTo>
                    <a:lnTo>
                      <a:pt x="84" y="60"/>
                    </a:lnTo>
                    <a:lnTo>
                      <a:pt x="94" y="62"/>
                    </a:lnTo>
                    <a:lnTo>
                      <a:pt x="106" y="64"/>
                    </a:lnTo>
                    <a:lnTo>
                      <a:pt x="112" y="58"/>
                    </a:lnTo>
                  </a:path>
                </a:pathLst>
              </a:custGeom>
              <a:solidFill>
                <a:schemeClr val="hlink"/>
              </a:solidFill>
              <a:ln w="12700" cap="rnd">
                <a:solidFill>
                  <a:schemeClr val="bg1"/>
                </a:solidFill>
                <a:round/>
                <a:headEnd/>
                <a:tailEnd/>
              </a:ln>
            </p:spPr>
            <p:txBody>
              <a:bodyPr/>
              <a:lstStyle/>
              <a:p>
                <a:endParaRPr lang="en-US"/>
              </a:p>
            </p:txBody>
          </p:sp>
          <p:sp>
            <p:nvSpPr>
              <p:cNvPr id="13969" name="Freeform 250"/>
              <p:cNvSpPr>
                <a:spLocks/>
              </p:cNvSpPr>
              <p:nvPr/>
            </p:nvSpPr>
            <p:spPr bwMode="ltGray">
              <a:xfrm>
                <a:off x="2665" y="3155"/>
                <a:ext cx="228" cy="245"/>
              </a:xfrm>
              <a:custGeom>
                <a:avLst/>
                <a:gdLst>
                  <a:gd name="T0" fmla="*/ 10 w 229"/>
                  <a:gd name="T1" fmla="*/ 0 h 219"/>
                  <a:gd name="T2" fmla="*/ 163 w 229"/>
                  <a:gd name="T3" fmla="*/ 13 h 219"/>
                  <a:gd name="T4" fmla="*/ 196 w 229"/>
                  <a:gd name="T5" fmla="*/ 40 h 219"/>
                  <a:gd name="T6" fmla="*/ 211 w 229"/>
                  <a:gd name="T7" fmla="*/ 32 h 219"/>
                  <a:gd name="T8" fmla="*/ 225 w 229"/>
                  <a:gd name="T9" fmla="*/ 38 h 219"/>
                  <a:gd name="T10" fmla="*/ 215 w 229"/>
                  <a:gd name="T11" fmla="*/ 49 h 219"/>
                  <a:gd name="T12" fmla="*/ 206 w 229"/>
                  <a:gd name="T13" fmla="*/ 55 h 219"/>
                  <a:gd name="T14" fmla="*/ 155 w 229"/>
                  <a:gd name="T15" fmla="*/ 51 h 219"/>
                  <a:gd name="T16" fmla="*/ 152 w 229"/>
                  <a:gd name="T17" fmla="*/ 143 h 219"/>
                  <a:gd name="T18" fmla="*/ 144 w 229"/>
                  <a:gd name="T19" fmla="*/ 145 h 219"/>
                  <a:gd name="T20" fmla="*/ 136 w 229"/>
                  <a:gd name="T21" fmla="*/ 143 h 219"/>
                  <a:gd name="T22" fmla="*/ 130 w 229"/>
                  <a:gd name="T23" fmla="*/ 294 h 219"/>
                  <a:gd name="T24" fmla="*/ 117 w 229"/>
                  <a:gd name="T25" fmla="*/ 305 h 219"/>
                  <a:gd name="T26" fmla="*/ 114 w 229"/>
                  <a:gd name="T27" fmla="*/ 305 h 219"/>
                  <a:gd name="T28" fmla="*/ 108 w 229"/>
                  <a:gd name="T29" fmla="*/ 303 h 219"/>
                  <a:gd name="T30" fmla="*/ 97 w 229"/>
                  <a:gd name="T31" fmla="*/ 305 h 219"/>
                  <a:gd name="T32" fmla="*/ 93 w 229"/>
                  <a:gd name="T33" fmla="*/ 303 h 219"/>
                  <a:gd name="T34" fmla="*/ 89 w 229"/>
                  <a:gd name="T35" fmla="*/ 299 h 219"/>
                  <a:gd name="T36" fmla="*/ 87 w 229"/>
                  <a:gd name="T37" fmla="*/ 292 h 219"/>
                  <a:gd name="T38" fmla="*/ 87 w 229"/>
                  <a:gd name="T39" fmla="*/ 285 h 219"/>
                  <a:gd name="T40" fmla="*/ 81 w 229"/>
                  <a:gd name="T41" fmla="*/ 285 h 219"/>
                  <a:gd name="T42" fmla="*/ 81 w 229"/>
                  <a:gd name="T43" fmla="*/ 294 h 219"/>
                  <a:gd name="T44" fmla="*/ 75 w 229"/>
                  <a:gd name="T45" fmla="*/ 294 h 219"/>
                  <a:gd name="T46" fmla="*/ 70 w 229"/>
                  <a:gd name="T47" fmla="*/ 288 h 219"/>
                  <a:gd name="T48" fmla="*/ 58 w 229"/>
                  <a:gd name="T49" fmla="*/ 271 h 219"/>
                  <a:gd name="T50" fmla="*/ 54 w 229"/>
                  <a:gd name="T51" fmla="*/ 253 h 219"/>
                  <a:gd name="T52" fmla="*/ 54 w 229"/>
                  <a:gd name="T53" fmla="*/ 251 h 219"/>
                  <a:gd name="T54" fmla="*/ 58 w 229"/>
                  <a:gd name="T55" fmla="*/ 246 h 219"/>
                  <a:gd name="T56" fmla="*/ 50 w 229"/>
                  <a:gd name="T57" fmla="*/ 241 h 219"/>
                  <a:gd name="T58" fmla="*/ 52 w 229"/>
                  <a:gd name="T59" fmla="*/ 233 h 219"/>
                  <a:gd name="T60" fmla="*/ 50 w 229"/>
                  <a:gd name="T61" fmla="*/ 213 h 219"/>
                  <a:gd name="T62" fmla="*/ 44 w 229"/>
                  <a:gd name="T63" fmla="*/ 183 h 219"/>
                  <a:gd name="T64" fmla="*/ 46 w 229"/>
                  <a:gd name="T65" fmla="*/ 172 h 219"/>
                  <a:gd name="T66" fmla="*/ 43 w 229"/>
                  <a:gd name="T67" fmla="*/ 166 h 219"/>
                  <a:gd name="T68" fmla="*/ 41 w 229"/>
                  <a:gd name="T69" fmla="*/ 154 h 219"/>
                  <a:gd name="T70" fmla="*/ 44 w 229"/>
                  <a:gd name="T71" fmla="*/ 145 h 219"/>
                  <a:gd name="T72" fmla="*/ 41 w 229"/>
                  <a:gd name="T73" fmla="*/ 140 h 219"/>
                  <a:gd name="T74" fmla="*/ 27 w 229"/>
                  <a:gd name="T75" fmla="*/ 107 h 219"/>
                  <a:gd name="T76" fmla="*/ 23 w 229"/>
                  <a:gd name="T77" fmla="*/ 86 h 219"/>
                  <a:gd name="T78" fmla="*/ 17 w 229"/>
                  <a:gd name="T79" fmla="*/ 64 h 219"/>
                  <a:gd name="T80" fmla="*/ 0 w 229"/>
                  <a:gd name="T81" fmla="*/ 38 h 219"/>
                  <a:gd name="T82" fmla="*/ 0 w 229"/>
                  <a:gd name="T83" fmla="*/ 26 h 219"/>
                  <a:gd name="T84" fmla="*/ 0 w 229"/>
                  <a:gd name="T85" fmla="*/ 17 h 219"/>
                  <a:gd name="T86" fmla="*/ 10 w 229"/>
                  <a:gd name="T87" fmla="*/ 0 h 2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29"/>
                  <a:gd name="T133" fmla="*/ 0 h 219"/>
                  <a:gd name="T134" fmla="*/ 229 w 229"/>
                  <a:gd name="T135" fmla="*/ 219 h 2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29" h="219">
                    <a:moveTo>
                      <a:pt x="10" y="0"/>
                    </a:moveTo>
                    <a:lnTo>
                      <a:pt x="166" y="10"/>
                    </a:lnTo>
                    <a:lnTo>
                      <a:pt x="199" y="29"/>
                    </a:lnTo>
                    <a:lnTo>
                      <a:pt x="214" y="23"/>
                    </a:lnTo>
                    <a:lnTo>
                      <a:pt x="228" y="27"/>
                    </a:lnTo>
                    <a:lnTo>
                      <a:pt x="218" y="35"/>
                    </a:lnTo>
                    <a:lnTo>
                      <a:pt x="209" y="39"/>
                    </a:lnTo>
                    <a:lnTo>
                      <a:pt x="158" y="37"/>
                    </a:lnTo>
                    <a:lnTo>
                      <a:pt x="155" y="102"/>
                    </a:lnTo>
                    <a:lnTo>
                      <a:pt x="147" y="104"/>
                    </a:lnTo>
                    <a:lnTo>
                      <a:pt x="139" y="102"/>
                    </a:lnTo>
                    <a:lnTo>
                      <a:pt x="133" y="210"/>
                    </a:lnTo>
                    <a:lnTo>
                      <a:pt x="120" y="218"/>
                    </a:lnTo>
                    <a:lnTo>
                      <a:pt x="114" y="218"/>
                    </a:lnTo>
                    <a:lnTo>
                      <a:pt x="108" y="216"/>
                    </a:lnTo>
                    <a:lnTo>
                      <a:pt x="97" y="218"/>
                    </a:lnTo>
                    <a:lnTo>
                      <a:pt x="93" y="216"/>
                    </a:lnTo>
                    <a:lnTo>
                      <a:pt x="89" y="214"/>
                    </a:lnTo>
                    <a:lnTo>
                      <a:pt x="87" y="208"/>
                    </a:lnTo>
                    <a:lnTo>
                      <a:pt x="87" y="204"/>
                    </a:lnTo>
                    <a:lnTo>
                      <a:pt x="81" y="204"/>
                    </a:lnTo>
                    <a:lnTo>
                      <a:pt x="81" y="210"/>
                    </a:lnTo>
                    <a:lnTo>
                      <a:pt x="75" y="210"/>
                    </a:lnTo>
                    <a:lnTo>
                      <a:pt x="70" y="206"/>
                    </a:lnTo>
                    <a:lnTo>
                      <a:pt x="58" y="193"/>
                    </a:lnTo>
                    <a:lnTo>
                      <a:pt x="54" y="181"/>
                    </a:lnTo>
                    <a:lnTo>
                      <a:pt x="54" y="179"/>
                    </a:lnTo>
                    <a:lnTo>
                      <a:pt x="58" y="176"/>
                    </a:lnTo>
                    <a:lnTo>
                      <a:pt x="50" y="172"/>
                    </a:lnTo>
                    <a:lnTo>
                      <a:pt x="52" y="166"/>
                    </a:lnTo>
                    <a:lnTo>
                      <a:pt x="50" y="152"/>
                    </a:lnTo>
                    <a:lnTo>
                      <a:pt x="44" y="131"/>
                    </a:lnTo>
                    <a:lnTo>
                      <a:pt x="46" y="123"/>
                    </a:lnTo>
                    <a:lnTo>
                      <a:pt x="43" y="118"/>
                    </a:lnTo>
                    <a:lnTo>
                      <a:pt x="41" y="110"/>
                    </a:lnTo>
                    <a:lnTo>
                      <a:pt x="44" y="104"/>
                    </a:lnTo>
                    <a:lnTo>
                      <a:pt x="41" y="100"/>
                    </a:lnTo>
                    <a:lnTo>
                      <a:pt x="27" y="77"/>
                    </a:lnTo>
                    <a:lnTo>
                      <a:pt x="23" y="62"/>
                    </a:lnTo>
                    <a:lnTo>
                      <a:pt x="17" y="46"/>
                    </a:lnTo>
                    <a:lnTo>
                      <a:pt x="0" y="27"/>
                    </a:lnTo>
                    <a:lnTo>
                      <a:pt x="0" y="19"/>
                    </a:lnTo>
                    <a:lnTo>
                      <a:pt x="0" y="12"/>
                    </a:lnTo>
                    <a:lnTo>
                      <a:pt x="10" y="0"/>
                    </a:lnTo>
                  </a:path>
                </a:pathLst>
              </a:custGeom>
              <a:solidFill>
                <a:schemeClr val="hlink"/>
              </a:solidFill>
              <a:ln w="12700" cap="rnd">
                <a:solidFill>
                  <a:schemeClr val="bg1"/>
                </a:solidFill>
                <a:round/>
                <a:headEnd/>
                <a:tailEnd/>
              </a:ln>
            </p:spPr>
            <p:txBody>
              <a:bodyPr/>
              <a:lstStyle/>
              <a:p>
                <a:endParaRPr lang="en-US"/>
              </a:p>
            </p:txBody>
          </p:sp>
          <p:sp>
            <p:nvSpPr>
              <p:cNvPr id="13970" name="Freeform 251"/>
              <p:cNvSpPr>
                <a:spLocks/>
              </p:cNvSpPr>
              <p:nvPr/>
            </p:nvSpPr>
            <p:spPr bwMode="ltGray">
              <a:xfrm>
                <a:off x="2665" y="3154"/>
                <a:ext cx="234" cy="254"/>
              </a:xfrm>
              <a:custGeom>
                <a:avLst/>
                <a:gdLst>
                  <a:gd name="T0" fmla="*/ 10 w 237"/>
                  <a:gd name="T1" fmla="*/ 0 h 227"/>
                  <a:gd name="T2" fmla="*/ 166 w 237"/>
                  <a:gd name="T3" fmla="*/ 13 h 227"/>
                  <a:gd name="T4" fmla="*/ 197 w 237"/>
                  <a:gd name="T5" fmla="*/ 43 h 227"/>
                  <a:gd name="T6" fmla="*/ 213 w 237"/>
                  <a:gd name="T7" fmla="*/ 34 h 227"/>
                  <a:gd name="T8" fmla="*/ 227 w 237"/>
                  <a:gd name="T9" fmla="*/ 39 h 227"/>
                  <a:gd name="T10" fmla="*/ 217 w 237"/>
                  <a:gd name="T11" fmla="*/ 50 h 227"/>
                  <a:gd name="T12" fmla="*/ 207 w 237"/>
                  <a:gd name="T13" fmla="*/ 56 h 227"/>
                  <a:gd name="T14" fmla="*/ 158 w 237"/>
                  <a:gd name="T15" fmla="*/ 54 h 227"/>
                  <a:gd name="T16" fmla="*/ 154 w 237"/>
                  <a:gd name="T17" fmla="*/ 149 h 227"/>
                  <a:gd name="T18" fmla="*/ 146 w 237"/>
                  <a:gd name="T19" fmla="*/ 151 h 227"/>
                  <a:gd name="T20" fmla="*/ 138 w 237"/>
                  <a:gd name="T21" fmla="*/ 149 h 227"/>
                  <a:gd name="T22" fmla="*/ 132 w 237"/>
                  <a:gd name="T23" fmla="*/ 305 h 227"/>
                  <a:gd name="T24" fmla="*/ 118 w 237"/>
                  <a:gd name="T25" fmla="*/ 317 h 227"/>
                  <a:gd name="T26" fmla="*/ 115 w 237"/>
                  <a:gd name="T27" fmla="*/ 317 h 227"/>
                  <a:gd name="T28" fmla="*/ 109 w 237"/>
                  <a:gd name="T29" fmla="*/ 314 h 227"/>
                  <a:gd name="T30" fmla="*/ 97 w 237"/>
                  <a:gd name="T31" fmla="*/ 317 h 227"/>
                  <a:gd name="T32" fmla="*/ 93 w 237"/>
                  <a:gd name="T33" fmla="*/ 314 h 227"/>
                  <a:gd name="T34" fmla="*/ 89 w 237"/>
                  <a:gd name="T35" fmla="*/ 310 h 227"/>
                  <a:gd name="T36" fmla="*/ 87 w 237"/>
                  <a:gd name="T37" fmla="*/ 303 h 227"/>
                  <a:gd name="T38" fmla="*/ 87 w 237"/>
                  <a:gd name="T39" fmla="*/ 297 h 227"/>
                  <a:gd name="T40" fmla="*/ 81 w 237"/>
                  <a:gd name="T41" fmla="*/ 297 h 227"/>
                  <a:gd name="T42" fmla="*/ 81 w 237"/>
                  <a:gd name="T43" fmla="*/ 305 h 227"/>
                  <a:gd name="T44" fmla="*/ 75 w 237"/>
                  <a:gd name="T45" fmla="*/ 305 h 227"/>
                  <a:gd name="T46" fmla="*/ 69 w 237"/>
                  <a:gd name="T47" fmla="*/ 299 h 227"/>
                  <a:gd name="T48" fmla="*/ 57 w 237"/>
                  <a:gd name="T49" fmla="*/ 281 h 227"/>
                  <a:gd name="T50" fmla="*/ 53 w 237"/>
                  <a:gd name="T51" fmla="*/ 263 h 227"/>
                  <a:gd name="T52" fmla="*/ 53 w 237"/>
                  <a:gd name="T53" fmla="*/ 261 h 227"/>
                  <a:gd name="T54" fmla="*/ 57 w 237"/>
                  <a:gd name="T55" fmla="*/ 255 h 227"/>
                  <a:gd name="T56" fmla="*/ 49 w 237"/>
                  <a:gd name="T57" fmla="*/ 250 h 227"/>
                  <a:gd name="T58" fmla="*/ 51 w 237"/>
                  <a:gd name="T59" fmla="*/ 241 h 227"/>
                  <a:gd name="T60" fmla="*/ 49 w 237"/>
                  <a:gd name="T61" fmla="*/ 222 h 227"/>
                  <a:gd name="T62" fmla="*/ 43 w 237"/>
                  <a:gd name="T63" fmla="*/ 190 h 227"/>
                  <a:gd name="T64" fmla="*/ 45 w 237"/>
                  <a:gd name="T65" fmla="*/ 179 h 227"/>
                  <a:gd name="T66" fmla="*/ 41 w 237"/>
                  <a:gd name="T67" fmla="*/ 171 h 227"/>
                  <a:gd name="T68" fmla="*/ 39 w 237"/>
                  <a:gd name="T69" fmla="*/ 160 h 227"/>
                  <a:gd name="T70" fmla="*/ 43 w 237"/>
                  <a:gd name="T71" fmla="*/ 151 h 227"/>
                  <a:gd name="T72" fmla="*/ 39 w 237"/>
                  <a:gd name="T73" fmla="*/ 145 h 227"/>
                  <a:gd name="T74" fmla="*/ 28 w 237"/>
                  <a:gd name="T75" fmla="*/ 113 h 227"/>
                  <a:gd name="T76" fmla="*/ 24 w 237"/>
                  <a:gd name="T77" fmla="*/ 91 h 227"/>
                  <a:gd name="T78" fmla="*/ 18 w 237"/>
                  <a:gd name="T79" fmla="*/ 67 h 227"/>
                  <a:gd name="T80" fmla="*/ 0 w 237"/>
                  <a:gd name="T81" fmla="*/ 39 h 227"/>
                  <a:gd name="T82" fmla="*/ 0 w 237"/>
                  <a:gd name="T83" fmla="*/ 28 h 227"/>
                  <a:gd name="T84" fmla="*/ 0 w 237"/>
                  <a:gd name="T85" fmla="*/ 17 h 227"/>
                  <a:gd name="T86" fmla="*/ 10 w 237"/>
                  <a:gd name="T87" fmla="*/ 0 h 2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7"/>
                  <a:gd name="T133" fmla="*/ 0 h 227"/>
                  <a:gd name="T134" fmla="*/ 237 w 237"/>
                  <a:gd name="T135" fmla="*/ 227 h 2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7" h="227">
                    <a:moveTo>
                      <a:pt x="10" y="0"/>
                    </a:moveTo>
                    <a:lnTo>
                      <a:pt x="172" y="10"/>
                    </a:lnTo>
                    <a:lnTo>
                      <a:pt x="206" y="30"/>
                    </a:lnTo>
                    <a:lnTo>
                      <a:pt x="222" y="24"/>
                    </a:lnTo>
                    <a:lnTo>
                      <a:pt x="236" y="28"/>
                    </a:lnTo>
                    <a:lnTo>
                      <a:pt x="226" y="36"/>
                    </a:lnTo>
                    <a:lnTo>
                      <a:pt x="216" y="40"/>
                    </a:lnTo>
                    <a:lnTo>
                      <a:pt x="164" y="38"/>
                    </a:lnTo>
                    <a:lnTo>
                      <a:pt x="160" y="106"/>
                    </a:lnTo>
                    <a:lnTo>
                      <a:pt x="152" y="108"/>
                    </a:lnTo>
                    <a:lnTo>
                      <a:pt x="144" y="106"/>
                    </a:lnTo>
                    <a:lnTo>
                      <a:pt x="138" y="218"/>
                    </a:lnTo>
                    <a:lnTo>
                      <a:pt x="124" y="226"/>
                    </a:lnTo>
                    <a:lnTo>
                      <a:pt x="118" y="226"/>
                    </a:lnTo>
                    <a:lnTo>
                      <a:pt x="112" y="224"/>
                    </a:lnTo>
                    <a:lnTo>
                      <a:pt x="100" y="226"/>
                    </a:lnTo>
                    <a:lnTo>
                      <a:pt x="96" y="224"/>
                    </a:lnTo>
                    <a:lnTo>
                      <a:pt x="92" y="222"/>
                    </a:lnTo>
                    <a:lnTo>
                      <a:pt x="90" y="216"/>
                    </a:lnTo>
                    <a:lnTo>
                      <a:pt x="90" y="212"/>
                    </a:lnTo>
                    <a:lnTo>
                      <a:pt x="84" y="212"/>
                    </a:lnTo>
                    <a:lnTo>
                      <a:pt x="84" y="218"/>
                    </a:lnTo>
                    <a:lnTo>
                      <a:pt x="78" y="218"/>
                    </a:lnTo>
                    <a:lnTo>
                      <a:pt x="72" y="214"/>
                    </a:lnTo>
                    <a:lnTo>
                      <a:pt x="60" y="200"/>
                    </a:lnTo>
                    <a:lnTo>
                      <a:pt x="56" y="188"/>
                    </a:lnTo>
                    <a:lnTo>
                      <a:pt x="56" y="186"/>
                    </a:lnTo>
                    <a:lnTo>
                      <a:pt x="60" y="182"/>
                    </a:lnTo>
                    <a:lnTo>
                      <a:pt x="52" y="178"/>
                    </a:lnTo>
                    <a:lnTo>
                      <a:pt x="54" y="172"/>
                    </a:lnTo>
                    <a:lnTo>
                      <a:pt x="52" y="158"/>
                    </a:lnTo>
                    <a:lnTo>
                      <a:pt x="46" y="136"/>
                    </a:lnTo>
                    <a:lnTo>
                      <a:pt x="48" y="128"/>
                    </a:lnTo>
                    <a:lnTo>
                      <a:pt x="44" y="122"/>
                    </a:lnTo>
                    <a:lnTo>
                      <a:pt x="42" y="114"/>
                    </a:lnTo>
                    <a:lnTo>
                      <a:pt x="46" y="108"/>
                    </a:lnTo>
                    <a:lnTo>
                      <a:pt x="42" y="104"/>
                    </a:lnTo>
                    <a:lnTo>
                      <a:pt x="28" y="80"/>
                    </a:lnTo>
                    <a:lnTo>
                      <a:pt x="24" y="64"/>
                    </a:lnTo>
                    <a:lnTo>
                      <a:pt x="18" y="48"/>
                    </a:lnTo>
                    <a:lnTo>
                      <a:pt x="0" y="28"/>
                    </a:lnTo>
                    <a:lnTo>
                      <a:pt x="0" y="20"/>
                    </a:lnTo>
                    <a:lnTo>
                      <a:pt x="0" y="12"/>
                    </a:lnTo>
                    <a:lnTo>
                      <a:pt x="10" y="0"/>
                    </a:lnTo>
                  </a:path>
                </a:pathLst>
              </a:custGeom>
              <a:solidFill>
                <a:schemeClr val="hlink"/>
              </a:solidFill>
              <a:ln w="12700" cap="rnd">
                <a:solidFill>
                  <a:schemeClr val="bg1"/>
                </a:solidFill>
                <a:round/>
                <a:headEnd/>
                <a:tailEnd/>
              </a:ln>
            </p:spPr>
            <p:txBody>
              <a:bodyPr/>
              <a:lstStyle/>
              <a:p>
                <a:endParaRPr lang="en-US"/>
              </a:p>
            </p:txBody>
          </p:sp>
          <p:sp>
            <p:nvSpPr>
              <p:cNvPr id="13971" name="Freeform 252"/>
              <p:cNvSpPr>
                <a:spLocks/>
              </p:cNvSpPr>
              <p:nvPr/>
            </p:nvSpPr>
            <p:spPr bwMode="ltGray">
              <a:xfrm>
                <a:off x="2659" y="2737"/>
                <a:ext cx="142" cy="178"/>
              </a:xfrm>
              <a:custGeom>
                <a:avLst/>
                <a:gdLst>
                  <a:gd name="T0" fmla="*/ 135 w 143"/>
                  <a:gd name="T1" fmla="*/ 4 h 159"/>
                  <a:gd name="T2" fmla="*/ 139 w 143"/>
                  <a:gd name="T3" fmla="*/ 27 h 159"/>
                  <a:gd name="T4" fmla="*/ 122 w 143"/>
                  <a:gd name="T5" fmla="*/ 72 h 159"/>
                  <a:gd name="T6" fmla="*/ 122 w 143"/>
                  <a:gd name="T7" fmla="*/ 88 h 159"/>
                  <a:gd name="T8" fmla="*/ 126 w 143"/>
                  <a:gd name="T9" fmla="*/ 92 h 159"/>
                  <a:gd name="T10" fmla="*/ 116 w 143"/>
                  <a:gd name="T11" fmla="*/ 104 h 159"/>
                  <a:gd name="T12" fmla="*/ 116 w 143"/>
                  <a:gd name="T13" fmla="*/ 124 h 159"/>
                  <a:gd name="T14" fmla="*/ 107 w 143"/>
                  <a:gd name="T15" fmla="*/ 125 h 159"/>
                  <a:gd name="T16" fmla="*/ 103 w 143"/>
                  <a:gd name="T17" fmla="*/ 130 h 159"/>
                  <a:gd name="T18" fmla="*/ 99 w 143"/>
                  <a:gd name="T19" fmla="*/ 144 h 159"/>
                  <a:gd name="T20" fmla="*/ 92 w 143"/>
                  <a:gd name="T21" fmla="*/ 154 h 159"/>
                  <a:gd name="T22" fmla="*/ 90 w 143"/>
                  <a:gd name="T23" fmla="*/ 177 h 159"/>
                  <a:gd name="T24" fmla="*/ 86 w 143"/>
                  <a:gd name="T25" fmla="*/ 185 h 159"/>
                  <a:gd name="T26" fmla="*/ 80 w 143"/>
                  <a:gd name="T27" fmla="*/ 196 h 159"/>
                  <a:gd name="T28" fmla="*/ 71 w 143"/>
                  <a:gd name="T29" fmla="*/ 207 h 159"/>
                  <a:gd name="T30" fmla="*/ 68 w 143"/>
                  <a:gd name="T31" fmla="*/ 210 h 159"/>
                  <a:gd name="T32" fmla="*/ 66 w 143"/>
                  <a:gd name="T33" fmla="*/ 216 h 159"/>
                  <a:gd name="T34" fmla="*/ 57 w 143"/>
                  <a:gd name="T35" fmla="*/ 222 h 159"/>
                  <a:gd name="T36" fmla="*/ 59 w 143"/>
                  <a:gd name="T37" fmla="*/ 200 h 159"/>
                  <a:gd name="T38" fmla="*/ 49 w 143"/>
                  <a:gd name="T39" fmla="*/ 203 h 159"/>
                  <a:gd name="T40" fmla="*/ 47 w 143"/>
                  <a:gd name="T41" fmla="*/ 210 h 159"/>
                  <a:gd name="T42" fmla="*/ 32 w 143"/>
                  <a:gd name="T43" fmla="*/ 210 h 159"/>
                  <a:gd name="T44" fmla="*/ 27 w 143"/>
                  <a:gd name="T45" fmla="*/ 203 h 159"/>
                  <a:gd name="T46" fmla="*/ 23 w 143"/>
                  <a:gd name="T47" fmla="*/ 208 h 159"/>
                  <a:gd name="T48" fmla="*/ 17 w 143"/>
                  <a:gd name="T49" fmla="*/ 208 h 159"/>
                  <a:gd name="T50" fmla="*/ 9 w 143"/>
                  <a:gd name="T51" fmla="*/ 198 h 159"/>
                  <a:gd name="T52" fmla="*/ 4 w 143"/>
                  <a:gd name="T53" fmla="*/ 191 h 159"/>
                  <a:gd name="T54" fmla="*/ 0 w 143"/>
                  <a:gd name="T55" fmla="*/ 185 h 159"/>
                  <a:gd name="T56" fmla="*/ 11 w 143"/>
                  <a:gd name="T57" fmla="*/ 154 h 159"/>
                  <a:gd name="T58" fmla="*/ 49 w 143"/>
                  <a:gd name="T59" fmla="*/ 27 h 159"/>
                  <a:gd name="T60" fmla="*/ 107 w 143"/>
                  <a:gd name="T61" fmla="*/ 0 h 159"/>
                  <a:gd name="T62" fmla="*/ 135 w 143"/>
                  <a:gd name="T63" fmla="*/ 4 h 1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3"/>
                  <a:gd name="T97" fmla="*/ 0 h 159"/>
                  <a:gd name="T98" fmla="*/ 143 w 143"/>
                  <a:gd name="T99" fmla="*/ 159 h 1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3" h="159">
                    <a:moveTo>
                      <a:pt x="138" y="4"/>
                    </a:moveTo>
                    <a:lnTo>
                      <a:pt x="142" y="19"/>
                    </a:lnTo>
                    <a:lnTo>
                      <a:pt x="125" y="51"/>
                    </a:lnTo>
                    <a:lnTo>
                      <a:pt x="125" y="63"/>
                    </a:lnTo>
                    <a:lnTo>
                      <a:pt x="129" y="65"/>
                    </a:lnTo>
                    <a:lnTo>
                      <a:pt x="119" y="74"/>
                    </a:lnTo>
                    <a:lnTo>
                      <a:pt x="119" y="88"/>
                    </a:lnTo>
                    <a:lnTo>
                      <a:pt x="110" y="89"/>
                    </a:lnTo>
                    <a:lnTo>
                      <a:pt x="106" y="93"/>
                    </a:lnTo>
                    <a:lnTo>
                      <a:pt x="102" y="103"/>
                    </a:lnTo>
                    <a:lnTo>
                      <a:pt x="95" y="110"/>
                    </a:lnTo>
                    <a:lnTo>
                      <a:pt x="93" y="126"/>
                    </a:lnTo>
                    <a:lnTo>
                      <a:pt x="89" y="131"/>
                    </a:lnTo>
                    <a:lnTo>
                      <a:pt x="83" y="139"/>
                    </a:lnTo>
                    <a:lnTo>
                      <a:pt x="74" y="147"/>
                    </a:lnTo>
                    <a:lnTo>
                      <a:pt x="68" y="150"/>
                    </a:lnTo>
                    <a:lnTo>
                      <a:pt x="66" y="154"/>
                    </a:lnTo>
                    <a:lnTo>
                      <a:pt x="57" y="158"/>
                    </a:lnTo>
                    <a:lnTo>
                      <a:pt x="59" y="143"/>
                    </a:lnTo>
                    <a:lnTo>
                      <a:pt x="49" y="145"/>
                    </a:lnTo>
                    <a:lnTo>
                      <a:pt x="47" y="150"/>
                    </a:lnTo>
                    <a:lnTo>
                      <a:pt x="32" y="150"/>
                    </a:lnTo>
                    <a:lnTo>
                      <a:pt x="27" y="145"/>
                    </a:lnTo>
                    <a:lnTo>
                      <a:pt x="23" y="148"/>
                    </a:lnTo>
                    <a:lnTo>
                      <a:pt x="17" y="148"/>
                    </a:lnTo>
                    <a:lnTo>
                      <a:pt x="9" y="141"/>
                    </a:lnTo>
                    <a:lnTo>
                      <a:pt x="4" y="137"/>
                    </a:lnTo>
                    <a:lnTo>
                      <a:pt x="0" y="131"/>
                    </a:lnTo>
                    <a:lnTo>
                      <a:pt x="11" y="110"/>
                    </a:lnTo>
                    <a:lnTo>
                      <a:pt x="49" y="19"/>
                    </a:lnTo>
                    <a:lnTo>
                      <a:pt x="110" y="0"/>
                    </a:lnTo>
                    <a:lnTo>
                      <a:pt x="138" y="4"/>
                    </a:lnTo>
                  </a:path>
                </a:pathLst>
              </a:custGeom>
              <a:solidFill>
                <a:schemeClr val="hlink"/>
              </a:solidFill>
              <a:ln w="12700" cap="rnd">
                <a:solidFill>
                  <a:schemeClr val="bg1"/>
                </a:solidFill>
                <a:round/>
                <a:headEnd/>
                <a:tailEnd/>
              </a:ln>
            </p:spPr>
            <p:txBody>
              <a:bodyPr/>
              <a:lstStyle/>
              <a:p>
                <a:endParaRPr lang="en-US"/>
              </a:p>
            </p:txBody>
          </p:sp>
          <p:sp>
            <p:nvSpPr>
              <p:cNvPr id="13972" name="Freeform 253"/>
              <p:cNvSpPr>
                <a:spLocks/>
              </p:cNvSpPr>
              <p:nvPr/>
            </p:nvSpPr>
            <p:spPr bwMode="ltGray">
              <a:xfrm>
                <a:off x="2658" y="2736"/>
                <a:ext cx="150" cy="187"/>
              </a:xfrm>
              <a:custGeom>
                <a:avLst/>
                <a:gdLst>
                  <a:gd name="T0" fmla="*/ 143 w 151"/>
                  <a:gd name="T1" fmla="*/ 4 h 167"/>
                  <a:gd name="T2" fmla="*/ 147 w 151"/>
                  <a:gd name="T3" fmla="*/ 28 h 167"/>
                  <a:gd name="T4" fmla="*/ 129 w 151"/>
                  <a:gd name="T5" fmla="*/ 75 h 167"/>
                  <a:gd name="T6" fmla="*/ 129 w 151"/>
                  <a:gd name="T7" fmla="*/ 93 h 167"/>
                  <a:gd name="T8" fmla="*/ 133 w 151"/>
                  <a:gd name="T9" fmla="*/ 95 h 167"/>
                  <a:gd name="T10" fmla="*/ 123 w 151"/>
                  <a:gd name="T11" fmla="*/ 109 h 167"/>
                  <a:gd name="T12" fmla="*/ 123 w 151"/>
                  <a:gd name="T13" fmla="*/ 129 h 167"/>
                  <a:gd name="T14" fmla="*/ 113 w 151"/>
                  <a:gd name="T15" fmla="*/ 132 h 167"/>
                  <a:gd name="T16" fmla="*/ 109 w 151"/>
                  <a:gd name="T17" fmla="*/ 138 h 167"/>
                  <a:gd name="T18" fmla="*/ 105 w 151"/>
                  <a:gd name="T19" fmla="*/ 151 h 167"/>
                  <a:gd name="T20" fmla="*/ 97 w 151"/>
                  <a:gd name="T21" fmla="*/ 163 h 167"/>
                  <a:gd name="T22" fmla="*/ 95 w 151"/>
                  <a:gd name="T23" fmla="*/ 186 h 167"/>
                  <a:gd name="T24" fmla="*/ 91 w 151"/>
                  <a:gd name="T25" fmla="*/ 195 h 167"/>
                  <a:gd name="T26" fmla="*/ 85 w 151"/>
                  <a:gd name="T27" fmla="*/ 205 h 167"/>
                  <a:gd name="T28" fmla="*/ 75 w 151"/>
                  <a:gd name="T29" fmla="*/ 216 h 167"/>
                  <a:gd name="T30" fmla="*/ 72 w 151"/>
                  <a:gd name="T31" fmla="*/ 222 h 167"/>
                  <a:gd name="T32" fmla="*/ 70 w 151"/>
                  <a:gd name="T33" fmla="*/ 227 h 167"/>
                  <a:gd name="T34" fmla="*/ 60 w 151"/>
                  <a:gd name="T35" fmla="*/ 233 h 167"/>
                  <a:gd name="T36" fmla="*/ 62 w 151"/>
                  <a:gd name="T37" fmla="*/ 211 h 167"/>
                  <a:gd name="T38" fmla="*/ 52 w 151"/>
                  <a:gd name="T39" fmla="*/ 213 h 167"/>
                  <a:gd name="T40" fmla="*/ 50 w 151"/>
                  <a:gd name="T41" fmla="*/ 222 h 167"/>
                  <a:gd name="T42" fmla="*/ 34 w 151"/>
                  <a:gd name="T43" fmla="*/ 222 h 167"/>
                  <a:gd name="T44" fmla="*/ 28 w 151"/>
                  <a:gd name="T45" fmla="*/ 213 h 167"/>
                  <a:gd name="T46" fmla="*/ 24 w 151"/>
                  <a:gd name="T47" fmla="*/ 219 h 167"/>
                  <a:gd name="T48" fmla="*/ 18 w 151"/>
                  <a:gd name="T49" fmla="*/ 219 h 167"/>
                  <a:gd name="T50" fmla="*/ 10 w 151"/>
                  <a:gd name="T51" fmla="*/ 208 h 167"/>
                  <a:gd name="T52" fmla="*/ 4 w 151"/>
                  <a:gd name="T53" fmla="*/ 202 h 167"/>
                  <a:gd name="T54" fmla="*/ 0 w 151"/>
                  <a:gd name="T55" fmla="*/ 195 h 167"/>
                  <a:gd name="T56" fmla="*/ 12 w 151"/>
                  <a:gd name="T57" fmla="*/ 163 h 167"/>
                  <a:gd name="T58" fmla="*/ 52 w 151"/>
                  <a:gd name="T59" fmla="*/ 28 h 167"/>
                  <a:gd name="T60" fmla="*/ 113 w 151"/>
                  <a:gd name="T61" fmla="*/ 0 h 167"/>
                  <a:gd name="T62" fmla="*/ 143 w 151"/>
                  <a:gd name="T63" fmla="*/ 4 h 1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51"/>
                  <a:gd name="T97" fmla="*/ 0 h 167"/>
                  <a:gd name="T98" fmla="*/ 151 w 151"/>
                  <a:gd name="T99" fmla="*/ 167 h 1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51" h="167">
                    <a:moveTo>
                      <a:pt x="146" y="4"/>
                    </a:moveTo>
                    <a:lnTo>
                      <a:pt x="150" y="20"/>
                    </a:lnTo>
                    <a:lnTo>
                      <a:pt x="132" y="54"/>
                    </a:lnTo>
                    <a:lnTo>
                      <a:pt x="132" y="66"/>
                    </a:lnTo>
                    <a:lnTo>
                      <a:pt x="136" y="68"/>
                    </a:lnTo>
                    <a:lnTo>
                      <a:pt x="126" y="78"/>
                    </a:lnTo>
                    <a:lnTo>
                      <a:pt x="126" y="92"/>
                    </a:lnTo>
                    <a:lnTo>
                      <a:pt x="116" y="94"/>
                    </a:lnTo>
                    <a:lnTo>
                      <a:pt x="112" y="98"/>
                    </a:lnTo>
                    <a:lnTo>
                      <a:pt x="108" y="108"/>
                    </a:lnTo>
                    <a:lnTo>
                      <a:pt x="100" y="116"/>
                    </a:lnTo>
                    <a:lnTo>
                      <a:pt x="98" y="132"/>
                    </a:lnTo>
                    <a:lnTo>
                      <a:pt x="94" y="138"/>
                    </a:lnTo>
                    <a:lnTo>
                      <a:pt x="88" y="146"/>
                    </a:lnTo>
                    <a:lnTo>
                      <a:pt x="78" y="154"/>
                    </a:lnTo>
                    <a:lnTo>
                      <a:pt x="72" y="158"/>
                    </a:lnTo>
                    <a:lnTo>
                      <a:pt x="70" y="162"/>
                    </a:lnTo>
                    <a:lnTo>
                      <a:pt x="60" y="166"/>
                    </a:lnTo>
                    <a:lnTo>
                      <a:pt x="62" y="150"/>
                    </a:lnTo>
                    <a:lnTo>
                      <a:pt x="52" y="152"/>
                    </a:lnTo>
                    <a:lnTo>
                      <a:pt x="50" y="158"/>
                    </a:lnTo>
                    <a:lnTo>
                      <a:pt x="34" y="158"/>
                    </a:lnTo>
                    <a:lnTo>
                      <a:pt x="28" y="152"/>
                    </a:lnTo>
                    <a:lnTo>
                      <a:pt x="24" y="156"/>
                    </a:lnTo>
                    <a:lnTo>
                      <a:pt x="18" y="156"/>
                    </a:lnTo>
                    <a:lnTo>
                      <a:pt x="10" y="148"/>
                    </a:lnTo>
                    <a:lnTo>
                      <a:pt x="4" y="144"/>
                    </a:lnTo>
                    <a:lnTo>
                      <a:pt x="0" y="138"/>
                    </a:lnTo>
                    <a:lnTo>
                      <a:pt x="12" y="116"/>
                    </a:lnTo>
                    <a:lnTo>
                      <a:pt x="52" y="20"/>
                    </a:lnTo>
                    <a:lnTo>
                      <a:pt x="116" y="0"/>
                    </a:lnTo>
                    <a:lnTo>
                      <a:pt x="146" y="4"/>
                    </a:lnTo>
                  </a:path>
                </a:pathLst>
              </a:custGeom>
              <a:solidFill>
                <a:schemeClr val="hlink"/>
              </a:solidFill>
              <a:ln w="12700" cap="rnd">
                <a:solidFill>
                  <a:schemeClr val="bg1"/>
                </a:solidFill>
                <a:round/>
                <a:headEnd/>
                <a:tailEnd/>
              </a:ln>
            </p:spPr>
            <p:txBody>
              <a:bodyPr/>
              <a:lstStyle/>
              <a:p>
                <a:endParaRPr lang="en-US"/>
              </a:p>
            </p:txBody>
          </p:sp>
          <p:sp>
            <p:nvSpPr>
              <p:cNvPr id="13973" name="Freeform 254"/>
              <p:cNvSpPr>
                <a:spLocks/>
              </p:cNvSpPr>
              <p:nvPr/>
            </p:nvSpPr>
            <p:spPr bwMode="ltGray">
              <a:xfrm>
                <a:off x="2620" y="2759"/>
                <a:ext cx="99" cy="125"/>
              </a:xfrm>
              <a:custGeom>
                <a:avLst/>
                <a:gdLst>
                  <a:gd name="T0" fmla="*/ 17 w 101"/>
                  <a:gd name="T1" fmla="*/ 41 h 111"/>
                  <a:gd name="T2" fmla="*/ 15 w 101"/>
                  <a:gd name="T3" fmla="*/ 50 h 111"/>
                  <a:gd name="T4" fmla="*/ 13 w 101"/>
                  <a:gd name="T5" fmla="*/ 59 h 111"/>
                  <a:gd name="T6" fmla="*/ 11 w 101"/>
                  <a:gd name="T7" fmla="*/ 69 h 111"/>
                  <a:gd name="T8" fmla="*/ 7 w 101"/>
                  <a:gd name="T9" fmla="*/ 78 h 111"/>
                  <a:gd name="T10" fmla="*/ 7 w 101"/>
                  <a:gd name="T11" fmla="*/ 68 h 111"/>
                  <a:gd name="T12" fmla="*/ 0 w 101"/>
                  <a:gd name="T13" fmla="*/ 78 h 111"/>
                  <a:gd name="T14" fmla="*/ 9 w 101"/>
                  <a:gd name="T15" fmla="*/ 92 h 111"/>
                  <a:gd name="T16" fmla="*/ 13 w 101"/>
                  <a:gd name="T17" fmla="*/ 109 h 111"/>
                  <a:gd name="T18" fmla="*/ 24 w 101"/>
                  <a:gd name="T19" fmla="*/ 133 h 111"/>
                  <a:gd name="T20" fmla="*/ 34 w 101"/>
                  <a:gd name="T21" fmla="*/ 158 h 111"/>
                  <a:gd name="T22" fmla="*/ 41 w 101"/>
                  <a:gd name="T23" fmla="*/ 149 h 111"/>
                  <a:gd name="T24" fmla="*/ 49 w 101"/>
                  <a:gd name="T25" fmla="*/ 158 h 111"/>
                  <a:gd name="T26" fmla="*/ 49 w 101"/>
                  <a:gd name="T27" fmla="*/ 139 h 111"/>
                  <a:gd name="T28" fmla="*/ 51 w 101"/>
                  <a:gd name="T29" fmla="*/ 123 h 111"/>
                  <a:gd name="T30" fmla="*/ 62 w 101"/>
                  <a:gd name="T31" fmla="*/ 125 h 111"/>
                  <a:gd name="T32" fmla="*/ 67 w 101"/>
                  <a:gd name="T33" fmla="*/ 117 h 111"/>
                  <a:gd name="T34" fmla="*/ 71 w 101"/>
                  <a:gd name="T35" fmla="*/ 120 h 111"/>
                  <a:gd name="T36" fmla="*/ 67 w 101"/>
                  <a:gd name="T37" fmla="*/ 127 h 111"/>
                  <a:gd name="T38" fmla="*/ 74 w 101"/>
                  <a:gd name="T39" fmla="*/ 127 h 111"/>
                  <a:gd name="T40" fmla="*/ 83 w 101"/>
                  <a:gd name="T41" fmla="*/ 125 h 111"/>
                  <a:gd name="T42" fmla="*/ 83 w 101"/>
                  <a:gd name="T43" fmla="*/ 144 h 111"/>
                  <a:gd name="T44" fmla="*/ 87 w 101"/>
                  <a:gd name="T45" fmla="*/ 144 h 111"/>
                  <a:gd name="T46" fmla="*/ 88 w 101"/>
                  <a:gd name="T47" fmla="*/ 135 h 111"/>
                  <a:gd name="T48" fmla="*/ 92 w 101"/>
                  <a:gd name="T49" fmla="*/ 125 h 111"/>
                  <a:gd name="T50" fmla="*/ 92 w 101"/>
                  <a:gd name="T51" fmla="*/ 117 h 111"/>
                  <a:gd name="T52" fmla="*/ 92 w 101"/>
                  <a:gd name="T53" fmla="*/ 107 h 111"/>
                  <a:gd name="T54" fmla="*/ 94 w 101"/>
                  <a:gd name="T55" fmla="*/ 101 h 111"/>
                  <a:gd name="T56" fmla="*/ 92 w 101"/>
                  <a:gd name="T57" fmla="*/ 92 h 111"/>
                  <a:gd name="T58" fmla="*/ 88 w 101"/>
                  <a:gd name="T59" fmla="*/ 90 h 111"/>
                  <a:gd name="T60" fmla="*/ 88 w 101"/>
                  <a:gd name="T61" fmla="*/ 74 h 111"/>
                  <a:gd name="T62" fmla="*/ 83 w 101"/>
                  <a:gd name="T63" fmla="*/ 74 h 111"/>
                  <a:gd name="T64" fmla="*/ 83 w 101"/>
                  <a:gd name="T65" fmla="*/ 64 h 111"/>
                  <a:gd name="T66" fmla="*/ 87 w 101"/>
                  <a:gd name="T67" fmla="*/ 53 h 111"/>
                  <a:gd name="T68" fmla="*/ 92 w 101"/>
                  <a:gd name="T69" fmla="*/ 56 h 111"/>
                  <a:gd name="T70" fmla="*/ 90 w 101"/>
                  <a:gd name="T71" fmla="*/ 46 h 111"/>
                  <a:gd name="T72" fmla="*/ 88 w 101"/>
                  <a:gd name="T73" fmla="*/ 37 h 111"/>
                  <a:gd name="T74" fmla="*/ 75 w 101"/>
                  <a:gd name="T75" fmla="*/ 41 h 111"/>
                  <a:gd name="T76" fmla="*/ 72 w 101"/>
                  <a:gd name="T77" fmla="*/ 32 h 111"/>
                  <a:gd name="T78" fmla="*/ 79 w 101"/>
                  <a:gd name="T79" fmla="*/ 0 h 111"/>
                  <a:gd name="T80" fmla="*/ 25 w 101"/>
                  <a:gd name="T81" fmla="*/ 2 h 111"/>
                  <a:gd name="T82" fmla="*/ 17 w 101"/>
                  <a:gd name="T83" fmla="*/ 41 h 1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1"/>
                  <a:gd name="T127" fmla="*/ 0 h 111"/>
                  <a:gd name="T128" fmla="*/ 101 w 101"/>
                  <a:gd name="T129" fmla="*/ 111 h 1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1" h="111">
                    <a:moveTo>
                      <a:pt x="17" y="28"/>
                    </a:moveTo>
                    <a:lnTo>
                      <a:pt x="15" y="35"/>
                    </a:lnTo>
                    <a:lnTo>
                      <a:pt x="13" y="41"/>
                    </a:lnTo>
                    <a:lnTo>
                      <a:pt x="11" y="48"/>
                    </a:lnTo>
                    <a:lnTo>
                      <a:pt x="7" y="54"/>
                    </a:lnTo>
                    <a:lnTo>
                      <a:pt x="7" y="47"/>
                    </a:lnTo>
                    <a:lnTo>
                      <a:pt x="0" y="54"/>
                    </a:lnTo>
                    <a:lnTo>
                      <a:pt x="9" y="65"/>
                    </a:lnTo>
                    <a:lnTo>
                      <a:pt x="13" y="76"/>
                    </a:lnTo>
                    <a:lnTo>
                      <a:pt x="24" y="93"/>
                    </a:lnTo>
                    <a:lnTo>
                      <a:pt x="37" y="110"/>
                    </a:lnTo>
                    <a:lnTo>
                      <a:pt x="44" y="104"/>
                    </a:lnTo>
                    <a:lnTo>
                      <a:pt x="52" y="110"/>
                    </a:lnTo>
                    <a:lnTo>
                      <a:pt x="52" y="97"/>
                    </a:lnTo>
                    <a:lnTo>
                      <a:pt x="54" y="86"/>
                    </a:lnTo>
                    <a:lnTo>
                      <a:pt x="65" y="88"/>
                    </a:lnTo>
                    <a:lnTo>
                      <a:pt x="70" y="82"/>
                    </a:lnTo>
                    <a:lnTo>
                      <a:pt x="74" y="84"/>
                    </a:lnTo>
                    <a:lnTo>
                      <a:pt x="70" y="89"/>
                    </a:lnTo>
                    <a:lnTo>
                      <a:pt x="80" y="89"/>
                    </a:lnTo>
                    <a:lnTo>
                      <a:pt x="89" y="88"/>
                    </a:lnTo>
                    <a:lnTo>
                      <a:pt x="89" y="101"/>
                    </a:lnTo>
                    <a:lnTo>
                      <a:pt x="93" y="101"/>
                    </a:lnTo>
                    <a:lnTo>
                      <a:pt x="94" y="95"/>
                    </a:lnTo>
                    <a:lnTo>
                      <a:pt x="98" y="88"/>
                    </a:lnTo>
                    <a:lnTo>
                      <a:pt x="98" y="82"/>
                    </a:lnTo>
                    <a:lnTo>
                      <a:pt x="98" y="75"/>
                    </a:lnTo>
                    <a:lnTo>
                      <a:pt x="100" y="71"/>
                    </a:lnTo>
                    <a:lnTo>
                      <a:pt x="98" y="65"/>
                    </a:lnTo>
                    <a:lnTo>
                      <a:pt x="94" y="63"/>
                    </a:lnTo>
                    <a:lnTo>
                      <a:pt x="94" y="52"/>
                    </a:lnTo>
                    <a:lnTo>
                      <a:pt x="89" y="52"/>
                    </a:lnTo>
                    <a:lnTo>
                      <a:pt x="89" y="45"/>
                    </a:lnTo>
                    <a:lnTo>
                      <a:pt x="93" y="37"/>
                    </a:lnTo>
                    <a:lnTo>
                      <a:pt x="98" y="39"/>
                    </a:lnTo>
                    <a:lnTo>
                      <a:pt x="96" y="32"/>
                    </a:lnTo>
                    <a:lnTo>
                      <a:pt x="94" y="26"/>
                    </a:lnTo>
                    <a:lnTo>
                      <a:pt x="81" y="28"/>
                    </a:lnTo>
                    <a:lnTo>
                      <a:pt x="76" y="22"/>
                    </a:lnTo>
                    <a:lnTo>
                      <a:pt x="85" y="0"/>
                    </a:lnTo>
                    <a:lnTo>
                      <a:pt x="26" y="2"/>
                    </a:lnTo>
                    <a:lnTo>
                      <a:pt x="17" y="28"/>
                    </a:lnTo>
                  </a:path>
                </a:pathLst>
              </a:custGeom>
              <a:solidFill>
                <a:schemeClr val="hlink"/>
              </a:solidFill>
              <a:ln w="12700" cap="rnd">
                <a:solidFill>
                  <a:schemeClr val="bg1"/>
                </a:solidFill>
                <a:round/>
                <a:headEnd/>
                <a:tailEnd/>
              </a:ln>
            </p:spPr>
            <p:txBody>
              <a:bodyPr/>
              <a:lstStyle/>
              <a:p>
                <a:endParaRPr lang="en-US"/>
              </a:p>
            </p:txBody>
          </p:sp>
          <p:sp>
            <p:nvSpPr>
              <p:cNvPr id="13974" name="Freeform 255"/>
              <p:cNvSpPr>
                <a:spLocks/>
              </p:cNvSpPr>
              <p:nvPr/>
            </p:nvSpPr>
            <p:spPr bwMode="ltGray">
              <a:xfrm>
                <a:off x="2619" y="2758"/>
                <a:ext cx="108" cy="133"/>
              </a:xfrm>
              <a:custGeom>
                <a:avLst/>
                <a:gdLst>
                  <a:gd name="T0" fmla="*/ 18 w 109"/>
                  <a:gd name="T1" fmla="*/ 42 h 119"/>
                  <a:gd name="T2" fmla="*/ 16 w 109"/>
                  <a:gd name="T3" fmla="*/ 53 h 119"/>
                  <a:gd name="T4" fmla="*/ 14 w 109"/>
                  <a:gd name="T5" fmla="*/ 61 h 119"/>
                  <a:gd name="T6" fmla="*/ 12 w 109"/>
                  <a:gd name="T7" fmla="*/ 73 h 119"/>
                  <a:gd name="T8" fmla="*/ 8 w 109"/>
                  <a:gd name="T9" fmla="*/ 82 h 119"/>
                  <a:gd name="T10" fmla="*/ 8 w 109"/>
                  <a:gd name="T11" fmla="*/ 70 h 119"/>
                  <a:gd name="T12" fmla="*/ 0 w 109"/>
                  <a:gd name="T13" fmla="*/ 82 h 119"/>
                  <a:gd name="T14" fmla="*/ 10 w 109"/>
                  <a:gd name="T15" fmla="*/ 97 h 119"/>
                  <a:gd name="T16" fmla="*/ 14 w 109"/>
                  <a:gd name="T17" fmla="*/ 115 h 119"/>
                  <a:gd name="T18" fmla="*/ 26 w 109"/>
                  <a:gd name="T19" fmla="*/ 140 h 119"/>
                  <a:gd name="T20" fmla="*/ 40 w 109"/>
                  <a:gd name="T21" fmla="*/ 165 h 119"/>
                  <a:gd name="T22" fmla="*/ 48 w 109"/>
                  <a:gd name="T23" fmla="*/ 156 h 119"/>
                  <a:gd name="T24" fmla="*/ 54 w 109"/>
                  <a:gd name="T25" fmla="*/ 165 h 119"/>
                  <a:gd name="T26" fmla="*/ 54 w 109"/>
                  <a:gd name="T27" fmla="*/ 145 h 119"/>
                  <a:gd name="T28" fmla="*/ 55 w 109"/>
                  <a:gd name="T29" fmla="*/ 129 h 119"/>
                  <a:gd name="T30" fmla="*/ 67 w 109"/>
                  <a:gd name="T31" fmla="*/ 131 h 119"/>
                  <a:gd name="T32" fmla="*/ 73 w 109"/>
                  <a:gd name="T33" fmla="*/ 123 h 119"/>
                  <a:gd name="T34" fmla="*/ 77 w 109"/>
                  <a:gd name="T35" fmla="*/ 126 h 119"/>
                  <a:gd name="T36" fmla="*/ 73 w 109"/>
                  <a:gd name="T37" fmla="*/ 134 h 119"/>
                  <a:gd name="T38" fmla="*/ 83 w 109"/>
                  <a:gd name="T39" fmla="*/ 134 h 119"/>
                  <a:gd name="T40" fmla="*/ 93 w 109"/>
                  <a:gd name="T41" fmla="*/ 131 h 119"/>
                  <a:gd name="T42" fmla="*/ 93 w 109"/>
                  <a:gd name="T43" fmla="*/ 151 h 119"/>
                  <a:gd name="T44" fmla="*/ 97 w 109"/>
                  <a:gd name="T45" fmla="*/ 151 h 119"/>
                  <a:gd name="T46" fmla="*/ 99 w 109"/>
                  <a:gd name="T47" fmla="*/ 142 h 119"/>
                  <a:gd name="T48" fmla="*/ 103 w 109"/>
                  <a:gd name="T49" fmla="*/ 131 h 119"/>
                  <a:gd name="T50" fmla="*/ 103 w 109"/>
                  <a:gd name="T51" fmla="*/ 123 h 119"/>
                  <a:gd name="T52" fmla="*/ 103 w 109"/>
                  <a:gd name="T53" fmla="*/ 111 h 119"/>
                  <a:gd name="T54" fmla="*/ 105 w 109"/>
                  <a:gd name="T55" fmla="*/ 106 h 119"/>
                  <a:gd name="T56" fmla="*/ 103 w 109"/>
                  <a:gd name="T57" fmla="*/ 97 h 119"/>
                  <a:gd name="T58" fmla="*/ 99 w 109"/>
                  <a:gd name="T59" fmla="*/ 95 h 119"/>
                  <a:gd name="T60" fmla="*/ 99 w 109"/>
                  <a:gd name="T61" fmla="*/ 78 h 119"/>
                  <a:gd name="T62" fmla="*/ 93 w 109"/>
                  <a:gd name="T63" fmla="*/ 78 h 119"/>
                  <a:gd name="T64" fmla="*/ 93 w 109"/>
                  <a:gd name="T65" fmla="*/ 67 h 119"/>
                  <a:gd name="T66" fmla="*/ 97 w 109"/>
                  <a:gd name="T67" fmla="*/ 56 h 119"/>
                  <a:gd name="T68" fmla="*/ 103 w 109"/>
                  <a:gd name="T69" fmla="*/ 59 h 119"/>
                  <a:gd name="T70" fmla="*/ 101 w 109"/>
                  <a:gd name="T71" fmla="*/ 47 h 119"/>
                  <a:gd name="T72" fmla="*/ 99 w 109"/>
                  <a:gd name="T73" fmla="*/ 39 h 119"/>
                  <a:gd name="T74" fmla="*/ 85 w 109"/>
                  <a:gd name="T75" fmla="*/ 42 h 119"/>
                  <a:gd name="T76" fmla="*/ 79 w 109"/>
                  <a:gd name="T77" fmla="*/ 34 h 119"/>
                  <a:gd name="T78" fmla="*/ 89 w 109"/>
                  <a:gd name="T79" fmla="*/ 0 h 119"/>
                  <a:gd name="T80" fmla="*/ 28 w 109"/>
                  <a:gd name="T81" fmla="*/ 2 h 119"/>
                  <a:gd name="T82" fmla="*/ 18 w 109"/>
                  <a:gd name="T83" fmla="*/ 42 h 1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9"/>
                  <a:gd name="T127" fmla="*/ 0 h 119"/>
                  <a:gd name="T128" fmla="*/ 109 w 109"/>
                  <a:gd name="T129" fmla="*/ 119 h 1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9" h="119">
                    <a:moveTo>
                      <a:pt x="18" y="30"/>
                    </a:moveTo>
                    <a:lnTo>
                      <a:pt x="16" y="38"/>
                    </a:lnTo>
                    <a:lnTo>
                      <a:pt x="14" y="44"/>
                    </a:lnTo>
                    <a:lnTo>
                      <a:pt x="12" y="52"/>
                    </a:lnTo>
                    <a:lnTo>
                      <a:pt x="8" y="58"/>
                    </a:lnTo>
                    <a:lnTo>
                      <a:pt x="8" y="50"/>
                    </a:lnTo>
                    <a:lnTo>
                      <a:pt x="0" y="58"/>
                    </a:lnTo>
                    <a:lnTo>
                      <a:pt x="10" y="70"/>
                    </a:lnTo>
                    <a:lnTo>
                      <a:pt x="14" y="82"/>
                    </a:lnTo>
                    <a:lnTo>
                      <a:pt x="26" y="100"/>
                    </a:lnTo>
                    <a:lnTo>
                      <a:pt x="40" y="118"/>
                    </a:lnTo>
                    <a:lnTo>
                      <a:pt x="48" y="112"/>
                    </a:lnTo>
                    <a:lnTo>
                      <a:pt x="56" y="118"/>
                    </a:lnTo>
                    <a:lnTo>
                      <a:pt x="56" y="104"/>
                    </a:lnTo>
                    <a:lnTo>
                      <a:pt x="58" y="92"/>
                    </a:lnTo>
                    <a:lnTo>
                      <a:pt x="70" y="94"/>
                    </a:lnTo>
                    <a:lnTo>
                      <a:pt x="76" y="88"/>
                    </a:lnTo>
                    <a:lnTo>
                      <a:pt x="80" y="90"/>
                    </a:lnTo>
                    <a:lnTo>
                      <a:pt x="76" y="96"/>
                    </a:lnTo>
                    <a:lnTo>
                      <a:pt x="86" y="96"/>
                    </a:lnTo>
                    <a:lnTo>
                      <a:pt x="96" y="94"/>
                    </a:lnTo>
                    <a:lnTo>
                      <a:pt x="96" y="108"/>
                    </a:lnTo>
                    <a:lnTo>
                      <a:pt x="100" y="108"/>
                    </a:lnTo>
                    <a:lnTo>
                      <a:pt x="102" y="102"/>
                    </a:lnTo>
                    <a:lnTo>
                      <a:pt x="106" y="94"/>
                    </a:lnTo>
                    <a:lnTo>
                      <a:pt x="106" y="88"/>
                    </a:lnTo>
                    <a:lnTo>
                      <a:pt x="106" y="80"/>
                    </a:lnTo>
                    <a:lnTo>
                      <a:pt x="108" y="76"/>
                    </a:lnTo>
                    <a:lnTo>
                      <a:pt x="106" y="70"/>
                    </a:lnTo>
                    <a:lnTo>
                      <a:pt x="102" y="68"/>
                    </a:lnTo>
                    <a:lnTo>
                      <a:pt x="102" y="56"/>
                    </a:lnTo>
                    <a:lnTo>
                      <a:pt x="96" y="56"/>
                    </a:lnTo>
                    <a:lnTo>
                      <a:pt x="96" y="48"/>
                    </a:lnTo>
                    <a:lnTo>
                      <a:pt x="100" y="40"/>
                    </a:lnTo>
                    <a:lnTo>
                      <a:pt x="106" y="42"/>
                    </a:lnTo>
                    <a:lnTo>
                      <a:pt x="104" y="34"/>
                    </a:lnTo>
                    <a:lnTo>
                      <a:pt x="102" y="28"/>
                    </a:lnTo>
                    <a:lnTo>
                      <a:pt x="88" y="30"/>
                    </a:lnTo>
                    <a:lnTo>
                      <a:pt x="82" y="24"/>
                    </a:lnTo>
                    <a:lnTo>
                      <a:pt x="92" y="0"/>
                    </a:lnTo>
                    <a:lnTo>
                      <a:pt x="28" y="2"/>
                    </a:lnTo>
                    <a:lnTo>
                      <a:pt x="18" y="30"/>
                    </a:lnTo>
                  </a:path>
                </a:pathLst>
              </a:custGeom>
              <a:solidFill>
                <a:schemeClr val="hlink"/>
              </a:solidFill>
              <a:ln w="12700" cap="rnd">
                <a:solidFill>
                  <a:schemeClr val="bg1"/>
                </a:solidFill>
                <a:round/>
                <a:headEnd/>
                <a:tailEnd/>
              </a:ln>
            </p:spPr>
            <p:txBody>
              <a:bodyPr/>
              <a:lstStyle/>
              <a:p>
                <a:endParaRPr lang="en-US"/>
              </a:p>
            </p:txBody>
          </p:sp>
          <p:sp>
            <p:nvSpPr>
              <p:cNvPr id="13975" name="Freeform 256"/>
              <p:cNvSpPr>
                <a:spLocks/>
              </p:cNvSpPr>
              <p:nvPr/>
            </p:nvSpPr>
            <p:spPr bwMode="ltGray">
              <a:xfrm>
                <a:off x="2637" y="2761"/>
                <a:ext cx="42" cy="34"/>
              </a:xfrm>
              <a:custGeom>
                <a:avLst/>
                <a:gdLst>
                  <a:gd name="T0" fmla="*/ 39 w 43"/>
                  <a:gd name="T1" fmla="*/ 2 h 31"/>
                  <a:gd name="T2" fmla="*/ 33 w 43"/>
                  <a:gd name="T3" fmla="*/ 15 h 31"/>
                  <a:gd name="T4" fmla="*/ 31 w 43"/>
                  <a:gd name="T5" fmla="*/ 39 h 31"/>
                  <a:gd name="T6" fmla="*/ 0 w 43"/>
                  <a:gd name="T7" fmla="*/ 37 h 31"/>
                  <a:gd name="T8" fmla="*/ 2 w 43"/>
                  <a:gd name="T9" fmla="*/ 24 h 31"/>
                  <a:gd name="T10" fmla="*/ 4 w 43"/>
                  <a:gd name="T11" fmla="*/ 13 h 31"/>
                  <a:gd name="T12" fmla="*/ 10 w 43"/>
                  <a:gd name="T13" fmla="*/ 0 h 31"/>
                  <a:gd name="T14" fmla="*/ 39 w 43"/>
                  <a:gd name="T15" fmla="*/ 2 h 31"/>
                  <a:gd name="T16" fmla="*/ 0 60000 65536"/>
                  <a:gd name="T17" fmla="*/ 0 60000 65536"/>
                  <a:gd name="T18" fmla="*/ 0 60000 65536"/>
                  <a:gd name="T19" fmla="*/ 0 60000 65536"/>
                  <a:gd name="T20" fmla="*/ 0 60000 65536"/>
                  <a:gd name="T21" fmla="*/ 0 60000 65536"/>
                  <a:gd name="T22" fmla="*/ 0 60000 65536"/>
                  <a:gd name="T23" fmla="*/ 0 60000 65536"/>
                  <a:gd name="T24" fmla="*/ 0 w 43"/>
                  <a:gd name="T25" fmla="*/ 0 h 31"/>
                  <a:gd name="T26" fmla="*/ 43 w 43"/>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 h="31">
                    <a:moveTo>
                      <a:pt x="42" y="2"/>
                    </a:moveTo>
                    <a:lnTo>
                      <a:pt x="36" y="12"/>
                    </a:lnTo>
                    <a:lnTo>
                      <a:pt x="34" y="30"/>
                    </a:lnTo>
                    <a:lnTo>
                      <a:pt x="0" y="28"/>
                    </a:lnTo>
                    <a:lnTo>
                      <a:pt x="2" y="18"/>
                    </a:lnTo>
                    <a:lnTo>
                      <a:pt x="4" y="10"/>
                    </a:lnTo>
                    <a:lnTo>
                      <a:pt x="10" y="0"/>
                    </a:lnTo>
                    <a:lnTo>
                      <a:pt x="42" y="2"/>
                    </a:lnTo>
                  </a:path>
                </a:pathLst>
              </a:custGeom>
              <a:solidFill>
                <a:schemeClr val="hlink"/>
              </a:solidFill>
              <a:ln w="12700" cap="rnd">
                <a:solidFill>
                  <a:schemeClr val="bg1"/>
                </a:solidFill>
                <a:round/>
                <a:headEnd/>
                <a:tailEnd/>
              </a:ln>
            </p:spPr>
            <p:txBody>
              <a:bodyPr/>
              <a:lstStyle/>
              <a:p>
                <a:endParaRPr lang="en-US"/>
              </a:p>
            </p:txBody>
          </p:sp>
          <p:sp>
            <p:nvSpPr>
              <p:cNvPr id="13976" name="Freeform 257"/>
              <p:cNvSpPr>
                <a:spLocks/>
              </p:cNvSpPr>
              <p:nvPr/>
            </p:nvSpPr>
            <p:spPr bwMode="ltGray">
              <a:xfrm>
                <a:off x="3057" y="2464"/>
                <a:ext cx="277" cy="303"/>
              </a:xfrm>
              <a:custGeom>
                <a:avLst/>
                <a:gdLst>
                  <a:gd name="T0" fmla="*/ 104 w 279"/>
                  <a:gd name="T1" fmla="*/ 0 h 271"/>
                  <a:gd name="T2" fmla="*/ 108 w 279"/>
                  <a:gd name="T3" fmla="*/ 0 h 271"/>
                  <a:gd name="T4" fmla="*/ 118 w 279"/>
                  <a:gd name="T5" fmla="*/ 17 h 271"/>
                  <a:gd name="T6" fmla="*/ 119 w 279"/>
                  <a:gd name="T7" fmla="*/ 29 h 271"/>
                  <a:gd name="T8" fmla="*/ 121 w 279"/>
                  <a:gd name="T9" fmla="*/ 35 h 271"/>
                  <a:gd name="T10" fmla="*/ 123 w 279"/>
                  <a:gd name="T11" fmla="*/ 51 h 271"/>
                  <a:gd name="T12" fmla="*/ 127 w 279"/>
                  <a:gd name="T13" fmla="*/ 63 h 271"/>
                  <a:gd name="T14" fmla="*/ 129 w 279"/>
                  <a:gd name="T15" fmla="*/ 73 h 271"/>
                  <a:gd name="T16" fmla="*/ 129 w 279"/>
                  <a:gd name="T17" fmla="*/ 78 h 271"/>
                  <a:gd name="T18" fmla="*/ 129 w 279"/>
                  <a:gd name="T19" fmla="*/ 73 h 271"/>
                  <a:gd name="T20" fmla="*/ 137 w 279"/>
                  <a:gd name="T21" fmla="*/ 75 h 271"/>
                  <a:gd name="T22" fmla="*/ 139 w 279"/>
                  <a:gd name="T23" fmla="*/ 86 h 271"/>
                  <a:gd name="T24" fmla="*/ 145 w 279"/>
                  <a:gd name="T25" fmla="*/ 84 h 271"/>
                  <a:gd name="T26" fmla="*/ 154 w 279"/>
                  <a:gd name="T27" fmla="*/ 91 h 271"/>
                  <a:gd name="T28" fmla="*/ 158 w 279"/>
                  <a:gd name="T29" fmla="*/ 95 h 271"/>
                  <a:gd name="T30" fmla="*/ 162 w 279"/>
                  <a:gd name="T31" fmla="*/ 102 h 271"/>
                  <a:gd name="T32" fmla="*/ 164 w 279"/>
                  <a:gd name="T33" fmla="*/ 112 h 271"/>
                  <a:gd name="T34" fmla="*/ 168 w 279"/>
                  <a:gd name="T35" fmla="*/ 117 h 271"/>
                  <a:gd name="T36" fmla="*/ 178 w 279"/>
                  <a:gd name="T37" fmla="*/ 127 h 271"/>
                  <a:gd name="T38" fmla="*/ 191 w 279"/>
                  <a:gd name="T39" fmla="*/ 141 h 271"/>
                  <a:gd name="T40" fmla="*/ 182 w 279"/>
                  <a:gd name="T41" fmla="*/ 146 h 271"/>
                  <a:gd name="T42" fmla="*/ 172 w 279"/>
                  <a:gd name="T43" fmla="*/ 158 h 271"/>
                  <a:gd name="T44" fmla="*/ 166 w 279"/>
                  <a:gd name="T45" fmla="*/ 170 h 271"/>
                  <a:gd name="T46" fmla="*/ 166 w 279"/>
                  <a:gd name="T47" fmla="*/ 184 h 271"/>
                  <a:gd name="T48" fmla="*/ 174 w 279"/>
                  <a:gd name="T49" fmla="*/ 184 h 271"/>
                  <a:gd name="T50" fmla="*/ 182 w 279"/>
                  <a:gd name="T51" fmla="*/ 188 h 271"/>
                  <a:gd name="T52" fmla="*/ 189 w 279"/>
                  <a:gd name="T53" fmla="*/ 190 h 271"/>
                  <a:gd name="T54" fmla="*/ 186 w 279"/>
                  <a:gd name="T55" fmla="*/ 197 h 271"/>
                  <a:gd name="T56" fmla="*/ 188 w 279"/>
                  <a:gd name="T57" fmla="*/ 206 h 271"/>
                  <a:gd name="T58" fmla="*/ 195 w 279"/>
                  <a:gd name="T59" fmla="*/ 225 h 271"/>
                  <a:gd name="T60" fmla="*/ 199 w 279"/>
                  <a:gd name="T61" fmla="*/ 230 h 271"/>
                  <a:gd name="T62" fmla="*/ 208 w 279"/>
                  <a:gd name="T63" fmla="*/ 242 h 271"/>
                  <a:gd name="T64" fmla="*/ 235 w 279"/>
                  <a:gd name="T65" fmla="*/ 256 h 271"/>
                  <a:gd name="T66" fmla="*/ 256 w 279"/>
                  <a:gd name="T67" fmla="*/ 263 h 271"/>
                  <a:gd name="T68" fmla="*/ 272 w 279"/>
                  <a:gd name="T69" fmla="*/ 265 h 271"/>
                  <a:gd name="T70" fmla="*/ 221 w 279"/>
                  <a:gd name="T71" fmla="*/ 340 h 271"/>
                  <a:gd name="T72" fmla="*/ 206 w 279"/>
                  <a:gd name="T73" fmla="*/ 342 h 271"/>
                  <a:gd name="T74" fmla="*/ 201 w 279"/>
                  <a:gd name="T75" fmla="*/ 345 h 271"/>
                  <a:gd name="T76" fmla="*/ 197 w 279"/>
                  <a:gd name="T77" fmla="*/ 351 h 271"/>
                  <a:gd name="T78" fmla="*/ 191 w 279"/>
                  <a:gd name="T79" fmla="*/ 358 h 271"/>
                  <a:gd name="T80" fmla="*/ 176 w 279"/>
                  <a:gd name="T81" fmla="*/ 358 h 271"/>
                  <a:gd name="T82" fmla="*/ 168 w 279"/>
                  <a:gd name="T83" fmla="*/ 356 h 271"/>
                  <a:gd name="T84" fmla="*/ 166 w 279"/>
                  <a:gd name="T85" fmla="*/ 363 h 271"/>
                  <a:gd name="T86" fmla="*/ 137 w 279"/>
                  <a:gd name="T87" fmla="*/ 358 h 271"/>
                  <a:gd name="T88" fmla="*/ 129 w 279"/>
                  <a:gd name="T89" fmla="*/ 367 h 271"/>
                  <a:gd name="T90" fmla="*/ 129 w 279"/>
                  <a:gd name="T91" fmla="*/ 371 h 271"/>
                  <a:gd name="T92" fmla="*/ 125 w 279"/>
                  <a:gd name="T93" fmla="*/ 378 h 271"/>
                  <a:gd name="T94" fmla="*/ 112 w 279"/>
                  <a:gd name="T95" fmla="*/ 371 h 271"/>
                  <a:gd name="T96" fmla="*/ 104 w 279"/>
                  <a:gd name="T97" fmla="*/ 371 h 271"/>
                  <a:gd name="T98" fmla="*/ 104 w 279"/>
                  <a:gd name="T99" fmla="*/ 369 h 271"/>
                  <a:gd name="T100" fmla="*/ 100 w 279"/>
                  <a:gd name="T101" fmla="*/ 358 h 271"/>
                  <a:gd name="T102" fmla="*/ 86 w 279"/>
                  <a:gd name="T103" fmla="*/ 345 h 271"/>
                  <a:gd name="T104" fmla="*/ 81 w 279"/>
                  <a:gd name="T105" fmla="*/ 342 h 271"/>
                  <a:gd name="T106" fmla="*/ 69 w 279"/>
                  <a:gd name="T107" fmla="*/ 340 h 271"/>
                  <a:gd name="T108" fmla="*/ 62 w 279"/>
                  <a:gd name="T109" fmla="*/ 337 h 271"/>
                  <a:gd name="T110" fmla="*/ 51 w 279"/>
                  <a:gd name="T111" fmla="*/ 315 h 271"/>
                  <a:gd name="T112" fmla="*/ 0 w 279"/>
                  <a:gd name="T113" fmla="*/ 253 h 271"/>
                  <a:gd name="T114" fmla="*/ 83 w 279"/>
                  <a:gd name="T115" fmla="*/ 26 h 271"/>
                  <a:gd name="T116" fmla="*/ 104 w 279"/>
                  <a:gd name="T117" fmla="*/ 0 h 27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79"/>
                  <a:gd name="T178" fmla="*/ 0 h 271"/>
                  <a:gd name="T179" fmla="*/ 279 w 279"/>
                  <a:gd name="T180" fmla="*/ 271 h 27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79" h="271">
                    <a:moveTo>
                      <a:pt x="107" y="0"/>
                    </a:moveTo>
                    <a:lnTo>
                      <a:pt x="111" y="0"/>
                    </a:lnTo>
                    <a:lnTo>
                      <a:pt x="121" y="12"/>
                    </a:lnTo>
                    <a:lnTo>
                      <a:pt x="122" y="21"/>
                    </a:lnTo>
                    <a:lnTo>
                      <a:pt x="124" y="25"/>
                    </a:lnTo>
                    <a:lnTo>
                      <a:pt x="126" y="37"/>
                    </a:lnTo>
                    <a:lnTo>
                      <a:pt x="130" y="45"/>
                    </a:lnTo>
                    <a:lnTo>
                      <a:pt x="132" y="52"/>
                    </a:lnTo>
                    <a:lnTo>
                      <a:pt x="132" y="56"/>
                    </a:lnTo>
                    <a:lnTo>
                      <a:pt x="132" y="52"/>
                    </a:lnTo>
                    <a:lnTo>
                      <a:pt x="140" y="54"/>
                    </a:lnTo>
                    <a:lnTo>
                      <a:pt x="142" y="62"/>
                    </a:lnTo>
                    <a:lnTo>
                      <a:pt x="148" y="60"/>
                    </a:lnTo>
                    <a:lnTo>
                      <a:pt x="157" y="64"/>
                    </a:lnTo>
                    <a:lnTo>
                      <a:pt x="161" y="68"/>
                    </a:lnTo>
                    <a:lnTo>
                      <a:pt x="165" y="72"/>
                    </a:lnTo>
                    <a:lnTo>
                      <a:pt x="167" y="80"/>
                    </a:lnTo>
                    <a:lnTo>
                      <a:pt x="171" y="84"/>
                    </a:lnTo>
                    <a:lnTo>
                      <a:pt x="181" y="91"/>
                    </a:lnTo>
                    <a:lnTo>
                      <a:pt x="194" y="101"/>
                    </a:lnTo>
                    <a:lnTo>
                      <a:pt x="185" y="105"/>
                    </a:lnTo>
                    <a:lnTo>
                      <a:pt x="175" y="113"/>
                    </a:lnTo>
                    <a:lnTo>
                      <a:pt x="169" y="122"/>
                    </a:lnTo>
                    <a:lnTo>
                      <a:pt x="169" y="132"/>
                    </a:lnTo>
                    <a:lnTo>
                      <a:pt x="177" y="132"/>
                    </a:lnTo>
                    <a:lnTo>
                      <a:pt x="185" y="134"/>
                    </a:lnTo>
                    <a:lnTo>
                      <a:pt x="192" y="136"/>
                    </a:lnTo>
                    <a:lnTo>
                      <a:pt x="189" y="140"/>
                    </a:lnTo>
                    <a:lnTo>
                      <a:pt x="191" y="148"/>
                    </a:lnTo>
                    <a:lnTo>
                      <a:pt x="198" y="161"/>
                    </a:lnTo>
                    <a:lnTo>
                      <a:pt x="202" y="165"/>
                    </a:lnTo>
                    <a:lnTo>
                      <a:pt x="214" y="173"/>
                    </a:lnTo>
                    <a:lnTo>
                      <a:pt x="241" y="183"/>
                    </a:lnTo>
                    <a:lnTo>
                      <a:pt x="262" y="188"/>
                    </a:lnTo>
                    <a:lnTo>
                      <a:pt x="278" y="190"/>
                    </a:lnTo>
                    <a:lnTo>
                      <a:pt x="227" y="243"/>
                    </a:lnTo>
                    <a:lnTo>
                      <a:pt x="210" y="245"/>
                    </a:lnTo>
                    <a:lnTo>
                      <a:pt x="204" y="247"/>
                    </a:lnTo>
                    <a:lnTo>
                      <a:pt x="200" y="251"/>
                    </a:lnTo>
                    <a:lnTo>
                      <a:pt x="194" y="256"/>
                    </a:lnTo>
                    <a:lnTo>
                      <a:pt x="179" y="256"/>
                    </a:lnTo>
                    <a:lnTo>
                      <a:pt x="171" y="254"/>
                    </a:lnTo>
                    <a:lnTo>
                      <a:pt x="169" y="260"/>
                    </a:lnTo>
                    <a:lnTo>
                      <a:pt x="140" y="256"/>
                    </a:lnTo>
                    <a:lnTo>
                      <a:pt x="132" y="262"/>
                    </a:lnTo>
                    <a:lnTo>
                      <a:pt x="132" y="266"/>
                    </a:lnTo>
                    <a:lnTo>
                      <a:pt x="128" y="270"/>
                    </a:lnTo>
                    <a:lnTo>
                      <a:pt x="115" y="266"/>
                    </a:lnTo>
                    <a:lnTo>
                      <a:pt x="107" y="266"/>
                    </a:lnTo>
                    <a:lnTo>
                      <a:pt x="107" y="264"/>
                    </a:lnTo>
                    <a:lnTo>
                      <a:pt x="103" y="256"/>
                    </a:lnTo>
                    <a:lnTo>
                      <a:pt x="89" y="247"/>
                    </a:lnTo>
                    <a:lnTo>
                      <a:pt x="84" y="245"/>
                    </a:lnTo>
                    <a:lnTo>
                      <a:pt x="72" y="243"/>
                    </a:lnTo>
                    <a:lnTo>
                      <a:pt x="62" y="241"/>
                    </a:lnTo>
                    <a:lnTo>
                      <a:pt x="51" y="225"/>
                    </a:lnTo>
                    <a:lnTo>
                      <a:pt x="0" y="181"/>
                    </a:lnTo>
                    <a:lnTo>
                      <a:pt x="86" y="19"/>
                    </a:lnTo>
                    <a:lnTo>
                      <a:pt x="107" y="0"/>
                    </a:lnTo>
                  </a:path>
                </a:pathLst>
              </a:custGeom>
              <a:solidFill>
                <a:schemeClr val="hlink"/>
              </a:solidFill>
              <a:ln w="12700" cap="rnd">
                <a:solidFill>
                  <a:schemeClr val="bg1"/>
                </a:solidFill>
                <a:round/>
                <a:headEnd/>
                <a:tailEnd/>
              </a:ln>
            </p:spPr>
            <p:txBody>
              <a:bodyPr/>
              <a:lstStyle/>
              <a:p>
                <a:endParaRPr lang="en-US"/>
              </a:p>
            </p:txBody>
          </p:sp>
          <p:sp>
            <p:nvSpPr>
              <p:cNvPr id="13977" name="Freeform 258"/>
              <p:cNvSpPr>
                <a:spLocks/>
              </p:cNvSpPr>
              <p:nvPr/>
            </p:nvSpPr>
            <p:spPr bwMode="ltGray">
              <a:xfrm>
                <a:off x="3045" y="2431"/>
                <a:ext cx="285" cy="312"/>
              </a:xfrm>
              <a:custGeom>
                <a:avLst/>
                <a:gdLst>
                  <a:gd name="T0" fmla="*/ 107 w 287"/>
                  <a:gd name="T1" fmla="*/ 0 h 279"/>
                  <a:gd name="T2" fmla="*/ 111 w 287"/>
                  <a:gd name="T3" fmla="*/ 0 h 279"/>
                  <a:gd name="T4" fmla="*/ 121 w 287"/>
                  <a:gd name="T5" fmla="*/ 17 h 279"/>
                  <a:gd name="T6" fmla="*/ 123 w 287"/>
                  <a:gd name="T7" fmla="*/ 31 h 279"/>
                  <a:gd name="T8" fmla="*/ 125 w 287"/>
                  <a:gd name="T9" fmla="*/ 36 h 279"/>
                  <a:gd name="T10" fmla="*/ 127 w 287"/>
                  <a:gd name="T11" fmla="*/ 53 h 279"/>
                  <a:gd name="T12" fmla="*/ 131 w 287"/>
                  <a:gd name="T13" fmla="*/ 64 h 279"/>
                  <a:gd name="T14" fmla="*/ 133 w 287"/>
                  <a:gd name="T15" fmla="*/ 75 h 279"/>
                  <a:gd name="T16" fmla="*/ 133 w 287"/>
                  <a:gd name="T17" fmla="*/ 82 h 279"/>
                  <a:gd name="T18" fmla="*/ 133 w 287"/>
                  <a:gd name="T19" fmla="*/ 75 h 279"/>
                  <a:gd name="T20" fmla="*/ 141 w 287"/>
                  <a:gd name="T21" fmla="*/ 78 h 279"/>
                  <a:gd name="T22" fmla="*/ 143 w 287"/>
                  <a:gd name="T23" fmla="*/ 91 h 279"/>
                  <a:gd name="T24" fmla="*/ 149 w 287"/>
                  <a:gd name="T25" fmla="*/ 86 h 279"/>
                  <a:gd name="T26" fmla="*/ 159 w 287"/>
                  <a:gd name="T27" fmla="*/ 93 h 279"/>
                  <a:gd name="T28" fmla="*/ 163 w 287"/>
                  <a:gd name="T29" fmla="*/ 97 h 279"/>
                  <a:gd name="T30" fmla="*/ 167 w 287"/>
                  <a:gd name="T31" fmla="*/ 104 h 279"/>
                  <a:gd name="T32" fmla="*/ 169 w 287"/>
                  <a:gd name="T33" fmla="*/ 115 h 279"/>
                  <a:gd name="T34" fmla="*/ 173 w 287"/>
                  <a:gd name="T35" fmla="*/ 120 h 279"/>
                  <a:gd name="T36" fmla="*/ 183 w 287"/>
                  <a:gd name="T37" fmla="*/ 131 h 279"/>
                  <a:gd name="T38" fmla="*/ 201 w 287"/>
                  <a:gd name="T39" fmla="*/ 145 h 279"/>
                  <a:gd name="T40" fmla="*/ 187 w 287"/>
                  <a:gd name="T41" fmla="*/ 151 h 279"/>
                  <a:gd name="T42" fmla="*/ 177 w 287"/>
                  <a:gd name="T43" fmla="*/ 162 h 279"/>
                  <a:gd name="T44" fmla="*/ 171 w 287"/>
                  <a:gd name="T45" fmla="*/ 177 h 279"/>
                  <a:gd name="T46" fmla="*/ 171 w 287"/>
                  <a:gd name="T47" fmla="*/ 190 h 279"/>
                  <a:gd name="T48" fmla="*/ 179 w 287"/>
                  <a:gd name="T49" fmla="*/ 190 h 279"/>
                  <a:gd name="T50" fmla="*/ 187 w 287"/>
                  <a:gd name="T51" fmla="*/ 192 h 279"/>
                  <a:gd name="T52" fmla="*/ 195 w 287"/>
                  <a:gd name="T53" fmla="*/ 197 h 279"/>
                  <a:gd name="T54" fmla="*/ 191 w 287"/>
                  <a:gd name="T55" fmla="*/ 201 h 279"/>
                  <a:gd name="T56" fmla="*/ 193 w 287"/>
                  <a:gd name="T57" fmla="*/ 212 h 279"/>
                  <a:gd name="T58" fmla="*/ 201 w 287"/>
                  <a:gd name="T59" fmla="*/ 233 h 279"/>
                  <a:gd name="T60" fmla="*/ 205 w 287"/>
                  <a:gd name="T61" fmla="*/ 237 h 279"/>
                  <a:gd name="T62" fmla="*/ 214 w 287"/>
                  <a:gd name="T63" fmla="*/ 249 h 279"/>
                  <a:gd name="T64" fmla="*/ 242 w 287"/>
                  <a:gd name="T65" fmla="*/ 263 h 279"/>
                  <a:gd name="T66" fmla="*/ 264 w 287"/>
                  <a:gd name="T67" fmla="*/ 272 h 279"/>
                  <a:gd name="T68" fmla="*/ 280 w 287"/>
                  <a:gd name="T69" fmla="*/ 274 h 279"/>
                  <a:gd name="T70" fmla="*/ 228 w 287"/>
                  <a:gd name="T71" fmla="*/ 350 h 279"/>
                  <a:gd name="T72" fmla="*/ 212 w 287"/>
                  <a:gd name="T73" fmla="*/ 352 h 279"/>
                  <a:gd name="T74" fmla="*/ 207 w 287"/>
                  <a:gd name="T75" fmla="*/ 356 h 279"/>
                  <a:gd name="T76" fmla="*/ 203 w 287"/>
                  <a:gd name="T77" fmla="*/ 361 h 279"/>
                  <a:gd name="T78" fmla="*/ 197 w 287"/>
                  <a:gd name="T79" fmla="*/ 369 h 279"/>
                  <a:gd name="T80" fmla="*/ 181 w 287"/>
                  <a:gd name="T81" fmla="*/ 369 h 279"/>
                  <a:gd name="T82" fmla="*/ 173 w 287"/>
                  <a:gd name="T83" fmla="*/ 367 h 279"/>
                  <a:gd name="T84" fmla="*/ 171 w 287"/>
                  <a:gd name="T85" fmla="*/ 375 h 279"/>
                  <a:gd name="T86" fmla="*/ 141 w 287"/>
                  <a:gd name="T87" fmla="*/ 369 h 279"/>
                  <a:gd name="T88" fmla="*/ 133 w 287"/>
                  <a:gd name="T89" fmla="*/ 378 h 279"/>
                  <a:gd name="T90" fmla="*/ 133 w 287"/>
                  <a:gd name="T91" fmla="*/ 382 h 279"/>
                  <a:gd name="T92" fmla="*/ 129 w 287"/>
                  <a:gd name="T93" fmla="*/ 389 h 279"/>
                  <a:gd name="T94" fmla="*/ 115 w 287"/>
                  <a:gd name="T95" fmla="*/ 382 h 279"/>
                  <a:gd name="T96" fmla="*/ 107 w 287"/>
                  <a:gd name="T97" fmla="*/ 382 h 279"/>
                  <a:gd name="T98" fmla="*/ 107 w 287"/>
                  <a:gd name="T99" fmla="*/ 380 h 279"/>
                  <a:gd name="T100" fmla="*/ 103 w 287"/>
                  <a:gd name="T101" fmla="*/ 369 h 279"/>
                  <a:gd name="T102" fmla="*/ 89 w 287"/>
                  <a:gd name="T103" fmla="*/ 356 h 279"/>
                  <a:gd name="T104" fmla="*/ 83 w 287"/>
                  <a:gd name="T105" fmla="*/ 352 h 279"/>
                  <a:gd name="T106" fmla="*/ 71 w 287"/>
                  <a:gd name="T107" fmla="*/ 350 h 279"/>
                  <a:gd name="T108" fmla="*/ 64 w 287"/>
                  <a:gd name="T109" fmla="*/ 347 h 279"/>
                  <a:gd name="T110" fmla="*/ 52 w 287"/>
                  <a:gd name="T111" fmla="*/ 324 h 279"/>
                  <a:gd name="T112" fmla="*/ 0 w 287"/>
                  <a:gd name="T113" fmla="*/ 261 h 279"/>
                  <a:gd name="T114" fmla="*/ 85 w 287"/>
                  <a:gd name="T115" fmla="*/ 28 h 279"/>
                  <a:gd name="T116" fmla="*/ 107 w 287"/>
                  <a:gd name="T117" fmla="*/ 0 h 27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87"/>
                  <a:gd name="T178" fmla="*/ 0 h 279"/>
                  <a:gd name="T179" fmla="*/ 287 w 287"/>
                  <a:gd name="T180" fmla="*/ 279 h 27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87" h="279">
                    <a:moveTo>
                      <a:pt x="110" y="0"/>
                    </a:moveTo>
                    <a:lnTo>
                      <a:pt x="114" y="0"/>
                    </a:lnTo>
                    <a:lnTo>
                      <a:pt x="124" y="12"/>
                    </a:lnTo>
                    <a:lnTo>
                      <a:pt x="126" y="22"/>
                    </a:lnTo>
                    <a:lnTo>
                      <a:pt x="128" y="26"/>
                    </a:lnTo>
                    <a:lnTo>
                      <a:pt x="130" y="38"/>
                    </a:lnTo>
                    <a:lnTo>
                      <a:pt x="134" y="46"/>
                    </a:lnTo>
                    <a:lnTo>
                      <a:pt x="136" y="54"/>
                    </a:lnTo>
                    <a:lnTo>
                      <a:pt x="136" y="58"/>
                    </a:lnTo>
                    <a:lnTo>
                      <a:pt x="136" y="54"/>
                    </a:lnTo>
                    <a:lnTo>
                      <a:pt x="144" y="56"/>
                    </a:lnTo>
                    <a:lnTo>
                      <a:pt x="146" y="64"/>
                    </a:lnTo>
                    <a:lnTo>
                      <a:pt x="152" y="62"/>
                    </a:lnTo>
                    <a:lnTo>
                      <a:pt x="162" y="66"/>
                    </a:lnTo>
                    <a:lnTo>
                      <a:pt x="166" y="70"/>
                    </a:lnTo>
                    <a:lnTo>
                      <a:pt x="170" y="74"/>
                    </a:lnTo>
                    <a:lnTo>
                      <a:pt x="172" y="82"/>
                    </a:lnTo>
                    <a:lnTo>
                      <a:pt x="176" y="86"/>
                    </a:lnTo>
                    <a:lnTo>
                      <a:pt x="186" y="94"/>
                    </a:lnTo>
                    <a:lnTo>
                      <a:pt x="204" y="104"/>
                    </a:lnTo>
                    <a:lnTo>
                      <a:pt x="190" y="108"/>
                    </a:lnTo>
                    <a:lnTo>
                      <a:pt x="180" y="116"/>
                    </a:lnTo>
                    <a:lnTo>
                      <a:pt x="174" y="126"/>
                    </a:lnTo>
                    <a:lnTo>
                      <a:pt x="174" y="136"/>
                    </a:lnTo>
                    <a:lnTo>
                      <a:pt x="182" y="136"/>
                    </a:lnTo>
                    <a:lnTo>
                      <a:pt x="190" y="138"/>
                    </a:lnTo>
                    <a:lnTo>
                      <a:pt x="198" y="140"/>
                    </a:lnTo>
                    <a:lnTo>
                      <a:pt x="194" y="144"/>
                    </a:lnTo>
                    <a:lnTo>
                      <a:pt x="196" y="152"/>
                    </a:lnTo>
                    <a:lnTo>
                      <a:pt x="204" y="166"/>
                    </a:lnTo>
                    <a:lnTo>
                      <a:pt x="208" y="170"/>
                    </a:lnTo>
                    <a:lnTo>
                      <a:pt x="220" y="178"/>
                    </a:lnTo>
                    <a:lnTo>
                      <a:pt x="248" y="188"/>
                    </a:lnTo>
                    <a:lnTo>
                      <a:pt x="270" y="194"/>
                    </a:lnTo>
                    <a:lnTo>
                      <a:pt x="286" y="196"/>
                    </a:lnTo>
                    <a:lnTo>
                      <a:pt x="234" y="250"/>
                    </a:lnTo>
                    <a:lnTo>
                      <a:pt x="216" y="252"/>
                    </a:lnTo>
                    <a:lnTo>
                      <a:pt x="210" y="254"/>
                    </a:lnTo>
                    <a:lnTo>
                      <a:pt x="206" y="258"/>
                    </a:lnTo>
                    <a:lnTo>
                      <a:pt x="200" y="264"/>
                    </a:lnTo>
                    <a:lnTo>
                      <a:pt x="184" y="264"/>
                    </a:lnTo>
                    <a:lnTo>
                      <a:pt x="176" y="262"/>
                    </a:lnTo>
                    <a:lnTo>
                      <a:pt x="174" y="268"/>
                    </a:lnTo>
                    <a:lnTo>
                      <a:pt x="144" y="264"/>
                    </a:lnTo>
                    <a:lnTo>
                      <a:pt x="136" y="270"/>
                    </a:lnTo>
                    <a:lnTo>
                      <a:pt x="136" y="274"/>
                    </a:lnTo>
                    <a:lnTo>
                      <a:pt x="132" y="278"/>
                    </a:lnTo>
                    <a:lnTo>
                      <a:pt x="118" y="274"/>
                    </a:lnTo>
                    <a:lnTo>
                      <a:pt x="110" y="274"/>
                    </a:lnTo>
                    <a:lnTo>
                      <a:pt x="110" y="272"/>
                    </a:lnTo>
                    <a:lnTo>
                      <a:pt x="106" y="264"/>
                    </a:lnTo>
                    <a:lnTo>
                      <a:pt x="92" y="254"/>
                    </a:lnTo>
                    <a:lnTo>
                      <a:pt x="86" y="252"/>
                    </a:lnTo>
                    <a:lnTo>
                      <a:pt x="74" y="250"/>
                    </a:lnTo>
                    <a:lnTo>
                      <a:pt x="64" y="248"/>
                    </a:lnTo>
                    <a:lnTo>
                      <a:pt x="52" y="232"/>
                    </a:lnTo>
                    <a:lnTo>
                      <a:pt x="0" y="186"/>
                    </a:lnTo>
                    <a:lnTo>
                      <a:pt x="88" y="20"/>
                    </a:lnTo>
                    <a:lnTo>
                      <a:pt x="110" y="0"/>
                    </a:lnTo>
                  </a:path>
                </a:pathLst>
              </a:custGeom>
              <a:solidFill>
                <a:schemeClr val="hlink"/>
              </a:solidFill>
              <a:ln w="12700" cap="rnd">
                <a:solidFill>
                  <a:schemeClr val="bg1"/>
                </a:solidFill>
                <a:round/>
                <a:headEnd/>
                <a:tailEnd/>
              </a:ln>
            </p:spPr>
            <p:txBody>
              <a:bodyPr/>
              <a:lstStyle/>
              <a:p>
                <a:endParaRPr lang="en-US"/>
              </a:p>
            </p:txBody>
          </p:sp>
          <p:sp>
            <p:nvSpPr>
              <p:cNvPr id="13978" name="Freeform 259"/>
              <p:cNvSpPr>
                <a:spLocks/>
              </p:cNvSpPr>
              <p:nvPr/>
            </p:nvSpPr>
            <p:spPr bwMode="ltGray">
              <a:xfrm>
                <a:off x="2848" y="2368"/>
                <a:ext cx="315" cy="388"/>
              </a:xfrm>
              <a:custGeom>
                <a:avLst/>
                <a:gdLst>
                  <a:gd name="T0" fmla="*/ 271 w 317"/>
                  <a:gd name="T1" fmla="*/ 4 h 347"/>
                  <a:gd name="T2" fmla="*/ 283 w 317"/>
                  <a:gd name="T3" fmla="*/ 22 h 347"/>
                  <a:gd name="T4" fmla="*/ 290 w 317"/>
                  <a:gd name="T5" fmla="*/ 46 h 347"/>
                  <a:gd name="T6" fmla="*/ 292 w 317"/>
                  <a:gd name="T7" fmla="*/ 85 h 347"/>
                  <a:gd name="T8" fmla="*/ 304 w 317"/>
                  <a:gd name="T9" fmla="*/ 112 h 347"/>
                  <a:gd name="T10" fmla="*/ 306 w 317"/>
                  <a:gd name="T11" fmla="*/ 131 h 347"/>
                  <a:gd name="T12" fmla="*/ 287 w 317"/>
                  <a:gd name="T13" fmla="*/ 161 h 347"/>
                  <a:gd name="T14" fmla="*/ 277 w 317"/>
                  <a:gd name="T15" fmla="*/ 200 h 347"/>
                  <a:gd name="T16" fmla="*/ 279 w 317"/>
                  <a:gd name="T17" fmla="*/ 233 h 347"/>
                  <a:gd name="T18" fmla="*/ 269 w 317"/>
                  <a:gd name="T19" fmla="*/ 257 h 347"/>
                  <a:gd name="T20" fmla="*/ 253 w 317"/>
                  <a:gd name="T21" fmla="*/ 273 h 347"/>
                  <a:gd name="T22" fmla="*/ 250 w 317"/>
                  <a:gd name="T23" fmla="*/ 297 h 347"/>
                  <a:gd name="T24" fmla="*/ 236 w 317"/>
                  <a:gd name="T25" fmla="*/ 315 h 347"/>
                  <a:gd name="T26" fmla="*/ 235 w 317"/>
                  <a:gd name="T27" fmla="*/ 352 h 347"/>
                  <a:gd name="T28" fmla="*/ 225 w 317"/>
                  <a:gd name="T29" fmla="*/ 363 h 347"/>
                  <a:gd name="T30" fmla="*/ 217 w 317"/>
                  <a:gd name="T31" fmla="*/ 367 h 347"/>
                  <a:gd name="T32" fmla="*/ 225 w 317"/>
                  <a:gd name="T33" fmla="*/ 380 h 347"/>
                  <a:gd name="T34" fmla="*/ 234 w 317"/>
                  <a:gd name="T35" fmla="*/ 391 h 347"/>
                  <a:gd name="T36" fmla="*/ 250 w 317"/>
                  <a:gd name="T37" fmla="*/ 435 h 347"/>
                  <a:gd name="T38" fmla="*/ 261 w 317"/>
                  <a:gd name="T39" fmla="*/ 456 h 347"/>
                  <a:gd name="T40" fmla="*/ 257 w 317"/>
                  <a:gd name="T41" fmla="*/ 453 h 347"/>
                  <a:gd name="T42" fmla="*/ 253 w 317"/>
                  <a:gd name="T43" fmla="*/ 448 h 347"/>
                  <a:gd name="T44" fmla="*/ 242 w 317"/>
                  <a:gd name="T45" fmla="*/ 452 h 347"/>
                  <a:gd name="T46" fmla="*/ 214 w 317"/>
                  <a:gd name="T47" fmla="*/ 473 h 347"/>
                  <a:gd name="T48" fmla="*/ 196 w 317"/>
                  <a:gd name="T49" fmla="*/ 484 h 347"/>
                  <a:gd name="T50" fmla="*/ 184 w 317"/>
                  <a:gd name="T51" fmla="*/ 473 h 347"/>
                  <a:gd name="T52" fmla="*/ 175 w 317"/>
                  <a:gd name="T53" fmla="*/ 484 h 347"/>
                  <a:gd name="T54" fmla="*/ 169 w 317"/>
                  <a:gd name="T55" fmla="*/ 477 h 347"/>
                  <a:gd name="T56" fmla="*/ 159 w 317"/>
                  <a:gd name="T57" fmla="*/ 464 h 347"/>
                  <a:gd name="T58" fmla="*/ 153 w 317"/>
                  <a:gd name="T59" fmla="*/ 453 h 347"/>
                  <a:gd name="T60" fmla="*/ 143 w 317"/>
                  <a:gd name="T61" fmla="*/ 462 h 347"/>
                  <a:gd name="T62" fmla="*/ 137 w 317"/>
                  <a:gd name="T63" fmla="*/ 458 h 347"/>
                  <a:gd name="T64" fmla="*/ 112 w 317"/>
                  <a:gd name="T65" fmla="*/ 429 h 347"/>
                  <a:gd name="T66" fmla="*/ 0 w 317"/>
                  <a:gd name="T67" fmla="*/ 249 h 347"/>
                  <a:gd name="T68" fmla="*/ 91 w 317"/>
                  <a:gd name="T69" fmla="*/ 0 h 3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7"/>
                  <a:gd name="T106" fmla="*/ 0 h 347"/>
                  <a:gd name="T107" fmla="*/ 317 w 317"/>
                  <a:gd name="T108" fmla="*/ 347 h 3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7" h="347">
                    <a:moveTo>
                      <a:pt x="269" y="0"/>
                    </a:moveTo>
                    <a:lnTo>
                      <a:pt x="277" y="4"/>
                    </a:lnTo>
                    <a:lnTo>
                      <a:pt x="285" y="14"/>
                    </a:lnTo>
                    <a:lnTo>
                      <a:pt x="289" y="16"/>
                    </a:lnTo>
                    <a:lnTo>
                      <a:pt x="293" y="25"/>
                    </a:lnTo>
                    <a:lnTo>
                      <a:pt x="296" y="33"/>
                    </a:lnTo>
                    <a:lnTo>
                      <a:pt x="296" y="51"/>
                    </a:lnTo>
                    <a:lnTo>
                      <a:pt x="298" y="61"/>
                    </a:lnTo>
                    <a:lnTo>
                      <a:pt x="300" y="72"/>
                    </a:lnTo>
                    <a:lnTo>
                      <a:pt x="310" y="80"/>
                    </a:lnTo>
                    <a:lnTo>
                      <a:pt x="316" y="84"/>
                    </a:lnTo>
                    <a:lnTo>
                      <a:pt x="312" y="94"/>
                    </a:lnTo>
                    <a:lnTo>
                      <a:pt x="295" y="102"/>
                    </a:lnTo>
                    <a:lnTo>
                      <a:pt x="293" y="115"/>
                    </a:lnTo>
                    <a:lnTo>
                      <a:pt x="287" y="135"/>
                    </a:lnTo>
                    <a:lnTo>
                      <a:pt x="283" y="143"/>
                    </a:lnTo>
                    <a:lnTo>
                      <a:pt x="285" y="149"/>
                    </a:lnTo>
                    <a:lnTo>
                      <a:pt x="285" y="166"/>
                    </a:lnTo>
                    <a:lnTo>
                      <a:pt x="281" y="174"/>
                    </a:lnTo>
                    <a:lnTo>
                      <a:pt x="275" y="184"/>
                    </a:lnTo>
                    <a:lnTo>
                      <a:pt x="269" y="184"/>
                    </a:lnTo>
                    <a:lnTo>
                      <a:pt x="259" y="195"/>
                    </a:lnTo>
                    <a:lnTo>
                      <a:pt x="259" y="207"/>
                    </a:lnTo>
                    <a:lnTo>
                      <a:pt x="256" y="213"/>
                    </a:lnTo>
                    <a:lnTo>
                      <a:pt x="248" y="213"/>
                    </a:lnTo>
                    <a:lnTo>
                      <a:pt x="242" y="225"/>
                    </a:lnTo>
                    <a:lnTo>
                      <a:pt x="240" y="244"/>
                    </a:lnTo>
                    <a:lnTo>
                      <a:pt x="240" y="252"/>
                    </a:lnTo>
                    <a:lnTo>
                      <a:pt x="234" y="256"/>
                    </a:lnTo>
                    <a:lnTo>
                      <a:pt x="228" y="260"/>
                    </a:lnTo>
                    <a:lnTo>
                      <a:pt x="224" y="260"/>
                    </a:lnTo>
                    <a:lnTo>
                      <a:pt x="220" y="262"/>
                    </a:lnTo>
                    <a:lnTo>
                      <a:pt x="220" y="266"/>
                    </a:lnTo>
                    <a:lnTo>
                      <a:pt x="228" y="272"/>
                    </a:lnTo>
                    <a:lnTo>
                      <a:pt x="232" y="272"/>
                    </a:lnTo>
                    <a:lnTo>
                      <a:pt x="238" y="280"/>
                    </a:lnTo>
                    <a:lnTo>
                      <a:pt x="248" y="293"/>
                    </a:lnTo>
                    <a:lnTo>
                      <a:pt x="256" y="311"/>
                    </a:lnTo>
                    <a:lnTo>
                      <a:pt x="265" y="315"/>
                    </a:lnTo>
                    <a:lnTo>
                      <a:pt x="267" y="326"/>
                    </a:lnTo>
                    <a:lnTo>
                      <a:pt x="259" y="326"/>
                    </a:lnTo>
                    <a:lnTo>
                      <a:pt x="263" y="324"/>
                    </a:lnTo>
                    <a:lnTo>
                      <a:pt x="263" y="323"/>
                    </a:lnTo>
                    <a:lnTo>
                      <a:pt x="259" y="321"/>
                    </a:lnTo>
                    <a:lnTo>
                      <a:pt x="250" y="321"/>
                    </a:lnTo>
                    <a:lnTo>
                      <a:pt x="248" y="323"/>
                    </a:lnTo>
                    <a:lnTo>
                      <a:pt x="230" y="334"/>
                    </a:lnTo>
                    <a:lnTo>
                      <a:pt x="217" y="338"/>
                    </a:lnTo>
                    <a:lnTo>
                      <a:pt x="205" y="346"/>
                    </a:lnTo>
                    <a:lnTo>
                      <a:pt x="199" y="346"/>
                    </a:lnTo>
                    <a:lnTo>
                      <a:pt x="197" y="342"/>
                    </a:lnTo>
                    <a:lnTo>
                      <a:pt x="187" y="338"/>
                    </a:lnTo>
                    <a:lnTo>
                      <a:pt x="179" y="342"/>
                    </a:lnTo>
                    <a:lnTo>
                      <a:pt x="178" y="346"/>
                    </a:lnTo>
                    <a:lnTo>
                      <a:pt x="172" y="346"/>
                    </a:lnTo>
                    <a:lnTo>
                      <a:pt x="172" y="342"/>
                    </a:lnTo>
                    <a:lnTo>
                      <a:pt x="162" y="336"/>
                    </a:lnTo>
                    <a:lnTo>
                      <a:pt x="162" y="332"/>
                    </a:lnTo>
                    <a:lnTo>
                      <a:pt x="160" y="326"/>
                    </a:lnTo>
                    <a:lnTo>
                      <a:pt x="156" y="324"/>
                    </a:lnTo>
                    <a:lnTo>
                      <a:pt x="152" y="328"/>
                    </a:lnTo>
                    <a:lnTo>
                      <a:pt x="146" y="330"/>
                    </a:lnTo>
                    <a:lnTo>
                      <a:pt x="146" y="326"/>
                    </a:lnTo>
                    <a:lnTo>
                      <a:pt x="140" y="328"/>
                    </a:lnTo>
                    <a:lnTo>
                      <a:pt x="129" y="324"/>
                    </a:lnTo>
                    <a:lnTo>
                      <a:pt x="115" y="307"/>
                    </a:lnTo>
                    <a:lnTo>
                      <a:pt x="72" y="297"/>
                    </a:lnTo>
                    <a:lnTo>
                      <a:pt x="0" y="178"/>
                    </a:lnTo>
                    <a:lnTo>
                      <a:pt x="47" y="78"/>
                    </a:lnTo>
                    <a:lnTo>
                      <a:pt x="94" y="0"/>
                    </a:lnTo>
                    <a:lnTo>
                      <a:pt x="269" y="0"/>
                    </a:lnTo>
                  </a:path>
                </a:pathLst>
              </a:custGeom>
              <a:solidFill>
                <a:schemeClr val="hlink"/>
              </a:solidFill>
              <a:ln w="12700" cap="rnd">
                <a:solidFill>
                  <a:schemeClr val="bg1"/>
                </a:solidFill>
                <a:round/>
                <a:headEnd/>
                <a:tailEnd/>
              </a:ln>
            </p:spPr>
            <p:txBody>
              <a:bodyPr/>
              <a:lstStyle/>
              <a:p>
                <a:endParaRPr lang="en-US"/>
              </a:p>
            </p:txBody>
          </p:sp>
          <p:sp>
            <p:nvSpPr>
              <p:cNvPr id="13979" name="Freeform 260"/>
              <p:cNvSpPr>
                <a:spLocks/>
              </p:cNvSpPr>
              <p:nvPr/>
            </p:nvSpPr>
            <p:spPr bwMode="ltGray">
              <a:xfrm>
                <a:off x="2847" y="2367"/>
                <a:ext cx="323" cy="397"/>
              </a:xfrm>
              <a:custGeom>
                <a:avLst/>
                <a:gdLst>
                  <a:gd name="T0" fmla="*/ 278 w 325"/>
                  <a:gd name="T1" fmla="*/ 4 h 355"/>
                  <a:gd name="T2" fmla="*/ 290 w 325"/>
                  <a:gd name="T3" fmla="*/ 22 h 355"/>
                  <a:gd name="T4" fmla="*/ 298 w 325"/>
                  <a:gd name="T5" fmla="*/ 47 h 355"/>
                  <a:gd name="T6" fmla="*/ 300 w 325"/>
                  <a:gd name="T7" fmla="*/ 86 h 355"/>
                  <a:gd name="T8" fmla="*/ 312 w 325"/>
                  <a:gd name="T9" fmla="*/ 115 h 355"/>
                  <a:gd name="T10" fmla="*/ 314 w 325"/>
                  <a:gd name="T11" fmla="*/ 134 h 355"/>
                  <a:gd name="T12" fmla="*/ 294 w 325"/>
                  <a:gd name="T13" fmla="*/ 166 h 355"/>
                  <a:gd name="T14" fmla="*/ 284 w 325"/>
                  <a:gd name="T15" fmla="*/ 204 h 355"/>
                  <a:gd name="T16" fmla="*/ 286 w 325"/>
                  <a:gd name="T17" fmla="*/ 237 h 355"/>
                  <a:gd name="T18" fmla="*/ 276 w 325"/>
                  <a:gd name="T19" fmla="*/ 263 h 355"/>
                  <a:gd name="T20" fmla="*/ 260 w 325"/>
                  <a:gd name="T21" fmla="*/ 281 h 355"/>
                  <a:gd name="T22" fmla="*/ 256 w 325"/>
                  <a:gd name="T23" fmla="*/ 305 h 355"/>
                  <a:gd name="T24" fmla="*/ 242 w 325"/>
                  <a:gd name="T25" fmla="*/ 321 h 355"/>
                  <a:gd name="T26" fmla="*/ 241 w 325"/>
                  <a:gd name="T27" fmla="*/ 361 h 355"/>
                  <a:gd name="T28" fmla="*/ 231 w 325"/>
                  <a:gd name="T29" fmla="*/ 371 h 355"/>
                  <a:gd name="T30" fmla="*/ 223 w 325"/>
                  <a:gd name="T31" fmla="*/ 375 h 355"/>
                  <a:gd name="T32" fmla="*/ 231 w 325"/>
                  <a:gd name="T33" fmla="*/ 389 h 355"/>
                  <a:gd name="T34" fmla="*/ 240 w 325"/>
                  <a:gd name="T35" fmla="*/ 400 h 355"/>
                  <a:gd name="T36" fmla="*/ 256 w 325"/>
                  <a:gd name="T37" fmla="*/ 445 h 355"/>
                  <a:gd name="T38" fmla="*/ 268 w 325"/>
                  <a:gd name="T39" fmla="*/ 467 h 355"/>
                  <a:gd name="T40" fmla="*/ 264 w 325"/>
                  <a:gd name="T41" fmla="*/ 464 h 355"/>
                  <a:gd name="T42" fmla="*/ 260 w 325"/>
                  <a:gd name="T43" fmla="*/ 459 h 355"/>
                  <a:gd name="T44" fmla="*/ 248 w 325"/>
                  <a:gd name="T45" fmla="*/ 462 h 355"/>
                  <a:gd name="T46" fmla="*/ 219 w 325"/>
                  <a:gd name="T47" fmla="*/ 484 h 355"/>
                  <a:gd name="T48" fmla="*/ 201 w 325"/>
                  <a:gd name="T49" fmla="*/ 495 h 355"/>
                  <a:gd name="T50" fmla="*/ 189 w 325"/>
                  <a:gd name="T51" fmla="*/ 484 h 355"/>
                  <a:gd name="T52" fmla="*/ 179 w 325"/>
                  <a:gd name="T53" fmla="*/ 495 h 355"/>
                  <a:gd name="T54" fmla="*/ 173 w 325"/>
                  <a:gd name="T55" fmla="*/ 489 h 355"/>
                  <a:gd name="T56" fmla="*/ 163 w 325"/>
                  <a:gd name="T57" fmla="*/ 475 h 355"/>
                  <a:gd name="T58" fmla="*/ 157 w 325"/>
                  <a:gd name="T59" fmla="*/ 464 h 355"/>
                  <a:gd name="T60" fmla="*/ 147 w 325"/>
                  <a:gd name="T61" fmla="*/ 473 h 355"/>
                  <a:gd name="T62" fmla="*/ 141 w 325"/>
                  <a:gd name="T63" fmla="*/ 470 h 355"/>
                  <a:gd name="T64" fmla="*/ 115 w 325"/>
                  <a:gd name="T65" fmla="*/ 439 h 355"/>
                  <a:gd name="T66" fmla="*/ 0 w 325"/>
                  <a:gd name="T67" fmla="*/ 255 h 355"/>
                  <a:gd name="T68" fmla="*/ 93 w 325"/>
                  <a:gd name="T69" fmla="*/ 0 h 35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5"/>
                  <a:gd name="T106" fmla="*/ 0 h 355"/>
                  <a:gd name="T107" fmla="*/ 325 w 325"/>
                  <a:gd name="T108" fmla="*/ 355 h 35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5" h="355">
                    <a:moveTo>
                      <a:pt x="276" y="0"/>
                    </a:moveTo>
                    <a:lnTo>
                      <a:pt x="284" y="4"/>
                    </a:lnTo>
                    <a:lnTo>
                      <a:pt x="292" y="14"/>
                    </a:lnTo>
                    <a:lnTo>
                      <a:pt x="296" y="16"/>
                    </a:lnTo>
                    <a:lnTo>
                      <a:pt x="300" y="26"/>
                    </a:lnTo>
                    <a:lnTo>
                      <a:pt x="304" y="34"/>
                    </a:lnTo>
                    <a:lnTo>
                      <a:pt x="304" y="52"/>
                    </a:lnTo>
                    <a:lnTo>
                      <a:pt x="306" y="62"/>
                    </a:lnTo>
                    <a:lnTo>
                      <a:pt x="308" y="74"/>
                    </a:lnTo>
                    <a:lnTo>
                      <a:pt x="318" y="82"/>
                    </a:lnTo>
                    <a:lnTo>
                      <a:pt x="324" y="86"/>
                    </a:lnTo>
                    <a:lnTo>
                      <a:pt x="320" y="96"/>
                    </a:lnTo>
                    <a:lnTo>
                      <a:pt x="302" y="104"/>
                    </a:lnTo>
                    <a:lnTo>
                      <a:pt x="300" y="118"/>
                    </a:lnTo>
                    <a:lnTo>
                      <a:pt x="294" y="138"/>
                    </a:lnTo>
                    <a:lnTo>
                      <a:pt x="290" y="146"/>
                    </a:lnTo>
                    <a:lnTo>
                      <a:pt x="292" y="152"/>
                    </a:lnTo>
                    <a:lnTo>
                      <a:pt x="292" y="170"/>
                    </a:lnTo>
                    <a:lnTo>
                      <a:pt x="288" y="178"/>
                    </a:lnTo>
                    <a:lnTo>
                      <a:pt x="282" y="188"/>
                    </a:lnTo>
                    <a:lnTo>
                      <a:pt x="276" y="188"/>
                    </a:lnTo>
                    <a:lnTo>
                      <a:pt x="266" y="200"/>
                    </a:lnTo>
                    <a:lnTo>
                      <a:pt x="266" y="212"/>
                    </a:lnTo>
                    <a:lnTo>
                      <a:pt x="262" y="218"/>
                    </a:lnTo>
                    <a:lnTo>
                      <a:pt x="254" y="218"/>
                    </a:lnTo>
                    <a:lnTo>
                      <a:pt x="248" y="230"/>
                    </a:lnTo>
                    <a:lnTo>
                      <a:pt x="246" y="250"/>
                    </a:lnTo>
                    <a:lnTo>
                      <a:pt x="246" y="258"/>
                    </a:lnTo>
                    <a:lnTo>
                      <a:pt x="240" y="262"/>
                    </a:lnTo>
                    <a:lnTo>
                      <a:pt x="234" y="266"/>
                    </a:lnTo>
                    <a:lnTo>
                      <a:pt x="230" y="266"/>
                    </a:lnTo>
                    <a:lnTo>
                      <a:pt x="226" y="268"/>
                    </a:lnTo>
                    <a:lnTo>
                      <a:pt x="226" y="272"/>
                    </a:lnTo>
                    <a:lnTo>
                      <a:pt x="234" y="278"/>
                    </a:lnTo>
                    <a:lnTo>
                      <a:pt x="238" y="278"/>
                    </a:lnTo>
                    <a:lnTo>
                      <a:pt x="244" y="286"/>
                    </a:lnTo>
                    <a:lnTo>
                      <a:pt x="254" y="300"/>
                    </a:lnTo>
                    <a:lnTo>
                      <a:pt x="262" y="318"/>
                    </a:lnTo>
                    <a:lnTo>
                      <a:pt x="272" y="322"/>
                    </a:lnTo>
                    <a:lnTo>
                      <a:pt x="274" y="334"/>
                    </a:lnTo>
                    <a:lnTo>
                      <a:pt x="266" y="334"/>
                    </a:lnTo>
                    <a:lnTo>
                      <a:pt x="270" y="332"/>
                    </a:lnTo>
                    <a:lnTo>
                      <a:pt x="270" y="330"/>
                    </a:lnTo>
                    <a:lnTo>
                      <a:pt x="266" y="328"/>
                    </a:lnTo>
                    <a:lnTo>
                      <a:pt x="256" y="328"/>
                    </a:lnTo>
                    <a:lnTo>
                      <a:pt x="254" y="330"/>
                    </a:lnTo>
                    <a:lnTo>
                      <a:pt x="236" y="342"/>
                    </a:lnTo>
                    <a:lnTo>
                      <a:pt x="222" y="346"/>
                    </a:lnTo>
                    <a:lnTo>
                      <a:pt x="210" y="354"/>
                    </a:lnTo>
                    <a:lnTo>
                      <a:pt x="204" y="354"/>
                    </a:lnTo>
                    <a:lnTo>
                      <a:pt x="202" y="350"/>
                    </a:lnTo>
                    <a:lnTo>
                      <a:pt x="192" y="346"/>
                    </a:lnTo>
                    <a:lnTo>
                      <a:pt x="184" y="350"/>
                    </a:lnTo>
                    <a:lnTo>
                      <a:pt x="182" y="354"/>
                    </a:lnTo>
                    <a:lnTo>
                      <a:pt x="176" y="354"/>
                    </a:lnTo>
                    <a:lnTo>
                      <a:pt x="176" y="350"/>
                    </a:lnTo>
                    <a:lnTo>
                      <a:pt x="166" y="344"/>
                    </a:lnTo>
                    <a:lnTo>
                      <a:pt x="166" y="340"/>
                    </a:lnTo>
                    <a:lnTo>
                      <a:pt x="164" y="334"/>
                    </a:lnTo>
                    <a:lnTo>
                      <a:pt x="160" y="332"/>
                    </a:lnTo>
                    <a:lnTo>
                      <a:pt x="156" y="336"/>
                    </a:lnTo>
                    <a:lnTo>
                      <a:pt x="150" y="338"/>
                    </a:lnTo>
                    <a:lnTo>
                      <a:pt x="150" y="334"/>
                    </a:lnTo>
                    <a:lnTo>
                      <a:pt x="144" y="336"/>
                    </a:lnTo>
                    <a:lnTo>
                      <a:pt x="132" y="332"/>
                    </a:lnTo>
                    <a:lnTo>
                      <a:pt x="118" y="314"/>
                    </a:lnTo>
                    <a:lnTo>
                      <a:pt x="74" y="304"/>
                    </a:lnTo>
                    <a:lnTo>
                      <a:pt x="0" y="182"/>
                    </a:lnTo>
                    <a:lnTo>
                      <a:pt x="48" y="80"/>
                    </a:lnTo>
                    <a:lnTo>
                      <a:pt x="96" y="0"/>
                    </a:lnTo>
                    <a:lnTo>
                      <a:pt x="276" y="0"/>
                    </a:lnTo>
                  </a:path>
                </a:pathLst>
              </a:custGeom>
              <a:solidFill>
                <a:schemeClr val="hlink"/>
              </a:solidFill>
              <a:ln w="12700" cap="rnd">
                <a:solidFill>
                  <a:schemeClr val="bg1"/>
                </a:solidFill>
                <a:round/>
                <a:headEnd/>
                <a:tailEnd/>
              </a:ln>
            </p:spPr>
            <p:txBody>
              <a:bodyPr/>
              <a:lstStyle/>
              <a:p>
                <a:endParaRPr lang="en-US"/>
              </a:p>
            </p:txBody>
          </p:sp>
          <p:sp>
            <p:nvSpPr>
              <p:cNvPr id="13980" name="Freeform 261"/>
              <p:cNvSpPr>
                <a:spLocks/>
              </p:cNvSpPr>
              <p:nvPr/>
            </p:nvSpPr>
            <p:spPr bwMode="ltGray">
              <a:xfrm>
                <a:off x="2728" y="2603"/>
                <a:ext cx="231" cy="144"/>
              </a:xfrm>
              <a:custGeom>
                <a:avLst/>
                <a:gdLst>
                  <a:gd name="T0" fmla="*/ 158 w 231"/>
                  <a:gd name="T1" fmla="*/ 2 h 129"/>
                  <a:gd name="T2" fmla="*/ 168 w 231"/>
                  <a:gd name="T3" fmla="*/ 21 h 129"/>
                  <a:gd name="T4" fmla="*/ 168 w 231"/>
                  <a:gd name="T5" fmla="*/ 39 h 129"/>
                  <a:gd name="T6" fmla="*/ 170 w 231"/>
                  <a:gd name="T7" fmla="*/ 57 h 129"/>
                  <a:gd name="T8" fmla="*/ 178 w 231"/>
                  <a:gd name="T9" fmla="*/ 60 h 129"/>
                  <a:gd name="T10" fmla="*/ 180 w 231"/>
                  <a:gd name="T11" fmla="*/ 65 h 129"/>
                  <a:gd name="T12" fmla="*/ 186 w 231"/>
                  <a:gd name="T13" fmla="*/ 68 h 129"/>
                  <a:gd name="T14" fmla="*/ 193 w 231"/>
                  <a:gd name="T15" fmla="*/ 74 h 129"/>
                  <a:gd name="T16" fmla="*/ 197 w 231"/>
                  <a:gd name="T17" fmla="*/ 78 h 129"/>
                  <a:gd name="T18" fmla="*/ 199 w 231"/>
                  <a:gd name="T19" fmla="*/ 84 h 129"/>
                  <a:gd name="T20" fmla="*/ 197 w 231"/>
                  <a:gd name="T21" fmla="*/ 88 h 129"/>
                  <a:gd name="T22" fmla="*/ 213 w 231"/>
                  <a:gd name="T23" fmla="*/ 105 h 129"/>
                  <a:gd name="T24" fmla="*/ 216 w 231"/>
                  <a:gd name="T25" fmla="*/ 116 h 129"/>
                  <a:gd name="T26" fmla="*/ 218 w 231"/>
                  <a:gd name="T27" fmla="*/ 125 h 129"/>
                  <a:gd name="T28" fmla="*/ 226 w 231"/>
                  <a:gd name="T29" fmla="*/ 128 h 129"/>
                  <a:gd name="T30" fmla="*/ 230 w 231"/>
                  <a:gd name="T31" fmla="*/ 136 h 129"/>
                  <a:gd name="T32" fmla="*/ 222 w 231"/>
                  <a:gd name="T33" fmla="*/ 133 h 129"/>
                  <a:gd name="T34" fmla="*/ 218 w 231"/>
                  <a:gd name="T35" fmla="*/ 136 h 129"/>
                  <a:gd name="T36" fmla="*/ 213 w 231"/>
                  <a:gd name="T37" fmla="*/ 140 h 129"/>
                  <a:gd name="T38" fmla="*/ 207 w 231"/>
                  <a:gd name="T39" fmla="*/ 140 h 129"/>
                  <a:gd name="T40" fmla="*/ 197 w 231"/>
                  <a:gd name="T41" fmla="*/ 140 h 129"/>
                  <a:gd name="T42" fmla="*/ 193 w 231"/>
                  <a:gd name="T43" fmla="*/ 144 h 129"/>
                  <a:gd name="T44" fmla="*/ 184 w 231"/>
                  <a:gd name="T45" fmla="*/ 146 h 129"/>
                  <a:gd name="T46" fmla="*/ 176 w 231"/>
                  <a:gd name="T47" fmla="*/ 146 h 129"/>
                  <a:gd name="T48" fmla="*/ 172 w 231"/>
                  <a:gd name="T49" fmla="*/ 146 h 129"/>
                  <a:gd name="T50" fmla="*/ 166 w 231"/>
                  <a:gd name="T51" fmla="*/ 148 h 129"/>
                  <a:gd name="T52" fmla="*/ 158 w 231"/>
                  <a:gd name="T53" fmla="*/ 146 h 129"/>
                  <a:gd name="T54" fmla="*/ 149 w 231"/>
                  <a:gd name="T55" fmla="*/ 146 h 129"/>
                  <a:gd name="T56" fmla="*/ 147 w 231"/>
                  <a:gd name="T57" fmla="*/ 157 h 129"/>
                  <a:gd name="T58" fmla="*/ 141 w 231"/>
                  <a:gd name="T59" fmla="*/ 163 h 129"/>
                  <a:gd name="T60" fmla="*/ 133 w 231"/>
                  <a:gd name="T61" fmla="*/ 160 h 129"/>
                  <a:gd name="T62" fmla="*/ 120 w 231"/>
                  <a:gd name="T63" fmla="*/ 154 h 129"/>
                  <a:gd name="T64" fmla="*/ 110 w 231"/>
                  <a:gd name="T65" fmla="*/ 152 h 129"/>
                  <a:gd name="T66" fmla="*/ 106 w 231"/>
                  <a:gd name="T67" fmla="*/ 146 h 129"/>
                  <a:gd name="T68" fmla="*/ 101 w 231"/>
                  <a:gd name="T69" fmla="*/ 142 h 129"/>
                  <a:gd name="T70" fmla="*/ 97 w 231"/>
                  <a:gd name="T71" fmla="*/ 140 h 129"/>
                  <a:gd name="T72" fmla="*/ 91 w 231"/>
                  <a:gd name="T73" fmla="*/ 140 h 129"/>
                  <a:gd name="T74" fmla="*/ 81 w 231"/>
                  <a:gd name="T75" fmla="*/ 157 h 129"/>
                  <a:gd name="T76" fmla="*/ 79 w 231"/>
                  <a:gd name="T77" fmla="*/ 165 h 129"/>
                  <a:gd name="T78" fmla="*/ 73 w 231"/>
                  <a:gd name="T79" fmla="*/ 170 h 129"/>
                  <a:gd name="T80" fmla="*/ 62 w 231"/>
                  <a:gd name="T81" fmla="*/ 167 h 129"/>
                  <a:gd name="T82" fmla="*/ 46 w 231"/>
                  <a:gd name="T83" fmla="*/ 165 h 129"/>
                  <a:gd name="T84" fmla="*/ 35 w 231"/>
                  <a:gd name="T85" fmla="*/ 179 h 129"/>
                  <a:gd name="T86" fmla="*/ 17 w 231"/>
                  <a:gd name="T87" fmla="*/ 179 h 129"/>
                  <a:gd name="T88" fmla="*/ 0 w 231"/>
                  <a:gd name="T89" fmla="*/ 100 h 129"/>
                  <a:gd name="T90" fmla="*/ 58 w 231"/>
                  <a:gd name="T91" fmla="*/ 41 h 129"/>
                  <a:gd name="T92" fmla="*/ 143 w 231"/>
                  <a:gd name="T93" fmla="*/ 0 h 129"/>
                  <a:gd name="T94" fmla="*/ 158 w 231"/>
                  <a:gd name="T95" fmla="*/ 2 h 12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31"/>
                  <a:gd name="T145" fmla="*/ 0 h 129"/>
                  <a:gd name="T146" fmla="*/ 231 w 231"/>
                  <a:gd name="T147" fmla="*/ 129 h 12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31" h="129">
                    <a:moveTo>
                      <a:pt x="158" y="2"/>
                    </a:moveTo>
                    <a:lnTo>
                      <a:pt x="168" y="15"/>
                    </a:lnTo>
                    <a:lnTo>
                      <a:pt x="168" y="28"/>
                    </a:lnTo>
                    <a:lnTo>
                      <a:pt x="170" y="41"/>
                    </a:lnTo>
                    <a:lnTo>
                      <a:pt x="178" y="43"/>
                    </a:lnTo>
                    <a:lnTo>
                      <a:pt x="180" y="47"/>
                    </a:lnTo>
                    <a:lnTo>
                      <a:pt x="186" y="49"/>
                    </a:lnTo>
                    <a:lnTo>
                      <a:pt x="193" y="53"/>
                    </a:lnTo>
                    <a:lnTo>
                      <a:pt x="197" y="56"/>
                    </a:lnTo>
                    <a:lnTo>
                      <a:pt x="199" y="60"/>
                    </a:lnTo>
                    <a:lnTo>
                      <a:pt x="197" y="64"/>
                    </a:lnTo>
                    <a:lnTo>
                      <a:pt x="213" y="75"/>
                    </a:lnTo>
                    <a:lnTo>
                      <a:pt x="216" y="83"/>
                    </a:lnTo>
                    <a:lnTo>
                      <a:pt x="218" y="90"/>
                    </a:lnTo>
                    <a:lnTo>
                      <a:pt x="226" y="92"/>
                    </a:lnTo>
                    <a:lnTo>
                      <a:pt x="230" y="98"/>
                    </a:lnTo>
                    <a:lnTo>
                      <a:pt x="222" y="96"/>
                    </a:lnTo>
                    <a:lnTo>
                      <a:pt x="218" y="98"/>
                    </a:lnTo>
                    <a:lnTo>
                      <a:pt x="213" y="100"/>
                    </a:lnTo>
                    <a:lnTo>
                      <a:pt x="207" y="100"/>
                    </a:lnTo>
                    <a:lnTo>
                      <a:pt x="197" y="100"/>
                    </a:lnTo>
                    <a:lnTo>
                      <a:pt x="193" y="104"/>
                    </a:lnTo>
                    <a:lnTo>
                      <a:pt x="184" y="105"/>
                    </a:lnTo>
                    <a:lnTo>
                      <a:pt x="176" y="105"/>
                    </a:lnTo>
                    <a:lnTo>
                      <a:pt x="172" y="105"/>
                    </a:lnTo>
                    <a:lnTo>
                      <a:pt x="166" y="107"/>
                    </a:lnTo>
                    <a:lnTo>
                      <a:pt x="158" y="105"/>
                    </a:lnTo>
                    <a:lnTo>
                      <a:pt x="149" y="105"/>
                    </a:lnTo>
                    <a:lnTo>
                      <a:pt x="147" y="113"/>
                    </a:lnTo>
                    <a:lnTo>
                      <a:pt x="141" y="117"/>
                    </a:lnTo>
                    <a:lnTo>
                      <a:pt x="133" y="115"/>
                    </a:lnTo>
                    <a:lnTo>
                      <a:pt x="120" y="111"/>
                    </a:lnTo>
                    <a:lnTo>
                      <a:pt x="110" y="109"/>
                    </a:lnTo>
                    <a:lnTo>
                      <a:pt x="106" y="105"/>
                    </a:lnTo>
                    <a:lnTo>
                      <a:pt x="101" y="102"/>
                    </a:lnTo>
                    <a:lnTo>
                      <a:pt x="97" y="100"/>
                    </a:lnTo>
                    <a:lnTo>
                      <a:pt x="91" y="100"/>
                    </a:lnTo>
                    <a:lnTo>
                      <a:pt x="81" y="113"/>
                    </a:lnTo>
                    <a:lnTo>
                      <a:pt x="79" y="119"/>
                    </a:lnTo>
                    <a:lnTo>
                      <a:pt x="73" y="122"/>
                    </a:lnTo>
                    <a:lnTo>
                      <a:pt x="62" y="120"/>
                    </a:lnTo>
                    <a:lnTo>
                      <a:pt x="46" y="119"/>
                    </a:lnTo>
                    <a:lnTo>
                      <a:pt x="35" y="128"/>
                    </a:lnTo>
                    <a:lnTo>
                      <a:pt x="17" y="128"/>
                    </a:lnTo>
                    <a:lnTo>
                      <a:pt x="0" y="73"/>
                    </a:lnTo>
                    <a:lnTo>
                      <a:pt x="58" y="30"/>
                    </a:lnTo>
                    <a:lnTo>
                      <a:pt x="143" y="0"/>
                    </a:lnTo>
                    <a:lnTo>
                      <a:pt x="158" y="2"/>
                    </a:lnTo>
                  </a:path>
                </a:pathLst>
              </a:custGeom>
              <a:solidFill>
                <a:schemeClr val="hlink"/>
              </a:solidFill>
              <a:ln w="12700" cap="rnd">
                <a:solidFill>
                  <a:schemeClr val="bg1"/>
                </a:solidFill>
                <a:round/>
                <a:headEnd/>
                <a:tailEnd/>
              </a:ln>
            </p:spPr>
            <p:txBody>
              <a:bodyPr/>
              <a:lstStyle/>
              <a:p>
                <a:endParaRPr lang="en-US"/>
              </a:p>
            </p:txBody>
          </p:sp>
          <p:sp>
            <p:nvSpPr>
              <p:cNvPr id="13981" name="Freeform 262"/>
              <p:cNvSpPr>
                <a:spLocks/>
              </p:cNvSpPr>
              <p:nvPr/>
            </p:nvSpPr>
            <p:spPr bwMode="ltGray">
              <a:xfrm>
                <a:off x="2727" y="2602"/>
                <a:ext cx="238" cy="153"/>
              </a:xfrm>
              <a:custGeom>
                <a:avLst/>
                <a:gdLst>
                  <a:gd name="T0" fmla="*/ 161 w 239"/>
                  <a:gd name="T1" fmla="*/ 2 h 137"/>
                  <a:gd name="T2" fmla="*/ 171 w 239"/>
                  <a:gd name="T3" fmla="*/ 22 h 137"/>
                  <a:gd name="T4" fmla="*/ 171 w 239"/>
                  <a:gd name="T5" fmla="*/ 42 h 137"/>
                  <a:gd name="T6" fmla="*/ 173 w 239"/>
                  <a:gd name="T7" fmla="*/ 61 h 137"/>
                  <a:gd name="T8" fmla="*/ 181 w 239"/>
                  <a:gd name="T9" fmla="*/ 64 h 137"/>
                  <a:gd name="T10" fmla="*/ 183 w 239"/>
                  <a:gd name="T11" fmla="*/ 70 h 137"/>
                  <a:gd name="T12" fmla="*/ 189 w 239"/>
                  <a:gd name="T13" fmla="*/ 73 h 137"/>
                  <a:gd name="T14" fmla="*/ 197 w 239"/>
                  <a:gd name="T15" fmla="*/ 78 h 137"/>
                  <a:gd name="T16" fmla="*/ 201 w 239"/>
                  <a:gd name="T17" fmla="*/ 84 h 137"/>
                  <a:gd name="T18" fmla="*/ 203 w 239"/>
                  <a:gd name="T19" fmla="*/ 88 h 137"/>
                  <a:gd name="T20" fmla="*/ 201 w 239"/>
                  <a:gd name="T21" fmla="*/ 95 h 137"/>
                  <a:gd name="T22" fmla="*/ 217 w 239"/>
                  <a:gd name="T23" fmla="*/ 111 h 137"/>
                  <a:gd name="T24" fmla="*/ 221 w 239"/>
                  <a:gd name="T25" fmla="*/ 122 h 137"/>
                  <a:gd name="T26" fmla="*/ 223 w 239"/>
                  <a:gd name="T27" fmla="*/ 133 h 137"/>
                  <a:gd name="T28" fmla="*/ 231 w 239"/>
                  <a:gd name="T29" fmla="*/ 136 h 137"/>
                  <a:gd name="T30" fmla="*/ 235 w 239"/>
                  <a:gd name="T31" fmla="*/ 145 h 137"/>
                  <a:gd name="T32" fmla="*/ 227 w 239"/>
                  <a:gd name="T33" fmla="*/ 142 h 137"/>
                  <a:gd name="T34" fmla="*/ 223 w 239"/>
                  <a:gd name="T35" fmla="*/ 145 h 137"/>
                  <a:gd name="T36" fmla="*/ 217 w 239"/>
                  <a:gd name="T37" fmla="*/ 147 h 137"/>
                  <a:gd name="T38" fmla="*/ 211 w 239"/>
                  <a:gd name="T39" fmla="*/ 147 h 137"/>
                  <a:gd name="T40" fmla="*/ 201 w 239"/>
                  <a:gd name="T41" fmla="*/ 147 h 137"/>
                  <a:gd name="T42" fmla="*/ 197 w 239"/>
                  <a:gd name="T43" fmla="*/ 153 h 137"/>
                  <a:gd name="T44" fmla="*/ 187 w 239"/>
                  <a:gd name="T45" fmla="*/ 156 h 137"/>
                  <a:gd name="T46" fmla="*/ 179 w 239"/>
                  <a:gd name="T47" fmla="*/ 156 h 137"/>
                  <a:gd name="T48" fmla="*/ 175 w 239"/>
                  <a:gd name="T49" fmla="*/ 156 h 137"/>
                  <a:gd name="T50" fmla="*/ 169 w 239"/>
                  <a:gd name="T51" fmla="*/ 159 h 137"/>
                  <a:gd name="T52" fmla="*/ 161 w 239"/>
                  <a:gd name="T53" fmla="*/ 156 h 137"/>
                  <a:gd name="T54" fmla="*/ 151 w 239"/>
                  <a:gd name="T55" fmla="*/ 156 h 137"/>
                  <a:gd name="T56" fmla="*/ 149 w 239"/>
                  <a:gd name="T57" fmla="*/ 168 h 137"/>
                  <a:gd name="T58" fmla="*/ 143 w 239"/>
                  <a:gd name="T59" fmla="*/ 172 h 137"/>
                  <a:gd name="T60" fmla="*/ 135 w 239"/>
                  <a:gd name="T61" fmla="*/ 170 h 137"/>
                  <a:gd name="T62" fmla="*/ 121 w 239"/>
                  <a:gd name="T63" fmla="*/ 164 h 137"/>
                  <a:gd name="T64" fmla="*/ 114 w 239"/>
                  <a:gd name="T65" fmla="*/ 162 h 137"/>
                  <a:gd name="T66" fmla="*/ 110 w 239"/>
                  <a:gd name="T67" fmla="*/ 156 h 137"/>
                  <a:gd name="T68" fmla="*/ 104 w 239"/>
                  <a:gd name="T69" fmla="*/ 151 h 137"/>
                  <a:gd name="T70" fmla="*/ 100 w 239"/>
                  <a:gd name="T71" fmla="*/ 147 h 137"/>
                  <a:gd name="T72" fmla="*/ 94 w 239"/>
                  <a:gd name="T73" fmla="*/ 147 h 137"/>
                  <a:gd name="T74" fmla="*/ 84 w 239"/>
                  <a:gd name="T75" fmla="*/ 168 h 137"/>
                  <a:gd name="T76" fmla="*/ 82 w 239"/>
                  <a:gd name="T77" fmla="*/ 175 h 137"/>
                  <a:gd name="T78" fmla="*/ 76 w 239"/>
                  <a:gd name="T79" fmla="*/ 181 h 137"/>
                  <a:gd name="T80" fmla="*/ 64 w 239"/>
                  <a:gd name="T81" fmla="*/ 179 h 137"/>
                  <a:gd name="T82" fmla="*/ 48 w 239"/>
                  <a:gd name="T83" fmla="*/ 175 h 137"/>
                  <a:gd name="T84" fmla="*/ 36 w 239"/>
                  <a:gd name="T85" fmla="*/ 190 h 137"/>
                  <a:gd name="T86" fmla="*/ 18 w 239"/>
                  <a:gd name="T87" fmla="*/ 190 h 137"/>
                  <a:gd name="T88" fmla="*/ 0 w 239"/>
                  <a:gd name="T89" fmla="*/ 108 h 137"/>
                  <a:gd name="T90" fmla="*/ 60 w 239"/>
                  <a:gd name="T91" fmla="*/ 45 h 137"/>
                  <a:gd name="T92" fmla="*/ 145 w 239"/>
                  <a:gd name="T93" fmla="*/ 0 h 137"/>
                  <a:gd name="T94" fmla="*/ 161 w 239"/>
                  <a:gd name="T95" fmla="*/ 2 h 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39"/>
                  <a:gd name="T145" fmla="*/ 0 h 137"/>
                  <a:gd name="T146" fmla="*/ 239 w 239"/>
                  <a:gd name="T147" fmla="*/ 137 h 1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39" h="137">
                    <a:moveTo>
                      <a:pt x="164" y="2"/>
                    </a:moveTo>
                    <a:lnTo>
                      <a:pt x="174" y="16"/>
                    </a:lnTo>
                    <a:lnTo>
                      <a:pt x="174" y="30"/>
                    </a:lnTo>
                    <a:lnTo>
                      <a:pt x="176" y="44"/>
                    </a:lnTo>
                    <a:lnTo>
                      <a:pt x="184" y="46"/>
                    </a:lnTo>
                    <a:lnTo>
                      <a:pt x="186" y="50"/>
                    </a:lnTo>
                    <a:lnTo>
                      <a:pt x="192" y="52"/>
                    </a:lnTo>
                    <a:lnTo>
                      <a:pt x="200" y="56"/>
                    </a:lnTo>
                    <a:lnTo>
                      <a:pt x="204" y="60"/>
                    </a:lnTo>
                    <a:lnTo>
                      <a:pt x="206" y="64"/>
                    </a:lnTo>
                    <a:lnTo>
                      <a:pt x="204" y="68"/>
                    </a:lnTo>
                    <a:lnTo>
                      <a:pt x="220" y="80"/>
                    </a:lnTo>
                    <a:lnTo>
                      <a:pt x="224" y="88"/>
                    </a:lnTo>
                    <a:lnTo>
                      <a:pt x="226" y="96"/>
                    </a:lnTo>
                    <a:lnTo>
                      <a:pt x="234" y="98"/>
                    </a:lnTo>
                    <a:lnTo>
                      <a:pt x="238" y="104"/>
                    </a:lnTo>
                    <a:lnTo>
                      <a:pt x="230" y="102"/>
                    </a:lnTo>
                    <a:lnTo>
                      <a:pt x="226" y="104"/>
                    </a:lnTo>
                    <a:lnTo>
                      <a:pt x="220" y="106"/>
                    </a:lnTo>
                    <a:lnTo>
                      <a:pt x="214" y="106"/>
                    </a:lnTo>
                    <a:lnTo>
                      <a:pt x="204" y="106"/>
                    </a:lnTo>
                    <a:lnTo>
                      <a:pt x="200" y="110"/>
                    </a:lnTo>
                    <a:lnTo>
                      <a:pt x="190" y="112"/>
                    </a:lnTo>
                    <a:lnTo>
                      <a:pt x="182" y="112"/>
                    </a:lnTo>
                    <a:lnTo>
                      <a:pt x="178" y="112"/>
                    </a:lnTo>
                    <a:lnTo>
                      <a:pt x="172" y="114"/>
                    </a:lnTo>
                    <a:lnTo>
                      <a:pt x="164" y="112"/>
                    </a:lnTo>
                    <a:lnTo>
                      <a:pt x="154" y="112"/>
                    </a:lnTo>
                    <a:lnTo>
                      <a:pt x="152" y="120"/>
                    </a:lnTo>
                    <a:lnTo>
                      <a:pt x="146" y="124"/>
                    </a:lnTo>
                    <a:lnTo>
                      <a:pt x="138" y="122"/>
                    </a:lnTo>
                    <a:lnTo>
                      <a:pt x="124" y="118"/>
                    </a:lnTo>
                    <a:lnTo>
                      <a:pt x="114" y="116"/>
                    </a:lnTo>
                    <a:lnTo>
                      <a:pt x="110" y="112"/>
                    </a:lnTo>
                    <a:lnTo>
                      <a:pt x="104" y="108"/>
                    </a:lnTo>
                    <a:lnTo>
                      <a:pt x="100" y="106"/>
                    </a:lnTo>
                    <a:lnTo>
                      <a:pt x="94" y="106"/>
                    </a:lnTo>
                    <a:lnTo>
                      <a:pt x="84" y="120"/>
                    </a:lnTo>
                    <a:lnTo>
                      <a:pt x="82" y="126"/>
                    </a:lnTo>
                    <a:lnTo>
                      <a:pt x="76" y="130"/>
                    </a:lnTo>
                    <a:lnTo>
                      <a:pt x="64" y="128"/>
                    </a:lnTo>
                    <a:lnTo>
                      <a:pt x="48" y="126"/>
                    </a:lnTo>
                    <a:lnTo>
                      <a:pt x="36" y="136"/>
                    </a:lnTo>
                    <a:lnTo>
                      <a:pt x="18" y="136"/>
                    </a:lnTo>
                    <a:lnTo>
                      <a:pt x="0" y="78"/>
                    </a:lnTo>
                    <a:lnTo>
                      <a:pt x="60" y="32"/>
                    </a:lnTo>
                    <a:lnTo>
                      <a:pt x="148" y="0"/>
                    </a:lnTo>
                    <a:lnTo>
                      <a:pt x="164" y="2"/>
                    </a:lnTo>
                  </a:path>
                </a:pathLst>
              </a:custGeom>
              <a:solidFill>
                <a:schemeClr val="hlink"/>
              </a:solidFill>
              <a:ln w="12700" cap="rnd">
                <a:solidFill>
                  <a:schemeClr val="bg1"/>
                </a:solidFill>
                <a:round/>
                <a:headEnd/>
                <a:tailEnd/>
              </a:ln>
            </p:spPr>
            <p:txBody>
              <a:bodyPr/>
              <a:lstStyle/>
              <a:p>
                <a:endParaRPr lang="en-US"/>
              </a:p>
            </p:txBody>
          </p:sp>
          <p:sp>
            <p:nvSpPr>
              <p:cNvPr id="13982" name="Freeform 263"/>
              <p:cNvSpPr>
                <a:spLocks/>
              </p:cNvSpPr>
              <p:nvPr/>
            </p:nvSpPr>
            <p:spPr bwMode="ltGray">
              <a:xfrm>
                <a:off x="2717" y="2334"/>
                <a:ext cx="194" cy="333"/>
              </a:xfrm>
              <a:custGeom>
                <a:avLst/>
                <a:gdLst>
                  <a:gd name="T0" fmla="*/ 191 w 195"/>
                  <a:gd name="T1" fmla="*/ 121 h 297"/>
                  <a:gd name="T2" fmla="*/ 189 w 195"/>
                  <a:gd name="T3" fmla="*/ 186 h 297"/>
                  <a:gd name="T4" fmla="*/ 183 w 195"/>
                  <a:gd name="T5" fmla="*/ 186 h 297"/>
                  <a:gd name="T6" fmla="*/ 178 w 195"/>
                  <a:gd name="T7" fmla="*/ 191 h 297"/>
                  <a:gd name="T8" fmla="*/ 174 w 195"/>
                  <a:gd name="T9" fmla="*/ 188 h 297"/>
                  <a:gd name="T10" fmla="*/ 166 w 195"/>
                  <a:gd name="T11" fmla="*/ 186 h 297"/>
                  <a:gd name="T12" fmla="*/ 162 w 195"/>
                  <a:gd name="T13" fmla="*/ 188 h 297"/>
                  <a:gd name="T14" fmla="*/ 160 w 195"/>
                  <a:gd name="T15" fmla="*/ 195 h 297"/>
                  <a:gd name="T16" fmla="*/ 160 w 195"/>
                  <a:gd name="T17" fmla="*/ 200 h 297"/>
                  <a:gd name="T18" fmla="*/ 158 w 195"/>
                  <a:gd name="T19" fmla="*/ 214 h 297"/>
                  <a:gd name="T20" fmla="*/ 156 w 195"/>
                  <a:gd name="T21" fmla="*/ 229 h 297"/>
                  <a:gd name="T22" fmla="*/ 158 w 195"/>
                  <a:gd name="T23" fmla="*/ 234 h 297"/>
                  <a:gd name="T24" fmla="*/ 155 w 195"/>
                  <a:gd name="T25" fmla="*/ 244 h 297"/>
                  <a:gd name="T26" fmla="*/ 149 w 195"/>
                  <a:gd name="T27" fmla="*/ 258 h 297"/>
                  <a:gd name="T28" fmla="*/ 149 w 195"/>
                  <a:gd name="T29" fmla="*/ 276 h 297"/>
                  <a:gd name="T30" fmla="*/ 147 w 195"/>
                  <a:gd name="T31" fmla="*/ 283 h 297"/>
                  <a:gd name="T32" fmla="*/ 151 w 195"/>
                  <a:gd name="T33" fmla="*/ 288 h 297"/>
                  <a:gd name="T34" fmla="*/ 155 w 195"/>
                  <a:gd name="T35" fmla="*/ 288 h 297"/>
                  <a:gd name="T36" fmla="*/ 158 w 195"/>
                  <a:gd name="T37" fmla="*/ 293 h 297"/>
                  <a:gd name="T38" fmla="*/ 158 w 195"/>
                  <a:gd name="T39" fmla="*/ 313 h 297"/>
                  <a:gd name="T40" fmla="*/ 164 w 195"/>
                  <a:gd name="T41" fmla="*/ 318 h 297"/>
                  <a:gd name="T42" fmla="*/ 168 w 195"/>
                  <a:gd name="T43" fmla="*/ 322 h 297"/>
                  <a:gd name="T44" fmla="*/ 166 w 195"/>
                  <a:gd name="T45" fmla="*/ 333 h 297"/>
                  <a:gd name="T46" fmla="*/ 126 w 195"/>
                  <a:gd name="T47" fmla="*/ 369 h 297"/>
                  <a:gd name="T48" fmla="*/ 101 w 195"/>
                  <a:gd name="T49" fmla="*/ 380 h 297"/>
                  <a:gd name="T50" fmla="*/ 96 w 195"/>
                  <a:gd name="T51" fmla="*/ 376 h 297"/>
                  <a:gd name="T52" fmla="*/ 94 w 195"/>
                  <a:gd name="T53" fmla="*/ 382 h 297"/>
                  <a:gd name="T54" fmla="*/ 94 w 195"/>
                  <a:gd name="T55" fmla="*/ 391 h 297"/>
                  <a:gd name="T56" fmla="*/ 88 w 195"/>
                  <a:gd name="T57" fmla="*/ 392 h 297"/>
                  <a:gd name="T58" fmla="*/ 75 w 195"/>
                  <a:gd name="T59" fmla="*/ 392 h 297"/>
                  <a:gd name="T60" fmla="*/ 67 w 195"/>
                  <a:gd name="T61" fmla="*/ 397 h 297"/>
                  <a:gd name="T62" fmla="*/ 67 w 195"/>
                  <a:gd name="T63" fmla="*/ 404 h 297"/>
                  <a:gd name="T64" fmla="*/ 54 w 195"/>
                  <a:gd name="T65" fmla="*/ 408 h 297"/>
                  <a:gd name="T66" fmla="*/ 50 w 195"/>
                  <a:gd name="T67" fmla="*/ 404 h 297"/>
                  <a:gd name="T68" fmla="*/ 44 w 195"/>
                  <a:gd name="T69" fmla="*/ 411 h 297"/>
                  <a:gd name="T70" fmla="*/ 42 w 195"/>
                  <a:gd name="T71" fmla="*/ 417 h 297"/>
                  <a:gd name="T72" fmla="*/ 27 w 195"/>
                  <a:gd name="T73" fmla="*/ 408 h 297"/>
                  <a:gd name="T74" fmla="*/ 0 w 195"/>
                  <a:gd name="T75" fmla="*/ 339 h 297"/>
                  <a:gd name="T76" fmla="*/ 6 w 195"/>
                  <a:gd name="T77" fmla="*/ 174 h 297"/>
                  <a:gd name="T78" fmla="*/ 65 w 195"/>
                  <a:gd name="T79" fmla="*/ 0 h 297"/>
                  <a:gd name="T80" fmla="*/ 191 w 195"/>
                  <a:gd name="T81" fmla="*/ 121 h 2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5"/>
                  <a:gd name="T124" fmla="*/ 0 h 297"/>
                  <a:gd name="T125" fmla="*/ 195 w 195"/>
                  <a:gd name="T126" fmla="*/ 297 h 2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5" h="297">
                    <a:moveTo>
                      <a:pt x="194" y="86"/>
                    </a:moveTo>
                    <a:lnTo>
                      <a:pt x="192" y="132"/>
                    </a:lnTo>
                    <a:lnTo>
                      <a:pt x="186" y="132"/>
                    </a:lnTo>
                    <a:lnTo>
                      <a:pt x="181" y="136"/>
                    </a:lnTo>
                    <a:lnTo>
                      <a:pt x="177" y="134"/>
                    </a:lnTo>
                    <a:lnTo>
                      <a:pt x="169" y="132"/>
                    </a:lnTo>
                    <a:lnTo>
                      <a:pt x="165" y="134"/>
                    </a:lnTo>
                    <a:lnTo>
                      <a:pt x="163" y="138"/>
                    </a:lnTo>
                    <a:lnTo>
                      <a:pt x="163" y="142"/>
                    </a:lnTo>
                    <a:lnTo>
                      <a:pt x="161" y="152"/>
                    </a:lnTo>
                    <a:lnTo>
                      <a:pt x="159" y="162"/>
                    </a:lnTo>
                    <a:lnTo>
                      <a:pt x="161" y="166"/>
                    </a:lnTo>
                    <a:lnTo>
                      <a:pt x="158" y="173"/>
                    </a:lnTo>
                    <a:lnTo>
                      <a:pt x="152" y="183"/>
                    </a:lnTo>
                    <a:lnTo>
                      <a:pt x="152" y="195"/>
                    </a:lnTo>
                    <a:lnTo>
                      <a:pt x="150" y="201"/>
                    </a:lnTo>
                    <a:lnTo>
                      <a:pt x="154" y="204"/>
                    </a:lnTo>
                    <a:lnTo>
                      <a:pt x="158" y="204"/>
                    </a:lnTo>
                    <a:lnTo>
                      <a:pt x="161" y="208"/>
                    </a:lnTo>
                    <a:lnTo>
                      <a:pt x="161" y="222"/>
                    </a:lnTo>
                    <a:lnTo>
                      <a:pt x="167" y="226"/>
                    </a:lnTo>
                    <a:lnTo>
                      <a:pt x="171" y="228"/>
                    </a:lnTo>
                    <a:lnTo>
                      <a:pt x="169" y="236"/>
                    </a:lnTo>
                    <a:lnTo>
                      <a:pt x="129" y="261"/>
                    </a:lnTo>
                    <a:lnTo>
                      <a:pt x="104" y="269"/>
                    </a:lnTo>
                    <a:lnTo>
                      <a:pt x="96" y="267"/>
                    </a:lnTo>
                    <a:lnTo>
                      <a:pt x="94" y="271"/>
                    </a:lnTo>
                    <a:lnTo>
                      <a:pt x="94" y="277"/>
                    </a:lnTo>
                    <a:lnTo>
                      <a:pt x="88" y="278"/>
                    </a:lnTo>
                    <a:lnTo>
                      <a:pt x="75" y="278"/>
                    </a:lnTo>
                    <a:lnTo>
                      <a:pt x="67" y="282"/>
                    </a:lnTo>
                    <a:lnTo>
                      <a:pt x="67" y="286"/>
                    </a:lnTo>
                    <a:lnTo>
                      <a:pt x="54" y="290"/>
                    </a:lnTo>
                    <a:lnTo>
                      <a:pt x="50" y="286"/>
                    </a:lnTo>
                    <a:lnTo>
                      <a:pt x="44" y="292"/>
                    </a:lnTo>
                    <a:lnTo>
                      <a:pt x="42" y="296"/>
                    </a:lnTo>
                    <a:lnTo>
                      <a:pt x="27" y="290"/>
                    </a:lnTo>
                    <a:lnTo>
                      <a:pt x="0" y="240"/>
                    </a:lnTo>
                    <a:lnTo>
                      <a:pt x="6" y="123"/>
                    </a:lnTo>
                    <a:lnTo>
                      <a:pt x="65" y="0"/>
                    </a:lnTo>
                    <a:lnTo>
                      <a:pt x="194" y="86"/>
                    </a:lnTo>
                  </a:path>
                </a:pathLst>
              </a:custGeom>
              <a:solidFill>
                <a:schemeClr val="hlink"/>
              </a:solidFill>
              <a:ln w="12700" cap="rnd">
                <a:solidFill>
                  <a:schemeClr val="bg1"/>
                </a:solidFill>
                <a:round/>
                <a:headEnd/>
                <a:tailEnd/>
              </a:ln>
            </p:spPr>
            <p:txBody>
              <a:bodyPr/>
              <a:lstStyle/>
              <a:p>
                <a:endParaRPr lang="en-US"/>
              </a:p>
            </p:txBody>
          </p:sp>
          <p:sp>
            <p:nvSpPr>
              <p:cNvPr id="13983" name="Freeform 264"/>
              <p:cNvSpPr>
                <a:spLocks/>
              </p:cNvSpPr>
              <p:nvPr/>
            </p:nvSpPr>
            <p:spPr bwMode="ltGray">
              <a:xfrm>
                <a:off x="2716" y="2333"/>
                <a:ext cx="201" cy="341"/>
              </a:xfrm>
              <a:custGeom>
                <a:avLst/>
                <a:gdLst>
                  <a:gd name="T0" fmla="*/ 196 w 203"/>
                  <a:gd name="T1" fmla="*/ 123 h 305"/>
                  <a:gd name="T2" fmla="*/ 194 w 203"/>
                  <a:gd name="T3" fmla="*/ 190 h 305"/>
                  <a:gd name="T4" fmla="*/ 188 w 203"/>
                  <a:gd name="T5" fmla="*/ 190 h 305"/>
                  <a:gd name="T6" fmla="*/ 182 w 203"/>
                  <a:gd name="T7" fmla="*/ 197 h 305"/>
                  <a:gd name="T8" fmla="*/ 178 w 203"/>
                  <a:gd name="T9" fmla="*/ 192 h 305"/>
                  <a:gd name="T10" fmla="*/ 170 w 203"/>
                  <a:gd name="T11" fmla="*/ 190 h 305"/>
                  <a:gd name="T12" fmla="*/ 166 w 203"/>
                  <a:gd name="T13" fmla="*/ 192 h 305"/>
                  <a:gd name="T14" fmla="*/ 164 w 203"/>
                  <a:gd name="T15" fmla="*/ 199 h 305"/>
                  <a:gd name="T16" fmla="*/ 164 w 203"/>
                  <a:gd name="T17" fmla="*/ 203 h 305"/>
                  <a:gd name="T18" fmla="*/ 162 w 203"/>
                  <a:gd name="T19" fmla="*/ 218 h 305"/>
                  <a:gd name="T20" fmla="*/ 160 w 203"/>
                  <a:gd name="T21" fmla="*/ 233 h 305"/>
                  <a:gd name="T22" fmla="*/ 162 w 203"/>
                  <a:gd name="T23" fmla="*/ 237 h 305"/>
                  <a:gd name="T24" fmla="*/ 158 w 203"/>
                  <a:gd name="T25" fmla="*/ 248 h 305"/>
                  <a:gd name="T26" fmla="*/ 152 w 203"/>
                  <a:gd name="T27" fmla="*/ 263 h 305"/>
                  <a:gd name="T28" fmla="*/ 152 w 203"/>
                  <a:gd name="T29" fmla="*/ 280 h 305"/>
                  <a:gd name="T30" fmla="*/ 151 w 203"/>
                  <a:gd name="T31" fmla="*/ 287 h 305"/>
                  <a:gd name="T32" fmla="*/ 154 w 203"/>
                  <a:gd name="T33" fmla="*/ 294 h 305"/>
                  <a:gd name="T34" fmla="*/ 158 w 203"/>
                  <a:gd name="T35" fmla="*/ 294 h 305"/>
                  <a:gd name="T36" fmla="*/ 162 w 203"/>
                  <a:gd name="T37" fmla="*/ 299 h 305"/>
                  <a:gd name="T38" fmla="*/ 162 w 203"/>
                  <a:gd name="T39" fmla="*/ 319 h 305"/>
                  <a:gd name="T40" fmla="*/ 168 w 203"/>
                  <a:gd name="T41" fmla="*/ 324 h 305"/>
                  <a:gd name="T42" fmla="*/ 172 w 203"/>
                  <a:gd name="T43" fmla="*/ 328 h 305"/>
                  <a:gd name="T44" fmla="*/ 170 w 203"/>
                  <a:gd name="T45" fmla="*/ 339 h 305"/>
                  <a:gd name="T46" fmla="*/ 131 w 203"/>
                  <a:gd name="T47" fmla="*/ 375 h 305"/>
                  <a:gd name="T48" fmla="*/ 105 w 203"/>
                  <a:gd name="T49" fmla="*/ 386 h 305"/>
                  <a:gd name="T50" fmla="*/ 97 w 203"/>
                  <a:gd name="T51" fmla="*/ 382 h 305"/>
                  <a:gd name="T52" fmla="*/ 95 w 203"/>
                  <a:gd name="T53" fmla="*/ 389 h 305"/>
                  <a:gd name="T54" fmla="*/ 95 w 203"/>
                  <a:gd name="T55" fmla="*/ 398 h 305"/>
                  <a:gd name="T56" fmla="*/ 89 w 203"/>
                  <a:gd name="T57" fmla="*/ 400 h 305"/>
                  <a:gd name="T58" fmla="*/ 75 w 203"/>
                  <a:gd name="T59" fmla="*/ 400 h 305"/>
                  <a:gd name="T60" fmla="*/ 67 w 203"/>
                  <a:gd name="T61" fmla="*/ 405 h 305"/>
                  <a:gd name="T62" fmla="*/ 67 w 203"/>
                  <a:gd name="T63" fmla="*/ 411 h 305"/>
                  <a:gd name="T64" fmla="*/ 53 w 203"/>
                  <a:gd name="T65" fmla="*/ 416 h 305"/>
                  <a:gd name="T66" fmla="*/ 50 w 203"/>
                  <a:gd name="T67" fmla="*/ 411 h 305"/>
                  <a:gd name="T68" fmla="*/ 46 w 203"/>
                  <a:gd name="T69" fmla="*/ 419 h 305"/>
                  <a:gd name="T70" fmla="*/ 44 w 203"/>
                  <a:gd name="T71" fmla="*/ 425 h 305"/>
                  <a:gd name="T72" fmla="*/ 28 w 203"/>
                  <a:gd name="T73" fmla="*/ 416 h 305"/>
                  <a:gd name="T74" fmla="*/ 0 w 203"/>
                  <a:gd name="T75" fmla="*/ 343 h 305"/>
                  <a:gd name="T76" fmla="*/ 6 w 203"/>
                  <a:gd name="T77" fmla="*/ 177 h 305"/>
                  <a:gd name="T78" fmla="*/ 65 w 203"/>
                  <a:gd name="T79" fmla="*/ 0 h 305"/>
                  <a:gd name="T80" fmla="*/ 196 w 203"/>
                  <a:gd name="T81" fmla="*/ 123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3"/>
                  <a:gd name="T124" fmla="*/ 0 h 305"/>
                  <a:gd name="T125" fmla="*/ 203 w 203"/>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3" h="305">
                    <a:moveTo>
                      <a:pt x="202" y="88"/>
                    </a:moveTo>
                    <a:lnTo>
                      <a:pt x="200" y="136"/>
                    </a:lnTo>
                    <a:lnTo>
                      <a:pt x="194" y="136"/>
                    </a:lnTo>
                    <a:lnTo>
                      <a:pt x="188" y="140"/>
                    </a:lnTo>
                    <a:lnTo>
                      <a:pt x="184" y="138"/>
                    </a:lnTo>
                    <a:lnTo>
                      <a:pt x="176" y="136"/>
                    </a:lnTo>
                    <a:lnTo>
                      <a:pt x="172" y="138"/>
                    </a:lnTo>
                    <a:lnTo>
                      <a:pt x="170" y="142"/>
                    </a:lnTo>
                    <a:lnTo>
                      <a:pt x="170" y="146"/>
                    </a:lnTo>
                    <a:lnTo>
                      <a:pt x="168" y="156"/>
                    </a:lnTo>
                    <a:lnTo>
                      <a:pt x="166" y="166"/>
                    </a:lnTo>
                    <a:lnTo>
                      <a:pt x="168" y="170"/>
                    </a:lnTo>
                    <a:lnTo>
                      <a:pt x="164" y="178"/>
                    </a:lnTo>
                    <a:lnTo>
                      <a:pt x="158" y="188"/>
                    </a:lnTo>
                    <a:lnTo>
                      <a:pt x="158" y="200"/>
                    </a:lnTo>
                    <a:lnTo>
                      <a:pt x="156" y="206"/>
                    </a:lnTo>
                    <a:lnTo>
                      <a:pt x="160" y="210"/>
                    </a:lnTo>
                    <a:lnTo>
                      <a:pt x="164" y="210"/>
                    </a:lnTo>
                    <a:lnTo>
                      <a:pt x="168" y="214"/>
                    </a:lnTo>
                    <a:lnTo>
                      <a:pt x="168" y="228"/>
                    </a:lnTo>
                    <a:lnTo>
                      <a:pt x="174" y="232"/>
                    </a:lnTo>
                    <a:lnTo>
                      <a:pt x="178" y="234"/>
                    </a:lnTo>
                    <a:lnTo>
                      <a:pt x="176" y="242"/>
                    </a:lnTo>
                    <a:lnTo>
                      <a:pt x="134" y="268"/>
                    </a:lnTo>
                    <a:lnTo>
                      <a:pt x="108" y="276"/>
                    </a:lnTo>
                    <a:lnTo>
                      <a:pt x="100" y="274"/>
                    </a:lnTo>
                    <a:lnTo>
                      <a:pt x="98" y="278"/>
                    </a:lnTo>
                    <a:lnTo>
                      <a:pt x="98" y="284"/>
                    </a:lnTo>
                    <a:lnTo>
                      <a:pt x="92" y="286"/>
                    </a:lnTo>
                    <a:lnTo>
                      <a:pt x="78" y="286"/>
                    </a:lnTo>
                    <a:lnTo>
                      <a:pt x="70" y="290"/>
                    </a:lnTo>
                    <a:lnTo>
                      <a:pt x="70" y="294"/>
                    </a:lnTo>
                    <a:lnTo>
                      <a:pt x="56" y="298"/>
                    </a:lnTo>
                    <a:lnTo>
                      <a:pt x="52" y="294"/>
                    </a:lnTo>
                    <a:lnTo>
                      <a:pt x="46" y="300"/>
                    </a:lnTo>
                    <a:lnTo>
                      <a:pt x="44" y="304"/>
                    </a:lnTo>
                    <a:lnTo>
                      <a:pt x="28" y="298"/>
                    </a:lnTo>
                    <a:lnTo>
                      <a:pt x="0" y="246"/>
                    </a:lnTo>
                    <a:lnTo>
                      <a:pt x="6" y="126"/>
                    </a:lnTo>
                    <a:lnTo>
                      <a:pt x="68" y="0"/>
                    </a:lnTo>
                    <a:lnTo>
                      <a:pt x="202" y="88"/>
                    </a:lnTo>
                  </a:path>
                </a:pathLst>
              </a:custGeom>
              <a:solidFill>
                <a:schemeClr val="hlink"/>
              </a:solidFill>
              <a:ln w="12700" cap="rnd">
                <a:solidFill>
                  <a:schemeClr val="bg1"/>
                </a:solidFill>
                <a:round/>
                <a:headEnd/>
                <a:tailEnd/>
              </a:ln>
            </p:spPr>
            <p:txBody>
              <a:bodyPr/>
              <a:lstStyle/>
              <a:p>
                <a:endParaRPr lang="en-US"/>
              </a:p>
            </p:txBody>
          </p:sp>
          <p:sp>
            <p:nvSpPr>
              <p:cNvPr id="13984" name="Freeform 265"/>
              <p:cNvSpPr>
                <a:spLocks/>
              </p:cNvSpPr>
              <p:nvPr/>
            </p:nvSpPr>
            <p:spPr bwMode="ltGray">
              <a:xfrm>
                <a:off x="2624" y="2553"/>
                <a:ext cx="140" cy="233"/>
              </a:xfrm>
              <a:custGeom>
                <a:avLst/>
                <a:gdLst>
                  <a:gd name="T0" fmla="*/ 105 w 141"/>
                  <a:gd name="T1" fmla="*/ 0 h 209"/>
                  <a:gd name="T2" fmla="*/ 113 w 141"/>
                  <a:gd name="T3" fmla="*/ 2 h 209"/>
                  <a:gd name="T4" fmla="*/ 115 w 141"/>
                  <a:gd name="T5" fmla="*/ 9 h 209"/>
                  <a:gd name="T6" fmla="*/ 119 w 141"/>
                  <a:gd name="T7" fmla="*/ 9 h 209"/>
                  <a:gd name="T8" fmla="*/ 127 w 141"/>
                  <a:gd name="T9" fmla="*/ 25 h 209"/>
                  <a:gd name="T10" fmla="*/ 129 w 141"/>
                  <a:gd name="T11" fmla="*/ 33 h 209"/>
                  <a:gd name="T12" fmla="*/ 125 w 141"/>
                  <a:gd name="T13" fmla="*/ 47 h 209"/>
                  <a:gd name="T14" fmla="*/ 127 w 141"/>
                  <a:gd name="T15" fmla="*/ 58 h 209"/>
                  <a:gd name="T16" fmla="*/ 127 w 141"/>
                  <a:gd name="T17" fmla="*/ 64 h 209"/>
                  <a:gd name="T18" fmla="*/ 127 w 141"/>
                  <a:gd name="T19" fmla="*/ 77 h 209"/>
                  <a:gd name="T20" fmla="*/ 107 w 141"/>
                  <a:gd name="T21" fmla="*/ 75 h 209"/>
                  <a:gd name="T22" fmla="*/ 105 w 141"/>
                  <a:gd name="T23" fmla="*/ 86 h 209"/>
                  <a:gd name="T24" fmla="*/ 135 w 141"/>
                  <a:gd name="T25" fmla="*/ 130 h 209"/>
                  <a:gd name="T26" fmla="*/ 131 w 141"/>
                  <a:gd name="T27" fmla="*/ 142 h 209"/>
                  <a:gd name="T28" fmla="*/ 127 w 141"/>
                  <a:gd name="T29" fmla="*/ 147 h 209"/>
                  <a:gd name="T30" fmla="*/ 125 w 141"/>
                  <a:gd name="T31" fmla="*/ 161 h 209"/>
                  <a:gd name="T32" fmla="*/ 121 w 141"/>
                  <a:gd name="T33" fmla="*/ 166 h 209"/>
                  <a:gd name="T34" fmla="*/ 119 w 141"/>
                  <a:gd name="T35" fmla="*/ 174 h 209"/>
                  <a:gd name="T36" fmla="*/ 113 w 141"/>
                  <a:gd name="T37" fmla="*/ 181 h 209"/>
                  <a:gd name="T38" fmla="*/ 111 w 141"/>
                  <a:gd name="T39" fmla="*/ 192 h 209"/>
                  <a:gd name="T40" fmla="*/ 111 w 141"/>
                  <a:gd name="T41" fmla="*/ 196 h 209"/>
                  <a:gd name="T42" fmla="*/ 113 w 141"/>
                  <a:gd name="T43" fmla="*/ 207 h 209"/>
                  <a:gd name="T44" fmla="*/ 119 w 141"/>
                  <a:gd name="T45" fmla="*/ 219 h 209"/>
                  <a:gd name="T46" fmla="*/ 121 w 141"/>
                  <a:gd name="T47" fmla="*/ 230 h 209"/>
                  <a:gd name="T48" fmla="*/ 125 w 141"/>
                  <a:gd name="T49" fmla="*/ 244 h 209"/>
                  <a:gd name="T50" fmla="*/ 129 w 141"/>
                  <a:gd name="T51" fmla="*/ 250 h 209"/>
                  <a:gd name="T52" fmla="*/ 135 w 141"/>
                  <a:gd name="T53" fmla="*/ 258 h 209"/>
                  <a:gd name="T54" fmla="*/ 133 w 141"/>
                  <a:gd name="T55" fmla="*/ 278 h 209"/>
                  <a:gd name="T56" fmla="*/ 137 w 141"/>
                  <a:gd name="T57" fmla="*/ 282 h 209"/>
                  <a:gd name="T58" fmla="*/ 135 w 141"/>
                  <a:gd name="T59" fmla="*/ 289 h 209"/>
                  <a:gd name="T60" fmla="*/ 127 w 141"/>
                  <a:gd name="T61" fmla="*/ 282 h 209"/>
                  <a:gd name="T62" fmla="*/ 119 w 141"/>
                  <a:gd name="T63" fmla="*/ 280 h 209"/>
                  <a:gd name="T64" fmla="*/ 115 w 141"/>
                  <a:gd name="T65" fmla="*/ 280 h 209"/>
                  <a:gd name="T66" fmla="*/ 107 w 141"/>
                  <a:gd name="T67" fmla="*/ 278 h 209"/>
                  <a:gd name="T68" fmla="*/ 107 w 141"/>
                  <a:gd name="T69" fmla="*/ 272 h 209"/>
                  <a:gd name="T70" fmla="*/ 103 w 141"/>
                  <a:gd name="T71" fmla="*/ 272 h 209"/>
                  <a:gd name="T72" fmla="*/ 101 w 141"/>
                  <a:gd name="T73" fmla="*/ 274 h 209"/>
                  <a:gd name="T74" fmla="*/ 83 w 141"/>
                  <a:gd name="T75" fmla="*/ 274 h 209"/>
                  <a:gd name="T76" fmla="*/ 81 w 141"/>
                  <a:gd name="T77" fmla="*/ 266 h 209"/>
                  <a:gd name="T78" fmla="*/ 77 w 141"/>
                  <a:gd name="T79" fmla="*/ 266 h 209"/>
                  <a:gd name="T80" fmla="*/ 73 w 141"/>
                  <a:gd name="T81" fmla="*/ 269 h 209"/>
                  <a:gd name="T82" fmla="*/ 68 w 141"/>
                  <a:gd name="T83" fmla="*/ 269 h 209"/>
                  <a:gd name="T84" fmla="*/ 62 w 141"/>
                  <a:gd name="T85" fmla="*/ 269 h 209"/>
                  <a:gd name="T86" fmla="*/ 58 w 141"/>
                  <a:gd name="T87" fmla="*/ 266 h 209"/>
                  <a:gd name="T88" fmla="*/ 52 w 141"/>
                  <a:gd name="T89" fmla="*/ 269 h 209"/>
                  <a:gd name="T90" fmla="*/ 34 w 141"/>
                  <a:gd name="T91" fmla="*/ 269 h 209"/>
                  <a:gd name="T92" fmla="*/ 28 w 141"/>
                  <a:gd name="T93" fmla="*/ 272 h 209"/>
                  <a:gd name="T94" fmla="*/ 24 w 141"/>
                  <a:gd name="T95" fmla="*/ 266 h 209"/>
                  <a:gd name="T96" fmla="*/ 22 w 141"/>
                  <a:gd name="T97" fmla="*/ 258 h 209"/>
                  <a:gd name="T98" fmla="*/ 24 w 141"/>
                  <a:gd name="T99" fmla="*/ 252 h 209"/>
                  <a:gd name="T100" fmla="*/ 26 w 141"/>
                  <a:gd name="T101" fmla="*/ 241 h 209"/>
                  <a:gd name="T102" fmla="*/ 22 w 141"/>
                  <a:gd name="T103" fmla="*/ 232 h 209"/>
                  <a:gd name="T104" fmla="*/ 20 w 141"/>
                  <a:gd name="T105" fmla="*/ 230 h 209"/>
                  <a:gd name="T106" fmla="*/ 20 w 141"/>
                  <a:gd name="T107" fmla="*/ 225 h 209"/>
                  <a:gd name="T108" fmla="*/ 12 w 141"/>
                  <a:gd name="T109" fmla="*/ 219 h 209"/>
                  <a:gd name="T110" fmla="*/ 4 w 141"/>
                  <a:gd name="T111" fmla="*/ 210 h 209"/>
                  <a:gd name="T112" fmla="*/ 0 w 141"/>
                  <a:gd name="T113" fmla="*/ 196 h 209"/>
                  <a:gd name="T114" fmla="*/ 20 w 141"/>
                  <a:gd name="T115" fmla="*/ 133 h 209"/>
                  <a:gd name="T116" fmla="*/ 105 w 141"/>
                  <a:gd name="T117" fmla="*/ 0 h 2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1"/>
                  <a:gd name="T178" fmla="*/ 0 h 209"/>
                  <a:gd name="T179" fmla="*/ 141 w 141"/>
                  <a:gd name="T180" fmla="*/ 209 h 2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1" h="209">
                    <a:moveTo>
                      <a:pt x="108" y="0"/>
                    </a:moveTo>
                    <a:lnTo>
                      <a:pt x="116" y="2"/>
                    </a:lnTo>
                    <a:lnTo>
                      <a:pt x="118" y="6"/>
                    </a:lnTo>
                    <a:lnTo>
                      <a:pt x="122" y="6"/>
                    </a:lnTo>
                    <a:lnTo>
                      <a:pt x="130" y="18"/>
                    </a:lnTo>
                    <a:lnTo>
                      <a:pt x="132" y="24"/>
                    </a:lnTo>
                    <a:lnTo>
                      <a:pt x="128" y="34"/>
                    </a:lnTo>
                    <a:lnTo>
                      <a:pt x="130" y="42"/>
                    </a:lnTo>
                    <a:lnTo>
                      <a:pt x="130" y="46"/>
                    </a:lnTo>
                    <a:lnTo>
                      <a:pt x="130" y="56"/>
                    </a:lnTo>
                    <a:lnTo>
                      <a:pt x="110" y="54"/>
                    </a:lnTo>
                    <a:lnTo>
                      <a:pt x="108" y="62"/>
                    </a:lnTo>
                    <a:lnTo>
                      <a:pt x="138" y="94"/>
                    </a:lnTo>
                    <a:lnTo>
                      <a:pt x="134" y="102"/>
                    </a:lnTo>
                    <a:lnTo>
                      <a:pt x="130" y="106"/>
                    </a:lnTo>
                    <a:lnTo>
                      <a:pt x="128" y="116"/>
                    </a:lnTo>
                    <a:lnTo>
                      <a:pt x="124" y="120"/>
                    </a:lnTo>
                    <a:lnTo>
                      <a:pt x="122" y="126"/>
                    </a:lnTo>
                    <a:lnTo>
                      <a:pt x="116" y="130"/>
                    </a:lnTo>
                    <a:lnTo>
                      <a:pt x="114" y="138"/>
                    </a:lnTo>
                    <a:lnTo>
                      <a:pt x="114" y="142"/>
                    </a:lnTo>
                    <a:lnTo>
                      <a:pt x="116" y="150"/>
                    </a:lnTo>
                    <a:lnTo>
                      <a:pt x="122" y="158"/>
                    </a:lnTo>
                    <a:lnTo>
                      <a:pt x="124" y="166"/>
                    </a:lnTo>
                    <a:lnTo>
                      <a:pt x="128" y="176"/>
                    </a:lnTo>
                    <a:lnTo>
                      <a:pt x="132" y="180"/>
                    </a:lnTo>
                    <a:lnTo>
                      <a:pt x="138" y="186"/>
                    </a:lnTo>
                    <a:lnTo>
                      <a:pt x="136" y="200"/>
                    </a:lnTo>
                    <a:lnTo>
                      <a:pt x="140" y="204"/>
                    </a:lnTo>
                    <a:lnTo>
                      <a:pt x="138" y="208"/>
                    </a:lnTo>
                    <a:lnTo>
                      <a:pt x="130" y="204"/>
                    </a:lnTo>
                    <a:lnTo>
                      <a:pt x="122" y="202"/>
                    </a:lnTo>
                    <a:lnTo>
                      <a:pt x="118" y="202"/>
                    </a:lnTo>
                    <a:lnTo>
                      <a:pt x="110" y="200"/>
                    </a:lnTo>
                    <a:lnTo>
                      <a:pt x="110" y="196"/>
                    </a:lnTo>
                    <a:lnTo>
                      <a:pt x="106" y="196"/>
                    </a:lnTo>
                    <a:lnTo>
                      <a:pt x="104" y="198"/>
                    </a:lnTo>
                    <a:lnTo>
                      <a:pt x="86" y="198"/>
                    </a:lnTo>
                    <a:lnTo>
                      <a:pt x="84" y="192"/>
                    </a:lnTo>
                    <a:lnTo>
                      <a:pt x="80" y="192"/>
                    </a:lnTo>
                    <a:lnTo>
                      <a:pt x="76" y="194"/>
                    </a:lnTo>
                    <a:lnTo>
                      <a:pt x="68" y="194"/>
                    </a:lnTo>
                    <a:lnTo>
                      <a:pt x="62" y="194"/>
                    </a:lnTo>
                    <a:lnTo>
                      <a:pt x="58" y="192"/>
                    </a:lnTo>
                    <a:lnTo>
                      <a:pt x="52" y="194"/>
                    </a:lnTo>
                    <a:lnTo>
                      <a:pt x="34" y="194"/>
                    </a:lnTo>
                    <a:lnTo>
                      <a:pt x="28" y="196"/>
                    </a:lnTo>
                    <a:lnTo>
                      <a:pt x="24" y="192"/>
                    </a:lnTo>
                    <a:lnTo>
                      <a:pt x="22" y="186"/>
                    </a:lnTo>
                    <a:lnTo>
                      <a:pt x="24" y="182"/>
                    </a:lnTo>
                    <a:lnTo>
                      <a:pt x="26" y="174"/>
                    </a:lnTo>
                    <a:lnTo>
                      <a:pt x="22" y="168"/>
                    </a:lnTo>
                    <a:lnTo>
                      <a:pt x="20" y="166"/>
                    </a:lnTo>
                    <a:lnTo>
                      <a:pt x="20" y="162"/>
                    </a:lnTo>
                    <a:lnTo>
                      <a:pt x="12" y="158"/>
                    </a:lnTo>
                    <a:lnTo>
                      <a:pt x="4" y="152"/>
                    </a:lnTo>
                    <a:lnTo>
                      <a:pt x="0" y="142"/>
                    </a:lnTo>
                    <a:lnTo>
                      <a:pt x="20" y="96"/>
                    </a:lnTo>
                    <a:lnTo>
                      <a:pt x="108" y="0"/>
                    </a:lnTo>
                  </a:path>
                </a:pathLst>
              </a:custGeom>
              <a:solidFill>
                <a:schemeClr val="hlink"/>
              </a:solidFill>
              <a:ln w="12700" cap="rnd">
                <a:solidFill>
                  <a:schemeClr val="bg1"/>
                </a:solidFill>
                <a:round/>
                <a:headEnd/>
                <a:tailEnd/>
              </a:ln>
            </p:spPr>
            <p:txBody>
              <a:bodyPr/>
              <a:lstStyle/>
              <a:p>
                <a:endParaRPr lang="en-US"/>
              </a:p>
            </p:txBody>
          </p:sp>
          <p:sp>
            <p:nvSpPr>
              <p:cNvPr id="13985" name="Freeform 266"/>
              <p:cNvSpPr>
                <a:spLocks/>
              </p:cNvSpPr>
              <p:nvPr/>
            </p:nvSpPr>
            <p:spPr bwMode="ltGray">
              <a:xfrm>
                <a:off x="2519" y="2517"/>
                <a:ext cx="227" cy="204"/>
              </a:xfrm>
              <a:custGeom>
                <a:avLst/>
                <a:gdLst>
                  <a:gd name="T0" fmla="*/ 202 w 229"/>
                  <a:gd name="T1" fmla="*/ 28 h 183"/>
                  <a:gd name="T2" fmla="*/ 210 w 229"/>
                  <a:gd name="T3" fmla="*/ 36 h 183"/>
                  <a:gd name="T4" fmla="*/ 214 w 229"/>
                  <a:gd name="T5" fmla="*/ 45 h 183"/>
                  <a:gd name="T6" fmla="*/ 214 w 229"/>
                  <a:gd name="T7" fmla="*/ 56 h 183"/>
                  <a:gd name="T8" fmla="*/ 218 w 229"/>
                  <a:gd name="T9" fmla="*/ 61 h 183"/>
                  <a:gd name="T10" fmla="*/ 222 w 229"/>
                  <a:gd name="T11" fmla="*/ 69 h 183"/>
                  <a:gd name="T12" fmla="*/ 222 w 229"/>
                  <a:gd name="T13" fmla="*/ 77 h 183"/>
                  <a:gd name="T14" fmla="*/ 218 w 229"/>
                  <a:gd name="T15" fmla="*/ 84 h 183"/>
                  <a:gd name="T16" fmla="*/ 214 w 229"/>
                  <a:gd name="T17" fmla="*/ 88 h 183"/>
                  <a:gd name="T18" fmla="*/ 206 w 229"/>
                  <a:gd name="T19" fmla="*/ 99 h 183"/>
                  <a:gd name="T20" fmla="*/ 206 w 229"/>
                  <a:gd name="T21" fmla="*/ 101 h 183"/>
                  <a:gd name="T22" fmla="*/ 200 w 229"/>
                  <a:gd name="T23" fmla="*/ 113 h 183"/>
                  <a:gd name="T24" fmla="*/ 198 w 229"/>
                  <a:gd name="T25" fmla="*/ 119 h 183"/>
                  <a:gd name="T26" fmla="*/ 198 w 229"/>
                  <a:gd name="T27" fmla="*/ 124 h 183"/>
                  <a:gd name="T28" fmla="*/ 190 w 229"/>
                  <a:gd name="T29" fmla="*/ 136 h 183"/>
                  <a:gd name="T30" fmla="*/ 188 w 229"/>
                  <a:gd name="T31" fmla="*/ 142 h 183"/>
                  <a:gd name="T32" fmla="*/ 180 w 229"/>
                  <a:gd name="T33" fmla="*/ 147 h 183"/>
                  <a:gd name="T34" fmla="*/ 178 w 229"/>
                  <a:gd name="T35" fmla="*/ 149 h 183"/>
                  <a:gd name="T36" fmla="*/ 174 w 229"/>
                  <a:gd name="T37" fmla="*/ 161 h 183"/>
                  <a:gd name="T38" fmla="*/ 170 w 229"/>
                  <a:gd name="T39" fmla="*/ 174 h 183"/>
                  <a:gd name="T40" fmla="*/ 169 w 229"/>
                  <a:gd name="T41" fmla="*/ 177 h 183"/>
                  <a:gd name="T42" fmla="*/ 168 w 229"/>
                  <a:gd name="T43" fmla="*/ 185 h 183"/>
                  <a:gd name="T44" fmla="*/ 165 w 229"/>
                  <a:gd name="T45" fmla="*/ 192 h 183"/>
                  <a:gd name="T46" fmla="*/ 165 w 229"/>
                  <a:gd name="T47" fmla="*/ 200 h 183"/>
                  <a:gd name="T48" fmla="*/ 161 w 229"/>
                  <a:gd name="T49" fmla="*/ 200 h 183"/>
                  <a:gd name="T50" fmla="*/ 157 w 229"/>
                  <a:gd name="T51" fmla="*/ 200 h 183"/>
                  <a:gd name="T52" fmla="*/ 155 w 229"/>
                  <a:gd name="T53" fmla="*/ 194 h 183"/>
                  <a:gd name="T54" fmla="*/ 155 w 229"/>
                  <a:gd name="T55" fmla="*/ 192 h 183"/>
                  <a:gd name="T56" fmla="*/ 147 w 229"/>
                  <a:gd name="T57" fmla="*/ 188 h 183"/>
                  <a:gd name="T58" fmla="*/ 147 w 229"/>
                  <a:gd name="T59" fmla="*/ 192 h 183"/>
                  <a:gd name="T60" fmla="*/ 143 w 229"/>
                  <a:gd name="T61" fmla="*/ 192 h 183"/>
                  <a:gd name="T62" fmla="*/ 141 w 229"/>
                  <a:gd name="T63" fmla="*/ 185 h 183"/>
                  <a:gd name="T64" fmla="*/ 139 w 229"/>
                  <a:gd name="T65" fmla="*/ 185 h 183"/>
                  <a:gd name="T66" fmla="*/ 129 w 229"/>
                  <a:gd name="T67" fmla="*/ 194 h 183"/>
                  <a:gd name="T68" fmla="*/ 129 w 229"/>
                  <a:gd name="T69" fmla="*/ 200 h 183"/>
                  <a:gd name="T70" fmla="*/ 113 w 229"/>
                  <a:gd name="T71" fmla="*/ 216 h 183"/>
                  <a:gd name="T72" fmla="*/ 109 w 229"/>
                  <a:gd name="T73" fmla="*/ 230 h 183"/>
                  <a:gd name="T74" fmla="*/ 105 w 229"/>
                  <a:gd name="T75" fmla="*/ 243 h 183"/>
                  <a:gd name="T76" fmla="*/ 91 w 229"/>
                  <a:gd name="T77" fmla="*/ 250 h 183"/>
                  <a:gd name="T78" fmla="*/ 81 w 229"/>
                  <a:gd name="T79" fmla="*/ 246 h 183"/>
                  <a:gd name="T80" fmla="*/ 67 w 229"/>
                  <a:gd name="T81" fmla="*/ 250 h 183"/>
                  <a:gd name="T82" fmla="*/ 61 w 229"/>
                  <a:gd name="T83" fmla="*/ 252 h 183"/>
                  <a:gd name="T84" fmla="*/ 57 w 229"/>
                  <a:gd name="T85" fmla="*/ 250 h 183"/>
                  <a:gd name="T86" fmla="*/ 56 w 229"/>
                  <a:gd name="T87" fmla="*/ 246 h 183"/>
                  <a:gd name="T88" fmla="*/ 48 w 229"/>
                  <a:gd name="T89" fmla="*/ 227 h 183"/>
                  <a:gd name="T90" fmla="*/ 48 w 229"/>
                  <a:gd name="T91" fmla="*/ 218 h 183"/>
                  <a:gd name="T92" fmla="*/ 42 w 229"/>
                  <a:gd name="T93" fmla="*/ 205 h 183"/>
                  <a:gd name="T94" fmla="*/ 38 w 229"/>
                  <a:gd name="T95" fmla="*/ 203 h 183"/>
                  <a:gd name="T96" fmla="*/ 28 w 229"/>
                  <a:gd name="T97" fmla="*/ 194 h 183"/>
                  <a:gd name="T98" fmla="*/ 6 w 229"/>
                  <a:gd name="T99" fmla="*/ 192 h 183"/>
                  <a:gd name="T100" fmla="*/ 0 w 229"/>
                  <a:gd name="T101" fmla="*/ 185 h 183"/>
                  <a:gd name="T102" fmla="*/ 4 w 229"/>
                  <a:gd name="T103" fmla="*/ 88 h 183"/>
                  <a:gd name="T104" fmla="*/ 48 w 229"/>
                  <a:gd name="T105" fmla="*/ 0 h 183"/>
                  <a:gd name="T106" fmla="*/ 137 w 229"/>
                  <a:gd name="T107" fmla="*/ 22 h 183"/>
                  <a:gd name="T108" fmla="*/ 202 w 229"/>
                  <a:gd name="T109" fmla="*/ 28 h 1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29"/>
                  <a:gd name="T166" fmla="*/ 0 h 183"/>
                  <a:gd name="T167" fmla="*/ 229 w 229"/>
                  <a:gd name="T168" fmla="*/ 183 h 1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29" h="183">
                    <a:moveTo>
                      <a:pt x="208" y="20"/>
                    </a:moveTo>
                    <a:lnTo>
                      <a:pt x="216" y="26"/>
                    </a:lnTo>
                    <a:lnTo>
                      <a:pt x="220" y="32"/>
                    </a:lnTo>
                    <a:lnTo>
                      <a:pt x="220" y="40"/>
                    </a:lnTo>
                    <a:lnTo>
                      <a:pt x="224" y="44"/>
                    </a:lnTo>
                    <a:lnTo>
                      <a:pt x="228" y="50"/>
                    </a:lnTo>
                    <a:lnTo>
                      <a:pt x="228" y="56"/>
                    </a:lnTo>
                    <a:lnTo>
                      <a:pt x="224" y="60"/>
                    </a:lnTo>
                    <a:lnTo>
                      <a:pt x="220" y="64"/>
                    </a:lnTo>
                    <a:lnTo>
                      <a:pt x="212" y="72"/>
                    </a:lnTo>
                    <a:lnTo>
                      <a:pt x="212" y="74"/>
                    </a:lnTo>
                    <a:lnTo>
                      <a:pt x="206" y="82"/>
                    </a:lnTo>
                    <a:lnTo>
                      <a:pt x="204" y="86"/>
                    </a:lnTo>
                    <a:lnTo>
                      <a:pt x="204" y="90"/>
                    </a:lnTo>
                    <a:lnTo>
                      <a:pt x="196" y="98"/>
                    </a:lnTo>
                    <a:lnTo>
                      <a:pt x="194" y="102"/>
                    </a:lnTo>
                    <a:lnTo>
                      <a:pt x="186" y="106"/>
                    </a:lnTo>
                    <a:lnTo>
                      <a:pt x="184" y="108"/>
                    </a:lnTo>
                    <a:lnTo>
                      <a:pt x="180" y="116"/>
                    </a:lnTo>
                    <a:lnTo>
                      <a:pt x="176" y="126"/>
                    </a:lnTo>
                    <a:lnTo>
                      <a:pt x="174" y="128"/>
                    </a:lnTo>
                    <a:lnTo>
                      <a:pt x="172" y="134"/>
                    </a:lnTo>
                    <a:lnTo>
                      <a:pt x="168" y="138"/>
                    </a:lnTo>
                    <a:lnTo>
                      <a:pt x="168" y="144"/>
                    </a:lnTo>
                    <a:lnTo>
                      <a:pt x="164" y="144"/>
                    </a:lnTo>
                    <a:lnTo>
                      <a:pt x="160" y="144"/>
                    </a:lnTo>
                    <a:lnTo>
                      <a:pt x="158" y="140"/>
                    </a:lnTo>
                    <a:lnTo>
                      <a:pt x="158" y="138"/>
                    </a:lnTo>
                    <a:lnTo>
                      <a:pt x="150" y="136"/>
                    </a:lnTo>
                    <a:lnTo>
                      <a:pt x="150" y="138"/>
                    </a:lnTo>
                    <a:lnTo>
                      <a:pt x="146" y="138"/>
                    </a:lnTo>
                    <a:lnTo>
                      <a:pt x="144" y="134"/>
                    </a:lnTo>
                    <a:lnTo>
                      <a:pt x="142" y="134"/>
                    </a:lnTo>
                    <a:lnTo>
                      <a:pt x="132" y="140"/>
                    </a:lnTo>
                    <a:lnTo>
                      <a:pt x="132" y="144"/>
                    </a:lnTo>
                    <a:lnTo>
                      <a:pt x="116" y="156"/>
                    </a:lnTo>
                    <a:lnTo>
                      <a:pt x="112" y="166"/>
                    </a:lnTo>
                    <a:lnTo>
                      <a:pt x="108" y="176"/>
                    </a:lnTo>
                    <a:lnTo>
                      <a:pt x="94" y="180"/>
                    </a:lnTo>
                    <a:lnTo>
                      <a:pt x="84" y="178"/>
                    </a:lnTo>
                    <a:lnTo>
                      <a:pt x="70" y="180"/>
                    </a:lnTo>
                    <a:lnTo>
                      <a:pt x="64" y="182"/>
                    </a:lnTo>
                    <a:lnTo>
                      <a:pt x="60" y="180"/>
                    </a:lnTo>
                    <a:lnTo>
                      <a:pt x="56" y="178"/>
                    </a:lnTo>
                    <a:lnTo>
                      <a:pt x="48" y="164"/>
                    </a:lnTo>
                    <a:lnTo>
                      <a:pt x="48" y="158"/>
                    </a:lnTo>
                    <a:lnTo>
                      <a:pt x="42" y="148"/>
                    </a:lnTo>
                    <a:lnTo>
                      <a:pt x="38" y="146"/>
                    </a:lnTo>
                    <a:lnTo>
                      <a:pt x="28" y="140"/>
                    </a:lnTo>
                    <a:lnTo>
                      <a:pt x="6" y="138"/>
                    </a:lnTo>
                    <a:lnTo>
                      <a:pt x="0" y="134"/>
                    </a:lnTo>
                    <a:lnTo>
                      <a:pt x="4" y="64"/>
                    </a:lnTo>
                    <a:lnTo>
                      <a:pt x="48" y="0"/>
                    </a:lnTo>
                    <a:lnTo>
                      <a:pt x="140" y="16"/>
                    </a:lnTo>
                    <a:lnTo>
                      <a:pt x="208" y="20"/>
                    </a:lnTo>
                  </a:path>
                </a:pathLst>
              </a:custGeom>
              <a:solidFill>
                <a:schemeClr val="hlink"/>
              </a:solidFill>
              <a:ln w="12700" cap="rnd">
                <a:solidFill>
                  <a:schemeClr val="bg1"/>
                </a:solidFill>
                <a:round/>
                <a:headEnd/>
                <a:tailEnd/>
              </a:ln>
            </p:spPr>
            <p:txBody>
              <a:bodyPr/>
              <a:lstStyle/>
              <a:p>
                <a:endParaRPr lang="en-US"/>
              </a:p>
            </p:txBody>
          </p:sp>
          <p:sp>
            <p:nvSpPr>
              <p:cNvPr id="13986" name="Freeform 267"/>
              <p:cNvSpPr>
                <a:spLocks/>
              </p:cNvSpPr>
              <p:nvPr/>
            </p:nvSpPr>
            <p:spPr bwMode="ltGray">
              <a:xfrm>
                <a:off x="2492" y="2545"/>
                <a:ext cx="53" cy="122"/>
              </a:xfrm>
              <a:custGeom>
                <a:avLst/>
                <a:gdLst>
                  <a:gd name="T0" fmla="*/ 50 w 53"/>
                  <a:gd name="T1" fmla="*/ 12 h 109"/>
                  <a:gd name="T2" fmla="*/ 52 w 53"/>
                  <a:gd name="T3" fmla="*/ 21 h 109"/>
                  <a:gd name="T4" fmla="*/ 52 w 53"/>
                  <a:gd name="T5" fmla="*/ 28 h 109"/>
                  <a:gd name="T6" fmla="*/ 52 w 53"/>
                  <a:gd name="T7" fmla="*/ 34 h 109"/>
                  <a:gd name="T8" fmla="*/ 50 w 53"/>
                  <a:gd name="T9" fmla="*/ 43 h 109"/>
                  <a:gd name="T10" fmla="*/ 50 w 53"/>
                  <a:gd name="T11" fmla="*/ 48 h 109"/>
                  <a:gd name="T12" fmla="*/ 52 w 53"/>
                  <a:gd name="T13" fmla="*/ 55 h 109"/>
                  <a:gd name="T14" fmla="*/ 47 w 53"/>
                  <a:gd name="T15" fmla="*/ 57 h 109"/>
                  <a:gd name="T16" fmla="*/ 47 w 53"/>
                  <a:gd name="T17" fmla="*/ 66 h 109"/>
                  <a:gd name="T18" fmla="*/ 45 w 53"/>
                  <a:gd name="T19" fmla="*/ 67 h 109"/>
                  <a:gd name="T20" fmla="*/ 42 w 53"/>
                  <a:gd name="T21" fmla="*/ 73 h 109"/>
                  <a:gd name="T22" fmla="*/ 38 w 53"/>
                  <a:gd name="T23" fmla="*/ 82 h 109"/>
                  <a:gd name="T24" fmla="*/ 36 w 53"/>
                  <a:gd name="T25" fmla="*/ 85 h 109"/>
                  <a:gd name="T26" fmla="*/ 33 w 53"/>
                  <a:gd name="T27" fmla="*/ 84 h 109"/>
                  <a:gd name="T28" fmla="*/ 33 w 53"/>
                  <a:gd name="T29" fmla="*/ 88 h 109"/>
                  <a:gd name="T30" fmla="*/ 31 w 53"/>
                  <a:gd name="T31" fmla="*/ 94 h 109"/>
                  <a:gd name="T32" fmla="*/ 31 w 53"/>
                  <a:gd name="T33" fmla="*/ 96 h 109"/>
                  <a:gd name="T34" fmla="*/ 29 w 53"/>
                  <a:gd name="T35" fmla="*/ 120 h 109"/>
                  <a:gd name="T36" fmla="*/ 31 w 53"/>
                  <a:gd name="T37" fmla="*/ 125 h 109"/>
                  <a:gd name="T38" fmla="*/ 31 w 53"/>
                  <a:gd name="T39" fmla="*/ 128 h 109"/>
                  <a:gd name="T40" fmla="*/ 28 w 53"/>
                  <a:gd name="T41" fmla="*/ 133 h 109"/>
                  <a:gd name="T42" fmla="*/ 29 w 53"/>
                  <a:gd name="T43" fmla="*/ 143 h 109"/>
                  <a:gd name="T44" fmla="*/ 29 w 53"/>
                  <a:gd name="T45" fmla="*/ 149 h 109"/>
                  <a:gd name="T46" fmla="*/ 26 w 53"/>
                  <a:gd name="T47" fmla="*/ 151 h 109"/>
                  <a:gd name="T48" fmla="*/ 24 w 53"/>
                  <a:gd name="T49" fmla="*/ 149 h 109"/>
                  <a:gd name="T50" fmla="*/ 17 w 53"/>
                  <a:gd name="T51" fmla="*/ 149 h 109"/>
                  <a:gd name="T52" fmla="*/ 10 w 53"/>
                  <a:gd name="T53" fmla="*/ 151 h 109"/>
                  <a:gd name="T54" fmla="*/ 7 w 53"/>
                  <a:gd name="T55" fmla="*/ 66 h 109"/>
                  <a:gd name="T56" fmla="*/ 0 w 53"/>
                  <a:gd name="T57" fmla="*/ 49 h 109"/>
                  <a:gd name="T58" fmla="*/ 5 w 53"/>
                  <a:gd name="T59" fmla="*/ 31 h 109"/>
                  <a:gd name="T60" fmla="*/ 35 w 53"/>
                  <a:gd name="T61" fmla="*/ 0 h 109"/>
                  <a:gd name="T62" fmla="*/ 50 w 53"/>
                  <a:gd name="T63" fmla="*/ 12 h 10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3"/>
                  <a:gd name="T97" fmla="*/ 0 h 109"/>
                  <a:gd name="T98" fmla="*/ 53 w 53"/>
                  <a:gd name="T99" fmla="*/ 109 h 10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3" h="109">
                    <a:moveTo>
                      <a:pt x="50" y="9"/>
                    </a:moveTo>
                    <a:lnTo>
                      <a:pt x="52" y="15"/>
                    </a:lnTo>
                    <a:lnTo>
                      <a:pt x="52" y="20"/>
                    </a:lnTo>
                    <a:lnTo>
                      <a:pt x="52" y="24"/>
                    </a:lnTo>
                    <a:lnTo>
                      <a:pt x="50" y="30"/>
                    </a:lnTo>
                    <a:lnTo>
                      <a:pt x="50" y="34"/>
                    </a:lnTo>
                    <a:lnTo>
                      <a:pt x="52" y="39"/>
                    </a:lnTo>
                    <a:lnTo>
                      <a:pt x="47" y="41"/>
                    </a:lnTo>
                    <a:lnTo>
                      <a:pt x="47" y="47"/>
                    </a:lnTo>
                    <a:lnTo>
                      <a:pt x="45" y="48"/>
                    </a:lnTo>
                    <a:lnTo>
                      <a:pt x="42" y="52"/>
                    </a:lnTo>
                    <a:lnTo>
                      <a:pt x="38" y="58"/>
                    </a:lnTo>
                    <a:lnTo>
                      <a:pt x="36" y="61"/>
                    </a:lnTo>
                    <a:lnTo>
                      <a:pt x="33" y="60"/>
                    </a:lnTo>
                    <a:lnTo>
                      <a:pt x="33" y="63"/>
                    </a:lnTo>
                    <a:lnTo>
                      <a:pt x="31" y="67"/>
                    </a:lnTo>
                    <a:lnTo>
                      <a:pt x="31" y="69"/>
                    </a:lnTo>
                    <a:lnTo>
                      <a:pt x="29" y="86"/>
                    </a:lnTo>
                    <a:lnTo>
                      <a:pt x="31" y="89"/>
                    </a:lnTo>
                    <a:lnTo>
                      <a:pt x="31" y="91"/>
                    </a:lnTo>
                    <a:lnTo>
                      <a:pt x="28" y="95"/>
                    </a:lnTo>
                    <a:lnTo>
                      <a:pt x="29" y="102"/>
                    </a:lnTo>
                    <a:lnTo>
                      <a:pt x="29" y="106"/>
                    </a:lnTo>
                    <a:lnTo>
                      <a:pt x="26" y="108"/>
                    </a:lnTo>
                    <a:lnTo>
                      <a:pt x="24" y="106"/>
                    </a:lnTo>
                    <a:lnTo>
                      <a:pt x="17" y="106"/>
                    </a:lnTo>
                    <a:lnTo>
                      <a:pt x="10" y="108"/>
                    </a:lnTo>
                    <a:lnTo>
                      <a:pt x="7" y="47"/>
                    </a:lnTo>
                    <a:lnTo>
                      <a:pt x="0" y="35"/>
                    </a:lnTo>
                    <a:lnTo>
                      <a:pt x="5" y="22"/>
                    </a:lnTo>
                    <a:lnTo>
                      <a:pt x="35" y="0"/>
                    </a:lnTo>
                    <a:lnTo>
                      <a:pt x="50" y="9"/>
                    </a:lnTo>
                  </a:path>
                </a:pathLst>
              </a:custGeom>
              <a:solidFill>
                <a:schemeClr val="hlink"/>
              </a:solidFill>
              <a:ln w="12700" cap="rnd">
                <a:solidFill>
                  <a:schemeClr val="bg1"/>
                </a:solidFill>
                <a:round/>
                <a:headEnd/>
                <a:tailEnd/>
              </a:ln>
            </p:spPr>
            <p:txBody>
              <a:bodyPr/>
              <a:lstStyle/>
              <a:p>
                <a:endParaRPr lang="en-US"/>
              </a:p>
            </p:txBody>
          </p:sp>
          <p:sp>
            <p:nvSpPr>
              <p:cNvPr id="13987" name="Freeform 268"/>
              <p:cNvSpPr>
                <a:spLocks/>
              </p:cNvSpPr>
              <p:nvPr/>
            </p:nvSpPr>
            <p:spPr bwMode="ltGray">
              <a:xfrm>
                <a:off x="2491" y="2544"/>
                <a:ext cx="61" cy="130"/>
              </a:xfrm>
              <a:custGeom>
                <a:avLst/>
                <a:gdLst>
                  <a:gd name="T0" fmla="*/ 58 w 61"/>
                  <a:gd name="T1" fmla="*/ 13 h 117"/>
                  <a:gd name="T2" fmla="*/ 60 w 61"/>
                  <a:gd name="T3" fmla="*/ 22 h 117"/>
                  <a:gd name="T4" fmla="*/ 60 w 61"/>
                  <a:gd name="T5" fmla="*/ 30 h 117"/>
                  <a:gd name="T6" fmla="*/ 60 w 61"/>
                  <a:gd name="T7" fmla="*/ 36 h 117"/>
                  <a:gd name="T8" fmla="*/ 58 w 61"/>
                  <a:gd name="T9" fmla="*/ 44 h 117"/>
                  <a:gd name="T10" fmla="*/ 58 w 61"/>
                  <a:gd name="T11" fmla="*/ 49 h 117"/>
                  <a:gd name="T12" fmla="*/ 60 w 61"/>
                  <a:gd name="T13" fmla="*/ 58 h 117"/>
                  <a:gd name="T14" fmla="*/ 54 w 61"/>
                  <a:gd name="T15" fmla="*/ 60 h 117"/>
                  <a:gd name="T16" fmla="*/ 54 w 61"/>
                  <a:gd name="T17" fmla="*/ 69 h 117"/>
                  <a:gd name="T18" fmla="*/ 52 w 61"/>
                  <a:gd name="T19" fmla="*/ 71 h 117"/>
                  <a:gd name="T20" fmla="*/ 48 w 61"/>
                  <a:gd name="T21" fmla="*/ 77 h 117"/>
                  <a:gd name="T22" fmla="*/ 44 w 61"/>
                  <a:gd name="T23" fmla="*/ 86 h 117"/>
                  <a:gd name="T24" fmla="*/ 42 w 61"/>
                  <a:gd name="T25" fmla="*/ 90 h 117"/>
                  <a:gd name="T26" fmla="*/ 38 w 61"/>
                  <a:gd name="T27" fmla="*/ 88 h 117"/>
                  <a:gd name="T28" fmla="*/ 38 w 61"/>
                  <a:gd name="T29" fmla="*/ 93 h 117"/>
                  <a:gd name="T30" fmla="*/ 36 w 61"/>
                  <a:gd name="T31" fmla="*/ 99 h 117"/>
                  <a:gd name="T32" fmla="*/ 36 w 61"/>
                  <a:gd name="T33" fmla="*/ 101 h 117"/>
                  <a:gd name="T34" fmla="*/ 34 w 61"/>
                  <a:gd name="T35" fmla="*/ 126 h 117"/>
                  <a:gd name="T36" fmla="*/ 36 w 61"/>
                  <a:gd name="T37" fmla="*/ 132 h 117"/>
                  <a:gd name="T38" fmla="*/ 36 w 61"/>
                  <a:gd name="T39" fmla="*/ 134 h 117"/>
                  <a:gd name="T40" fmla="*/ 32 w 61"/>
                  <a:gd name="T41" fmla="*/ 140 h 117"/>
                  <a:gd name="T42" fmla="*/ 34 w 61"/>
                  <a:gd name="T43" fmla="*/ 151 h 117"/>
                  <a:gd name="T44" fmla="*/ 34 w 61"/>
                  <a:gd name="T45" fmla="*/ 157 h 117"/>
                  <a:gd name="T46" fmla="*/ 30 w 61"/>
                  <a:gd name="T47" fmla="*/ 159 h 117"/>
                  <a:gd name="T48" fmla="*/ 28 w 61"/>
                  <a:gd name="T49" fmla="*/ 157 h 117"/>
                  <a:gd name="T50" fmla="*/ 20 w 61"/>
                  <a:gd name="T51" fmla="*/ 157 h 117"/>
                  <a:gd name="T52" fmla="*/ 12 w 61"/>
                  <a:gd name="T53" fmla="*/ 159 h 117"/>
                  <a:gd name="T54" fmla="*/ 8 w 61"/>
                  <a:gd name="T55" fmla="*/ 69 h 117"/>
                  <a:gd name="T56" fmla="*/ 0 w 61"/>
                  <a:gd name="T57" fmla="*/ 52 h 117"/>
                  <a:gd name="T58" fmla="*/ 6 w 61"/>
                  <a:gd name="T59" fmla="*/ 33 h 117"/>
                  <a:gd name="T60" fmla="*/ 40 w 61"/>
                  <a:gd name="T61" fmla="*/ 0 h 117"/>
                  <a:gd name="T62" fmla="*/ 58 w 61"/>
                  <a:gd name="T63" fmla="*/ 13 h 1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1"/>
                  <a:gd name="T97" fmla="*/ 0 h 117"/>
                  <a:gd name="T98" fmla="*/ 61 w 61"/>
                  <a:gd name="T99" fmla="*/ 117 h 1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1" h="117">
                    <a:moveTo>
                      <a:pt x="58" y="10"/>
                    </a:moveTo>
                    <a:lnTo>
                      <a:pt x="60" y="16"/>
                    </a:lnTo>
                    <a:lnTo>
                      <a:pt x="60" y="22"/>
                    </a:lnTo>
                    <a:lnTo>
                      <a:pt x="60" y="26"/>
                    </a:lnTo>
                    <a:lnTo>
                      <a:pt x="58" y="32"/>
                    </a:lnTo>
                    <a:lnTo>
                      <a:pt x="58" y="36"/>
                    </a:lnTo>
                    <a:lnTo>
                      <a:pt x="60" y="42"/>
                    </a:lnTo>
                    <a:lnTo>
                      <a:pt x="54" y="44"/>
                    </a:lnTo>
                    <a:lnTo>
                      <a:pt x="54" y="50"/>
                    </a:lnTo>
                    <a:lnTo>
                      <a:pt x="52" y="52"/>
                    </a:lnTo>
                    <a:lnTo>
                      <a:pt x="48" y="56"/>
                    </a:lnTo>
                    <a:lnTo>
                      <a:pt x="44" y="62"/>
                    </a:lnTo>
                    <a:lnTo>
                      <a:pt x="42" y="66"/>
                    </a:lnTo>
                    <a:lnTo>
                      <a:pt x="38" y="64"/>
                    </a:lnTo>
                    <a:lnTo>
                      <a:pt x="38" y="68"/>
                    </a:lnTo>
                    <a:lnTo>
                      <a:pt x="36" y="72"/>
                    </a:lnTo>
                    <a:lnTo>
                      <a:pt x="36" y="74"/>
                    </a:lnTo>
                    <a:lnTo>
                      <a:pt x="34" y="92"/>
                    </a:lnTo>
                    <a:lnTo>
                      <a:pt x="36" y="96"/>
                    </a:lnTo>
                    <a:lnTo>
                      <a:pt x="36" y="98"/>
                    </a:lnTo>
                    <a:lnTo>
                      <a:pt x="32" y="102"/>
                    </a:lnTo>
                    <a:lnTo>
                      <a:pt x="34" y="110"/>
                    </a:lnTo>
                    <a:lnTo>
                      <a:pt x="34" y="114"/>
                    </a:lnTo>
                    <a:lnTo>
                      <a:pt x="30" y="116"/>
                    </a:lnTo>
                    <a:lnTo>
                      <a:pt x="28" y="114"/>
                    </a:lnTo>
                    <a:lnTo>
                      <a:pt x="20" y="114"/>
                    </a:lnTo>
                    <a:lnTo>
                      <a:pt x="12" y="116"/>
                    </a:lnTo>
                    <a:lnTo>
                      <a:pt x="8" y="50"/>
                    </a:lnTo>
                    <a:lnTo>
                      <a:pt x="0" y="38"/>
                    </a:lnTo>
                    <a:lnTo>
                      <a:pt x="6" y="24"/>
                    </a:lnTo>
                    <a:lnTo>
                      <a:pt x="40" y="0"/>
                    </a:lnTo>
                    <a:lnTo>
                      <a:pt x="58" y="10"/>
                    </a:lnTo>
                  </a:path>
                </a:pathLst>
              </a:custGeom>
              <a:solidFill>
                <a:schemeClr val="hlink"/>
              </a:solidFill>
              <a:ln w="12700" cap="rnd">
                <a:solidFill>
                  <a:schemeClr val="bg1"/>
                </a:solidFill>
                <a:round/>
                <a:headEnd/>
                <a:tailEnd/>
              </a:ln>
            </p:spPr>
            <p:txBody>
              <a:bodyPr/>
              <a:lstStyle/>
              <a:p>
                <a:endParaRPr lang="en-US"/>
              </a:p>
            </p:txBody>
          </p:sp>
          <p:sp>
            <p:nvSpPr>
              <p:cNvPr id="13988" name="Freeform 269"/>
              <p:cNvSpPr>
                <a:spLocks/>
              </p:cNvSpPr>
              <p:nvPr/>
            </p:nvSpPr>
            <p:spPr bwMode="ltGray">
              <a:xfrm>
                <a:off x="2477" y="2566"/>
                <a:ext cx="29" cy="113"/>
              </a:xfrm>
              <a:custGeom>
                <a:avLst/>
                <a:gdLst>
                  <a:gd name="T0" fmla="*/ 26 w 29"/>
                  <a:gd name="T1" fmla="*/ 9 h 101"/>
                  <a:gd name="T2" fmla="*/ 18 w 29"/>
                  <a:gd name="T3" fmla="*/ 20 h 101"/>
                  <a:gd name="T4" fmla="*/ 18 w 29"/>
                  <a:gd name="T5" fmla="*/ 28 h 101"/>
                  <a:gd name="T6" fmla="*/ 26 w 29"/>
                  <a:gd name="T7" fmla="*/ 36 h 101"/>
                  <a:gd name="T8" fmla="*/ 28 w 29"/>
                  <a:gd name="T9" fmla="*/ 45 h 101"/>
                  <a:gd name="T10" fmla="*/ 26 w 29"/>
                  <a:gd name="T11" fmla="*/ 123 h 101"/>
                  <a:gd name="T12" fmla="*/ 28 w 29"/>
                  <a:gd name="T13" fmla="*/ 134 h 101"/>
                  <a:gd name="T14" fmla="*/ 16 w 29"/>
                  <a:gd name="T15" fmla="*/ 140 h 101"/>
                  <a:gd name="T16" fmla="*/ 0 w 29"/>
                  <a:gd name="T17" fmla="*/ 109 h 101"/>
                  <a:gd name="T18" fmla="*/ 0 w 29"/>
                  <a:gd name="T19" fmla="*/ 0 h 101"/>
                  <a:gd name="T20" fmla="*/ 26 w 29"/>
                  <a:gd name="T21" fmla="*/ 9 h 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
                  <a:gd name="T34" fmla="*/ 0 h 101"/>
                  <a:gd name="T35" fmla="*/ 29 w 29"/>
                  <a:gd name="T36" fmla="*/ 101 h 1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 h="101">
                    <a:moveTo>
                      <a:pt x="26" y="6"/>
                    </a:moveTo>
                    <a:lnTo>
                      <a:pt x="18" y="14"/>
                    </a:lnTo>
                    <a:lnTo>
                      <a:pt x="18" y="20"/>
                    </a:lnTo>
                    <a:lnTo>
                      <a:pt x="26" y="26"/>
                    </a:lnTo>
                    <a:lnTo>
                      <a:pt x="28" y="32"/>
                    </a:lnTo>
                    <a:lnTo>
                      <a:pt x="26" y="88"/>
                    </a:lnTo>
                    <a:lnTo>
                      <a:pt x="28" y="96"/>
                    </a:lnTo>
                    <a:lnTo>
                      <a:pt x="16" y="100"/>
                    </a:lnTo>
                    <a:lnTo>
                      <a:pt x="0" y="78"/>
                    </a:lnTo>
                    <a:lnTo>
                      <a:pt x="0" y="0"/>
                    </a:lnTo>
                    <a:lnTo>
                      <a:pt x="26" y="6"/>
                    </a:lnTo>
                  </a:path>
                </a:pathLst>
              </a:custGeom>
              <a:solidFill>
                <a:schemeClr val="hlink"/>
              </a:solidFill>
              <a:ln w="12700" cap="rnd">
                <a:solidFill>
                  <a:schemeClr val="bg1"/>
                </a:solidFill>
                <a:round/>
                <a:headEnd/>
                <a:tailEnd/>
              </a:ln>
            </p:spPr>
            <p:txBody>
              <a:bodyPr/>
              <a:lstStyle/>
              <a:p>
                <a:endParaRPr lang="en-US"/>
              </a:p>
            </p:txBody>
          </p:sp>
          <p:sp>
            <p:nvSpPr>
              <p:cNvPr id="13989" name="Freeform 270"/>
              <p:cNvSpPr>
                <a:spLocks/>
              </p:cNvSpPr>
              <p:nvPr/>
            </p:nvSpPr>
            <p:spPr bwMode="ltGray">
              <a:xfrm>
                <a:off x="2410" y="2570"/>
                <a:ext cx="85" cy="136"/>
              </a:xfrm>
              <a:custGeom>
                <a:avLst/>
                <a:gdLst>
                  <a:gd name="T0" fmla="*/ 8 w 85"/>
                  <a:gd name="T1" fmla="*/ 153 h 121"/>
                  <a:gd name="T2" fmla="*/ 18 w 85"/>
                  <a:gd name="T3" fmla="*/ 160 h 121"/>
                  <a:gd name="T4" fmla="*/ 24 w 85"/>
                  <a:gd name="T5" fmla="*/ 171 h 121"/>
                  <a:gd name="T6" fmla="*/ 30 w 85"/>
                  <a:gd name="T7" fmla="*/ 162 h 121"/>
                  <a:gd name="T8" fmla="*/ 42 w 85"/>
                  <a:gd name="T9" fmla="*/ 160 h 121"/>
                  <a:gd name="T10" fmla="*/ 50 w 85"/>
                  <a:gd name="T11" fmla="*/ 156 h 121"/>
                  <a:gd name="T12" fmla="*/ 60 w 85"/>
                  <a:gd name="T13" fmla="*/ 145 h 121"/>
                  <a:gd name="T14" fmla="*/ 66 w 85"/>
                  <a:gd name="T15" fmla="*/ 145 h 121"/>
                  <a:gd name="T16" fmla="*/ 70 w 85"/>
                  <a:gd name="T17" fmla="*/ 139 h 121"/>
                  <a:gd name="T18" fmla="*/ 80 w 85"/>
                  <a:gd name="T19" fmla="*/ 139 h 121"/>
                  <a:gd name="T20" fmla="*/ 84 w 85"/>
                  <a:gd name="T21" fmla="*/ 136 h 121"/>
                  <a:gd name="T22" fmla="*/ 78 w 85"/>
                  <a:gd name="T23" fmla="*/ 111 h 121"/>
                  <a:gd name="T24" fmla="*/ 82 w 85"/>
                  <a:gd name="T25" fmla="*/ 39 h 121"/>
                  <a:gd name="T26" fmla="*/ 78 w 85"/>
                  <a:gd name="T27" fmla="*/ 34 h 121"/>
                  <a:gd name="T28" fmla="*/ 80 w 85"/>
                  <a:gd name="T29" fmla="*/ 25 h 121"/>
                  <a:gd name="T30" fmla="*/ 72 w 85"/>
                  <a:gd name="T31" fmla="*/ 2 h 121"/>
                  <a:gd name="T32" fmla="*/ 10 w 85"/>
                  <a:gd name="T33" fmla="*/ 0 h 121"/>
                  <a:gd name="T34" fmla="*/ 0 w 85"/>
                  <a:gd name="T35" fmla="*/ 123 h 121"/>
                  <a:gd name="T36" fmla="*/ 8 w 85"/>
                  <a:gd name="T37" fmla="*/ 153 h 1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21"/>
                  <a:gd name="T59" fmla="*/ 85 w 85"/>
                  <a:gd name="T60" fmla="*/ 121 h 1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21">
                    <a:moveTo>
                      <a:pt x="8" y="108"/>
                    </a:moveTo>
                    <a:lnTo>
                      <a:pt x="18" y="112"/>
                    </a:lnTo>
                    <a:lnTo>
                      <a:pt x="24" y="120"/>
                    </a:lnTo>
                    <a:lnTo>
                      <a:pt x="30" y="114"/>
                    </a:lnTo>
                    <a:lnTo>
                      <a:pt x="42" y="112"/>
                    </a:lnTo>
                    <a:lnTo>
                      <a:pt x="50" y="110"/>
                    </a:lnTo>
                    <a:lnTo>
                      <a:pt x="60" y="102"/>
                    </a:lnTo>
                    <a:lnTo>
                      <a:pt x="66" y="102"/>
                    </a:lnTo>
                    <a:lnTo>
                      <a:pt x="70" y="98"/>
                    </a:lnTo>
                    <a:lnTo>
                      <a:pt x="80" y="98"/>
                    </a:lnTo>
                    <a:lnTo>
                      <a:pt x="84" y="96"/>
                    </a:lnTo>
                    <a:lnTo>
                      <a:pt x="78" y="78"/>
                    </a:lnTo>
                    <a:lnTo>
                      <a:pt x="82" y="28"/>
                    </a:lnTo>
                    <a:lnTo>
                      <a:pt x="78" y="24"/>
                    </a:lnTo>
                    <a:lnTo>
                      <a:pt x="80" y="18"/>
                    </a:lnTo>
                    <a:lnTo>
                      <a:pt x="72" y="2"/>
                    </a:lnTo>
                    <a:lnTo>
                      <a:pt x="10" y="0"/>
                    </a:lnTo>
                    <a:lnTo>
                      <a:pt x="0" y="86"/>
                    </a:lnTo>
                    <a:lnTo>
                      <a:pt x="8" y="108"/>
                    </a:lnTo>
                  </a:path>
                </a:pathLst>
              </a:custGeom>
              <a:solidFill>
                <a:schemeClr val="hlink"/>
              </a:solidFill>
              <a:ln w="12700" cap="rnd">
                <a:solidFill>
                  <a:schemeClr val="bg1"/>
                </a:solidFill>
                <a:round/>
                <a:headEnd/>
                <a:tailEnd/>
              </a:ln>
            </p:spPr>
            <p:txBody>
              <a:bodyPr/>
              <a:lstStyle/>
              <a:p>
                <a:endParaRPr lang="en-US"/>
              </a:p>
            </p:txBody>
          </p:sp>
          <p:sp>
            <p:nvSpPr>
              <p:cNvPr id="13990" name="Freeform 271"/>
              <p:cNvSpPr>
                <a:spLocks/>
              </p:cNvSpPr>
              <p:nvPr/>
            </p:nvSpPr>
            <p:spPr bwMode="ltGray">
              <a:xfrm>
                <a:off x="2312" y="2568"/>
                <a:ext cx="119" cy="133"/>
              </a:xfrm>
              <a:custGeom>
                <a:avLst/>
                <a:gdLst>
                  <a:gd name="T0" fmla="*/ 112 w 119"/>
                  <a:gd name="T1" fmla="*/ 25 h 119"/>
                  <a:gd name="T2" fmla="*/ 118 w 119"/>
                  <a:gd name="T3" fmla="*/ 39 h 119"/>
                  <a:gd name="T4" fmla="*/ 116 w 119"/>
                  <a:gd name="T5" fmla="*/ 61 h 119"/>
                  <a:gd name="T6" fmla="*/ 118 w 119"/>
                  <a:gd name="T7" fmla="*/ 67 h 119"/>
                  <a:gd name="T8" fmla="*/ 118 w 119"/>
                  <a:gd name="T9" fmla="*/ 78 h 119"/>
                  <a:gd name="T10" fmla="*/ 114 w 119"/>
                  <a:gd name="T11" fmla="*/ 82 h 119"/>
                  <a:gd name="T12" fmla="*/ 110 w 119"/>
                  <a:gd name="T13" fmla="*/ 89 h 119"/>
                  <a:gd name="T14" fmla="*/ 106 w 119"/>
                  <a:gd name="T15" fmla="*/ 108 h 119"/>
                  <a:gd name="T16" fmla="*/ 104 w 119"/>
                  <a:gd name="T17" fmla="*/ 115 h 119"/>
                  <a:gd name="T18" fmla="*/ 102 w 119"/>
                  <a:gd name="T19" fmla="*/ 123 h 119"/>
                  <a:gd name="T20" fmla="*/ 106 w 119"/>
                  <a:gd name="T21" fmla="*/ 140 h 119"/>
                  <a:gd name="T22" fmla="*/ 110 w 119"/>
                  <a:gd name="T23" fmla="*/ 148 h 119"/>
                  <a:gd name="T24" fmla="*/ 110 w 119"/>
                  <a:gd name="T25" fmla="*/ 156 h 119"/>
                  <a:gd name="T26" fmla="*/ 100 w 119"/>
                  <a:gd name="T27" fmla="*/ 153 h 119"/>
                  <a:gd name="T28" fmla="*/ 90 w 119"/>
                  <a:gd name="T29" fmla="*/ 151 h 119"/>
                  <a:gd name="T30" fmla="*/ 80 w 119"/>
                  <a:gd name="T31" fmla="*/ 151 h 119"/>
                  <a:gd name="T32" fmla="*/ 72 w 119"/>
                  <a:gd name="T33" fmla="*/ 151 h 119"/>
                  <a:gd name="T34" fmla="*/ 56 w 119"/>
                  <a:gd name="T35" fmla="*/ 151 h 119"/>
                  <a:gd name="T36" fmla="*/ 40 w 119"/>
                  <a:gd name="T37" fmla="*/ 156 h 119"/>
                  <a:gd name="T38" fmla="*/ 28 w 119"/>
                  <a:gd name="T39" fmla="*/ 165 h 119"/>
                  <a:gd name="T40" fmla="*/ 22 w 119"/>
                  <a:gd name="T41" fmla="*/ 165 h 119"/>
                  <a:gd name="T42" fmla="*/ 0 w 119"/>
                  <a:gd name="T43" fmla="*/ 89 h 119"/>
                  <a:gd name="T44" fmla="*/ 22 w 119"/>
                  <a:gd name="T45" fmla="*/ 0 h 119"/>
                  <a:gd name="T46" fmla="*/ 112 w 119"/>
                  <a:gd name="T47" fmla="*/ 25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9"/>
                  <a:gd name="T73" fmla="*/ 0 h 119"/>
                  <a:gd name="T74" fmla="*/ 119 w 119"/>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9" h="119">
                    <a:moveTo>
                      <a:pt x="112" y="18"/>
                    </a:moveTo>
                    <a:lnTo>
                      <a:pt x="118" y="28"/>
                    </a:lnTo>
                    <a:lnTo>
                      <a:pt x="116" y="44"/>
                    </a:lnTo>
                    <a:lnTo>
                      <a:pt x="118" y="48"/>
                    </a:lnTo>
                    <a:lnTo>
                      <a:pt x="118" y="56"/>
                    </a:lnTo>
                    <a:lnTo>
                      <a:pt x="114" y="58"/>
                    </a:lnTo>
                    <a:lnTo>
                      <a:pt x="110" y="64"/>
                    </a:lnTo>
                    <a:lnTo>
                      <a:pt x="106" y="78"/>
                    </a:lnTo>
                    <a:lnTo>
                      <a:pt x="104" y="82"/>
                    </a:lnTo>
                    <a:lnTo>
                      <a:pt x="102" y="88"/>
                    </a:lnTo>
                    <a:lnTo>
                      <a:pt x="106" y="100"/>
                    </a:lnTo>
                    <a:lnTo>
                      <a:pt x="110" y="106"/>
                    </a:lnTo>
                    <a:lnTo>
                      <a:pt x="110" y="112"/>
                    </a:lnTo>
                    <a:lnTo>
                      <a:pt x="100" y="110"/>
                    </a:lnTo>
                    <a:lnTo>
                      <a:pt x="90" y="108"/>
                    </a:lnTo>
                    <a:lnTo>
                      <a:pt x="80" y="108"/>
                    </a:lnTo>
                    <a:lnTo>
                      <a:pt x="72" y="108"/>
                    </a:lnTo>
                    <a:lnTo>
                      <a:pt x="56" y="108"/>
                    </a:lnTo>
                    <a:lnTo>
                      <a:pt x="40" y="112"/>
                    </a:lnTo>
                    <a:lnTo>
                      <a:pt x="28" y="118"/>
                    </a:lnTo>
                    <a:lnTo>
                      <a:pt x="22" y="118"/>
                    </a:lnTo>
                    <a:lnTo>
                      <a:pt x="0" y="64"/>
                    </a:lnTo>
                    <a:lnTo>
                      <a:pt x="22" y="0"/>
                    </a:lnTo>
                    <a:lnTo>
                      <a:pt x="112" y="18"/>
                    </a:lnTo>
                  </a:path>
                </a:pathLst>
              </a:custGeom>
              <a:solidFill>
                <a:schemeClr val="hlink"/>
              </a:solidFill>
              <a:ln w="12700" cap="rnd">
                <a:solidFill>
                  <a:schemeClr val="bg1"/>
                </a:solidFill>
                <a:round/>
                <a:headEnd/>
                <a:tailEnd/>
              </a:ln>
            </p:spPr>
            <p:txBody>
              <a:bodyPr/>
              <a:lstStyle/>
              <a:p>
                <a:endParaRPr lang="en-US"/>
              </a:p>
            </p:txBody>
          </p:sp>
          <p:sp>
            <p:nvSpPr>
              <p:cNvPr id="13991" name="Freeform 272"/>
              <p:cNvSpPr>
                <a:spLocks/>
              </p:cNvSpPr>
              <p:nvPr/>
            </p:nvSpPr>
            <p:spPr bwMode="ltGray">
              <a:xfrm>
                <a:off x="2266" y="2604"/>
                <a:ext cx="77" cy="97"/>
              </a:xfrm>
              <a:custGeom>
                <a:avLst/>
                <a:gdLst>
                  <a:gd name="T0" fmla="*/ 0 w 77"/>
                  <a:gd name="T1" fmla="*/ 39 h 87"/>
                  <a:gd name="T2" fmla="*/ 4 w 77"/>
                  <a:gd name="T3" fmla="*/ 50 h 87"/>
                  <a:gd name="T4" fmla="*/ 22 w 77"/>
                  <a:gd name="T5" fmla="*/ 72 h 87"/>
                  <a:gd name="T6" fmla="*/ 32 w 77"/>
                  <a:gd name="T7" fmla="*/ 93 h 87"/>
                  <a:gd name="T8" fmla="*/ 38 w 77"/>
                  <a:gd name="T9" fmla="*/ 95 h 87"/>
                  <a:gd name="T10" fmla="*/ 48 w 77"/>
                  <a:gd name="T11" fmla="*/ 108 h 87"/>
                  <a:gd name="T12" fmla="*/ 60 w 77"/>
                  <a:gd name="T13" fmla="*/ 117 h 87"/>
                  <a:gd name="T14" fmla="*/ 66 w 77"/>
                  <a:gd name="T15" fmla="*/ 119 h 87"/>
                  <a:gd name="T16" fmla="*/ 70 w 77"/>
                  <a:gd name="T17" fmla="*/ 119 h 87"/>
                  <a:gd name="T18" fmla="*/ 70 w 77"/>
                  <a:gd name="T19" fmla="*/ 95 h 87"/>
                  <a:gd name="T20" fmla="*/ 76 w 77"/>
                  <a:gd name="T21" fmla="*/ 80 h 87"/>
                  <a:gd name="T22" fmla="*/ 76 w 77"/>
                  <a:gd name="T23" fmla="*/ 77 h 87"/>
                  <a:gd name="T24" fmla="*/ 66 w 77"/>
                  <a:gd name="T25" fmla="*/ 75 h 87"/>
                  <a:gd name="T26" fmla="*/ 64 w 77"/>
                  <a:gd name="T27" fmla="*/ 61 h 87"/>
                  <a:gd name="T28" fmla="*/ 52 w 77"/>
                  <a:gd name="T29" fmla="*/ 58 h 87"/>
                  <a:gd name="T30" fmla="*/ 60 w 77"/>
                  <a:gd name="T31" fmla="*/ 52 h 87"/>
                  <a:gd name="T32" fmla="*/ 60 w 77"/>
                  <a:gd name="T33" fmla="*/ 45 h 87"/>
                  <a:gd name="T34" fmla="*/ 62 w 77"/>
                  <a:gd name="T35" fmla="*/ 41 h 87"/>
                  <a:gd name="T36" fmla="*/ 62 w 77"/>
                  <a:gd name="T37" fmla="*/ 28 h 87"/>
                  <a:gd name="T38" fmla="*/ 38 w 77"/>
                  <a:gd name="T39" fmla="*/ 0 h 87"/>
                  <a:gd name="T40" fmla="*/ 8 w 77"/>
                  <a:gd name="T41" fmla="*/ 20 h 87"/>
                  <a:gd name="T42" fmla="*/ 0 w 77"/>
                  <a:gd name="T43" fmla="*/ 39 h 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
                  <a:gd name="T67" fmla="*/ 0 h 87"/>
                  <a:gd name="T68" fmla="*/ 77 w 77"/>
                  <a:gd name="T69" fmla="*/ 87 h 8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 h="87">
                    <a:moveTo>
                      <a:pt x="0" y="28"/>
                    </a:moveTo>
                    <a:lnTo>
                      <a:pt x="4" y="36"/>
                    </a:lnTo>
                    <a:lnTo>
                      <a:pt x="22" y="52"/>
                    </a:lnTo>
                    <a:lnTo>
                      <a:pt x="32" y="66"/>
                    </a:lnTo>
                    <a:lnTo>
                      <a:pt x="38" y="68"/>
                    </a:lnTo>
                    <a:lnTo>
                      <a:pt x="48" y="78"/>
                    </a:lnTo>
                    <a:lnTo>
                      <a:pt x="60" y="84"/>
                    </a:lnTo>
                    <a:lnTo>
                      <a:pt x="66" y="86"/>
                    </a:lnTo>
                    <a:lnTo>
                      <a:pt x="70" y="86"/>
                    </a:lnTo>
                    <a:lnTo>
                      <a:pt x="70" y="68"/>
                    </a:lnTo>
                    <a:lnTo>
                      <a:pt x="76" y="58"/>
                    </a:lnTo>
                    <a:lnTo>
                      <a:pt x="76" y="56"/>
                    </a:lnTo>
                    <a:lnTo>
                      <a:pt x="66" y="54"/>
                    </a:lnTo>
                    <a:lnTo>
                      <a:pt x="64" y="44"/>
                    </a:lnTo>
                    <a:lnTo>
                      <a:pt x="52" y="42"/>
                    </a:lnTo>
                    <a:lnTo>
                      <a:pt x="60" y="38"/>
                    </a:lnTo>
                    <a:lnTo>
                      <a:pt x="60" y="32"/>
                    </a:lnTo>
                    <a:lnTo>
                      <a:pt x="62" y="30"/>
                    </a:lnTo>
                    <a:lnTo>
                      <a:pt x="62" y="20"/>
                    </a:lnTo>
                    <a:lnTo>
                      <a:pt x="38" y="0"/>
                    </a:lnTo>
                    <a:lnTo>
                      <a:pt x="8" y="14"/>
                    </a:lnTo>
                    <a:lnTo>
                      <a:pt x="0" y="28"/>
                    </a:lnTo>
                  </a:path>
                </a:pathLst>
              </a:custGeom>
              <a:solidFill>
                <a:schemeClr val="hlink"/>
              </a:solidFill>
              <a:ln w="12700" cap="rnd">
                <a:solidFill>
                  <a:schemeClr val="bg1"/>
                </a:solidFill>
                <a:round/>
                <a:headEnd/>
                <a:tailEnd/>
              </a:ln>
            </p:spPr>
            <p:txBody>
              <a:bodyPr/>
              <a:lstStyle/>
              <a:p>
                <a:endParaRPr lang="en-US"/>
              </a:p>
            </p:txBody>
          </p:sp>
          <p:sp>
            <p:nvSpPr>
              <p:cNvPr id="13992" name="Freeform 273"/>
              <p:cNvSpPr>
                <a:spLocks/>
              </p:cNvSpPr>
              <p:nvPr/>
            </p:nvSpPr>
            <p:spPr bwMode="ltGray">
              <a:xfrm>
                <a:off x="2244" y="2570"/>
                <a:ext cx="52" cy="75"/>
              </a:xfrm>
              <a:custGeom>
                <a:avLst/>
                <a:gdLst>
                  <a:gd name="T0" fmla="*/ 0 w 51"/>
                  <a:gd name="T1" fmla="*/ 31 h 67"/>
                  <a:gd name="T2" fmla="*/ 0 w 51"/>
                  <a:gd name="T3" fmla="*/ 43 h 67"/>
                  <a:gd name="T4" fmla="*/ 2 w 51"/>
                  <a:gd name="T5" fmla="*/ 54 h 67"/>
                  <a:gd name="T6" fmla="*/ 2 w 51"/>
                  <a:gd name="T7" fmla="*/ 62 h 67"/>
                  <a:gd name="T8" fmla="*/ 8 w 51"/>
                  <a:gd name="T9" fmla="*/ 71 h 67"/>
                  <a:gd name="T10" fmla="*/ 8 w 51"/>
                  <a:gd name="T11" fmla="*/ 75 h 67"/>
                  <a:gd name="T12" fmla="*/ 18 w 51"/>
                  <a:gd name="T13" fmla="*/ 82 h 67"/>
                  <a:gd name="T14" fmla="*/ 29 w 51"/>
                  <a:gd name="T15" fmla="*/ 93 h 67"/>
                  <a:gd name="T16" fmla="*/ 31 w 51"/>
                  <a:gd name="T17" fmla="*/ 93 h 67"/>
                  <a:gd name="T18" fmla="*/ 31 w 51"/>
                  <a:gd name="T19" fmla="*/ 84 h 67"/>
                  <a:gd name="T20" fmla="*/ 35 w 51"/>
                  <a:gd name="T21" fmla="*/ 84 h 67"/>
                  <a:gd name="T22" fmla="*/ 37 w 51"/>
                  <a:gd name="T23" fmla="*/ 73 h 67"/>
                  <a:gd name="T24" fmla="*/ 43 w 51"/>
                  <a:gd name="T25" fmla="*/ 67 h 67"/>
                  <a:gd name="T26" fmla="*/ 49 w 51"/>
                  <a:gd name="T27" fmla="*/ 67 h 67"/>
                  <a:gd name="T28" fmla="*/ 49 w 51"/>
                  <a:gd name="T29" fmla="*/ 56 h 67"/>
                  <a:gd name="T30" fmla="*/ 53 w 51"/>
                  <a:gd name="T31" fmla="*/ 48 h 67"/>
                  <a:gd name="T32" fmla="*/ 49 w 51"/>
                  <a:gd name="T33" fmla="*/ 2 h 67"/>
                  <a:gd name="T34" fmla="*/ 16 w 51"/>
                  <a:gd name="T35" fmla="*/ 0 h 67"/>
                  <a:gd name="T36" fmla="*/ 0 w 51"/>
                  <a:gd name="T37" fmla="*/ 31 h 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1"/>
                  <a:gd name="T58" fmla="*/ 0 h 67"/>
                  <a:gd name="T59" fmla="*/ 51 w 51"/>
                  <a:gd name="T60" fmla="*/ 67 h 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1" h="67">
                    <a:moveTo>
                      <a:pt x="0" y="22"/>
                    </a:moveTo>
                    <a:lnTo>
                      <a:pt x="0" y="30"/>
                    </a:lnTo>
                    <a:lnTo>
                      <a:pt x="2" y="38"/>
                    </a:lnTo>
                    <a:lnTo>
                      <a:pt x="2" y="44"/>
                    </a:lnTo>
                    <a:lnTo>
                      <a:pt x="8" y="50"/>
                    </a:lnTo>
                    <a:lnTo>
                      <a:pt x="8" y="54"/>
                    </a:lnTo>
                    <a:lnTo>
                      <a:pt x="18" y="58"/>
                    </a:lnTo>
                    <a:lnTo>
                      <a:pt x="26" y="66"/>
                    </a:lnTo>
                    <a:lnTo>
                      <a:pt x="28" y="66"/>
                    </a:lnTo>
                    <a:lnTo>
                      <a:pt x="28" y="60"/>
                    </a:lnTo>
                    <a:lnTo>
                      <a:pt x="32" y="60"/>
                    </a:lnTo>
                    <a:lnTo>
                      <a:pt x="34" y="52"/>
                    </a:lnTo>
                    <a:lnTo>
                      <a:pt x="40" y="48"/>
                    </a:lnTo>
                    <a:lnTo>
                      <a:pt x="46" y="48"/>
                    </a:lnTo>
                    <a:lnTo>
                      <a:pt x="46" y="40"/>
                    </a:lnTo>
                    <a:lnTo>
                      <a:pt x="50" y="34"/>
                    </a:lnTo>
                    <a:lnTo>
                      <a:pt x="46" y="2"/>
                    </a:lnTo>
                    <a:lnTo>
                      <a:pt x="16" y="0"/>
                    </a:lnTo>
                    <a:lnTo>
                      <a:pt x="0" y="22"/>
                    </a:lnTo>
                  </a:path>
                </a:pathLst>
              </a:custGeom>
              <a:solidFill>
                <a:schemeClr val="hlink"/>
              </a:solidFill>
              <a:ln w="12700" cap="rnd">
                <a:solidFill>
                  <a:schemeClr val="bg1"/>
                </a:solidFill>
                <a:round/>
                <a:headEnd/>
                <a:tailEnd/>
              </a:ln>
            </p:spPr>
            <p:txBody>
              <a:bodyPr/>
              <a:lstStyle/>
              <a:p>
                <a:endParaRPr lang="en-US"/>
              </a:p>
            </p:txBody>
          </p:sp>
          <p:sp>
            <p:nvSpPr>
              <p:cNvPr id="13993" name="Freeform 274"/>
              <p:cNvSpPr>
                <a:spLocks/>
              </p:cNvSpPr>
              <p:nvPr/>
            </p:nvSpPr>
            <p:spPr bwMode="ltGray">
              <a:xfrm>
                <a:off x="2214" y="2518"/>
                <a:ext cx="122" cy="115"/>
              </a:xfrm>
              <a:custGeom>
                <a:avLst/>
                <a:gdLst>
                  <a:gd name="T0" fmla="*/ 0 w 123"/>
                  <a:gd name="T1" fmla="*/ 45 h 103"/>
                  <a:gd name="T2" fmla="*/ 8 w 123"/>
                  <a:gd name="T3" fmla="*/ 49 h 103"/>
                  <a:gd name="T4" fmla="*/ 11 w 123"/>
                  <a:gd name="T5" fmla="*/ 55 h 103"/>
                  <a:gd name="T6" fmla="*/ 17 w 123"/>
                  <a:gd name="T7" fmla="*/ 63 h 103"/>
                  <a:gd name="T8" fmla="*/ 23 w 123"/>
                  <a:gd name="T9" fmla="*/ 73 h 103"/>
                  <a:gd name="T10" fmla="*/ 23 w 123"/>
                  <a:gd name="T11" fmla="*/ 79 h 103"/>
                  <a:gd name="T12" fmla="*/ 28 w 123"/>
                  <a:gd name="T13" fmla="*/ 94 h 103"/>
                  <a:gd name="T14" fmla="*/ 38 w 123"/>
                  <a:gd name="T15" fmla="*/ 85 h 103"/>
                  <a:gd name="T16" fmla="*/ 45 w 123"/>
                  <a:gd name="T17" fmla="*/ 73 h 103"/>
                  <a:gd name="T18" fmla="*/ 51 w 123"/>
                  <a:gd name="T19" fmla="*/ 64 h 103"/>
                  <a:gd name="T20" fmla="*/ 63 w 123"/>
                  <a:gd name="T21" fmla="*/ 67 h 103"/>
                  <a:gd name="T22" fmla="*/ 65 w 123"/>
                  <a:gd name="T23" fmla="*/ 73 h 103"/>
                  <a:gd name="T24" fmla="*/ 65 w 123"/>
                  <a:gd name="T25" fmla="*/ 75 h 103"/>
                  <a:gd name="T26" fmla="*/ 66 w 123"/>
                  <a:gd name="T27" fmla="*/ 87 h 103"/>
                  <a:gd name="T28" fmla="*/ 68 w 123"/>
                  <a:gd name="T29" fmla="*/ 94 h 103"/>
                  <a:gd name="T30" fmla="*/ 68 w 123"/>
                  <a:gd name="T31" fmla="*/ 106 h 103"/>
                  <a:gd name="T32" fmla="*/ 72 w 123"/>
                  <a:gd name="T33" fmla="*/ 108 h 103"/>
                  <a:gd name="T34" fmla="*/ 76 w 123"/>
                  <a:gd name="T35" fmla="*/ 106 h 103"/>
                  <a:gd name="T36" fmla="*/ 83 w 123"/>
                  <a:gd name="T37" fmla="*/ 108 h 103"/>
                  <a:gd name="T38" fmla="*/ 89 w 123"/>
                  <a:gd name="T39" fmla="*/ 121 h 103"/>
                  <a:gd name="T40" fmla="*/ 85 w 123"/>
                  <a:gd name="T41" fmla="*/ 132 h 103"/>
                  <a:gd name="T42" fmla="*/ 85 w 123"/>
                  <a:gd name="T43" fmla="*/ 136 h 103"/>
                  <a:gd name="T44" fmla="*/ 89 w 123"/>
                  <a:gd name="T45" fmla="*/ 142 h 103"/>
                  <a:gd name="T46" fmla="*/ 96 w 123"/>
                  <a:gd name="T47" fmla="*/ 133 h 103"/>
                  <a:gd name="T48" fmla="*/ 106 w 123"/>
                  <a:gd name="T49" fmla="*/ 132 h 103"/>
                  <a:gd name="T50" fmla="*/ 110 w 123"/>
                  <a:gd name="T51" fmla="*/ 124 h 103"/>
                  <a:gd name="T52" fmla="*/ 110 w 123"/>
                  <a:gd name="T53" fmla="*/ 108 h 103"/>
                  <a:gd name="T54" fmla="*/ 115 w 123"/>
                  <a:gd name="T55" fmla="*/ 108 h 103"/>
                  <a:gd name="T56" fmla="*/ 115 w 123"/>
                  <a:gd name="T57" fmla="*/ 97 h 103"/>
                  <a:gd name="T58" fmla="*/ 111 w 123"/>
                  <a:gd name="T59" fmla="*/ 94 h 103"/>
                  <a:gd name="T60" fmla="*/ 110 w 123"/>
                  <a:gd name="T61" fmla="*/ 87 h 103"/>
                  <a:gd name="T62" fmla="*/ 110 w 123"/>
                  <a:gd name="T63" fmla="*/ 79 h 103"/>
                  <a:gd name="T64" fmla="*/ 111 w 123"/>
                  <a:gd name="T65" fmla="*/ 73 h 103"/>
                  <a:gd name="T66" fmla="*/ 115 w 123"/>
                  <a:gd name="T67" fmla="*/ 67 h 103"/>
                  <a:gd name="T68" fmla="*/ 119 w 123"/>
                  <a:gd name="T69" fmla="*/ 64 h 103"/>
                  <a:gd name="T70" fmla="*/ 113 w 123"/>
                  <a:gd name="T71" fmla="*/ 21 h 103"/>
                  <a:gd name="T72" fmla="*/ 32 w 123"/>
                  <a:gd name="T73" fmla="*/ 0 h 103"/>
                  <a:gd name="T74" fmla="*/ 2 w 123"/>
                  <a:gd name="T75" fmla="*/ 36 h 103"/>
                  <a:gd name="T76" fmla="*/ 0 w 123"/>
                  <a:gd name="T77" fmla="*/ 45 h 10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3"/>
                  <a:gd name="T118" fmla="*/ 0 h 103"/>
                  <a:gd name="T119" fmla="*/ 123 w 123"/>
                  <a:gd name="T120" fmla="*/ 103 h 10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3" h="103">
                    <a:moveTo>
                      <a:pt x="0" y="32"/>
                    </a:moveTo>
                    <a:lnTo>
                      <a:pt x="8" y="35"/>
                    </a:lnTo>
                    <a:lnTo>
                      <a:pt x="11" y="39"/>
                    </a:lnTo>
                    <a:lnTo>
                      <a:pt x="17" y="45"/>
                    </a:lnTo>
                    <a:lnTo>
                      <a:pt x="23" y="52"/>
                    </a:lnTo>
                    <a:lnTo>
                      <a:pt x="23" y="57"/>
                    </a:lnTo>
                    <a:lnTo>
                      <a:pt x="28" y="67"/>
                    </a:lnTo>
                    <a:lnTo>
                      <a:pt x="38" y="61"/>
                    </a:lnTo>
                    <a:lnTo>
                      <a:pt x="45" y="52"/>
                    </a:lnTo>
                    <a:lnTo>
                      <a:pt x="51" y="46"/>
                    </a:lnTo>
                    <a:lnTo>
                      <a:pt x="66" y="48"/>
                    </a:lnTo>
                    <a:lnTo>
                      <a:pt x="68" y="52"/>
                    </a:lnTo>
                    <a:lnTo>
                      <a:pt x="68" y="54"/>
                    </a:lnTo>
                    <a:lnTo>
                      <a:pt x="69" y="63"/>
                    </a:lnTo>
                    <a:lnTo>
                      <a:pt x="71" y="67"/>
                    </a:lnTo>
                    <a:lnTo>
                      <a:pt x="71" y="76"/>
                    </a:lnTo>
                    <a:lnTo>
                      <a:pt x="75" y="78"/>
                    </a:lnTo>
                    <a:lnTo>
                      <a:pt x="79" y="76"/>
                    </a:lnTo>
                    <a:lnTo>
                      <a:pt x="86" y="78"/>
                    </a:lnTo>
                    <a:lnTo>
                      <a:pt x="92" y="87"/>
                    </a:lnTo>
                    <a:lnTo>
                      <a:pt x="88" y="95"/>
                    </a:lnTo>
                    <a:lnTo>
                      <a:pt x="88" y="98"/>
                    </a:lnTo>
                    <a:lnTo>
                      <a:pt x="92" y="102"/>
                    </a:lnTo>
                    <a:lnTo>
                      <a:pt x="99" y="96"/>
                    </a:lnTo>
                    <a:lnTo>
                      <a:pt x="109" y="95"/>
                    </a:lnTo>
                    <a:lnTo>
                      <a:pt x="113" y="89"/>
                    </a:lnTo>
                    <a:lnTo>
                      <a:pt x="113" y="78"/>
                    </a:lnTo>
                    <a:lnTo>
                      <a:pt x="118" y="78"/>
                    </a:lnTo>
                    <a:lnTo>
                      <a:pt x="118" y="70"/>
                    </a:lnTo>
                    <a:lnTo>
                      <a:pt x="114" y="67"/>
                    </a:lnTo>
                    <a:lnTo>
                      <a:pt x="113" y="63"/>
                    </a:lnTo>
                    <a:lnTo>
                      <a:pt x="113" y="57"/>
                    </a:lnTo>
                    <a:lnTo>
                      <a:pt x="114" y="52"/>
                    </a:lnTo>
                    <a:lnTo>
                      <a:pt x="118" y="48"/>
                    </a:lnTo>
                    <a:lnTo>
                      <a:pt x="122" y="46"/>
                    </a:lnTo>
                    <a:lnTo>
                      <a:pt x="116" y="15"/>
                    </a:lnTo>
                    <a:lnTo>
                      <a:pt x="32" y="0"/>
                    </a:lnTo>
                    <a:lnTo>
                      <a:pt x="2" y="26"/>
                    </a:lnTo>
                    <a:lnTo>
                      <a:pt x="0" y="32"/>
                    </a:lnTo>
                  </a:path>
                </a:pathLst>
              </a:custGeom>
              <a:solidFill>
                <a:schemeClr val="hlink"/>
              </a:solidFill>
              <a:ln w="12700" cap="rnd">
                <a:solidFill>
                  <a:schemeClr val="bg1"/>
                </a:solidFill>
                <a:round/>
                <a:headEnd/>
                <a:tailEnd/>
              </a:ln>
            </p:spPr>
            <p:txBody>
              <a:bodyPr/>
              <a:lstStyle/>
              <a:p>
                <a:endParaRPr lang="en-US"/>
              </a:p>
            </p:txBody>
          </p:sp>
          <p:sp>
            <p:nvSpPr>
              <p:cNvPr id="13994" name="Freeform 275"/>
              <p:cNvSpPr>
                <a:spLocks/>
              </p:cNvSpPr>
              <p:nvPr/>
            </p:nvSpPr>
            <p:spPr bwMode="ltGray">
              <a:xfrm>
                <a:off x="2213" y="2517"/>
                <a:ext cx="130" cy="124"/>
              </a:xfrm>
              <a:custGeom>
                <a:avLst/>
                <a:gdLst>
                  <a:gd name="T0" fmla="*/ 0 w 131"/>
                  <a:gd name="T1" fmla="*/ 47 h 111"/>
                  <a:gd name="T2" fmla="*/ 8 w 131"/>
                  <a:gd name="T3" fmla="*/ 53 h 111"/>
                  <a:gd name="T4" fmla="*/ 12 w 131"/>
                  <a:gd name="T5" fmla="*/ 59 h 111"/>
                  <a:gd name="T6" fmla="*/ 18 w 131"/>
                  <a:gd name="T7" fmla="*/ 67 h 111"/>
                  <a:gd name="T8" fmla="*/ 24 w 131"/>
                  <a:gd name="T9" fmla="*/ 78 h 111"/>
                  <a:gd name="T10" fmla="*/ 24 w 131"/>
                  <a:gd name="T11" fmla="*/ 86 h 111"/>
                  <a:gd name="T12" fmla="*/ 30 w 131"/>
                  <a:gd name="T13" fmla="*/ 99 h 111"/>
                  <a:gd name="T14" fmla="*/ 40 w 131"/>
                  <a:gd name="T15" fmla="*/ 93 h 111"/>
                  <a:gd name="T16" fmla="*/ 48 w 131"/>
                  <a:gd name="T17" fmla="*/ 78 h 111"/>
                  <a:gd name="T18" fmla="*/ 54 w 131"/>
                  <a:gd name="T19" fmla="*/ 70 h 111"/>
                  <a:gd name="T20" fmla="*/ 67 w 131"/>
                  <a:gd name="T21" fmla="*/ 73 h 111"/>
                  <a:gd name="T22" fmla="*/ 69 w 131"/>
                  <a:gd name="T23" fmla="*/ 78 h 111"/>
                  <a:gd name="T24" fmla="*/ 69 w 131"/>
                  <a:gd name="T25" fmla="*/ 82 h 111"/>
                  <a:gd name="T26" fmla="*/ 71 w 131"/>
                  <a:gd name="T27" fmla="*/ 95 h 111"/>
                  <a:gd name="T28" fmla="*/ 73 w 131"/>
                  <a:gd name="T29" fmla="*/ 99 h 111"/>
                  <a:gd name="T30" fmla="*/ 73 w 131"/>
                  <a:gd name="T31" fmla="*/ 115 h 111"/>
                  <a:gd name="T32" fmla="*/ 77 w 131"/>
                  <a:gd name="T33" fmla="*/ 117 h 111"/>
                  <a:gd name="T34" fmla="*/ 81 w 131"/>
                  <a:gd name="T35" fmla="*/ 115 h 111"/>
                  <a:gd name="T36" fmla="*/ 89 w 131"/>
                  <a:gd name="T37" fmla="*/ 117 h 111"/>
                  <a:gd name="T38" fmla="*/ 95 w 131"/>
                  <a:gd name="T39" fmla="*/ 131 h 111"/>
                  <a:gd name="T40" fmla="*/ 91 w 131"/>
                  <a:gd name="T41" fmla="*/ 142 h 111"/>
                  <a:gd name="T42" fmla="*/ 91 w 131"/>
                  <a:gd name="T43" fmla="*/ 147 h 111"/>
                  <a:gd name="T44" fmla="*/ 95 w 131"/>
                  <a:gd name="T45" fmla="*/ 153 h 111"/>
                  <a:gd name="T46" fmla="*/ 103 w 131"/>
                  <a:gd name="T47" fmla="*/ 145 h 111"/>
                  <a:gd name="T48" fmla="*/ 113 w 131"/>
                  <a:gd name="T49" fmla="*/ 142 h 111"/>
                  <a:gd name="T50" fmla="*/ 117 w 131"/>
                  <a:gd name="T51" fmla="*/ 134 h 111"/>
                  <a:gd name="T52" fmla="*/ 117 w 131"/>
                  <a:gd name="T53" fmla="*/ 117 h 111"/>
                  <a:gd name="T54" fmla="*/ 123 w 131"/>
                  <a:gd name="T55" fmla="*/ 117 h 111"/>
                  <a:gd name="T56" fmla="*/ 123 w 131"/>
                  <a:gd name="T57" fmla="*/ 106 h 111"/>
                  <a:gd name="T58" fmla="*/ 119 w 131"/>
                  <a:gd name="T59" fmla="*/ 99 h 111"/>
                  <a:gd name="T60" fmla="*/ 117 w 131"/>
                  <a:gd name="T61" fmla="*/ 95 h 111"/>
                  <a:gd name="T62" fmla="*/ 117 w 131"/>
                  <a:gd name="T63" fmla="*/ 86 h 111"/>
                  <a:gd name="T64" fmla="*/ 119 w 131"/>
                  <a:gd name="T65" fmla="*/ 78 h 111"/>
                  <a:gd name="T66" fmla="*/ 123 w 131"/>
                  <a:gd name="T67" fmla="*/ 73 h 111"/>
                  <a:gd name="T68" fmla="*/ 127 w 131"/>
                  <a:gd name="T69" fmla="*/ 70 h 111"/>
                  <a:gd name="T70" fmla="*/ 121 w 131"/>
                  <a:gd name="T71" fmla="*/ 22 h 111"/>
                  <a:gd name="T72" fmla="*/ 34 w 131"/>
                  <a:gd name="T73" fmla="*/ 0 h 111"/>
                  <a:gd name="T74" fmla="*/ 2 w 131"/>
                  <a:gd name="T75" fmla="*/ 39 h 111"/>
                  <a:gd name="T76" fmla="*/ 0 w 131"/>
                  <a:gd name="T77" fmla="*/ 47 h 11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31"/>
                  <a:gd name="T118" fmla="*/ 0 h 111"/>
                  <a:gd name="T119" fmla="*/ 131 w 131"/>
                  <a:gd name="T120" fmla="*/ 111 h 11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31" h="111">
                    <a:moveTo>
                      <a:pt x="0" y="34"/>
                    </a:moveTo>
                    <a:lnTo>
                      <a:pt x="8" y="38"/>
                    </a:lnTo>
                    <a:lnTo>
                      <a:pt x="12" y="42"/>
                    </a:lnTo>
                    <a:lnTo>
                      <a:pt x="18" y="48"/>
                    </a:lnTo>
                    <a:lnTo>
                      <a:pt x="24" y="56"/>
                    </a:lnTo>
                    <a:lnTo>
                      <a:pt x="24" y="62"/>
                    </a:lnTo>
                    <a:lnTo>
                      <a:pt x="30" y="72"/>
                    </a:lnTo>
                    <a:lnTo>
                      <a:pt x="40" y="66"/>
                    </a:lnTo>
                    <a:lnTo>
                      <a:pt x="48" y="56"/>
                    </a:lnTo>
                    <a:lnTo>
                      <a:pt x="54" y="50"/>
                    </a:lnTo>
                    <a:lnTo>
                      <a:pt x="70" y="52"/>
                    </a:lnTo>
                    <a:lnTo>
                      <a:pt x="72" y="56"/>
                    </a:lnTo>
                    <a:lnTo>
                      <a:pt x="72" y="58"/>
                    </a:lnTo>
                    <a:lnTo>
                      <a:pt x="74" y="68"/>
                    </a:lnTo>
                    <a:lnTo>
                      <a:pt x="76" y="72"/>
                    </a:lnTo>
                    <a:lnTo>
                      <a:pt x="76" y="82"/>
                    </a:lnTo>
                    <a:lnTo>
                      <a:pt x="80" y="84"/>
                    </a:lnTo>
                    <a:lnTo>
                      <a:pt x="84" y="82"/>
                    </a:lnTo>
                    <a:lnTo>
                      <a:pt x="92" y="84"/>
                    </a:lnTo>
                    <a:lnTo>
                      <a:pt x="98" y="94"/>
                    </a:lnTo>
                    <a:lnTo>
                      <a:pt x="94" y="102"/>
                    </a:lnTo>
                    <a:lnTo>
                      <a:pt x="94" y="106"/>
                    </a:lnTo>
                    <a:lnTo>
                      <a:pt x="98" y="110"/>
                    </a:lnTo>
                    <a:lnTo>
                      <a:pt x="106" y="104"/>
                    </a:lnTo>
                    <a:lnTo>
                      <a:pt x="116" y="102"/>
                    </a:lnTo>
                    <a:lnTo>
                      <a:pt x="120" y="96"/>
                    </a:lnTo>
                    <a:lnTo>
                      <a:pt x="120" y="84"/>
                    </a:lnTo>
                    <a:lnTo>
                      <a:pt x="126" y="84"/>
                    </a:lnTo>
                    <a:lnTo>
                      <a:pt x="126" y="76"/>
                    </a:lnTo>
                    <a:lnTo>
                      <a:pt x="122" y="72"/>
                    </a:lnTo>
                    <a:lnTo>
                      <a:pt x="120" y="68"/>
                    </a:lnTo>
                    <a:lnTo>
                      <a:pt x="120" y="62"/>
                    </a:lnTo>
                    <a:lnTo>
                      <a:pt x="122" y="56"/>
                    </a:lnTo>
                    <a:lnTo>
                      <a:pt x="126" y="52"/>
                    </a:lnTo>
                    <a:lnTo>
                      <a:pt x="130" y="50"/>
                    </a:lnTo>
                    <a:lnTo>
                      <a:pt x="124" y="16"/>
                    </a:lnTo>
                    <a:lnTo>
                      <a:pt x="34" y="0"/>
                    </a:lnTo>
                    <a:lnTo>
                      <a:pt x="2" y="28"/>
                    </a:lnTo>
                    <a:lnTo>
                      <a:pt x="0" y="34"/>
                    </a:lnTo>
                  </a:path>
                </a:pathLst>
              </a:custGeom>
              <a:solidFill>
                <a:schemeClr val="hlink"/>
              </a:solidFill>
              <a:ln w="12700" cap="rnd">
                <a:solidFill>
                  <a:schemeClr val="bg1"/>
                </a:solidFill>
                <a:round/>
                <a:headEnd/>
                <a:tailEnd/>
              </a:ln>
            </p:spPr>
            <p:txBody>
              <a:bodyPr/>
              <a:lstStyle/>
              <a:p>
                <a:endParaRPr lang="en-US"/>
              </a:p>
            </p:txBody>
          </p:sp>
          <p:sp>
            <p:nvSpPr>
              <p:cNvPr id="13995" name="Freeform 276"/>
              <p:cNvSpPr>
                <a:spLocks/>
              </p:cNvSpPr>
              <p:nvPr/>
            </p:nvSpPr>
            <p:spPr bwMode="ltGray">
              <a:xfrm>
                <a:off x="2203" y="2228"/>
                <a:ext cx="256" cy="267"/>
              </a:xfrm>
              <a:custGeom>
                <a:avLst/>
                <a:gdLst>
                  <a:gd name="T0" fmla="*/ 14 w 257"/>
                  <a:gd name="T1" fmla="*/ 136 h 239"/>
                  <a:gd name="T2" fmla="*/ 22 w 257"/>
                  <a:gd name="T3" fmla="*/ 117 h 239"/>
                  <a:gd name="T4" fmla="*/ 124 w 257"/>
                  <a:gd name="T5" fmla="*/ 4 h 239"/>
                  <a:gd name="T6" fmla="*/ 187 w 257"/>
                  <a:gd name="T7" fmla="*/ 0 h 239"/>
                  <a:gd name="T8" fmla="*/ 253 w 257"/>
                  <a:gd name="T9" fmla="*/ 88 h 239"/>
                  <a:gd name="T10" fmla="*/ 211 w 257"/>
                  <a:gd name="T11" fmla="*/ 312 h 239"/>
                  <a:gd name="T12" fmla="*/ 70 w 257"/>
                  <a:gd name="T13" fmla="*/ 332 h 239"/>
                  <a:gd name="T14" fmla="*/ 0 w 257"/>
                  <a:gd name="T15" fmla="*/ 276 h 239"/>
                  <a:gd name="T16" fmla="*/ 2 w 257"/>
                  <a:gd name="T17" fmla="*/ 263 h 239"/>
                  <a:gd name="T18" fmla="*/ 8 w 257"/>
                  <a:gd name="T19" fmla="*/ 257 h 239"/>
                  <a:gd name="T20" fmla="*/ 6 w 257"/>
                  <a:gd name="T21" fmla="*/ 248 h 239"/>
                  <a:gd name="T22" fmla="*/ 14 w 257"/>
                  <a:gd name="T23" fmla="*/ 231 h 239"/>
                  <a:gd name="T24" fmla="*/ 18 w 257"/>
                  <a:gd name="T25" fmla="*/ 217 h 239"/>
                  <a:gd name="T26" fmla="*/ 18 w 257"/>
                  <a:gd name="T27" fmla="*/ 188 h 239"/>
                  <a:gd name="T28" fmla="*/ 12 w 257"/>
                  <a:gd name="T29" fmla="*/ 179 h 239"/>
                  <a:gd name="T30" fmla="*/ 16 w 257"/>
                  <a:gd name="T31" fmla="*/ 173 h 239"/>
                  <a:gd name="T32" fmla="*/ 20 w 257"/>
                  <a:gd name="T33" fmla="*/ 147 h 239"/>
                  <a:gd name="T34" fmla="*/ 14 w 257"/>
                  <a:gd name="T35" fmla="*/ 136 h 2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7"/>
                  <a:gd name="T55" fmla="*/ 0 h 239"/>
                  <a:gd name="T56" fmla="*/ 257 w 257"/>
                  <a:gd name="T57" fmla="*/ 239 h 2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7" h="239">
                    <a:moveTo>
                      <a:pt x="14" y="98"/>
                    </a:moveTo>
                    <a:lnTo>
                      <a:pt x="22" y="84"/>
                    </a:lnTo>
                    <a:lnTo>
                      <a:pt x="124" y="4"/>
                    </a:lnTo>
                    <a:lnTo>
                      <a:pt x="190" y="0"/>
                    </a:lnTo>
                    <a:lnTo>
                      <a:pt x="256" y="64"/>
                    </a:lnTo>
                    <a:lnTo>
                      <a:pt x="214" y="224"/>
                    </a:lnTo>
                    <a:lnTo>
                      <a:pt x="70" y="238"/>
                    </a:lnTo>
                    <a:lnTo>
                      <a:pt x="0" y="198"/>
                    </a:lnTo>
                    <a:lnTo>
                      <a:pt x="2" y="188"/>
                    </a:lnTo>
                    <a:lnTo>
                      <a:pt x="8" y="184"/>
                    </a:lnTo>
                    <a:lnTo>
                      <a:pt x="6" y="178"/>
                    </a:lnTo>
                    <a:lnTo>
                      <a:pt x="14" y="166"/>
                    </a:lnTo>
                    <a:lnTo>
                      <a:pt x="18" y="156"/>
                    </a:lnTo>
                    <a:lnTo>
                      <a:pt x="18" y="134"/>
                    </a:lnTo>
                    <a:lnTo>
                      <a:pt x="12" y="128"/>
                    </a:lnTo>
                    <a:lnTo>
                      <a:pt x="16" y="124"/>
                    </a:lnTo>
                    <a:lnTo>
                      <a:pt x="20" y="106"/>
                    </a:lnTo>
                    <a:lnTo>
                      <a:pt x="14" y="98"/>
                    </a:lnTo>
                  </a:path>
                </a:pathLst>
              </a:custGeom>
              <a:solidFill>
                <a:schemeClr val="hlink"/>
              </a:solidFill>
              <a:ln w="12700" cap="rnd">
                <a:solidFill>
                  <a:schemeClr val="bg1"/>
                </a:solidFill>
                <a:round/>
                <a:headEnd/>
                <a:tailEnd/>
              </a:ln>
            </p:spPr>
            <p:txBody>
              <a:bodyPr/>
              <a:lstStyle/>
              <a:p>
                <a:endParaRPr lang="en-US"/>
              </a:p>
            </p:txBody>
          </p:sp>
          <p:sp>
            <p:nvSpPr>
              <p:cNvPr id="13996" name="Freeform 277"/>
              <p:cNvSpPr>
                <a:spLocks/>
              </p:cNvSpPr>
              <p:nvPr/>
            </p:nvSpPr>
            <p:spPr bwMode="ltGray">
              <a:xfrm>
                <a:off x="2190" y="2515"/>
                <a:ext cx="54" cy="43"/>
              </a:xfrm>
              <a:custGeom>
                <a:avLst/>
                <a:gdLst>
                  <a:gd name="T0" fmla="*/ 31 w 53"/>
                  <a:gd name="T1" fmla="*/ 51 h 39"/>
                  <a:gd name="T2" fmla="*/ 22 w 53"/>
                  <a:gd name="T3" fmla="*/ 49 h 39"/>
                  <a:gd name="T4" fmla="*/ 20 w 53"/>
                  <a:gd name="T5" fmla="*/ 45 h 39"/>
                  <a:gd name="T6" fmla="*/ 18 w 53"/>
                  <a:gd name="T7" fmla="*/ 29 h 39"/>
                  <a:gd name="T8" fmla="*/ 16 w 53"/>
                  <a:gd name="T9" fmla="*/ 26 h 39"/>
                  <a:gd name="T10" fmla="*/ 12 w 53"/>
                  <a:gd name="T11" fmla="*/ 26 h 39"/>
                  <a:gd name="T12" fmla="*/ 0 w 53"/>
                  <a:gd name="T13" fmla="*/ 9 h 39"/>
                  <a:gd name="T14" fmla="*/ 24 w 53"/>
                  <a:gd name="T15" fmla="*/ 0 h 39"/>
                  <a:gd name="T16" fmla="*/ 55 w 53"/>
                  <a:gd name="T17" fmla="*/ 4 h 39"/>
                  <a:gd name="T18" fmla="*/ 55 w 53"/>
                  <a:gd name="T19" fmla="*/ 11 h 39"/>
                  <a:gd name="T20" fmla="*/ 51 w 53"/>
                  <a:gd name="T21" fmla="*/ 15 h 39"/>
                  <a:gd name="T22" fmla="*/ 53 w 53"/>
                  <a:gd name="T23" fmla="*/ 26 h 39"/>
                  <a:gd name="T24" fmla="*/ 47 w 53"/>
                  <a:gd name="T25" fmla="*/ 35 h 39"/>
                  <a:gd name="T26" fmla="*/ 41 w 53"/>
                  <a:gd name="T27" fmla="*/ 32 h 39"/>
                  <a:gd name="T28" fmla="*/ 33 w 53"/>
                  <a:gd name="T29" fmla="*/ 43 h 39"/>
                  <a:gd name="T30" fmla="*/ 31 w 53"/>
                  <a:gd name="T31" fmla="*/ 51 h 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
                  <a:gd name="T49" fmla="*/ 0 h 39"/>
                  <a:gd name="T50" fmla="*/ 53 w 53"/>
                  <a:gd name="T51" fmla="*/ 39 h 3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 h="39">
                    <a:moveTo>
                      <a:pt x="28" y="38"/>
                    </a:moveTo>
                    <a:lnTo>
                      <a:pt x="22" y="36"/>
                    </a:lnTo>
                    <a:lnTo>
                      <a:pt x="20" y="34"/>
                    </a:lnTo>
                    <a:lnTo>
                      <a:pt x="18" y="22"/>
                    </a:lnTo>
                    <a:lnTo>
                      <a:pt x="16" y="20"/>
                    </a:lnTo>
                    <a:lnTo>
                      <a:pt x="12" y="20"/>
                    </a:lnTo>
                    <a:lnTo>
                      <a:pt x="0" y="6"/>
                    </a:lnTo>
                    <a:lnTo>
                      <a:pt x="24" y="0"/>
                    </a:lnTo>
                    <a:lnTo>
                      <a:pt x="52" y="4"/>
                    </a:lnTo>
                    <a:lnTo>
                      <a:pt x="52" y="8"/>
                    </a:lnTo>
                    <a:lnTo>
                      <a:pt x="48" y="12"/>
                    </a:lnTo>
                    <a:lnTo>
                      <a:pt x="50" y="20"/>
                    </a:lnTo>
                    <a:lnTo>
                      <a:pt x="44" y="26"/>
                    </a:lnTo>
                    <a:lnTo>
                      <a:pt x="38" y="24"/>
                    </a:lnTo>
                    <a:lnTo>
                      <a:pt x="30" y="32"/>
                    </a:lnTo>
                    <a:lnTo>
                      <a:pt x="28" y="38"/>
                    </a:lnTo>
                  </a:path>
                </a:pathLst>
              </a:custGeom>
              <a:solidFill>
                <a:schemeClr val="hlink"/>
              </a:solidFill>
              <a:ln w="12700" cap="rnd">
                <a:solidFill>
                  <a:schemeClr val="bg1"/>
                </a:solidFill>
                <a:round/>
                <a:headEnd/>
                <a:tailEnd/>
              </a:ln>
            </p:spPr>
            <p:txBody>
              <a:bodyPr/>
              <a:lstStyle/>
              <a:p>
                <a:endParaRPr lang="en-US"/>
              </a:p>
            </p:txBody>
          </p:sp>
          <p:sp>
            <p:nvSpPr>
              <p:cNvPr id="13997" name="Freeform 278"/>
              <p:cNvSpPr>
                <a:spLocks/>
              </p:cNvSpPr>
              <p:nvPr/>
            </p:nvSpPr>
            <p:spPr bwMode="ltGray">
              <a:xfrm>
                <a:off x="2190" y="2434"/>
                <a:ext cx="88" cy="100"/>
              </a:xfrm>
              <a:custGeom>
                <a:avLst/>
                <a:gdLst>
                  <a:gd name="T0" fmla="*/ 0 w 87"/>
                  <a:gd name="T1" fmla="*/ 43 h 89"/>
                  <a:gd name="T2" fmla="*/ 12 w 87"/>
                  <a:gd name="T3" fmla="*/ 20 h 89"/>
                  <a:gd name="T4" fmla="*/ 12 w 87"/>
                  <a:gd name="T5" fmla="*/ 11 h 89"/>
                  <a:gd name="T6" fmla="*/ 16 w 87"/>
                  <a:gd name="T7" fmla="*/ 13 h 89"/>
                  <a:gd name="T8" fmla="*/ 24 w 87"/>
                  <a:gd name="T9" fmla="*/ 2 h 89"/>
                  <a:gd name="T10" fmla="*/ 30 w 87"/>
                  <a:gd name="T11" fmla="*/ 9 h 89"/>
                  <a:gd name="T12" fmla="*/ 38 w 87"/>
                  <a:gd name="T13" fmla="*/ 0 h 89"/>
                  <a:gd name="T14" fmla="*/ 51 w 87"/>
                  <a:gd name="T15" fmla="*/ 2 h 89"/>
                  <a:gd name="T16" fmla="*/ 59 w 87"/>
                  <a:gd name="T17" fmla="*/ 4 h 89"/>
                  <a:gd name="T18" fmla="*/ 63 w 87"/>
                  <a:gd name="T19" fmla="*/ 17 h 89"/>
                  <a:gd name="T20" fmla="*/ 71 w 87"/>
                  <a:gd name="T21" fmla="*/ 17 h 89"/>
                  <a:gd name="T22" fmla="*/ 71 w 87"/>
                  <a:gd name="T23" fmla="*/ 31 h 89"/>
                  <a:gd name="T24" fmla="*/ 75 w 87"/>
                  <a:gd name="T25" fmla="*/ 37 h 89"/>
                  <a:gd name="T26" fmla="*/ 77 w 87"/>
                  <a:gd name="T27" fmla="*/ 43 h 89"/>
                  <a:gd name="T28" fmla="*/ 85 w 87"/>
                  <a:gd name="T29" fmla="*/ 60 h 89"/>
                  <a:gd name="T30" fmla="*/ 89 w 87"/>
                  <a:gd name="T31" fmla="*/ 119 h 89"/>
                  <a:gd name="T32" fmla="*/ 85 w 87"/>
                  <a:gd name="T33" fmla="*/ 125 h 89"/>
                  <a:gd name="T34" fmla="*/ 77 w 87"/>
                  <a:gd name="T35" fmla="*/ 125 h 89"/>
                  <a:gd name="T36" fmla="*/ 61 w 87"/>
                  <a:gd name="T37" fmla="*/ 111 h 89"/>
                  <a:gd name="T38" fmla="*/ 55 w 87"/>
                  <a:gd name="T39" fmla="*/ 111 h 89"/>
                  <a:gd name="T40" fmla="*/ 49 w 87"/>
                  <a:gd name="T41" fmla="*/ 108 h 89"/>
                  <a:gd name="T42" fmla="*/ 32 w 87"/>
                  <a:gd name="T43" fmla="*/ 108 h 89"/>
                  <a:gd name="T44" fmla="*/ 24 w 87"/>
                  <a:gd name="T45" fmla="*/ 108 h 89"/>
                  <a:gd name="T46" fmla="*/ 20 w 87"/>
                  <a:gd name="T47" fmla="*/ 113 h 89"/>
                  <a:gd name="T48" fmla="*/ 16 w 87"/>
                  <a:gd name="T49" fmla="*/ 111 h 89"/>
                  <a:gd name="T50" fmla="*/ 16 w 87"/>
                  <a:gd name="T51" fmla="*/ 108 h 89"/>
                  <a:gd name="T52" fmla="*/ 10 w 87"/>
                  <a:gd name="T53" fmla="*/ 111 h 89"/>
                  <a:gd name="T54" fmla="*/ 4 w 87"/>
                  <a:gd name="T55" fmla="*/ 111 h 89"/>
                  <a:gd name="T56" fmla="*/ 0 w 87"/>
                  <a:gd name="T57" fmla="*/ 111 h 89"/>
                  <a:gd name="T58" fmla="*/ 2 w 87"/>
                  <a:gd name="T59" fmla="*/ 91 h 89"/>
                  <a:gd name="T60" fmla="*/ 6 w 87"/>
                  <a:gd name="T61" fmla="*/ 78 h 89"/>
                  <a:gd name="T62" fmla="*/ 2 w 87"/>
                  <a:gd name="T63" fmla="*/ 73 h 89"/>
                  <a:gd name="T64" fmla="*/ 2 w 87"/>
                  <a:gd name="T65" fmla="*/ 60 h 89"/>
                  <a:gd name="T66" fmla="*/ 2 w 87"/>
                  <a:gd name="T67" fmla="*/ 51 h 89"/>
                  <a:gd name="T68" fmla="*/ 0 w 87"/>
                  <a:gd name="T69" fmla="*/ 48 h 89"/>
                  <a:gd name="T70" fmla="*/ 0 w 87"/>
                  <a:gd name="T71" fmla="*/ 43 h 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7"/>
                  <a:gd name="T109" fmla="*/ 0 h 89"/>
                  <a:gd name="T110" fmla="*/ 87 w 87"/>
                  <a:gd name="T111" fmla="*/ 89 h 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7" h="89">
                    <a:moveTo>
                      <a:pt x="0" y="30"/>
                    </a:moveTo>
                    <a:lnTo>
                      <a:pt x="12" y="14"/>
                    </a:lnTo>
                    <a:lnTo>
                      <a:pt x="12" y="8"/>
                    </a:lnTo>
                    <a:lnTo>
                      <a:pt x="16" y="10"/>
                    </a:lnTo>
                    <a:lnTo>
                      <a:pt x="24" y="2"/>
                    </a:lnTo>
                    <a:lnTo>
                      <a:pt x="30" y="6"/>
                    </a:lnTo>
                    <a:lnTo>
                      <a:pt x="38" y="0"/>
                    </a:lnTo>
                    <a:lnTo>
                      <a:pt x="48" y="2"/>
                    </a:lnTo>
                    <a:lnTo>
                      <a:pt x="56" y="4"/>
                    </a:lnTo>
                    <a:lnTo>
                      <a:pt x="60" y="12"/>
                    </a:lnTo>
                    <a:lnTo>
                      <a:pt x="68" y="12"/>
                    </a:lnTo>
                    <a:lnTo>
                      <a:pt x="68" y="22"/>
                    </a:lnTo>
                    <a:lnTo>
                      <a:pt x="72" y="26"/>
                    </a:lnTo>
                    <a:lnTo>
                      <a:pt x="74" y="30"/>
                    </a:lnTo>
                    <a:lnTo>
                      <a:pt x="82" y="42"/>
                    </a:lnTo>
                    <a:lnTo>
                      <a:pt x="86" y="84"/>
                    </a:lnTo>
                    <a:lnTo>
                      <a:pt x="82" y="88"/>
                    </a:lnTo>
                    <a:lnTo>
                      <a:pt x="74" y="88"/>
                    </a:lnTo>
                    <a:lnTo>
                      <a:pt x="58" y="78"/>
                    </a:lnTo>
                    <a:lnTo>
                      <a:pt x="52" y="78"/>
                    </a:lnTo>
                    <a:lnTo>
                      <a:pt x="46" y="76"/>
                    </a:lnTo>
                    <a:lnTo>
                      <a:pt x="32" y="76"/>
                    </a:lnTo>
                    <a:lnTo>
                      <a:pt x="24" y="76"/>
                    </a:lnTo>
                    <a:lnTo>
                      <a:pt x="20" y="80"/>
                    </a:lnTo>
                    <a:lnTo>
                      <a:pt x="16" y="78"/>
                    </a:lnTo>
                    <a:lnTo>
                      <a:pt x="16" y="76"/>
                    </a:lnTo>
                    <a:lnTo>
                      <a:pt x="10" y="78"/>
                    </a:lnTo>
                    <a:lnTo>
                      <a:pt x="4" y="78"/>
                    </a:lnTo>
                    <a:lnTo>
                      <a:pt x="0" y="78"/>
                    </a:lnTo>
                    <a:lnTo>
                      <a:pt x="2" y="64"/>
                    </a:lnTo>
                    <a:lnTo>
                      <a:pt x="6" y="54"/>
                    </a:lnTo>
                    <a:lnTo>
                      <a:pt x="2" y="52"/>
                    </a:lnTo>
                    <a:lnTo>
                      <a:pt x="2" y="42"/>
                    </a:lnTo>
                    <a:lnTo>
                      <a:pt x="2" y="36"/>
                    </a:lnTo>
                    <a:lnTo>
                      <a:pt x="0" y="34"/>
                    </a:lnTo>
                    <a:lnTo>
                      <a:pt x="0" y="30"/>
                    </a:lnTo>
                  </a:path>
                </a:pathLst>
              </a:custGeom>
              <a:solidFill>
                <a:schemeClr val="hlink"/>
              </a:solidFill>
              <a:ln w="12700" cap="rnd">
                <a:solidFill>
                  <a:schemeClr val="bg1"/>
                </a:solidFill>
                <a:round/>
                <a:headEnd/>
                <a:tailEnd/>
              </a:ln>
            </p:spPr>
            <p:txBody>
              <a:bodyPr/>
              <a:lstStyle/>
              <a:p>
                <a:endParaRPr lang="en-US"/>
              </a:p>
            </p:txBody>
          </p:sp>
          <p:sp>
            <p:nvSpPr>
              <p:cNvPr id="13998" name="Freeform 279"/>
              <p:cNvSpPr>
                <a:spLocks/>
              </p:cNvSpPr>
              <p:nvPr/>
            </p:nvSpPr>
            <p:spPr bwMode="ltGray">
              <a:xfrm>
                <a:off x="2269" y="2286"/>
                <a:ext cx="311" cy="303"/>
              </a:xfrm>
              <a:custGeom>
                <a:avLst/>
                <a:gdLst>
                  <a:gd name="T0" fmla="*/ 181 w 313"/>
                  <a:gd name="T1" fmla="*/ 2 h 271"/>
                  <a:gd name="T2" fmla="*/ 145 w 313"/>
                  <a:gd name="T3" fmla="*/ 0 h 271"/>
                  <a:gd name="T4" fmla="*/ 133 w 313"/>
                  <a:gd name="T5" fmla="*/ 190 h 271"/>
                  <a:gd name="T6" fmla="*/ 141 w 313"/>
                  <a:gd name="T7" fmla="*/ 203 h 271"/>
                  <a:gd name="T8" fmla="*/ 133 w 313"/>
                  <a:gd name="T9" fmla="*/ 229 h 271"/>
                  <a:gd name="T10" fmla="*/ 64 w 313"/>
                  <a:gd name="T11" fmla="*/ 218 h 271"/>
                  <a:gd name="T12" fmla="*/ 56 w 313"/>
                  <a:gd name="T13" fmla="*/ 206 h 271"/>
                  <a:gd name="T14" fmla="*/ 52 w 313"/>
                  <a:gd name="T15" fmla="*/ 221 h 271"/>
                  <a:gd name="T16" fmla="*/ 44 w 313"/>
                  <a:gd name="T17" fmla="*/ 221 h 271"/>
                  <a:gd name="T18" fmla="*/ 34 w 313"/>
                  <a:gd name="T19" fmla="*/ 233 h 271"/>
                  <a:gd name="T20" fmla="*/ 30 w 313"/>
                  <a:gd name="T21" fmla="*/ 235 h 271"/>
                  <a:gd name="T22" fmla="*/ 28 w 313"/>
                  <a:gd name="T23" fmla="*/ 224 h 271"/>
                  <a:gd name="T24" fmla="*/ 30 w 313"/>
                  <a:gd name="T25" fmla="*/ 221 h 271"/>
                  <a:gd name="T26" fmla="*/ 26 w 313"/>
                  <a:gd name="T27" fmla="*/ 215 h 271"/>
                  <a:gd name="T28" fmla="*/ 20 w 313"/>
                  <a:gd name="T29" fmla="*/ 221 h 271"/>
                  <a:gd name="T30" fmla="*/ 18 w 313"/>
                  <a:gd name="T31" fmla="*/ 224 h 271"/>
                  <a:gd name="T32" fmla="*/ 14 w 313"/>
                  <a:gd name="T33" fmla="*/ 248 h 271"/>
                  <a:gd name="T34" fmla="*/ 4 w 313"/>
                  <a:gd name="T35" fmla="*/ 244 h 271"/>
                  <a:gd name="T36" fmla="*/ 0 w 313"/>
                  <a:gd name="T37" fmla="*/ 280 h 271"/>
                  <a:gd name="T38" fmla="*/ 4 w 313"/>
                  <a:gd name="T39" fmla="*/ 292 h 271"/>
                  <a:gd name="T40" fmla="*/ 6 w 313"/>
                  <a:gd name="T41" fmla="*/ 296 h 271"/>
                  <a:gd name="T42" fmla="*/ 4 w 313"/>
                  <a:gd name="T43" fmla="*/ 307 h 271"/>
                  <a:gd name="T44" fmla="*/ 12 w 313"/>
                  <a:gd name="T45" fmla="*/ 310 h 271"/>
                  <a:gd name="T46" fmla="*/ 18 w 313"/>
                  <a:gd name="T47" fmla="*/ 316 h 271"/>
                  <a:gd name="T48" fmla="*/ 28 w 313"/>
                  <a:gd name="T49" fmla="*/ 328 h 271"/>
                  <a:gd name="T50" fmla="*/ 34 w 313"/>
                  <a:gd name="T51" fmla="*/ 330 h 271"/>
                  <a:gd name="T52" fmla="*/ 46 w 313"/>
                  <a:gd name="T53" fmla="*/ 319 h 271"/>
                  <a:gd name="T54" fmla="*/ 48 w 313"/>
                  <a:gd name="T55" fmla="*/ 310 h 271"/>
                  <a:gd name="T56" fmla="*/ 58 w 313"/>
                  <a:gd name="T57" fmla="*/ 310 h 271"/>
                  <a:gd name="T58" fmla="*/ 60 w 313"/>
                  <a:gd name="T59" fmla="*/ 321 h 271"/>
                  <a:gd name="T60" fmla="*/ 64 w 313"/>
                  <a:gd name="T61" fmla="*/ 330 h 271"/>
                  <a:gd name="T62" fmla="*/ 68 w 313"/>
                  <a:gd name="T63" fmla="*/ 341 h 271"/>
                  <a:gd name="T64" fmla="*/ 62 w 313"/>
                  <a:gd name="T65" fmla="*/ 350 h 271"/>
                  <a:gd name="T66" fmla="*/ 60 w 313"/>
                  <a:gd name="T67" fmla="*/ 358 h 271"/>
                  <a:gd name="T68" fmla="*/ 70 w 313"/>
                  <a:gd name="T69" fmla="*/ 356 h 271"/>
                  <a:gd name="T70" fmla="*/ 72 w 313"/>
                  <a:gd name="T71" fmla="*/ 363 h 271"/>
                  <a:gd name="T72" fmla="*/ 74 w 313"/>
                  <a:gd name="T73" fmla="*/ 360 h 271"/>
                  <a:gd name="T74" fmla="*/ 78 w 313"/>
                  <a:gd name="T75" fmla="*/ 363 h 271"/>
                  <a:gd name="T76" fmla="*/ 83 w 313"/>
                  <a:gd name="T77" fmla="*/ 371 h 271"/>
                  <a:gd name="T78" fmla="*/ 83 w 313"/>
                  <a:gd name="T79" fmla="*/ 375 h 271"/>
                  <a:gd name="T80" fmla="*/ 95 w 313"/>
                  <a:gd name="T81" fmla="*/ 367 h 271"/>
                  <a:gd name="T82" fmla="*/ 101 w 313"/>
                  <a:gd name="T83" fmla="*/ 363 h 271"/>
                  <a:gd name="T84" fmla="*/ 105 w 313"/>
                  <a:gd name="T85" fmla="*/ 378 h 271"/>
                  <a:gd name="T86" fmla="*/ 121 w 313"/>
                  <a:gd name="T87" fmla="*/ 360 h 271"/>
                  <a:gd name="T88" fmla="*/ 306 w 313"/>
                  <a:gd name="T89" fmla="*/ 246 h 271"/>
                  <a:gd name="T90" fmla="*/ 302 w 313"/>
                  <a:gd name="T91" fmla="*/ 112 h 271"/>
                  <a:gd name="T92" fmla="*/ 181 w 313"/>
                  <a:gd name="T93" fmla="*/ 2 h 2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13"/>
                  <a:gd name="T142" fmla="*/ 0 h 271"/>
                  <a:gd name="T143" fmla="*/ 313 w 313"/>
                  <a:gd name="T144" fmla="*/ 271 h 27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13" h="271">
                    <a:moveTo>
                      <a:pt x="184" y="2"/>
                    </a:moveTo>
                    <a:lnTo>
                      <a:pt x="148" y="0"/>
                    </a:lnTo>
                    <a:lnTo>
                      <a:pt x="136" y="136"/>
                    </a:lnTo>
                    <a:lnTo>
                      <a:pt x="144" y="146"/>
                    </a:lnTo>
                    <a:lnTo>
                      <a:pt x="136" y="164"/>
                    </a:lnTo>
                    <a:lnTo>
                      <a:pt x="64" y="156"/>
                    </a:lnTo>
                    <a:lnTo>
                      <a:pt x="56" y="148"/>
                    </a:lnTo>
                    <a:lnTo>
                      <a:pt x="52" y="158"/>
                    </a:lnTo>
                    <a:lnTo>
                      <a:pt x="44" y="158"/>
                    </a:lnTo>
                    <a:lnTo>
                      <a:pt x="34" y="166"/>
                    </a:lnTo>
                    <a:lnTo>
                      <a:pt x="30" y="168"/>
                    </a:lnTo>
                    <a:lnTo>
                      <a:pt x="28" y="160"/>
                    </a:lnTo>
                    <a:lnTo>
                      <a:pt x="30" y="158"/>
                    </a:lnTo>
                    <a:lnTo>
                      <a:pt x="26" y="154"/>
                    </a:lnTo>
                    <a:lnTo>
                      <a:pt x="20" y="158"/>
                    </a:lnTo>
                    <a:lnTo>
                      <a:pt x="18" y="160"/>
                    </a:lnTo>
                    <a:lnTo>
                      <a:pt x="14" y="178"/>
                    </a:lnTo>
                    <a:lnTo>
                      <a:pt x="4" y="174"/>
                    </a:lnTo>
                    <a:lnTo>
                      <a:pt x="0" y="200"/>
                    </a:lnTo>
                    <a:lnTo>
                      <a:pt x="4" y="208"/>
                    </a:lnTo>
                    <a:lnTo>
                      <a:pt x="6" y="212"/>
                    </a:lnTo>
                    <a:lnTo>
                      <a:pt x="4" y="220"/>
                    </a:lnTo>
                    <a:lnTo>
                      <a:pt x="12" y="222"/>
                    </a:lnTo>
                    <a:lnTo>
                      <a:pt x="18" y="226"/>
                    </a:lnTo>
                    <a:lnTo>
                      <a:pt x="28" y="234"/>
                    </a:lnTo>
                    <a:lnTo>
                      <a:pt x="34" y="236"/>
                    </a:lnTo>
                    <a:lnTo>
                      <a:pt x="46" y="228"/>
                    </a:lnTo>
                    <a:lnTo>
                      <a:pt x="48" y="222"/>
                    </a:lnTo>
                    <a:lnTo>
                      <a:pt x="58" y="222"/>
                    </a:lnTo>
                    <a:lnTo>
                      <a:pt x="60" y="230"/>
                    </a:lnTo>
                    <a:lnTo>
                      <a:pt x="64" y="236"/>
                    </a:lnTo>
                    <a:lnTo>
                      <a:pt x="68" y="244"/>
                    </a:lnTo>
                    <a:lnTo>
                      <a:pt x="62" y="250"/>
                    </a:lnTo>
                    <a:lnTo>
                      <a:pt x="60" y="256"/>
                    </a:lnTo>
                    <a:lnTo>
                      <a:pt x="70" y="254"/>
                    </a:lnTo>
                    <a:lnTo>
                      <a:pt x="72" y="260"/>
                    </a:lnTo>
                    <a:lnTo>
                      <a:pt x="74" y="258"/>
                    </a:lnTo>
                    <a:lnTo>
                      <a:pt x="80" y="260"/>
                    </a:lnTo>
                    <a:lnTo>
                      <a:pt x="86" y="266"/>
                    </a:lnTo>
                    <a:lnTo>
                      <a:pt x="86" y="268"/>
                    </a:lnTo>
                    <a:lnTo>
                      <a:pt x="98" y="262"/>
                    </a:lnTo>
                    <a:lnTo>
                      <a:pt x="104" y="260"/>
                    </a:lnTo>
                    <a:lnTo>
                      <a:pt x="108" y="270"/>
                    </a:lnTo>
                    <a:lnTo>
                      <a:pt x="124" y="258"/>
                    </a:lnTo>
                    <a:lnTo>
                      <a:pt x="312" y="176"/>
                    </a:lnTo>
                    <a:lnTo>
                      <a:pt x="308" y="80"/>
                    </a:lnTo>
                    <a:lnTo>
                      <a:pt x="184" y="2"/>
                    </a:lnTo>
                  </a:path>
                </a:pathLst>
              </a:custGeom>
              <a:solidFill>
                <a:schemeClr val="hlink"/>
              </a:solidFill>
              <a:ln w="12700" cap="rnd">
                <a:solidFill>
                  <a:schemeClr val="bg1"/>
                </a:solidFill>
                <a:round/>
                <a:headEnd/>
                <a:tailEnd/>
              </a:ln>
            </p:spPr>
            <p:txBody>
              <a:bodyPr/>
              <a:lstStyle/>
              <a:p>
                <a:endParaRPr lang="en-US"/>
              </a:p>
            </p:txBody>
          </p:sp>
          <p:sp>
            <p:nvSpPr>
              <p:cNvPr id="13999" name="Freeform 280"/>
              <p:cNvSpPr>
                <a:spLocks/>
              </p:cNvSpPr>
              <p:nvPr/>
            </p:nvSpPr>
            <p:spPr bwMode="ltGray">
              <a:xfrm>
                <a:off x="2379" y="2492"/>
                <a:ext cx="151" cy="113"/>
              </a:xfrm>
              <a:custGeom>
                <a:avLst/>
                <a:gdLst>
                  <a:gd name="T0" fmla="*/ 118 w 151"/>
                  <a:gd name="T1" fmla="*/ 0 h 101"/>
                  <a:gd name="T2" fmla="*/ 102 w 151"/>
                  <a:gd name="T3" fmla="*/ 0 h 101"/>
                  <a:gd name="T4" fmla="*/ 74 w 151"/>
                  <a:gd name="T5" fmla="*/ 20 h 101"/>
                  <a:gd name="T6" fmla="*/ 44 w 151"/>
                  <a:gd name="T7" fmla="*/ 36 h 101"/>
                  <a:gd name="T8" fmla="*/ 32 w 151"/>
                  <a:gd name="T9" fmla="*/ 36 h 101"/>
                  <a:gd name="T10" fmla="*/ 30 w 151"/>
                  <a:gd name="T11" fmla="*/ 50 h 101"/>
                  <a:gd name="T12" fmla="*/ 24 w 151"/>
                  <a:gd name="T13" fmla="*/ 54 h 101"/>
                  <a:gd name="T14" fmla="*/ 22 w 151"/>
                  <a:gd name="T15" fmla="*/ 70 h 101"/>
                  <a:gd name="T16" fmla="*/ 10 w 151"/>
                  <a:gd name="T17" fmla="*/ 73 h 101"/>
                  <a:gd name="T18" fmla="*/ 6 w 151"/>
                  <a:gd name="T19" fmla="*/ 75 h 101"/>
                  <a:gd name="T20" fmla="*/ 6 w 151"/>
                  <a:gd name="T21" fmla="*/ 91 h 101"/>
                  <a:gd name="T22" fmla="*/ 0 w 151"/>
                  <a:gd name="T23" fmla="*/ 104 h 101"/>
                  <a:gd name="T24" fmla="*/ 8 w 151"/>
                  <a:gd name="T25" fmla="*/ 115 h 101"/>
                  <a:gd name="T26" fmla="*/ 8 w 151"/>
                  <a:gd name="T27" fmla="*/ 129 h 101"/>
                  <a:gd name="T28" fmla="*/ 8 w 151"/>
                  <a:gd name="T29" fmla="*/ 134 h 101"/>
                  <a:gd name="T30" fmla="*/ 14 w 151"/>
                  <a:gd name="T31" fmla="*/ 140 h 101"/>
                  <a:gd name="T32" fmla="*/ 20 w 151"/>
                  <a:gd name="T33" fmla="*/ 138 h 101"/>
                  <a:gd name="T34" fmla="*/ 24 w 151"/>
                  <a:gd name="T35" fmla="*/ 131 h 101"/>
                  <a:gd name="T36" fmla="*/ 32 w 151"/>
                  <a:gd name="T37" fmla="*/ 131 h 101"/>
                  <a:gd name="T38" fmla="*/ 38 w 151"/>
                  <a:gd name="T39" fmla="*/ 129 h 101"/>
                  <a:gd name="T40" fmla="*/ 46 w 151"/>
                  <a:gd name="T41" fmla="*/ 134 h 101"/>
                  <a:gd name="T42" fmla="*/ 50 w 151"/>
                  <a:gd name="T43" fmla="*/ 120 h 101"/>
                  <a:gd name="T44" fmla="*/ 46 w 151"/>
                  <a:gd name="T45" fmla="*/ 109 h 101"/>
                  <a:gd name="T46" fmla="*/ 50 w 151"/>
                  <a:gd name="T47" fmla="*/ 102 h 101"/>
                  <a:gd name="T48" fmla="*/ 92 w 151"/>
                  <a:gd name="T49" fmla="*/ 106 h 101"/>
                  <a:gd name="T50" fmla="*/ 98 w 151"/>
                  <a:gd name="T51" fmla="*/ 104 h 101"/>
                  <a:gd name="T52" fmla="*/ 108 w 151"/>
                  <a:gd name="T53" fmla="*/ 104 h 101"/>
                  <a:gd name="T54" fmla="*/ 124 w 151"/>
                  <a:gd name="T55" fmla="*/ 109 h 101"/>
                  <a:gd name="T56" fmla="*/ 134 w 151"/>
                  <a:gd name="T57" fmla="*/ 97 h 101"/>
                  <a:gd name="T58" fmla="*/ 140 w 151"/>
                  <a:gd name="T59" fmla="*/ 102 h 101"/>
                  <a:gd name="T60" fmla="*/ 148 w 151"/>
                  <a:gd name="T61" fmla="*/ 93 h 101"/>
                  <a:gd name="T62" fmla="*/ 150 w 151"/>
                  <a:gd name="T63" fmla="*/ 31 h 101"/>
                  <a:gd name="T64" fmla="*/ 118 w 151"/>
                  <a:gd name="T65" fmla="*/ 0 h 10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1"/>
                  <a:gd name="T100" fmla="*/ 0 h 101"/>
                  <a:gd name="T101" fmla="*/ 151 w 151"/>
                  <a:gd name="T102" fmla="*/ 101 h 10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01">
                    <a:moveTo>
                      <a:pt x="118" y="0"/>
                    </a:moveTo>
                    <a:lnTo>
                      <a:pt x="102" y="0"/>
                    </a:lnTo>
                    <a:lnTo>
                      <a:pt x="74" y="14"/>
                    </a:lnTo>
                    <a:lnTo>
                      <a:pt x="44" y="26"/>
                    </a:lnTo>
                    <a:lnTo>
                      <a:pt x="32" y="26"/>
                    </a:lnTo>
                    <a:lnTo>
                      <a:pt x="30" y="36"/>
                    </a:lnTo>
                    <a:lnTo>
                      <a:pt x="24" y="38"/>
                    </a:lnTo>
                    <a:lnTo>
                      <a:pt x="22" y="50"/>
                    </a:lnTo>
                    <a:lnTo>
                      <a:pt x="10" y="52"/>
                    </a:lnTo>
                    <a:lnTo>
                      <a:pt x="6" y="54"/>
                    </a:lnTo>
                    <a:lnTo>
                      <a:pt x="6" y="64"/>
                    </a:lnTo>
                    <a:lnTo>
                      <a:pt x="0" y="74"/>
                    </a:lnTo>
                    <a:lnTo>
                      <a:pt x="8" y="82"/>
                    </a:lnTo>
                    <a:lnTo>
                      <a:pt x="8" y="92"/>
                    </a:lnTo>
                    <a:lnTo>
                      <a:pt x="8" y="96"/>
                    </a:lnTo>
                    <a:lnTo>
                      <a:pt x="14" y="100"/>
                    </a:lnTo>
                    <a:lnTo>
                      <a:pt x="20" y="98"/>
                    </a:lnTo>
                    <a:lnTo>
                      <a:pt x="24" y="94"/>
                    </a:lnTo>
                    <a:lnTo>
                      <a:pt x="32" y="94"/>
                    </a:lnTo>
                    <a:lnTo>
                      <a:pt x="38" y="92"/>
                    </a:lnTo>
                    <a:lnTo>
                      <a:pt x="46" y="96"/>
                    </a:lnTo>
                    <a:lnTo>
                      <a:pt x="50" y="86"/>
                    </a:lnTo>
                    <a:lnTo>
                      <a:pt x="46" y="78"/>
                    </a:lnTo>
                    <a:lnTo>
                      <a:pt x="50" y="72"/>
                    </a:lnTo>
                    <a:lnTo>
                      <a:pt x="92" y="76"/>
                    </a:lnTo>
                    <a:lnTo>
                      <a:pt x="98" y="74"/>
                    </a:lnTo>
                    <a:lnTo>
                      <a:pt x="108" y="74"/>
                    </a:lnTo>
                    <a:lnTo>
                      <a:pt x="124" y="78"/>
                    </a:lnTo>
                    <a:lnTo>
                      <a:pt x="134" y="70"/>
                    </a:lnTo>
                    <a:lnTo>
                      <a:pt x="140" y="72"/>
                    </a:lnTo>
                    <a:lnTo>
                      <a:pt x="148" y="66"/>
                    </a:lnTo>
                    <a:lnTo>
                      <a:pt x="150" y="22"/>
                    </a:lnTo>
                    <a:lnTo>
                      <a:pt x="118" y="0"/>
                    </a:lnTo>
                  </a:path>
                </a:pathLst>
              </a:custGeom>
              <a:solidFill>
                <a:schemeClr val="hlink"/>
              </a:solidFill>
              <a:ln w="12700" cap="rnd">
                <a:solidFill>
                  <a:schemeClr val="bg1"/>
                </a:solidFill>
                <a:round/>
                <a:headEnd/>
                <a:tailEnd/>
              </a:ln>
            </p:spPr>
            <p:txBody>
              <a:bodyPr/>
              <a:lstStyle/>
              <a:p>
                <a:endParaRPr lang="en-US"/>
              </a:p>
            </p:txBody>
          </p:sp>
          <p:sp>
            <p:nvSpPr>
              <p:cNvPr id="14000" name="Freeform 281"/>
              <p:cNvSpPr>
                <a:spLocks/>
              </p:cNvSpPr>
              <p:nvPr/>
            </p:nvSpPr>
            <p:spPr bwMode="ltGray">
              <a:xfrm>
                <a:off x="2491" y="2320"/>
                <a:ext cx="290" cy="247"/>
              </a:xfrm>
              <a:custGeom>
                <a:avLst/>
                <a:gdLst>
                  <a:gd name="T0" fmla="*/ 279 w 291"/>
                  <a:gd name="T1" fmla="*/ 120 h 221"/>
                  <a:gd name="T2" fmla="*/ 275 w 291"/>
                  <a:gd name="T3" fmla="*/ 212 h 221"/>
                  <a:gd name="T4" fmla="*/ 235 w 291"/>
                  <a:gd name="T5" fmla="*/ 248 h 221"/>
                  <a:gd name="T6" fmla="*/ 235 w 291"/>
                  <a:gd name="T7" fmla="*/ 279 h 221"/>
                  <a:gd name="T8" fmla="*/ 211 w 291"/>
                  <a:gd name="T9" fmla="*/ 294 h 221"/>
                  <a:gd name="T10" fmla="*/ 203 w 291"/>
                  <a:gd name="T11" fmla="*/ 285 h 221"/>
                  <a:gd name="T12" fmla="*/ 191 w 291"/>
                  <a:gd name="T13" fmla="*/ 283 h 221"/>
                  <a:gd name="T14" fmla="*/ 177 w 291"/>
                  <a:gd name="T15" fmla="*/ 279 h 221"/>
                  <a:gd name="T16" fmla="*/ 161 w 291"/>
                  <a:gd name="T17" fmla="*/ 289 h 221"/>
                  <a:gd name="T18" fmla="*/ 151 w 291"/>
                  <a:gd name="T19" fmla="*/ 287 h 221"/>
                  <a:gd name="T20" fmla="*/ 145 w 291"/>
                  <a:gd name="T21" fmla="*/ 285 h 221"/>
                  <a:gd name="T22" fmla="*/ 142 w 291"/>
                  <a:gd name="T23" fmla="*/ 279 h 221"/>
                  <a:gd name="T24" fmla="*/ 134 w 291"/>
                  <a:gd name="T25" fmla="*/ 276 h 221"/>
                  <a:gd name="T26" fmla="*/ 128 w 291"/>
                  <a:gd name="T27" fmla="*/ 279 h 221"/>
                  <a:gd name="T28" fmla="*/ 120 w 291"/>
                  <a:gd name="T29" fmla="*/ 279 h 221"/>
                  <a:gd name="T30" fmla="*/ 114 w 291"/>
                  <a:gd name="T31" fmla="*/ 268 h 221"/>
                  <a:gd name="T32" fmla="*/ 110 w 291"/>
                  <a:gd name="T33" fmla="*/ 272 h 221"/>
                  <a:gd name="T34" fmla="*/ 98 w 291"/>
                  <a:gd name="T35" fmla="*/ 257 h 221"/>
                  <a:gd name="T36" fmla="*/ 72 w 291"/>
                  <a:gd name="T37" fmla="*/ 263 h 221"/>
                  <a:gd name="T38" fmla="*/ 70 w 291"/>
                  <a:gd name="T39" fmla="*/ 276 h 221"/>
                  <a:gd name="T40" fmla="*/ 60 w 291"/>
                  <a:gd name="T41" fmla="*/ 301 h 221"/>
                  <a:gd name="T42" fmla="*/ 42 w 291"/>
                  <a:gd name="T43" fmla="*/ 285 h 221"/>
                  <a:gd name="T44" fmla="*/ 36 w 291"/>
                  <a:gd name="T45" fmla="*/ 307 h 221"/>
                  <a:gd name="T46" fmla="*/ 32 w 291"/>
                  <a:gd name="T47" fmla="*/ 287 h 221"/>
                  <a:gd name="T48" fmla="*/ 30 w 291"/>
                  <a:gd name="T49" fmla="*/ 283 h 221"/>
                  <a:gd name="T50" fmla="*/ 28 w 291"/>
                  <a:gd name="T51" fmla="*/ 287 h 221"/>
                  <a:gd name="T52" fmla="*/ 16 w 291"/>
                  <a:gd name="T53" fmla="*/ 272 h 221"/>
                  <a:gd name="T54" fmla="*/ 12 w 291"/>
                  <a:gd name="T55" fmla="*/ 254 h 221"/>
                  <a:gd name="T56" fmla="*/ 6 w 291"/>
                  <a:gd name="T57" fmla="*/ 248 h 221"/>
                  <a:gd name="T58" fmla="*/ 0 w 291"/>
                  <a:gd name="T59" fmla="*/ 232 h 221"/>
                  <a:gd name="T60" fmla="*/ 6 w 291"/>
                  <a:gd name="T61" fmla="*/ 215 h 221"/>
                  <a:gd name="T62" fmla="*/ 40 w 291"/>
                  <a:gd name="T63" fmla="*/ 215 h 221"/>
                  <a:gd name="T64" fmla="*/ 64 w 291"/>
                  <a:gd name="T65" fmla="*/ 212 h 221"/>
                  <a:gd name="T66" fmla="*/ 68 w 291"/>
                  <a:gd name="T67" fmla="*/ 194 h 221"/>
                  <a:gd name="T68" fmla="*/ 78 w 291"/>
                  <a:gd name="T69" fmla="*/ 177 h 221"/>
                  <a:gd name="T70" fmla="*/ 84 w 291"/>
                  <a:gd name="T71" fmla="*/ 108 h 221"/>
                  <a:gd name="T72" fmla="*/ 211 w 291"/>
                  <a:gd name="T73" fmla="*/ 0 h 221"/>
                  <a:gd name="T74" fmla="*/ 279 w 291"/>
                  <a:gd name="T75" fmla="*/ 50 h 221"/>
                  <a:gd name="T76" fmla="*/ 281 w 291"/>
                  <a:gd name="T77" fmla="*/ 89 h 221"/>
                  <a:gd name="T78" fmla="*/ 287 w 291"/>
                  <a:gd name="T79" fmla="*/ 108 h 221"/>
                  <a:gd name="T80" fmla="*/ 279 w 291"/>
                  <a:gd name="T81" fmla="*/ 120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91"/>
                  <a:gd name="T124" fmla="*/ 0 h 221"/>
                  <a:gd name="T125" fmla="*/ 291 w 291"/>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91" h="221">
                    <a:moveTo>
                      <a:pt x="282" y="86"/>
                    </a:moveTo>
                    <a:lnTo>
                      <a:pt x="278" y="152"/>
                    </a:lnTo>
                    <a:lnTo>
                      <a:pt x="238" y="178"/>
                    </a:lnTo>
                    <a:lnTo>
                      <a:pt x="238" y="200"/>
                    </a:lnTo>
                    <a:lnTo>
                      <a:pt x="214" y="210"/>
                    </a:lnTo>
                    <a:lnTo>
                      <a:pt x="206" y="204"/>
                    </a:lnTo>
                    <a:lnTo>
                      <a:pt x="194" y="202"/>
                    </a:lnTo>
                    <a:lnTo>
                      <a:pt x="180" y="200"/>
                    </a:lnTo>
                    <a:lnTo>
                      <a:pt x="164" y="208"/>
                    </a:lnTo>
                    <a:lnTo>
                      <a:pt x="154" y="206"/>
                    </a:lnTo>
                    <a:lnTo>
                      <a:pt x="148" y="204"/>
                    </a:lnTo>
                    <a:lnTo>
                      <a:pt x="142" y="200"/>
                    </a:lnTo>
                    <a:lnTo>
                      <a:pt x="134" y="198"/>
                    </a:lnTo>
                    <a:lnTo>
                      <a:pt x="128" y="200"/>
                    </a:lnTo>
                    <a:lnTo>
                      <a:pt x="120" y="200"/>
                    </a:lnTo>
                    <a:lnTo>
                      <a:pt x="114" y="192"/>
                    </a:lnTo>
                    <a:lnTo>
                      <a:pt x="110" y="194"/>
                    </a:lnTo>
                    <a:lnTo>
                      <a:pt x="98" y="184"/>
                    </a:lnTo>
                    <a:lnTo>
                      <a:pt x="72" y="188"/>
                    </a:lnTo>
                    <a:lnTo>
                      <a:pt x="70" y="198"/>
                    </a:lnTo>
                    <a:lnTo>
                      <a:pt x="60" y="216"/>
                    </a:lnTo>
                    <a:lnTo>
                      <a:pt x="42" y="204"/>
                    </a:lnTo>
                    <a:lnTo>
                      <a:pt x="36" y="220"/>
                    </a:lnTo>
                    <a:lnTo>
                      <a:pt x="32" y="206"/>
                    </a:lnTo>
                    <a:lnTo>
                      <a:pt x="30" y="202"/>
                    </a:lnTo>
                    <a:lnTo>
                      <a:pt x="28" y="206"/>
                    </a:lnTo>
                    <a:lnTo>
                      <a:pt x="16" y="194"/>
                    </a:lnTo>
                    <a:lnTo>
                      <a:pt x="12" y="182"/>
                    </a:lnTo>
                    <a:lnTo>
                      <a:pt x="6" y="178"/>
                    </a:lnTo>
                    <a:lnTo>
                      <a:pt x="0" y="166"/>
                    </a:lnTo>
                    <a:lnTo>
                      <a:pt x="6" y="154"/>
                    </a:lnTo>
                    <a:lnTo>
                      <a:pt x="40" y="154"/>
                    </a:lnTo>
                    <a:lnTo>
                      <a:pt x="64" y="152"/>
                    </a:lnTo>
                    <a:lnTo>
                      <a:pt x="68" y="140"/>
                    </a:lnTo>
                    <a:lnTo>
                      <a:pt x="78" y="126"/>
                    </a:lnTo>
                    <a:lnTo>
                      <a:pt x="84" y="78"/>
                    </a:lnTo>
                    <a:lnTo>
                      <a:pt x="214" y="0"/>
                    </a:lnTo>
                    <a:lnTo>
                      <a:pt x="282" y="36"/>
                    </a:lnTo>
                    <a:lnTo>
                      <a:pt x="284" y="64"/>
                    </a:lnTo>
                    <a:lnTo>
                      <a:pt x="290" y="78"/>
                    </a:lnTo>
                    <a:lnTo>
                      <a:pt x="282" y="86"/>
                    </a:lnTo>
                  </a:path>
                </a:pathLst>
              </a:custGeom>
              <a:solidFill>
                <a:schemeClr val="hlink"/>
              </a:solidFill>
              <a:ln w="12700" cap="rnd">
                <a:solidFill>
                  <a:schemeClr val="bg1"/>
                </a:solidFill>
                <a:round/>
                <a:headEnd/>
                <a:tailEnd/>
              </a:ln>
            </p:spPr>
            <p:txBody>
              <a:bodyPr/>
              <a:lstStyle/>
              <a:p>
                <a:endParaRPr lang="en-US"/>
              </a:p>
            </p:txBody>
          </p:sp>
          <p:sp>
            <p:nvSpPr>
              <p:cNvPr id="14001" name="Freeform 282"/>
              <p:cNvSpPr>
                <a:spLocks/>
              </p:cNvSpPr>
              <p:nvPr/>
            </p:nvSpPr>
            <p:spPr bwMode="ltGray">
              <a:xfrm>
                <a:off x="2939" y="2186"/>
                <a:ext cx="191" cy="209"/>
              </a:xfrm>
              <a:custGeom>
                <a:avLst/>
                <a:gdLst>
                  <a:gd name="T0" fmla="*/ 42 w 193"/>
                  <a:gd name="T1" fmla="*/ 9 h 187"/>
                  <a:gd name="T2" fmla="*/ 55 w 193"/>
                  <a:gd name="T3" fmla="*/ 17 h 187"/>
                  <a:gd name="T4" fmla="*/ 65 w 193"/>
                  <a:gd name="T5" fmla="*/ 22 h 187"/>
                  <a:gd name="T6" fmla="*/ 77 w 193"/>
                  <a:gd name="T7" fmla="*/ 25 h 187"/>
                  <a:gd name="T8" fmla="*/ 81 w 193"/>
                  <a:gd name="T9" fmla="*/ 11 h 187"/>
                  <a:gd name="T10" fmla="*/ 85 w 193"/>
                  <a:gd name="T11" fmla="*/ 9 h 187"/>
                  <a:gd name="T12" fmla="*/ 91 w 193"/>
                  <a:gd name="T13" fmla="*/ 13 h 187"/>
                  <a:gd name="T14" fmla="*/ 99 w 193"/>
                  <a:gd name="T15" fmla="*/ 11 h 187"/>
                  <a:gd name="T16" fmla="*/ 103 w 193"/>
                  <a:gd name="T17" fmla="*/ 13 h 187"/>
                  <a:gd name="T18" fmla="*/ 105 w 193"/>
                  <a:gd name="T19" fmla="*/ 4 h 187"/>
                  <a:gd name="T20" fmla="*/ 111 w 193"/>
                  <a:gd name="T21" fmla="*/ 11 h 187"/>
                  <a:gd name="T22" fmla="*/ 117 w 193"/>
                  <a:gd name="T23" fmla="*/ 11 h 187"/>
                  <a:gd name="T24" fmla="*/ 123 w 193"/>
                  <a:gd name="T25" fmla="*/ 20 h 187"/>
                  <a:gd name="T26" fmla="*/ 137 w 193"/>
                  <a:gd name="T27" fmla="*/ 20 h 187"/>
                  <a:gd name="T28" fmla="*/ 152 w 193"/>
                  <a:gd name="T29" fmla="*/ 11 h 187"/>
                  <a:gd name="T30" fmla="*/ 164 w 193"/>
                  <a:gd name="T31" fmla="*/ 0 h 187"/>
                  <a:gd name="T32" fmla="*/ 176 w 193"/>
                  <a:gd name="T33" fmla="*/ 59 h 187"/>
                  <a:gd name="T34" fmla="*/ 176 w 193"/>
                  <a:gd name="T35" fmla="*/ 86 h 187"/>
                  <a:gd name="T36" fmla="*/ 168 w 193"/>
                  <a:gd name="T37" fmla="*/ 97 h 187"/>
                  <a:gd name="T38" fmla="*/ 158 w 193"/>
                  <a:gd name="T39" fmla="*/ 111 h 187"/>
                  <a:gd name="T40" fmla="*/ 146 w 193"/>
                  <a:gd name="T41" fmla="*/ 97 h 187"/>
                  <a:gd name="T42" fmla="*/ 141 w 193"/>
                  <a:gd name="T43" fmla="*/ 84 h 187"/>
                  <a:gd name="T44" fmla="*/ 133 w 193"/>
                  <a:gd name="T45" fmla="*/ 73 h 187"/>
                  <a:gd name="T46" fmla="*/ 125 w 193"/>
                  <a:gd name="T47" fmla="*/ 47 h 187"/>
                  <a:gd name="T48" fmla="*/ 133 w 193"/>
                  <a:gd name="T49" fmla="*/ 84 h 187"/>
                  <a:gd name="T50" fmla="*/ 143 w 193"/>
                  <a:gd name="T51" fmla="*/ 99 h 187"/>
                  <a:gd name="T52" fmla="*/ 146 w 193"/>
                  <a:gd name="T53" fmla="*/ 115 h 187"/>
                  <a:gd name="T54" fmla="*/ 156 w 193"/>
                  <a:gd name="T55" fmla="*/ 137 h 187"/>
                  <a:gd name="T56" fmla="*/ 164 w 193"/>
                  <a:gd name="T57" fmla="*/ 159 h 187"/>
                  <a:gd name="T58" fmla="*/ 170 w 193"/>
                  <a:gd name="T59" fmla="*/ 177 h 187"/>
                  <a:gd name="T60" fmla="*/ 182 w 193"/>
                  <a:gd name="T61" fmla="*/ 206 h 187"/>
                  <a:gd name="T62" fmla="*/ 182 w 193"/>
                  <a:gd name="T63" fmla="*/ 224 h 187"/>
                  <a:gd name="T64" fmla="*/ 186 w 193"/>
                  <a:gd name="T65" fmla="*/ 232 h 187"/>
                  <a:gd name="T66" fmla="*/ 180 w 193"/>
                  <a:gd name="T67" fmla="*/ 240 h 187"/>
                  <a:gd name="T68" fmla="*/ 176 w 193"/>
                  <a:gd name="T69" fmla="*/ 235 h 187"/>
                  <a:gd name="T70" fmla="*/ 174 w 193"/>
                  <a:gd name="T71" fmla="*/ 246 h 187"/>
                  <a:gd name="T72" fmla="*/ 158 w 193"/>
                  <a:gd name="T73" fmla="*/ 259 h 187"/>
                  <a:gd name="T74" fmla="*/ 152 w 193"/>
                  <a:gd name="T75" fmla="*/ 257 h 187"/>
                  <a:gd name="T76" fmla="*/ 0 w 193"/>
                  <a:gd name="T77" fmla="*/ 246 h 187"/>
                  <a:gd name="T78" fmla="*/ 0 w 193"/>
                  <a:gd name="T79" fmla="*/ 2 h 187"/>
                  <a:gd name="T80" fmla="*/ 10 w 193"/>
                  <a:gd name="T81" fmla="*/ 0 h 187"/>
                  <a:gd name="T82" fmla="*/ 14 w 193"/>
                  <a:gd name="T83" fmla="*/ 4 h 187"/>
                  <a:gd name="T84" fmla="*/ 26 w 193"/>
                  <a:gd name="T85" fmla="*/ 2 h 187"/>
                  <a:gd name="T86" fmla="*/ 42 w 193"/>
                  <a:gd name="T87" fmla="*/ 9 h 1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3"/>
                  <a:gd name="T133" fmla="*/ 0 h 187"/>
                  <a:gd name="T134" fmla="*/ 193 w 193"/>
                  <a:gd name="T135" fmla="*/ 187 h 18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3" h="187">
                    <a:moveTo>
                      <a:pt x="42" y="6"/>
                    </a:moveTo>
                    <a:lnTo>
                      <a:pt x="58" y="12"/>
                    </a:lnTo>
                    <a:lnTo>
                      <a:pt x="68" y="16"/>
                    </a:lnTo>
                    <a:lnTo>
                      <a:pt x="80" y="18"/>
                    </a:lnTo>
                    <a:lnTo>
                      <a:pt x="84" y="8"/>
                    </a:lnTo>
                    <a:lnTo>
                      <a:pt x="88" y="6"/>
                    </a:lnTo>
                    <a:lnTo>
                      <a:pt x="94" y="10"/>
                    </a:lnTo>
                    <a:lnTo>
                      <a:pt x="102" y="8"/>
                    </a:lnTo>
                    <a:lnTo>
                      <a:pt x="106" y="10"/>
                    </a:lnTo>
                    <a:lnTo>
                      <a:pt x="108" y="4"/>
                    </a:lnTo>
                    <a:lnTo>
                      <a:pt x="114" y="8"/>
                    </a:lnTo>
                    <a:lnTo>
                      <a:pt x="120" y="8"/>
                    </a:lnTo>
                    <a:lnTo>
                      <a:pt x="126" y="14"/>
                    </a:lnTo>
                    <a:lnTo>
                      <a:pt x="140" y="14"/>
                    </a:lnTo>
                    <a:lnTo>
                      <a:pt x="158" y="8"/>
                    </a:lnTo>
                    <a:lnTo>
                      <a:pt x="170" y="0"/>
                    </a:lnTo>
                    <a:lnTo>
                      <a:pt x="182" y="42"/>
                    </a:lnTo>
                    <a:lnTo>
                      <a:pt x="182" y="62"/>
                    </a:lnTo>
                    <a:lnTo>
                      <a:pt x="174" y="70"/>
                    </a:lnTo>
                    <a:lnTo>
                      <a:pt x="164" y="80"/>
                    </a:lnTo>
                    <a:lnTo>
                      <a:pt x="152" y="70"/>
                    </a:lnTo>
                    <a:lnTo>
                      <a:pt x="144" y="60"/>
                    </a:lnTo>
                    <a:lnTo>
                      <a:pt x="136" y="52"/>
                    </a:lnTo>
                    <a:lnTo>
                      <a:pt x="128" y="34"/>
                    </a:lnTo>
                    <a:lnTo>
                      <a:pt x="136" y="60"/>
                    </a:lnTo>
                    <a:lnTo>
                      <a:pt x="148" y="72"/>
                    </a:lnTo>
                    <a:lnTo>
                      <a:pt x="152" y="82"/>
                    </a:lnTo>
                    <a:lnTo>
                      <a:pt x="162" y="98"/>
                    </a:lnTo>
                    <a:lnTo>
                      <a:pt x="170" y="114"/>
                    </a:lnTo>
                    <a:lnTo>
                      <a:pt x="176" y="126"/>
                    </a:lnTo>
                    <a:lnTo>
                      <a:pt x="188" y="148"/>
                    </a:lnTo>
                    <a:lnTo>
                      <a:pt x="188" y="160"/>
                    </a:lnTo>
                    <a:lnTo>
                      <a:pt x="192" y="166"/>
                    </a:lnTo>
                    <a:lnTo>
                      <a:pt x="186" y="172"/>
                    </a:lnTo>
                    <a:lnTo>
                      <a:pt x="182" y="168"/>
                    </a:lnTo>
                    <a:lnTo>
                      <a:pt x="180" y="176"/>
                    </a:lnTo>
                    <a:lnTo>
                      <a:pt x="164" y="186"/>
                    </a:lnTo>
                    <a:lnTo>
                      <a:pt x="158" y="184"/>
                    </a:lnTo>
                    <a:lnTo>
                      <a:pt x="0" y="176"/>
                    </a:lnTo>
                    <a:lnTo>
                      <a:pt x="0" y="2"/>
                    </a:lnTo>
                    <a:lnTo>
                      <a:pt x="10" y="0"/>
                    </a:lnTo>
                    <a:lnTo>
                      <a:pt x="14" y="4"/>
                    </a:lnTo>
                    <a:lnTo>
                      <a:pt x="26" y="2"/>
                    </a:lnTo>
                    <a:lnTo>
                      <a:pt x="42" y="6"/>
                    </a:lnTo>
                  </a:path>
                </a:pathLst>
              </a:custGeom>
              <a:solidFill>
                <a:schemeClr val="hlink"/>
              </a:solidFill>
              <a:ln w="12700" cap="rnd">
                <a:solidFill>
                  <a:schemeClr val="bg1"/>
                </a:solidFill>
                <a:round/>
                <a:headEnd/>
                <a:tailEnd/>
              </a:ln>
            </p:spPr>
            <p:txBody>
              <a:bodyPr/>
              <a:lstStyle/>
              <a:p>
                <a:endParaRPr lang="en-US"/>
              </a:p>
            </p:txBody>
          </p:sp>
          <p:sp>
            <p:nvSpPr>
              <p:cNvPr id="14002" name="Freeform 283"/>
              <p:cNvSpPr>
                <a:spLocks/>
              </p:cNvSpPr>
              <p:nvPr/>
            </p:nvSpPr>
            <p:spPr bwMode="ltGray">
              <a:xfrm>
                <a:off x="2658" y="2141"/>
                <a:ext cx="295" cy="310"/>
              </a:xfrm>
              <a:custGeom>
                <a:avLst/>
                <a:gdLst>
                  <a:gd name="T0" fmla="*/ 129 w 297"/>
                  <a:gd name="T1" fmla="*/ 22 h 277"/>
                  <a:gd name="T2" fmla="*/ 129 w 297"/>
                  <a:gd name="T3" fmla="*/ 34 h 277"/>
                  <a:gd name="T4" fmla="*/ 135 w 297"/>
                  <a:gd name="T5" fmla="*/ 50 h 277"/>
                  <a:gd name="T6" fmla="*/ 141 w 297"/>
                  <a:gd name="T7" fmla="*/ 56 h 277"/>
                  <a:gd name="T8" fmla="*/ 151 w 297"/>
                  <a:gd name="T9" fmla="*/ 56 h 277"/>
                  <a:gd name="T10" fmla="*/ 171 w 297"/>
                  <a:gd name="T11" fmla="*/ 62 h 277"/>
                  <a:gd name="T12" fmla="*/ 183 w 297"/>
                  <a:gd name="T13" fmla="*/ 79 h 277"/>
                  <a:gd name="T14" fmla="*/ 189 w 297"/>
                  <a:gd name="T15" fmla="*/ 84 h 277"/>
                  <a:gd name="T16" fmla="*/ 199 w 297"/>
                  <a:gd name="T17" fmla="*/ 82 h 277"/>
                  <a:gd name="T18" fmla="*/ 207 w 297"/>
                  <a:gd name="T19" fmla="*/ 71 h 277"/>
                  <a:gd name="T20" fmla="*/ 209 w 297"/>
                  <a:gd name="T21" fmla="*/ 62 h 277"/>
                  <a:gd name="T22" fmla="*/ 203 w 297"/>
                  <a:gd name="T23" fmla="*/ 50 h 277"/>
                  <a:gd name="T24" fmla="*/ 205 w 297"/>
                  <a:gd name="T25" fmla="*/ 39 h 277"/>
                  <a:gd name="T26" fmla="*/ 211 w 297"/>
                  <a:gd name="T27" fmla="*/ 28 h 277"/>
                  <a:gd name="T28" fmla="*/ 221 w 297"/>
                  <a:gd name="T29" fmla="*/ 22 h 277"/>
                  <a:gd name="T30" fmla="*/ 234 w 297"/>
                  <a:gd name="T31" fmla="*/ 22 h 277"/>
                  <a:gd name="T32" fmla="*/ 244 w 297"/>
                  <a:gd name="T33" fmla="*/ 25 h 277"/>
                  <a:gd name="T34" fmla="*/ 254 w 297"/>
                  <a:gd name="T35" fmla="*/ 31 h 277"/>
                  <a:gd name="T36" fmla="*/ 252 w 297"/>
                  <a:gd name="T37" fmla="*/ 36 h 277"/>
                  <a:gd name="T38" fmla="*/ 258 w 297"/>
                  <a:gd name="T39" fmla="*/ 45 h 277"/>
                  <a:gd name="T40" fmla="*/ 264 w 297"/>
                  <a:gd name="T41" fmla="*/ 43 h 277"/>
                  <a:gd name="T42" fmla="*/ 270 w 297"/>
                  <a:gd name="T43" fmla="*/ 50 h 277"/>
                  <a:gd name="T44" fmla="*/ 278 w 297"/>
                  <a:gd name="T45" fmla="*/ 48 h 277"/>
                  <a:gd name="T46" fmla="*/ 286 w 297"/>
                  <a:gd name="T47" fmla="*/ 56 h 277"/>
                  <a:gd name="T48" fmla="*/ 284 w 297"/>
                  <a:gd name="T49" fmla="*/ 62 h 277"/>
                  <a:gd name="T50" fmla="*/ 284 w 297"/>
                  <a:gd name="T51" fmla="*/ 73 h 277"/>
                  <a:gd name="T52" fmla="*/ 288 w 297"/>
                  <a:gd name="T53" fmla="*/ 84 h 277"/>
                  <a:gd name="T54" fmla="*/ 290 w 297"/>
                  <a:gd name="T55" fmla="*/ 86 h 277"/>
                  <a:gd name="T56" fmla="*/ 286 w 297"/>
                  <a:gd name="T57" fmla="*/ 97 h 277"/>
                  <a:gd name="T58" fmla="*/ 290 w 297"/>
                  <a:gd name="T59" fmla="*/ 123 h 277"/>
                  <a:gd name="T60" fmla="*/ 280 w 297"/>
                  <a:gd name="T61" fmla="*/ 356 h 277"/>
                  <a:gd name="T62" fmla="*/ 262 w 297"/>
                  <a:gd name="T63" fmla="*/ 354 h 277"/>
                  <a:gd name="T64" fmla="*/ 262 w 297"/>
                  <a:gd name="T65" fmla="*/ 387 h 277"/>
                  <a:gd name="T66" fmla="*/ 131 w 297"/>
                  <a:gd name="T67" fmla="*/ 259 h 277"/>
                  <a:gd name="T68" fmla="*/ 107 w 297"/>
                  <a:gd name="T69" fmla="*/ 278 h 277"/>
                  <a:gd name="T70" fmla="*/ 99 w 297"/>
                  <a:gd name="T71" fmla="*/ 283 h 277"/>
                  <a:gd name="T72" fmla="*/ 93 w 297"/>
                  <a:gd name="T73" fmla="*/ 285 h 277"/>
                  <a:gd name="T74" fmla="*/ 85 w 297"/>
                  <a:gd name="T75" fmla="*/ 281 h 277"/>
                  <a:gd name="T76" fmla="*/ 74 w 297"/>
                  <a:gd name="T77" fmla="*/ 261 h 277"/>
                  <a:gd name="T78" fmla="*/ 62 w 297"/>
                  <a:gd name="T79" fmla="*/ 252 h 277"/>
                  <a:gd name="T80" fmla="*/ 34 w 297"/>
                  <a:gd name="T81" fmla="*/ 244 h 277"/>
                  <a:gd name="T82" fmla="*/ 0 w 297"/>
                  <a:gd name="T83" fmla="*/ 166 h 277"/>
                  <a:gd name="T84" fmla="*/ 24 w 297"/>
                  <a:gd name="T85" fmla="*/ 48 h 277"/>
                  <a:gd name="T86" fmla="*/ 68 w 297"/>
                  <a:gd name="T87" fmla="*/ 4 h 277"/>
                  <a:gd name="T88" fmla="*/ 75 w 297"/>
                  <a:gd name="T89" fmla="*/ 0 h 277"/>
                  <a:gd name="T90" fmla="*/ 79 w 297"/>
                  <a:gd name="T91" fmla="*/ 4 h 277"/>
                  <a:gd name="T92" fmla="*/ 87 w 297"/>
                  <a:gd name="T93" fmla="*/ 11 h 277"/>
                  <a:gd name="T94" fmla="*/ 93 w 297"/>
                  <a:gd name="T95" fmla="*/ 9 h 277"/>
                  <a:gd name="T96" fmla="*/ 101 w 297"/>
                  <a:gd name="T97" fmla="*/ 9 h 277"/>
                  <a:gd name="T98" fmla="*/ 111 w 297"/>
                  <a:gd name="T99" fmla="*/ 17 h 277"/>
                  <a:gd name="T100" fmla="*/ 117 w 297"/>
                  <a:gd name="T101" fmla="*/ 22 h 277"/>
                  <a:gd name="T102" fmla="*/ 125 w 297"/>
                  <a:gd name="T103" fmla="*/ 25 h 277"/>
                  <a:gd name="T104" fmla="*/ 129 w 297"/>
                  <a:gd name="T105" fmla="*/ 22 h 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7"/>
                  <a:gd name="T160" fmla="*/ 0 h 277"/>
                  <a:gd name="T161" fmla="*/ 297 w 297"/>
                  <a:gd name="T162" fmla="*/ 277 h 27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7" h="277">
                    <a:moveTo>
                      <a:pt x="132" y="16"/>
                    </a:moveTo>
                    <a:lnTo>
                      <a:pt x="132" y="24"/>
                    </a:lnTo>
                    <a:lnTo>
                      <a:pt x="138" y="36"/>
                    </a:lnTo>
                    <a:lnTo>
                      <a:pt x="144" y="40"/>
                    </a:lnTo>
                    <a:lnTo>
                      <a:pt x="154" y="40"/>
                    </a:lnTo>
                    <a:lnTo>
                      <a:pt x="174" y="44"/>
                    </a:lnTo>
                    <a:lnTo>
                      <a:pt x="186" y="56"/>
                    </a:lnTo>
                    <a:lnTo>
                      <a:pt x="192" y="60"/>
                    </a:lnTo>
                    <a:lnTo>
                      <a:pt x="202" y="58"/>
                    </a:lnTo>
                    <a:lnTo>
                      <a:pt x="210" y="50"/>
                    </a:lnTo>
                    <a:lnTo>
                      <a:pt x="212" y="44"/>
                    </a:lnTo>
                    <a:lnTo>
                      <a:pt x="206" y="36"/>
                    </a:lnTo>
                    <a:lnTo>
                      <a:pt x="208" y="28"/>
                    </a:lnTo>
                    <a:lnTo>
                      <a:pt x="214" y="20"/>
                    </a:lnTo>
                    <a:lnTo>
                      <a:pt x="226" y="16"/>
                    </a:lnTo>
                    <a:lnTo>
                      <a:pt x="240" y="16"/>
                    </a:lnTo>
                    <a:lnTo>
                      <a:pt x="250" y="18"/>
                    </a:lnTo>
                    <a:lnTo>
                      <a:pt x="260" y="22"/>
                    </a:lnTo>
                    <a:lnTo>
                      <a:pt x="258" y="26"/>
                    </a:lnTo>
                    <a:lnTo>
                      <a:pt x="264" y="32"/>
                    </a:lnTo>
                    <a:lnTo>
                      <a:pt x="270" y="30"/>
                    </a:lnTo>
                    <a:lnTo>
                      <a:pt x="276" y="36"/>
                    </a:lnTo>
                    <a:lnTo>
                      <a:pt x="284" y="34"/>
                    </a:lnTo>
                    <a:lnTo>
                      <a:pt x="292" y="40"/>
                    </a:lnTo>
                    <a:lnTo>
                      <a:pt x="290" y="44"/>
                    </a:lnTo>
                    <a:lnTo>
                      <a:pt x="290" y="52"/>
                    </a:lnTo>
                    <a:lnTo>
                      <a:pt x="294" y="60"/>
                    </a:lnTo>
                    <a:lnTo>
                      <a:pt x="296" y="62"/>
                    </a:lnTo>
                    <a:lnTo>
                      <a:pt x="292" y="70"/>
                    </a:lnTo>
                    <a:lnTo>
                      <a:pt x="296" y="88"/>
                    </a:lnTo>
                    <a:lnTo>
                      <a:pt x="286" y="254"/>
                    </a:lnTo>
                    <a:lnTo>
                      <a:pt x="268" y="252"/>
                    </a:lnTo>
                    <a:lnTo>
                      <a:pt x="268" y="276"/>
                    </a:lnTo>
                    <a:lnTo>
                      <a:pt x="134" y="184"/>
                    </a:lnTo>
                    <a:lnTo>
                      <a:pt x="110" y="198"/>
                    </a:lnTo>
                    <a:lnTo>
                      <a:pt x="102" y="202"/>
                    </a:lnTo>
                    <a:lnTo>
                      <a:pt x="96" y="204"/>
                    </a:lnTo>
                    <a:lnTo>
                      <a:pt x="88" y="200"/>
                    </a:lnTo>
                    <a:lnTo>
                      <a:pt x="74" y="186"/>
                    </a:lnTo>
                    <a:lnTo>
                      <a:pt x="62" y="180"/>
                    </a:lnTo>
                    <a:lnTo>
                      <a:pt x="34" y="174"/>
                    </a:lnTo>
                    <a:lnTo>
                      <a:pt x="0" y="118"/>
                    </a:lnTo>
                    <a:lnTo>
                      <a:pt x="24" y="34"/>
                    </a:lnTo>
                    <a:lnTo>
                      <a:pt x="68" y="4"/>
                    </a:lnTo>
                    <a:lnTo>
                      <a:pt x="78" y="0"/>
                    </a:lnTo>
                    <a:lnTo>
                      <a:pt x="82" y="4"/>
                    </a:lnTo>
                    <a:lnTo>
                      <a:pt x="90" y="8"/>
                    </a:lnTo>
                    <a:lnTo>
                      <a:pt x="96" y="6"/>
                    </a:lnTo>
                    <a:lnTo>
                      <a:pt x="104" y="6"/>
                    </a:lnTo>
                    <a:lnTo>
                      <a:pt x="114" y="12"/>
                    </a:lnTo>
                    <a:lnTo>
                      <a:pt x="120" y="16"/>
                    </a:lnTo>
                    <a:lnTo>
                      <a:pt x="128" y="18"/>
                    </a:lnTo>
                    <a:lnTo>
                      <a:pt x="132" y="16"/>
                    </a:lnTo>
                  </a:path>
                </a:pathLst>
              </a:custGeom>
              <a:solidFill>
                <a:schemeClr val="hlink"/>
              </a:solidFill>
              <a:ln w="12700" cap="rnd">
                <a:solidFill>
                  <a:schemeClr val="bg1"/>
                </a:solidFill>
                <a:round/>
                <a:headEnd/>
                <a:tailEnd/>
              </a:ln>
            </p:spPr>
            <p:txBody>
              <a:bodyPr/>
              <a:lstStyle/>
              <a:p>
                <a:endParaRPr lang="en-US"/>
              </a:p>
            </p:txBody>
          </p:sp>
          <p:sp>
            <p:nvSpPr>
              <p:cNvPr id="14003" name="Freeform 284"/>
              <p:cNvSpPr>
                <a:spLocks/>
              </p:cNvSpPr>
              <p:nvPr/>
            </p:nvSpPr>
            <p:spPr bwMode="ltGray">
              <a:xfrm>
                <a:off x="2655" y="2052"/>
                <a:ext cx="81" cy="142"/>
              </a:xfrm>
              <a:custGeom>
                <a:avLst/>
                <a:gdLst>
                  <a:gd name="T0" fmla="*/ 41 w 83"/>
                  <a:gd name="T1" fmla="*/ 17 h 127"/>
                  <a:gd name="T2" fmla="*/ 43 w 83"/>
                  <a:gd name="T3" fmla="*/ 9 h 127"/>
                  <a:gd name="T4" fmla="*/ 51 w 83"/>
                  <a:gd name="T5" fmla="*/ 2 h 127"/>
                  <a:gd name="T6" fmla="*/ 60 w 83"/>
                  <a:gd name="T7" fmla="*/ 0 h 127"/>
                  <a:gd name="T8" fmla="*/ 64 w 83"/>
                  <a:gd name="T9" fmla="*/ 4 h 127"/>
                  <a:gd name="T10" fmla="*/ 64 w 83"/>
                  <a:gd name="T11" fmla="*/ 11 h 127"/>
                  <a:gd name="T12" fmla="*/ 62 w 83"/>
                  <a:gd name="T13" fmla="*/ 25 h 127"/>
                  <a:gd name="T14" fmla="*/ 74 w 83"/>
                  <a:gd name="T15" fmla="*/ 17 h 127"/>
                  <a:gd name="T16" fmla="*/ 74 w 83"/>
                  <a:gd name="T17" fmla="*/ 25 h 127"/>
                  <a:gd name="T18" fmla="*/ 68 w 83"/>
                  <a:gd name="T19" fmla="*/ 36 h 127"/>
                  <a:gd name="T20" fmla="*/ 66 w 83"/>
                  <a:gd name="T21" fmla="*/ 47 h 127"/>
                  <a:gd name="T22" fmla="*/ 70 w 83"/>
                  <a:gd name="T23" fmla="*/ 53 h 127"/>
                  <a:gd name="T24" fmla="*/ 72 w 83"/>
                  <a:gd name="T25" fmla="*/ 64 h 127"/>
                  <a:gd name="T26" fmla="*/ 61 w 83"/>
                  <a:gd name="T27" fmla="*/ 78 h 127"/>
                  <a:gd name="T28" fmla="*/ 55 w 83"/>
                  <a:gd name="T29" fmla="*/ 84 h 127"/>
                  <a:gd name="T30" fmla="*/ 53 w 83"/>
                  <a:gd name="T31" fmla="*/ 91 h 127"/>
                  <a:gd name="T32" fmla="*/ 57 w 83"/>
                  <a:gd name="T33" fmla="*/ 97 h 127"/>
                  <a:gd name="T34" fmla="*/ 70 w 83"/>
                  <a:gd name="T35" fmla="*/ 108 h 127"/>
                  <a:gd name="T36" fmla="*/ 76 w 83"/>
                  <a:gd name="T37" fmla="*/ 112 h 127"/>
                  <a:gd name="T38" fmla="*/ 68 w 83"/>
                  <a:gd name="T39" fmla="*/ 134 h 127"/>
                  <a:gd name="T40" fmla="*/ 64 w 83"/>
                  <a:gd name="T41" fmla="*/ 131 h 127"/>
                  <a:gd name="T42" fmla="*/ 57 w 83"/>
                  <a:gd name="T43" fmla="*/ 142 h 127"/>
                  <a:gd name="T44" fmla="*/ 45 w 83"/>
                  <a:gd name="T45" fmla="*/ 162 h 127"/>
                  <a:gd name="T46" fmla="*/ 35 w 83"/>
                  <a:gd name="T47" fmla="*/ 177 h 127"/>
                  <a:gd name="T48" fmla="*/ 23 w 83"/>
                  <a:gd name="T49" fmla="*/ 173 h 127"/>
                  <a:gd name="T50" fmla="*/ 0 w 83"/>
                  <a:gd name="T51" fmla="*/ 82 h 127"/>
                  <a:gd name="T52" fmla="*/ 33 w 83"/>
                  <a:gd name="T53" fmla="*/ 17 h 127"/>
                  <a:gd name="T54" fmla="*/ 41 w 83"/>
                  <a:gd name="T55" fmla="*/ 17 h 12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3"/>
                  <a:gd name="T85" fmla="*/ 0 h 127"/>
                  <a:gd name="T86" fmla="*/ 83 w 83"/>
                  <a:gd name="T87" fmla="*/ 127 h 12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3" h="127">
                    <a:moveTo>
                      <a:pt x="44" y="12"/>
                    </a:moveTo>
                    <a:lnTo>
                      <a:pt x="46" y="6"/>
                    </a:lnTo>
                    <a:lnTo>
                      <a:pt x="54" y="2"/>
                    </a:lnTo>
                    <a:lnTo>
                      <a:pt x="64" y="0"/>
                    </a:lnTo>
                    <a:lnTo>
                      <a:pt x="70" y="4"/>
                    </a:lnTo>
                    <a:lnTo>
                      <a:pt x="70" y="8"/>
                    </a:lnTo>
                    <a:lnTo>
                      <a:pt x="68" y="18"/>
                    </a:lnTo>
                    <a:lnTo>
                      <a:pt x="80" y="12"/>
                    </a:lnTo>
                    <a:lnTo>
                      <a:pt x="80" y="18"/>
                    </a:lnTo>
                    <a:lnTo>
                      <a:pt x="74" y="26"/>
                    </a:lnTo>
                    <a:lnTo>
                      <a:pt x="72" y="34"/>
                    </a:lnTo>
                    <a:lnTo>
                      <a:pt x="76" y="38"/>
                    </a:lnTo>
                    <a:lnTo>
                      <a:pt x="78" y="46"/>
                    </a:lnTo>
                    <a:lnTo>
                      <a:pt x="66" y="56"/>
                    </a:lnTo>
                    <a:lnTo>
                      <a:pt x="58" y="60"/>
                    </a:lnTo>
                    <a:lnTo>
                      <a:pt x="56" y="64"/>
                    </a:lnTo>
                    <a:lnTo>
                      <a:pt x="60" y="70"/>
                    </a:lnTo>
                    <a:lnTo>
                      <a:pt x="76" y="78"/>
                    </a:lnTo>
                    <a:lnTo>
                      <a:pt x="82" y="80"/>
                    </a:lnTo>
                    <a:lnTo>
                      <a:pt x="74" y="96"/>
                    </a:lnTo>
                    <a:lnTo>
                      <a:pt x="70" y="94"/>
                    </a:lnTo>
                    <a:lnTo>
                      <a:pt x="60" y="102"/>
                    </a:lnTo>
                    <a:lnTo>
                      <a:pt x="48" y="116"/>
                    </a:lnTo>
                    <a:lnTo>
                      <a:pt x="38" y="126"/>
                    </a:lnTo>
                    <a:lnTo>
                      <a:pt x="26" y="124"/>
                    </a:lnTo>
                    <a:lnTo>
                      <a:pt x="0" y="58"/>
                    </a:lnTo>
                    <a:lnTo>
                      <a:pt x="36" y="12"/>
                    </a:lnTo>
                    <a:lnTo>
                      <a:pt x="44" y="12"/>
                    </a:lnTo>
                  </a:path>
                </a:pathLst>
              </a:custGeom>
              <a:solidFill>
                <a:schemeClr val="hlink"/>
              </a:solidFill>
              <a:ln w="12700" cap="rnd">
                <a:solidFill>
                  <a:schemeClr val="bg1"/>
                </a:solidFill>
                <a:round/>
                <a:headEnd/>
                <a:tailEnd/>
              </a:ln>
            </p:spPr>
            <p:txBody>
              <a:bodyPr/>
              <a:lstStyle/>
              <a:p>
                <a:endParaRPr lang="en-US"/>
              </a:p>
            </p:txBody>
          </p:sp>
          <p:sp>
            <p:nvSpPr>
              <p:cNvPr id="14004" name="Freeform 285"/>
              <p:cNvSpPr>
                <a:spLocks/>
              </p:cNvSpPr>
              <p:nvPr/>
            </p:nvSpPr>
            <p:spPr bwMode="ltGray">
              <a:xfrm>
                <a:off x="2375" y="2057"/>
                <a:ext cx="321" cy="359"/>
              </a:xfrm>
              <a:custGeom>
                <a:avLst/>
                <a:gdLst>
                  <a:gd name="T0" fmla="*/ 241 w 323"/>
                  <a:gd name="T1" fmla="*/ 2 h 321"/>
                  <a:gd name="T2" fmla="*/ 252 w 323"/>
                  <a:gd name="T3" fmla="*/ 4 h 321"/>
                  <a:gd name="T4" fmla="*/ 265 w 323"/>
                  <a:gd name="T5" fmla="*/ 4 h 321"/>
                  <a:gd name="T6" fmla="*/ 283 w 323"/>
                  <a:gd name="T7" fmla="*/ 2 h 321"/>
                  <a:gd name="T8" fmla="*/ 296 w 323"/>
                  <a:gd name="T9" fmla="*/ 4 h 321"/>
                  <a:gd name="T10" fmla="*/ 304 w 323"/>
                  <a:gd name="T11" fmla="*/ 11 h 321"/>
                  <a:gd name="T12" fmla="*/ 300 w 323"/>
                  <a:gd name="T13" fmla="*/ 28 h 321"/>
                  <a:gd name="T14" fmla="*/ 300 w 323"/>
                  <a:gd name="T15" fmla="*/ 38 h 321"/>
                  <a:gd name="T16" fmla="*/ 300 w 323"/>
                  <a:gd name="T17" fmla="*/ 46 h 321"/>
                  <a:gd name="T18" fmla="*/ 287 w 323"/>
                  <a:gd name="T19" fmla="*/ 74 h 321"/>
                  <a:gd name="T20" fmla="*/ 279 w 323"/>
                  <a:gd name="T21" fmla="*/ 72 h 321"/>
                  <a:gd name="T22" fmla="*/ 279 w 323"/>
                  <a:gd name="T23" fmla="*/ 91 h 321"/>
                  <a:gd name="T24" fmla="*/ 285 w 323"/>
                  <a:gd name="T25" fmla="*/ 102 h 321"/>
                  <a:gd name="T26" fmla="*/ 291 w 323"/>
                  <a:gd name="T27" fmla="*/ 104 h 321"/>
                  <a:gd name="T28" fmla="*/ 291 w 323"/>
                  <a:gd name="T29" fmla="*/ 112 h 321"/>
                  <a:gd name="T30" fmla="*/ 300 w 323"/>
                  <a:gd name="T31" fmla="*/ 134 h 321"/>
                  <a:gd name="T32" fmla="*/ 298 w 323"/>
                  <a:gd name="T33" fmla="*/ 167 h 321"/>
                  <a:gd name="T34" fmla="*/ 295 w 323"/>
                  <a:gd name="T35" fmla="*/ 178 h 321"/>
                  <a:gd name="T36" fmla="*/ 298 w 323"/>
                  <a:gd name="T37" fmla="*/ 187 h 321"/>
                  <a:gd name="T38" fmla="*/ 300 w 323"/>
                  <a:gd name="T39" fmla="*/ 210 h 321"/>
                  <a:gd name="T40" fmla="*/ 302 w 323"/>
                  <a:gd name="T41" fmla="*/ 229 h 321"/>
                  <a:gd name="T42" fmla="*/ 304 w 323"/>
                  <a:gd name="T43" fmla="*/ 235 h 321"/>
                  <a:gd name="T44" fmla="*/ 306 w 323"/>
                  <a:gd name="T45" fmla="*/ 244 h 321"/>
                  <a:gd name="T46" fmla="*/ 298 w 323"/>
                  <a:gd name="T47" fmla="*/ 256 h 321"/>
                  <a:gd name="T48" fmla="*/ 300 w 323"/>
                  <a:gd name="T49" fmla="*/ 273 h 321"/>
                  <a:gd name="T50" fmla="*/ 293 w 323"/>
                  <a:gd name="T51" fmla="*/ 290 h 321"/>
                  <a:gd name="T52" fmla="*/ 298 w 323"/>
                  <a:gd name="T53" fmla="*/ 306 h 321"/>
                  <a:gd name="T54" fmla="*/ 300 w 323"/>
                  <a:gd name="T55" fmla="*/ 321 h 321"/>
                  <a:gd name="T56" fmla="*/ 304 w 323"/>
                  <a:gd name="T57" fmla="*/ 324 h 321"/>
                  <a:gd name="T58" fmla="*/ 316 w 323"/>
                  <a:gd name="T59" fmla="*/ 341 h 321"/>
                  <a:gd name="T60" fmla="*/ 219 w 323"/>
                  <a:gd name="T61" fmla="*/ 431 h 321"/>
                  <a:gd name="T62" fmla="*/ 180 w 323"/>
                  <a:gd name="T63" fmla="*/ 447 h 321"/>
                  <a:gd name="T64" fmla="*/ 177 w 323"/>
                  <a:gd name="T65" fmla="*/ 442 h 321"/>
                  <a:gd name="T66" fmla="*/ 177 w 323"/>
                  <a:gd name="T67" fmla="*/ 434 h 321"/>
                  <a:gd name="T68" fmla="*/ 171 w 323"/>
                  <a:gd name="T69" fmla="*/ 413 h 321"/>
                  <a:gd name="T70" fmla="*/ 167 w 323"/>
                  <a:gd name="T71" fmla="*/ 404 h 321"/>
                  <a:gd name="T72" fmla="*/ 163 w 323"/>
                  <a:gd name="T73" fmla="*/ 404 h 321"/>
                  <a:gd name="T74" fmla="*/ 159 w 323"/>
                  <a:gd name="T75" fmla="*/ 406 h 321"/>
                  <a:gd name="T76" fmla="*/ 153 w 323"/>
                  <a:gd name="T77" fmla="*/ 397 h 321"/>
                  <a:gd name="T78" fmla="*/ 147 w 323"/>
                  <a:gd name="T79" fmla="*/ 393 h 321"/>
                  <a:gd name="T80" fmla="*/ 141 w 323"/>
                  <a:gd name="T81" fmla="*/ 379 h 321"/>
                  <a:gd name="T82" fmla="*/ 0 w 323"/>
                  <a:gd name="T83" fmla="*/ 208 h 321"/>
                  <a:gd name="T84" fmla="*/ 8 w 323"/>
                  <a:gd name="T85" fmla="*/ 161 h 321"/>
                  <a:gd name="T86" fmla="*/ 110 w 323"/>
                  <a:gd name="T87" fmla="*/ 95 h 321"/>
                  <a:gd name="T88" fmla="*/ 143 w 323"/>
                  <a:gd name="T89" fmla="*/ 29 h 321"/>
                  <a:gd name="T90" fmla="*/ 151 w 323"/>
                  <a:gd name="T91" fmla="*/ 29 h 321"/>
                  <a:gd name="T92" fmla="*/ 163 w 323"/>
                  <a:gd name="T93" fmla="*/ 17 h 321"/>
                  <a:gd name="T94" fmla="*/ 178 w 323"/>
                  <a:gd name="T95" fmla="*/ 13 h 321"/>
                  <a:gd name="T96" fmla="*/ 196 w 323"/>
                  <a:gd name="T97" fmla="*/ 9 h 321"/>
                  <a:gd name="T98" fmla="*/ 212 w 323"/>
                  <a:gd name="T99" fmla="*/ 4 h 321"/>
                  <a:gd name="T100" fmla="*/ 216 w 323"/>
                  <a:gd name="T101" fmla="*/ 4 h 321"/>
                  <a:gd name="T102" fmla="*/ 227 w 323"/>
                  <a:gd name="T103" fmla="*/ 0 h 321"/>
                  <a:gd name="T104" fmla="*/ 235 w 323"/>
                  <a:gd name="T105" fmla="*/ 2 h 321"/>
                  <a:gd name="T106" fmla="*/ 241 w 323"/>
                  <a:gd name="T107" fmla="*/ 2 h 32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23"/>
                  <a:gd name="T163" fmla="*/ 0 h 321"/>
                  <a:gd name="T164" fmla="*/ 323 w 323"/>
                  <a:gd name="T165" fmla="*/ 321 h 32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23" h="321">
                    <a:moveTo>
                      <a:pt x="246" y="2"/>
                    </a:moveTo>
                    <a:lnTo>
                      <a:pt x="258" y="4"/>
                    </a:lnTo>
                    <a:lnTo>
                      <a:pt x="271" y="4"/>
                    </a:lnTo>
                    <a:lnTo>
                      <a:pt x="289" y="2"/>
                    </a:lnTo>
                    <a:lnTo>
                      <a:pt x="302" y="4"/>
                    </a:lnTo>
                    <a:lnTo>
                      <a:pt x="310" y="8"/>
                    </a:lnTo>
                    <a:lnTo>
                      <a:pt x="306" y="20"/>
                    </a:lnTo>
                    <a:lnTo>
                      <a:pt x="306" y="27"/>
                    </a:lnTo>
                    <a:lnTo>
                      <a:pt x="306" y="33"/>
                    </a:lnTo>
                    <a:lnTo>
                      <a:pt x="293" y="53"/>
                    </a:lnTo>
                    <a:lnTo>
                      <a:pt x="285" y="51"/>
                    </a:lnTo>
                    <a:lnTo>
                      <a:pt x="285" y="64"/>
                    </a:lnTo>
                    <a:lnTo>
                      <a:pt x="291" y="72"/>
                    </a:lnTo>
                    <a:lnTo>
                      <a:pt x="297" y="74"/>
                    </a:lnTo>
                    <a:lnTo>
                      <a:pt x="297" y="80"/>
                    </a:lnTo>
                    <a:lnTo>
                      <a:pt x="306" y="96"/>
                    </a:lnTo>
                    <a:lnTo>
                      <a:pt x="304" y="119"/>
                    </a:lnTo>
                    <a:lnTo>
                      <a:pt x="301" y="127"/>
                    </a:lnTo>
                    <a:lnTo>
                      <a:pt x="304" y="133"/>
                    </a:lnTo>
                    <a:lnTo>
                      <a:pt x="306" y="150"/>
                    </a:lnTo>
                    <a:lnTo>
                      <a:pt x="308" y="164"/>
                    </a:lnTo>
                    <a:lnTo>
                      <a:pt x="310" y="168"/>
                    </a:lnTo>
                    <a:lnTo>
                      <a:pt x="312" y="174"/>
                    </a:lnTo>
                    <a:lnTo>
                      <a:pt x="304" y="183"/>
                    </a:lnTo>
                    <a:lnTo>
                      <a:pt x="306" y="195"/>
                    </a:lnTo>
                    <a:lnTo>
                      <a:pt x="299" y="207"/>
                    </a:lnTo>
                    <a:lnTo>
                      <a:pt x="304" y="219"/>
                    </a:lnTo>
                    <a:lnTo>
                      <a:pt x="306" y="230"/>
                    </a:lnTo>
                    <a:lnTo>
                      <a:pt x="310" y="232"/>
                    </a:lnTo>
                    <a:lnTo>
                      <a:pt x="322" y="244"/>
                    </a:lnTo>
                    <a:lnTo>
                      <a:pt x="222" y="308"/>
                    </a:lnTo>
                    <a:lnTo>
                      <a:pt x="183" y="320"/>
                    </a:lnTo>
                    <a:lnTo>
                      <a:pt x="180" y="316"/>
                    </a:lnTo>
                    <a:lnTo>
                      <a:pt x="180" y="310"/>
                    </a:lnTo>
                    <a:lnTo>
                      <a:pt x="174" y="295"/>
                    </a:lnTo>
                    <a:lnTo>
                      <a:pt x="170" y="289"/>
                    </a:lnTo>
                    <a:lnTo>
                      <a:pt x="166" y="289"/>
                    </a:lnTo>
                    <a:lnTo>
                      <a:pt x="162" y="291"/>
                    </a:lnTo>
                    <a:lnTo>
                      <a:pt x="156" y="283"/>
                    </a:lnTo>
                    <a:lnTo>
                      <a:pt x="150" y="281"/>
                    </a:lnTo>
                    <a:lnTo>
                      <a:pt x="144" y="271"/>
                    </a:lnTo>
                    <a:lnTo>
                      <a:pt x="0" y="148"/>
                    </a:lnTo>
                    <a:lnTo>
                      <a:pt x="8" y="115"/>
                    </a:lnTo>
                    <a:lnTo>
                      <a:pt x="113" y="68"/>
                    </a:lnTo>
                    <a:lnTo>
                      <a:pt x="146" y="21"/>
                    </a:lnTo>
                    <a:lnTo>
                      <a:pt x="154" y="21"/>
                    </a:lnTo>
                    <a:lnTo>
                      <a:pt x="166" y="12"/>
                    </a:lnTo>
                    <a:lnTo>
                      <a:pt x="181" y="10"/>
                    </a:lnTo>
                    <a:lnTo>
                      <a:pt x="199" y="6"/>
                    </a:lnTo>
                    <a:lnTo>
                      <a:pt x="215" y="4"/>
                    </a:lnTo>
                    <a:lnTo>
                      <a:pt x="219" y="4"/>
                    </a:lnTo>
                    <a:lnTo>
                      <a:pt x="230" y="0"/>
                    </a:lnTo>
                    <a:lnTo>
                      <a:pt x="238" y="2"/>
                    </a:lnTo>
                    <a:lnTo>
                      <a:pt x="246" y="2"/>
                    </a:lnTo>
                  </a:path>
                </a:pathLst>
              </a:custGeom>
              <a:solidFill>
                <a:schemeClr val="hlink"/>
              </a:solidFill>
              <a:ln w="12700" cap="rnd">
                <a:solidFill>
                  <a:schemeClr val="bg1"/>
                </a:solidFill>
                <a:round/>
                <a:headEnd/>
                <a:tailEnd/>
              </a:ln>
            </p:spPr>
            <p:txBody>
              <a:bodyPr/>
              <a:lstStyle/>
              <a:p>
                <a:endParaRPr lang="en-US"/>
              </a:p>
            </p:txBody>
          </p:sp>
          <p:sp>
            <p:nvSpPr>
              <p:cNvPr id="14005" name="Freeform 286"/>
              <p:cNvSpPr>
                <a:spLocks/>
              </p:cNvSpPr>
              <p:nvPr/>
            </p:nvSpPr>
            <p:spPr bwMode="ltGray">
              <a:xfrm>
                <a:off x="2374" y="2056"/>
                <a:ext cx="329" cy="368"/>
              </a:xfrm>
              <a:custGeom>
                <a:avLst/>
                <a:gdLst>
                  <a:gd name="T0" fmla="*/ 247 w 331"/>
                  <a:gd name="T1" fmla="*/ 2 h 329"/>
                  <a:gd name="T2" fmla="*/ 258 w 331"/>
                  <a:gd name="T3" fmla="*/ 4 h 329"/>
                  <a:gd name="T4" fmla="*/ 272 w 331"/>
                  <a:gd name="T5" fmla="*/ 4 h 329"/>
                  <a:gd name="T6" fmla="*/ 290 w 331"/>
                  <a:gd name="T7" fmla="*/ 2 h 329"/>
                  <a:gd name="T8" fmla="*/ 304 w 331"/>
                  <a:gd name="T9" fmla="*/ 4 h 329"/>
                  <a:gd name="T10" fmla="*/ 312 w 331"/>
                  <a:gd name="T11" fmla="*/ 11 h 329"/>
                  <a:gd name="T12" fmla="*/ 308 w 331"/>
                  <a:gd name="T13" fmla="*/ 28 h 329"/>
                  <a:gd name="T14" fmla="*/ 308 w 331"/>
                  <a:gd name="T15" fmla="*/ 39 h 329"/>
                  <a:gd name="T16" fmla="*/ 308 w 331"/>
                  <a:gd name="T17" fmla="*/ 48 h 329"/>
                  <a:gd name="T18" fmla="*/ 294 w 331"/>
                  <a:gd name="T19" fmla="*/ 75 h 329"/>
                  <a:gd name="T20" fmla="*/ 286 w 331"/>
                  <a:gd name="T21" fmla="*/ 73 h 329"/>
                  <a:gd name="T22" fmla="*/ 286 w 331"/>
                  <a:gd name="T23" fmla="*/ 93 h 329"/>
                  <a:gd name="T24" fmla="*/ 292 w 331"/>
                  <a:gd name="T25" fmla="*/ 104 h 329"/>
                  <a:gd name="T26" fmla="*/ 298 w 331"/>
                  <a:gd name="T27" fmla="*/ 106 h 329"/>
                  <a:gd name="T28" fmla="*/ 298 w 331"/>
                  <a:gd name="T29" fmla="*/ 115 h 329"/>
                  <a:gd name="T30" fmla="*/ 308 w 331"/>
                  <a:gd name="T31" fmla="*/ 138 h 329"/>
                  <a:gd name="T32" fmla="*/ 306 w 331"/>
                  <a:gd name="T33" fmla="*/ 170 h 329"/>
                  <a:gd name="T34" fmla="*/ 302 w 331"/>
                  <a:gd name="T35" fmla="*/ 181 h 329"/>
                  <a:gd name="T36" fmla="*/ 306 w 331"/>
                  <a:gd name="T37" fmla="*/ 190 h 329"/>
                  <a:gd name="T38" fmla="*/ 308 w 331"/>
                  <a:gd name="T39" fmla="*/ 215 h 329"/>
                  <a:gd name="T40" fmla="*/ 310 w 331"/>
                  <a:gd name="T41" fmla="*/ 235 h 329"/>
                  <a:gd name="T42" fmla="*/ 312 w 331"/>
                  <a:gd name="T43" fmla="*/ 240 h 329"/>
                  <a:gd name="T44" fmla="*/ 314 w 331"/>
                  <a:gd name="T45" fmla="*/ 249 h 329"/>
                  <a:gd name="T46" fmla="*/ 306 w 331"/>
                  <a:gd name="T47" fmla="*/ 263 h 329"/>
                  <a:gd name="T48" fmla="*/ 308 w 331"/>
                  <a:gd name="T49" fmla="*/ 281 h 329"/>
                  <a:gd name="T50" fmla="*/ 300 w 331"/>
                  <a:gd name="T51" fmla="*/ 296 h 329"/>
                  <a:gd name="T52" fmla="*/ 306 w 331"/>
                  <a:gd name="T53" fmla="*/ 314 h 329"/>
                  <a:gd name="T54" fmla="*/ 308 w 331"/>
                  <a:gd name="T55" fmla="*/ 330 h 329"/>
                  <a:gd name="T56" fmla="*/ 312 w 331"/>
                  <a:gd name="T57" fmla="*/ 333 h 329"/>
                  <a:gd name="T58" fmla="*/ 324 w 331"/>
                  <a:gd name="T59" fmla="*/ 350 h 329"/>
                  <a:gd name="T60" fmla="*/ 225 w 331"/>
                  <a:gd name="T61" fmla="*/ 442 h 329"/>
                  <a:gd name="T62" fmla="*/ 185 w 331"/>
                  <a:gd name="T63" fmla="*/ 460 h 329"/>
                  <a:gd name="T64" fmla="*/ 181 w 331"/>
                  <a:gd name="T65" fmla="*/ 453 h 329"/>
                  <a:gd name="T66" fmla="*/ 181 w 331"/>
                  <a:gd name="T67" fmla="*/ 445 h 329"/>
                  <a:gd name="T68" fmla="*/ 175 w 331"/>
                  <a:gd name="T69" fmla="*/ 423 h 329"/>
                  <a:gd name="T70" fmla="*/ 171 w 331"/>
                  <a:gd name="T71" fmla="*/ 414 h 329"/>
                  <a:gd name="T72" fmla="*/ 167 w 331"/>
                  <a:gd name="T73" fmla="*/ 414 h 329"/>
                  <a:gd name="T74" fmla="*/ 163 w 331"/>
                  <a:gd name="T75" fmla="*/ 416 h 329"/>
                  <a:gd name="T76" fmla="*/ 157 w 331"/>
                  <a:gd name="T77" fmla="*/ 405 h 329"/>
                  <a:gd name="T78" fmla="*/ 151 w 331"/>
                  <a:gd name="T79" fmla="*/ 403 h 329"/>
                  <a:gd name="T80" fmla="*/ 145 w 331"/>
                  <a:gd name="T81" fmla="*/ 389 h 329"/>
                  <a:gd name="T82" fmla="*/ 0 w 331"/>
                  <a:gd name="T83" fmla="*/ 213 h 329"/>
                  <a:gd name="T84" fmla="*/ 8 w 331"/>
                  <a:gd name="T85" fmla="*/ 166 h 329"/>
                  <a:gd name="T86" fmla="*/ 113 w 331"/>
                  <a:gd name="T87" fmla="*/ 97 h 329"/>
                  <a:gd name="T88" fmla="*/ 147 w 331"/>
                  <a:gd name="T89" fmla="*/ 31 h 329"/>
                  <a:gd name="T90" fmla="*/ 155 w 331"/>
                  <a:gd name="T91" fmla="*/ 31 h 329"/>
                  <a:gd name="T92" fmla="*/ 167 w 331"/>
                  <a:gd name="T93" fmla="*/ 17 h 329"/>
                  <a:gd name="T94" fmla="*/ 183 w 331"/>
                  <a:gd name="T95" fmla="*/ 13 h 329"/>
                  <a:gd name="T96" fmla="*/ 201 w 331"/>
                  <a:gd name="T97" fmla="*/ 9 h 329"/>
                  <a:gd name="T98" fmla="*/ 217 w 331"/>
                  <a:gd name="T99" fmla="*/ 4 h 329"/>
                  <a:gd name="T100" fmla="*/ 221 w 331"/>
                  <a:gd name="T101" fmla="*/ 4 h 329"/>
                  <a:gd name="T102" fmla="*/ 233 w 331"/>
                  <a:gd name="T103" fmla="*/ 0 h 329"/>
                  <a:gd name="T104" fmla="*/ 241 w 331"/>
                  <a:gd name="T105" fmla="*/ 2 h 329"/>
                  <a:gd name="T106" fmla="*/ 247 w 331"/>
                  <a:gd name="T107" fmla="*/ 2 h 3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31"/>
                  <a:gd name="T163" fmla="*/ 0 h 329"/>
                  <a:gd name="T164" fmla="*/ 331 w 331"/>
                  <a:gd name="T165" fmla="*/ 329 h 32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31" h="329">
                    <a:moveTo>
                      <a:pt x="252" y="2"/>
                    </a:moveTo>
                    <a:lnTo>
                      <a:pt x="264" y="4"/>
                    </a:lnTo>
                    <a:lnTo>
                      <a:pt x="278" y="4"/>
                    </a:lnTo>
                    <a:lnTo>
                      <a:pt x="296" y="2"/>
                    </a:lnTo>
                    <a:lnTo>
                      <a:pt x="310" y="4"/>
                    </a:lnTo>
                    <a:lnTo>
                      <a:pt x="318" y="8"/>
                    </a:lnTo>
                    <a:lnTo>
                      <a:pt x="314" y="20"/>
                    </a:lnTo>
                    <a:lnTo>
                      <a:pt x="314" y="28"/>
                    </a:lnTo>
                    <a:lnTo>
                      <a:pt x="314" y="34"/>
                    </a:lnTo>
                    <a:lnTo>
                      <a:pt x="300" y="54"/>
                    </a:lnTo>
                    <a:lnTo>
                      <a:pt x="292" y="52"/>
                    </a:lnTo>
                    <a:lnTo>
                      <a:pt x="292" y="66"/>
                    </a:lnTo>
                    <a:lnTo>
                      <a:pt x="298" y="74"/>
                    </a:lnTo>
                    <a:lnTo>
                      <a:pt x="304" y="76"/>
                    </a:lnTo>
                    <a:lnTo>
                      <a:pt x="304" y="82"/>
                    </a:lnTo>
                    <a:lnTo>
                      <a:pt x="314" y="98"/>
                    </a:lnTo>
                    <a:lnTo>
                      <a:pt x="312" y="122"/>
                    </a:lnTo>
                    <a:lnTo>
                      <a:pt x="308" y="130"/>
                    </a:lnTo>
                    <a:lnTo>
                      <a:pt x="312" y="136"/>
                    </a:lnTo>
                    <a:lnTo>
                      <a:pt x="314" y="154"/>
                    </a:lnTo>
                    <a:lnTo>
                      <a:pt x="316" y="168"/>
                    </a:lnTo>
                    <a:lnTo>
                      <a:pt x="318" y="172"/>
                    </a:lnTo>
                    <a:lnTo>
                      <a:pt x="320" y="178"/>
                    </a:lnTo>
                    <a:lnTo>
                      <a:pt x="312" y="188"/>
                    </a:lnTo>
                    <a:lnTo>
                      <a:pt x="314" y="200"/>
                    </a:lnTo>
                    <a:lnTo>
                      <a:pt x="306" y="212"/>
                    </a:lnTo>
                    <a:lnTo>
                      <a:pt x="312" y="224"/>
                    </a:lnTo>
                    <a:lnTo>
                      <a:pt x="314" y="236"/>
                    </a:lnTo>
                    <a:lnTo>
                      <a:pt x="318" y="238"/>
                    </a:lnTo>
                    <a:lnTo>
                      <a:pt x="330" y="250"/>
                    </a:lnTo>
                    <a:lnTo>
                      <a:pt x="228" y="316"/>
                    </a:lnTo>
                    <a:lnTo>
                      <a:pt x="188" y="328"/>
                    </a:lnTo>
                    <a:lnTo>
                      <a:pt x="184" y="324"/>
                    </a:lnTo>
                    <a:lnTo>
                      <a:pt x="184" y="318"/>
                    </a:lnTo>
                    <a:lnTo>
                      <a:pt x="178" y="302"/>
                    </a:lnTo>
                    <a:lnTo>
                      <a:pt x="174" y="296"/>
                    </a:lnTo>
                    <a:lnTo>
                      <a:pt x="170" y="296"/>
                    </a:lnTo>
                    <a:lnTo>
                      <a:pt x="166" y="298"/>
                    </a:lnTo>
                    <a:lnTo>
                      <a:pt x="160" y="290"/>
                    </a:lnTo>
                    <a:lnTo>
                      <a:pt x="154" y="288"/>
                    </a:lnTo>
                    <a:lnTo>
                      <a:pt x="148" y="278"/>
                    </a:lnTo>
                    <a:lnTo>
                      <a:pt x="0" y="152"/>
                    </a:lnTo>
                    <a:lnTo>
                      <a:pt x="8" y="118"/>
                    </a:lnTo>
                    <a:lnTo>
                      <a:pt x="116" y="70"/>
                    </a:lnTo>
                    <a:lnTo>
                      <a:pt x="150" y="22"/>
                    </a:lnTo>
                    <a:lnTo>
                      <a:pt x="158" y="22"/>
                    </a:lnTo>
                    <a:lnTo>
                      <a:pt x="170" y="12"/>
                    </a:lnTo>
                    <a:lnTo>
                      <a:pt x="186" y="10"/>
                    </a:lnTo>
                    <a:lnTo>
                      <a:pt x="204" y="6"/>
                    </a:lnTo>
                    <a:lnTo>
                      <a:pt x="220" y="4"/>
                    </a:lnTo>
                    <a:lnTo>
                      <a:pt x="224" y="4"/>
                    </a:lnTo>
                    <a:lnTo>
                      <a:pt x="236" y="0"/>
                    </a:lnTo>
                    <a:lnTo>
                      <a:pt x="244" y="2"/>
                    </a:lnTo>
                    <a:lnTo>
                      <a:pt x="252" y="2"/>
                    </a:lnTo>
                  </a:path>
                </a:pathLst>
              </a:custGeom>
              <a:solidFill>
                <a:schemeClr val="hlink"/>
              </a:solidFill>
              <a:ln w="12700" cap="rnd">
                <a:solidFill>
                  <a:schemeClr val="bg1"/>
                </a:solidFill>
                <a:round/>
                <a:headEnd/>
                <a:tailEnd/>
              </a:ln>
            </p:spPr>
            <p:txBody>
              <a:bodyPr/>
              <a:lstStyle/>
              <a:p>
                <a:endParaRPr lang="en-US"/>
              </a:p>
            </p:txBody>
          </p:sp>
          <p:sp>
            <p:nvSpPr>
              <p:cNvPr id="14006" name="Freeform 287"/>
              <p:cNvSpPr>
                <a:spLocks/>
              </p:cNvSpPr>
              <p:nvPr/>
            </p:nvSpPr>
            <p:spPr bwMode="ltGray">
              <a:xfrm>
                <a:off x="2316" y="2059"/>
                <a:ext cx="205" cy="149"/>
              </a:xfrm>
              <a:custGeom>
                <a:avLst/>
                <a:gdLst>
                  <a:gd name="T0" fmla="*/ 151 w 207"/>
                  <a:gd name="T1" fmla="*/ 0 h 133"/>
                  <a:gd name="T2" fmla="*/ 152 w 207"/>
                  <a:gd name="T3" fmla="*/ 12 h 133"/>
                  <a:gd name="T4" fmla="*/ 158 w 207"/>
                  <a:gd name="T5" fmla="*/ 19 h 133"/>
                  <a:gd name="T6" fmla="*/ 165 w 207"/>
                  <a:gd name="T7" fmla="*/ 19 h 133"/>
                  <a:gd name="T8" fmla="*/ 171 w 207"/>
                  <a:gd name="T9" fmla="*/ 19 h 133"/>
                  <a:gd name="T10" fmla="*/ 179 w 207"/>
                  <a:gd name="T11" fmla="*/ 15 h 133"/>
                  <a:gd name="T12" fmla="*/ 188 w 207"/>
                  <a:gd name="T13" fmla="*/ 12 h 133"/>
                  <a:gd name="T14" fmla="*/ 185 w 207"/>
                  <a:gd name="T15" fmla="*/ 24 h 133"/>
                  <a:gd name="T16" fmla="*/ 190 w 207"/>
                  <a:gd name="T17" fmla="*/ 30 h 133"/>
                  <a:gd name="T18" fmla="*/ 196 w 207"/>
                  <a:gd name="T19" fmla="*/ 27 h 133"/>
                  <a:gd name="T20" fmla="*/ 200 w 207"/>
                  <a:gd name="T21" fmla="*/ 36 h 133"/>
                  <a:gd name="T22" fmla="*/ 198 w 207"/>
                  <a:gd name="T23" fmla="*/ 48 h 133"/>
                  <a:gd name="T24" fmla="*/ 200 w 207"/>
                  <a:gd name="T25" fmla="*/ 56 h 133"/>
                  <a:gd name="T26" fmla="*/ 198 w 207"/>
                  <a:gd name="T27" fmla="*/ 77 h 133"/>
                  <a:gd name="T28" fmla="*/ 198 w 207"/>
                  <a:gd name="T29" fmla="*/ 91 h 133"/>
                  <a:gd name="T30" fmla="*/ 200 w 207"/>
                  <a:gd name="T31" fmla="*/ 95 h 133"/>
                  <a:gd name="T32" fmla="*/ 196 w 207"/>
                  <a:gd name="T33" fmla="*/ 102 h 133"/>
                  <a:gd name="T34" fmla="*/ 185 w 207"/>
                  <a:gd name="T35" fmla="*/ 104 h 133"/>
                  <a:gd name="T36" fmla="*/ 175 w 207"/>
                  <a:gd name="T37" fmla="*/ 104 h 133"/>
                  <a:gd name="T38" fmla="*/ 171 w 207"/>
                  <a:gd name="T39" fmla="*/ 108 h 133"/>
                  <a:gd name="T40" fmla="*/ 171 w 207"/>
                  <a:gd name="T41" fmla="*/ 119 h 133"/>
                  <a:gd name="T42" fmla="*/ 128 w 207"/>
                  <a:gd name="T43" fmla="*/ 147 h 133"/>
                  <a:gd name="T44" fmla="*/ 120 w 207"/>
                  <a:gd name="T45" fmla="*/ 149 h 133"/>
                  <a:gd name="T46" fmla="*/ 111 w 207"/>
                  <a:gd name="T47" fmla="*/ 147 h 133"/>
                  <a:gd name="T48" fmla="*/ 101 w 207"/>
                  <a:gd name="T49" fmla="*/ 150 h 133"/>
                  <a:gd name="T50" fmla="*/ 86 w 207"/>
                  <a:gd name="T51" fmla="*/ 153 h 133"/>
                  <a:gd name="T52" fmla="*/ 64 w 207"/>
                  <a:gd name="T53" fmla="*/ 167 h 133"/>
                  <a:gd name="T54" fmla="*/ 64 w 207"/>
                  <a:gd name="T55" fmla="*/ 186 h 133"/>
                  <a:gd name="T56" fmla="*/ 0 w 207"/>
                  <a:gd name="T57" fmla="*/ 170 h 133"/>
                  <a:gd name="T58" fmla="*/ 15 w 207"/>
                  <a:gd name="T59" fmla="*/ 170 h 133"/>
                  <a:gd name="T60" fmla="*/ 27 w 207"/>
                  <a:gd name="T61" fmla="*/ 162 h 133"/>
                  <a:gd name="T62" fmla="*/ 46 w 207"/>
                  <a:gd name="T63" fmla="*/ 149 h 133"/>
                  <a:gd name="T64" fmla="*/ 62 w 207"/>
                  <a:gd name="T65" fmla="*/ 119 h 133"/>
                  <a:gd name="T66" fmla="*/ 59 w 207"/>
                  <a:gd name="T67" fmla="*/ 114 h 133"/>
                  <a:gd name="T68" fmla="*/ 62 w 207"/>
                  <a:gd name="T69" fmla="*/ 102 h 133"/>
                  <a:gd name="T70" fmla="*/ 66 w 207"/>
                  <a:gd name="T71" fmla="*/ 91 h 133"/>
                  <a:gd name="T72" fmla="*/ 76 w 207"/>
                  <a:gd name="T73" fmla="*/ 82 h 133"/>
                  <a:gd name="T74" fmla="*/ 78 w 207"/>
                  <a:gd name="T75" fmla="*/ 74 h 133"/>
                  <a:gd name="T76" fmla="*/ 82 w 207"/>
                  <a:gd name="T77" fmla="*/ 66 h 133"/>
                  <a:gd name="T78" fmla="*/ 89 w 207"/>
                  <a:gd name="T79" fmla="*/ 60 h 133"/>
                  <a:gd name="T80" fmla="*/ 99 w 207"/>
                  <a:gd name="T81" fmla="*/ 50 h 133"/>
                  <a:gd name="T82" fmla="*/ 107 w 207"/>
                  <a:gd name="T83" fmla="*/ 50 h 133"/>
                  <a:gd name="T84" fmla="*/ 116 w 207"/>
                  <a:gd name="T85" fmla="*/ 45 h 133"/>
                  <a:gd name="T86" fmla="*/ 126 w 207"/>
                  <a:gd name="T87" fmla="*/ 35 h 133"/>
                  <a:gd name="T88" fmla="*/ 139 w 207"/>
                  <a:gd name="T89" fmla="*/ 15 h 133"/>
                  <a:gd name="T90" fmla="*/ 151 w 207"/>
                  <a:gd name="T91" fmla="*/ 0 h 13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7"/>
                  <a:gd name="T139" fmla="*/ 0 h 133"/>
                  <a:gd name="T140" fmla="*/ 207 w 207"/>
                  <a:gd name="T141" fmla="*/ 133 h 13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7" h="133">
                    <a:moveTo>
                      <a:pt x="154" y="0"/>
                    </a:moveTo>
                    <a:lnTo>
                      <a:pt x="156" y="9"/>
                    </a:lnTo>
                    <a:lnTo>
                      <a:pt x="164" y="13"/>
                    </a:lnTo>
                    <a:lnTo>
                      <a:pt x="171" y="13"/>
                    </a:lnTo>
                    <a:lnTo>
                      <a:pt x="177" y="13"/>
                    </a:lnTo>
                    <a:lnTo>
                      <a:pt x="185" y="11"/>
                    </a:lnTo>
                    <a:lnTo>
                      <a:pt x="194" y="9"/>
                    </a:lnTo>
                    <a:lnTo>
                      <a:pt x="191" y="17"/>
                    </a:lnTo>
                    <a:lnTo>
                      <a:pt x="196" y="21"/>
                    </a:lnTo>
                    <a:lnTo>
                      <a:pt x="202" y="19"/>
                    </a:lnTo>
                    <a:lnTo>
                      <a:pt x="206" y="26"/>
                    </a:lnTo>
                    <a:lnTo>
                      <a:pt x="204" y="34"/>
                    </a:lnTo>
                    <a:lnTo>
                      <a:pt x="206" y="40"/>
                    </a:lnTo>
                    <a:lnTo>
                      <a:pt x="204" y="55"/>
                    </a:lnTo>
                    <a:lnTo>
                      <a:pt x="204" y="64"/>
                    </a:lnTo>
                    <a:lnTo>
                      <a:pt x="206" y="68"/>
                    </a:lnTo>
                    <a:lnTo>
                      <a:pt x="202" y="72"/>
                    </a:lnTo>
                    <a:lnTo>
                      <a:pt x="191" y="74"/>
                    </a:lnTo>
                    <a:lnTo>
                      <a:pt x="181" y="74"/>
                    </a:lnTo>
                    <a:lnTo>
                      <a:pt x="177" y="77"/>
                    </a:lnTo>
                    <a:lnTo>
                      <a:pt x="177" y="85"/>
                    </a:lnTo>
                    <a:lnTo>
                      <a:pt x="131" y="104"/>
                    </a:lnTo>
                    <a:lnTo>
                      <a:pt x="123" y="106"/>
                    </a:lnTo>
                    <a:lnTo>
                      <a:pt x="114" y="104"/>
                    </a:lnTo>
                    <a:lnTo>
                      <a:pt x="104" y="107"/>
                    </a:lnTo>
                    <a:lnTo>
                      <a:pt x="89" y="109"/>
                    </a:lnTo>
                    <a:lnTo>
                      <a:pt x="67" y="119"/>
                    </a:lnTo>
                    <a:lnTo>
                      <a:pt x="67" y="132"/>
                    </a:lnTo>
                    <a:lnTo>
                      <a:pt x="0" y="121"/>
                    </a:lnTo>
                    <a:lnTo>
                      <a:pt x="15" y="121"/>
                    </a:lnTo>
                    <a:lnTo>
                      <a:pt x="27" y="115"/>
                    </a:lnTo>
                    <a:lnTo>
                      <a:pt x="46" y="106"/>
                    </a:lnTo>
                    <a:lnTo>
                      <a:pt x="65" y="85"/>
                    </a:lnTo>
                    <a:lnTo>
                      <a:pt x="62" y="81"/>
                    </a:lnTo>
                    <a:lnTo>
                      <a:pt x="65" y="72"/>
                    </a:lnTo>
                    <a:lnTo>
                      <a:pt x="69" y="64"/>
                    </a:lnTo>
                    <a:lnTo>
                      <a:pt x="79" y="58"/>
                    </a:lnTo>
                    <a:lnTo>
                      <a:pt x="81" y="53"/>
                    </a:lnTo>
                    <a:lnTo>
                      <a:pt x="85" y="47"/>
                    </a:lnTo>
                    <a:lnTo>
                      <a:pt x="92" y="43"/>
                    </a:lnTo>
                    <a:lnTo>
                      <a:pt x="102" y="36"/>
                    </a:lnTo>
                    <a:lnTo>
                      <a:pt x="110" y="36"/>
                    </a:lnTo>
                    <a:lnTo>
                      <a:pt x="119" y="32"/>
                    </a:lnTo>
                    <a:lnTo>
                      <a:pt x="129" y="25"/>
                    </a:lnTo>
                    <a:lnTo>
                      <a:pt x="142" y="11"/>
                    </a:lnTo>
                    <a:lnTo>
                      <a:pt x="154" y="0"/>
                    </a:lnTo>
                  </a:path>
                </a:pathLst>
              </a:custGeom>
              <a:solidFill>
                <a:schemeClr val="hlink"/>
              </a:solidFill>
              <a:ln w="12700" cap="rnd">
                <a:solidFill>
                  <a:schemeClr val="bg1"/>
                </a:solidFill>
                <a:round/>
                <a:headEnd/>
                <a:tailEnd/>
              </a:ln>
            </p:spPr>
            <p:txBody>
              <a:bodyPr/>
              <a:lstStyle/>
              <a:p>
                <a:endParaRPr lang="en-US"/>
              </a:p>
            </p:txBody>
          </p:sp>
          <p:sp>
            <p:nvSpPr>
              <p:cNvPr id="14007" name="Freeform 288"/>
              <p:cNvSpPr>
                <a:spLocks/>
              </p:cNvSpPr>
              <p:nvPr/>
            </p:nvSpPr>
            <p:spPr bwMode="ltGray">
              <a:xfrm>
                <a:off x="2315" y="2058"/>
                <a:ext cx="213" cy="158"/>
              </a:xfrm>
              <a:custGeom>
                <a:avLst/>
                <a:gdLst>
                  <a:gd name="T0" fmla="*/ 157 w 215"/>
                  <a:gd name="T1" fmla="*/ 0 h 141"/>
                  <a:gd name="T2" fmla="*/ 158 w 215"/>
                  <a:gd name="T3" fmla="*/ 13 h 141"/>
                  <a:gd name="T4" fmla="*/ 164 w 215"/>
                  <a:gd name="T5" fmla="*/ 20 h 141"/>
                  <a:gd name="T6" fmla="*/ 172 w 215"/>
                  <a:gd name="T7" fmla="*/ 20 h 141"/>
                  <a:gd name="T8" fmla="*/ 178 w 215"/>
                  <a:gd name="T9" fmla="*/ 20 h 141"/>
                  <a:gd name="T10" fmla="*/ 186 w 215"/>
                  <a:gd name="T11" fmla="*/ 17 h 141"/>
                  <a:gd name="T12" fmla="*/ 196 w 215"/>
                  <a:gd name="T13" fmla="*/ 13 h 141"/>
                  <a:gd name="T14" fmla="*/ 192 w 215"/>
                  <a:gd name="T15" fmla="*/ 25 h 141"/>
                  <a:gd name="T16" fmla="*/ 198 w 215"/>
                  <a:gd name="T17" fmla="*/ 31 h 141"/>
                  <a:gd name="T18" fmla="*/ 204 w 215"/>
                  <a:gd name="T19" fmla="*/ 28 h 141"/>
                  <a:gd name="T20" fmla="*/ 208 w 215"/>
                  <a:gd name="T21" fmla="*/ 39 h 141"/>
                  <a:gd name="T22" fmla="*/ 206 w 215"/>
                  <a:gd name="T23" fmla="*/ 50 h 141"/>
                  <a:gd name="T24" fmla="*/ 208 w 215"/>
                  <a:gd name="T25" fmla="*/ 59 h 141"/>
                  <a:gd name="T26" fmla="*/ 206 w 215"/>
                  <a:gd name="T27" fmla="*/ 82 h 141"/>
                  <a:gd name="T28" fmla="*/ 206 w 215"/>
                  <a:gd name="T29" fmla="*/ 95 h 141"/>
                  <a:gd name="T30" fmla="*/ 208 w 215"/>
                  <a:gd name="T31" fmla="*/ 102 h 141"/>
                  <a:gd name="T32" fmla="*/ 204 w 215"/>
                  <a:gd name="T33" fmla="*/ 106 h 141"/>
                  <a:gd name="T34" fmla="*/ 192 w 215"/>
                  <a:gd name="T35" fmla="*/ 109 h 141"/>
                  <a:gd name="T36" fmla="*/ 182 w 215"/>
                  <a:gd name="T37" fmla="*/ 109 h 141"/>
                  <a:gd name="T38" fmla="*/ 178 w 215"/>
                  <a:gd name="T39" fmla="*/ 115 h 141"/>
                  <a:gd name="T40" fmla="*/ 178 w 215"/>
                  <a:gd name="T41" fmla="*/ 127 h 141"/>
                  <a:gd name="T42" fmla="*/ 133 w 215"/>
                  <a:gd name="T43" fmla="*/ 155 h 141"/>
                  <a:gd name="T44" fmla="*/ 125 w 215"/>
                  <a:gd name="T45" fmla="*/ 158 h 141"/>
                  <a:gd name="T46" fmla="*/ 115 w 215"/>
                  <a:gd name="T47" fmla="*/ 155 h 141"/>
                  <a:gd name="T48" fmla="*/ 105 w 215"/>
                  <a:gd name="T49" fmla="*/ 160 h 141"/>
                  <a:gd name="T50" fmla="*/ 89 w 215"/>
                  <a:gd name="T51" fmla="*/ 164 h 141"/>
                  <a:gd name="T52" fmla="*/ 67 w 215"/>
                  <a:gd name="T53" fmla="*/ 177 h 141"/>
                  <a:gd name="T54" fmla="*/ 67 w 215"/>
                  <a:gd name="T55" fmla="*/ 197 h 141"/>
                  <a:gd name="T56" fmla="*/ 0 w 215"/>
                  <a:gd name="T57" fmla="*/ 179 h 141"/>
                  <a:gd name="T58" fmla="*/ 16 w 215"/>
                  <a:gd name="T59" fmla="*/ 179 h 141"/>
                  <a:gd name="T60" fmla="*/ 28 w 215"/>
                  <a:gd name="T61" fmla="*/ 173 h 141"/>
                  <a:gd name="T62" fmla="*/ 48 w 215"/>
                  <a:gd name="T63" fmla="*/ 158 h 141"/>
                  <a:gd name="T64" fmla="*/ 65 w 215"/>
                  <a:gd name="T65" fmla="*/ 127 h 141"/>
                  <a:gd name="T66" fmla="*/ 61 w 215"/>
                  <a:gd name="T67" fmla="*/ 121 h 141"/>
                  <a:gd name="T68" fmla="*/ 65 w 215"/>
                  <a:gd name="T69" fmla="*/ 106 h 141"/>
                  <a:gd name="T70" fmla="*/ 69 w 215"/>
                  <a:gd name="T71" fmla="*/ 95 h 141"/>
                  <a:gd name="T72" fmla="*/ 79 w 215"/>
                  <a:gd name="T73" fmla="*/ 86 h 141"/>
                  <a:gd name="T74" fmla="*/ 81 w 215"/>
                  <a:gd name="T75" fmla="*/ 80 h 141"/>
                  <a:gd name="T76" fmla="*/ 85 w 215"/>
                  <a:gd name="T77" fmla="*/ 71 h 141"/>
                  <a:gd name="T78" fmla="*/ 93 w 215"/>
                  <a:gd name="T79" fmla="*/ 65 h 141"/>
                  <a:gd name="T80" fmla="*/ 103 w 215"/>
                  <a:gd name="T81" fmla="*/ 54 h 141"/>
                  <a:gd name="T82" fmla="*/ 111 w 215"/>
                  <a:gd name="T83" fmla="*/ 54 h 141"/>
                  <a:gd name="T84" fmla="*/ 121 w 215"/>
                  <a:gd name="T85" fmla="*/ 48 h 141"/>
                  <a:gd name="T86" fmla="*/ 131 w 215"/>
                  <a:gd name="T87" fmla="*/ 36 h 141"/>
                  <a:gd name="T88" fmla="*/ 145 w 215"/>
                  <a:gd name="T89" fmla="*/ 17 h 141"/>
                  <a:gd name="T90" fmla="*/ 157 w 215"/>
                  <a:gd name="T91" fmla="*/ 0 h 1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5"/>
                  <a:gd name="T139" fmla="*/ 0 h 141"/>
                  <a:gd name="T140" fmla="*/ 215 w 215"/>
                  <a:gd name="T141" fmla="*/ 141 h 1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5" h="141">
                    <a:moveTo>
                      <a:pt x="160" y="0"/>
                    </a:moveTo>
                    <a:lnTo>
                      <a:pt x="162" y="10"/>
                    </a:lnTo>
                    <a:lnTo>
                      <a:pt x="170" y="14"/>
                    </a:lnTo>
                    <a:lnTo>
                      <a:pt x="178" y="14"/>
                    </a:lnTo>
                    <a:lnTo>
                      <a:pt x="184" y="14"/>
                    </a:lnTo>
                    <a:lnTo>
                      <a:pt x="192" y="12"/>
                    </a:lnTo>
                    <a:lnTo>
                      <a:pt x="202" y="10"/>
                    </a:lnTo>
                    <a:lnTo>
                      <a:pt x="198" y="18"/>
                    </a:lnTo>
                    <a:lnTo>
                      <a:pt x="204" y="22"/>
                    </a:lnTo>
                    <a:lnTo>
                      <a:pt x="210" y="20"/>
                    </a:lnTo>
                    <a:lnTo>
                      <a:pt x="214" y="28"/>
                    </a:lnTo>
                    <a:lnTo>
                      <a:pt x="212" y="36"/>
                    </a:lnTo>
                    <a:lnTo>
                      <a:pt x="214" y="42"/>
                    </a:lnTo>
                    <a:lnTo>
                      <a:pt x="212" y="58"/>
                    </a:lnTo>
                    <a:lnTo>
                      <a:pt x="212" y="68"/>
                    </a:lnTo>
                    <a:lnTo>
                      <a:pt x="214" y="72"/>
                    </a:lnTo>
                    <a:lnTo>
                      <a:pt x="210" y="76"/>
                    </a:lnTo>
                    <a:lnTo>
                      <a:pt x="198" y="78"/>
                    </a:lnTo>
                    <a:lnTo>
                      <a:pt x="188" y="78"/>
                    </a:lnTo>
                    <a:lnTo>
                      <a:pt x="184" y="82"/>
                    </a:lnTo>
                    <a:lnTo>
                      <a:pt x="184" y="90"/>
                    </a:lnTo>
                    <a:lnTo>
                      <a:pt x="136" y="110"/>
                    </a:lnTo>
                    <a:lnTo>
                      <a:pt x="128" y="112"/>
                    </a:lnTo>
                    <a:lnTo>
                      <a:pt x="118" y="110"/>
                    </a:lnTo>
                    <a:lnTo>
                      <a:pt x="108" y="114"/>
                    </a:lnTo>
                    <a:lnTo>
                      <a:pt x="92" y="116"/>
                    </a:lnTo>
                    <a:lnTo>
                      <a:pt x="70" y="126"/>
                    </a:lnTo>
                    <a:lnTo>
                      <a:pt x="70" y="140"/>
                    </a:lnTo>
                    <a:lnTo>
                      <a:pt x="0" y="128"/>
                    </a:lnTo>
                    <a:lnTo>
                      <a:pt x="16" y="128"/>
                    </a:lnTo>
                    <a:lnTo>
                      <a:pt x="28" y="122"/>
                    </a:lnTo>
                    <a:lnTo>
                      <a:pt x="48" y="112"/>
                    </a:lnTo>
                    <a:lnTo>
                      <a:pt x="68" y="90"/>
                    </a:lnTo>
                    <a:lnTo>
                      <a:pt x="64" y="86"/>
                    </a:lnTo>
                    <a:lnTo>
                      <a:pt x="68" y="76"/>
                    </a:lnTo>
                    <a:lnTo>
                      <a:pt x="72" y="68"/>
                    </a:lnTo>
                    <a:lnTo>
                      <a:pt x="82" y="62"/>
                    </a:lnTo>
                    <a:lnTo>
                      <a:pt x="84" y="56"/>
                    </a:lnTo>
                    <a:lnTo>
                      <a:pt x="88" y="50"/>
                    </a:lnTo>
                    <a:lnTo>
                      <a:pt x="96" y="46"/>
                    </a:lnTo>
                    <a:lnTo>
                      <a:pt x="106" y="38"/>
                    </a:lnTo>
                    <a:lnTo>
                      <a:pt x="114" y="38"/>
                    </a:lnTo>
                    <a:lnTo>
                      <a:pt x="124" y="34"/>
                    </a:lnTo>
                    <a:lnTo>
                      <a:pt x="134" y="26"/>
                    </a:lnTo>
                    <a:lnTo>
                      <a:pt x="148" y="12"/>
                    </a:lnTo>
                    <a:lnTo>
                      <a:pt x="160" y="0"/>
                    </a:lnTo>
                  </a:path>
                </a:pathLst>
              </a:custGeom>
              <a:solidFill>
                <a:schemeClr val="hlink"/>
              </a:solidFill>
              <a:ln w="12700" cap="rnd">
                <a:solidFill>
                  <a:schemeClr val="bg1"/>
                </a:solidFill>
                <a:round/>
                <a:headEnd/>
                <a:tailEnd/>
              </a:ln>
            </p:spPr>
            <p:txBody>
              <a:bodyPr/>
              <a:lstStyle/>
              <a:p>
                <a:endParaRPr lang="en-US"/>
              </a:p>
            </p:txBody>
          </p:sp>
          <p:sp>
            <p:nvSpPr>
              <p:cNvPr id="14008" name="Freeform 289"/>
              <p:cNvSpPr>
                <a:spLocks/>
              </p:cNvSpPr>
              <p:nvPr/>
            </p:nvSpPr>
            <p:spPr bwMode="ltGray">
              <a:xfrm>
                <a:off x="2217" y="2203"/>
                <a:ext cx="161" cy="128"/>
              </a:xfrm>
              <a:custGeom>
                <a:avLst/>
                <a:gdLst>
                  <a:gd name="T0" fmla="*/ 84 w 161"/>
                  <a:gd name="T1" fmla="*/ 21 h 115"/>
                  <a:gd name="T2" fmla="*/ 93 w 161"/>
                  <a:gd name="T3" fmla="*/ 0 h 115"/>
                  <a:gd name="T4" fmla="*/ 160 w 161"/>
                  <a:gd name="T5" fmla="*/ 14 h 115"/>
                  <a:gd name="T6" fmla="*/ 150 w 161"/>
                  <a:gd name="T7" fmla="*/ 53 h 115"/>
                  <a:gd name="T8" fmla="*/ 107 w 161"/>
                  <a:gd name="T9" fmla="*/ 50 h 115"/>
                  <a:gd name="T10" fmla="*/ 91 w 161"/>
                  <a:gd name="T11" fmla="*/ 110 h 115"/>
                  <a:gd name="T12" fmla="*/ 84 w 161"/>
                  <a:gd name="T13" fmla="*/ 110 h 115"/>
                  <a:gd name="T14" fmla="*/ 76 w 161"/>
                  <a:gd name="T15" fmla="*/ 112 h 115"/>
                  <a:gd name="T16" fmla="*/ 70 w 161"/>
                  <a:gd name="T17" fmla="*/ 124 h 115"/>
                  <a:gd name="T18" fmla="*/ 65 w 161"/>
                  <a:gd name="T19" fmla="*/ 147 h 115"/>
                  <a:gd name="T20" fmla="*/ 65 w 161"/>
                  <a:gd name="T21" fmla="*/ 157 h 115"/>
                  <a:gd name="T22" fmla="*/ 8 w 161"/>
                  <a:gd name="T23" fmla="*/ 147 h 115"/>
                  <a:gd name="T24" fmla="*/ 0 w 161"/>
                  <a:gd name="T25" fmla="*/ 157 h 115"/>
                  <a:gd name="T26" fmla="*/ 6 w 161"/>
                  <a:gd name="T27" fmla="*/ 131 h 115"/>
                  <a:gd name="T28" fmla="*/ 6 w 161"/>
                  <a:gd name="T29" fmla="*/ 124 h 115"/>
                  <a:gd name="T30" fmla="*/ 11 w 161"/>
                  <a:gd name="T31" fmla="*/ 121 h 115"/>
                  <a:gd name="T32" fmla="*/ 15 w 161"/>
                  <a:gd name="T33" fmla="*/ 121 h 115"/>
                  <a:gd name="T34" fmla="*/ 23 w 161"/>
                  <a:gd name="T35" fmla="*/ 102 h 115"/>
                  <a:gd name="T36" fmla="*/ 29 w 161"/>
                  <a:gd name="T37" fmla="*/ 100 h 115"/>
                  <a:gd name="T38" fmla="*/ 29 w 161"/>
                  <a:gd name="T39" fmla="*/ 89 h 115"/>
                  <a:gd name="T40" fmla="*/ 32 w 161"/>
                  <a:gd name="T41" fmla="*/ 88 h 115"/>
                  <a:gd name="T42" fmla="*/ 46 w 161"/>
                  <a:gd name="T43" fmla="*/ 72 h 115"/>
                  <a:gd name="T44" fmla="*/ 57 w 161"/>
                  <a:gd name="T45" fmla="*/ 51 h 115"/>
                  <a:gd name="T46" fmla="*/ 57 w 161"/>
                  <a:gd name="T47" fmla="*/ 41 h 115"/>
                  <a:gd name="T48" fmla="*/ 72 w 161"/>
                  <a:gd name="T49" fmla="*/ 30 h 115"/>
                  <a:gd name="T50" fmla="*/ 80 w 161"/>
                  <a:gd name="T51" fmla="*/ 26 h 115"/>
                  <a:gd name="T52" fmla="*/ 84 w 161"/>
                  <a:gd name="T53" fmla="*/ 21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1"/>
                  <a:gd name="T82" fmla="*/ 0 h 115"/>
                  <a:gd name="T83" fmla="*/ 161 w 161"/>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1" h="115">
                    <a:moveTo>
                      <a:pt x="84" y="15"/>
                    </a:moveTo>
                    <a:lnTo>
                      <a:pt x="93" y="0"/>
                    </a:lnTo>
                    <a:lnTo>
                      <a:pt x="160" y="11"/>
                    </a:lnTo>
                    <a:lnTo>
                      <a:pt x="150" y="39"/>
                    </a:lnTo>
                    <a:lnTo>
                      <a:pt x="107" y="36"/>
                    </a:lnTo>
                    <a:lnTo>
                      <a:pt x="91" y="80"/>
                    </a:lnTo>
                    <a:lnTo>
                      <a:pt x="84" y="80"/>
                    </a:lnTo>
                    <a:lnTo>
                      <a:pt x="76" y="82"/>
                    </a:lnTo>
                    <a:lnTo>
                      <a:pt x="70" y="90"/>
                    </a:lnTo>
                    <a:lnTo>
                      <a:pt x="65" y="107"/>
                    </a:lnTo>
                    <a:lnTo>
                      <a:pt x="65" y="114"/>
                    </a:lnTo>
                    <a:lnTo>
                      <a:pt x="8" y="107"/>
                    </a:lnTo>
                    <a:lnTo>
                      <a:pt x="0" y="114"/>
                    </a:lnTo>
                    <a:lnTo>
                      <a:pt x="6" y="95"/>
                    </a:lnTo>
                    <a:lnTo>
                      <a:pt x="6" y="90"/>
                    </a:lnTo>
                    <a:lnTo>
                      <a:pt x="11" y="88"/>
                    </a:lnTo>
                    <a:lnTo>
                      <a:pt x="15" y="88"/>
                    </a:lnTo>
                    <a:lnTo>
                      <a:pt x="23" y="75"/>
                    </a:lnTo>
                    <a:lnTo>
                      <a:pt x="29" y="73"/>
                    </a:lnTo>
                    <a:lnTo>
                      <a:pt x="29" y="65"/>
                    </a:lnTo>
                    <a:lnTo>
                      <a:pt x="32" y="64"/>
                    </a:lnTo>
                    <a:lnTo>
                      <a:pt x="46" y="52"/>
                    </a:lnTo>
                    <a:lnTo>
                      <a:pt x="57" y="37"/>
                    </a:lnTo>
                    <a:lnTo>
                      <a:pt x="57" y="30"/>
                    </a:lnTo>
                    <a:lnTo>
                      <a:pt x="72" y="22"/>
                    </a:lnTo>
                    <a:lnTo>
                      <a:pt x="80" y="19"/>
                    </a:lnTo>
                    <a:lnTo>
                      <a:pt x="84" y="15"/>
                    </a:lnTo>
                  </a:path>
                </a:pathLst>
              </a:custGeom>
              <a:solidFill>
                <a:schemeClr val="hlink"/>
              </a:solidFill>
              <a:ln w="12700" cap="rnd">
                <a:solidFill>
                  <a:schemeClr val="bg1"/>
                </a:solidFill>
                <a:round/>
                <a:headEnd/>
                <a:tailEnd/>
              </a:ln>
            </p:spPr>
            <p:txBody>
              <a:bodyPr/>
              <a:lstStyle/>
              <a:p>
                <a:endParaRPr lang="en-US"/>
              </a:p>
            </p:txBody>
          </p:sp>
          <p:sp>
            <p:nvSpPr>
              <p:cNvPr id="14009" name="Freeform 290"/>
              <p:cNvSpPr>
                <a:spLocks/>
              </p:cNvSpPr>
              <p:nvPr/>
            </p:nvSpPr>
            <p:spPr bwMode="ltGray">
              <a:xfrm>
                <a:off x="2217" y="2201"/>
                <a:ext cx="168" cy="138"/>
              </a:xfrm>
              <a:custGeom>
                <a:avLst/>
                <a:gdLst>
                  <a:gd name="T0" fmla="*/ 85 w 169"/>
                  <a:gd name="T1" fmla="*/ 22 h 123"/>
                  <a:gd name="T2" fmla="*/ 95 w 169"/>
                  <a:gd name="T3" fmla="*/ 0 h 123"/>
                  <a:gd name="T4" fmla="*/ 165 w 169"/>
                  <a:gd name="T5" fmla="*/ 17 h 123"/>
                  <a:gd name="T6" fmla="*/ 155 w 169"/>
                  <a:gd name="T7" fmla="*/ 59 h 123"/>
                  <a:gd name="T8" fmla="*/ 109 w 169"/>
                  <a:gd name="T9" fmla="*/ 54 h 123"/>
                  <a:gd name="T10" fmla="*/ 93 w 169"/>
                  <a:gd name="T11" fmla="*/ 121 h 123"/>
                  <a:gd name="T12" fmla="*/ 85 w 169"/>
                  <a:gd name="T13" fmla="*/ 121 h 123"/>
                  <a:gd name="T14" fmla="*/ 80 w 169"/>
                  <a:gd name="T15" fmla="*/ 125 h 123"/>
                  <a:gd name="T16" fmla="*/ 74 w 169"/>
                  <a:gd name="T17" fmla="*/ 136 h 123"/>
                  <a:gd name="T18" fmla="*/ 68 w 169"/>
                  <a:gd name="T19" fmla="*/ 162 h 123"/>
                  <a:gd name="T20" fmla="*/ 68 w 169"/>
                  <a:gd name="T21" fmla="*/ 173 h 123"/>
                  <a:gd name="T22" fmla="*/ 8 w 169"/>
                  <a:gd name="T23" fmla="*/ 162 h 123"/>
                  <a:gd name="T24" fmla="*/ 0 w 169"/>
                  <a:gd name="T25" fmla="*/ 173 h 123"/>
                  <a:gd name="T26" fmla="*/ 6 w 169"/>
                  <a:gd name="T27" fmla="*/ 144 h 123"/>
                  <a:gd name="T28" fmla="*/ 6 w 169"/>
                  <a:gd name="T29" fmla="*/ 136 h 123"/>
                  <a:gd name="T30" fmla="*/ 12 w 169"/>
                  <a:gd name="T31" fmla="*/ 132 h 123"/>
                  <a:gd name="T32" fmla="*/ 16 w 169"/>
                  <a:gd name="T33" fmla="*/ 132 h 123"/>
                  <a:gd name="T34" fmla="*/ 24 w 169"/>
                  <a:gd name="T35" fmla="*/ 113 h 123"/>
                  <a:gd name="T36" fmla="*/ 30 w 169"/>
                  <a:gd name="T37" fmla="*/ 111 h 123"/>
                  <a:gd name="T38" fmla="*/ 30 w 169"/>
                  <a:gd name="T39" fmla="*/ 100 h 123"/>
                  <a:gd name="T40" fmla="*/ 34 w 169"/>
                  <a:gd name="T41" fmla="*/ 95 h 123"/>
                  <a:gd name="T42" fmla="*/ 48 w 169"/>
                  <a:gd name="T43" fmla="*/ 80 h 123"/>
                  <a:gd name="T44" fmla="*/ 60 w 169"/>
                  <a:gd name="T45" fmla="*/ 56 h 123"/>
                  <a:gd name="T46" fmla="*/ 60 w 169"/>
                  <a:gd name="T47" fmla="*/ 45 h 123"/>
                  <a:gd name="T48" fmla="*/ 76 w 169"/>
                  <a:gd name="T49" fmla="*/ 34 h 123"/>
                  <a:gd name="T50" fmla="*/ 84 w 169"/>
                  <a:gd name="T51" fmla="*/ 28 h 123"/>
                  <a:gd name="T52" fmla="*/ 85 w 169"/>
                  <a:gd name="T53" fmla="*/ 22 h 12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9"/>
                  <a:gd name="T82" fmla="*/ 0 h 123"/>
                  <a:gd name="T83" fmla="*/ 169 w 169"/>
                  <a:gd name="T84" fmla="*/ 123 h 12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9" h="123">
                    <a:moveTo>
                      <a:pt x="88" y="16"/>
                    </a:moveTo>
                    <a:lnTo>
                      <a:pt x="98" y="0"/>
                    </a:lnTo>
                    <a:lnTo>
                      <a:pt x="168" y="12"/>
                    </a:lnTo>
                    <a:lnTo>
                      <a:pt x="158" y="42"/>
                    </a:lnTo>
                    <a:lnTo>
                      <a:pt x="112" y="38"/>
                    </a:lnTo>
                    <a:lnTo>
                      <a:pt x="96" y="86"/>
                    </a:lnTo>
                    <a:lnTo>
                      <a:pt x="88" y="86"/>
                    </a:lnTo>
                    <a:lnTo>
                      <a:pt x="80" y="88"/>
                    </a:lnTo>
                    <a:lnTo>
                      <a:pt x="74" y="96"/>
                    </a:lnTo>
                    <a:lnTo>
                      <a:pt x="68" y="114"/>
                    </a:lnTo>
                    <a:lnTo>
                      <a:pt x="68" y="122"/>
                    </a:lnTo>
                    <a:lnTo>
                      <a:pt x="8" y="114"/>
                    </a:lnTo>
                    <a:lnTo>
                      <a:pt x="0" y="122"/>
                    </a:lnTo>
                    <a:lnTo>
                      <a:pt x="6" y="102"/>
                    </a:lnTo>
                    <a:lnTo>
                      <a:pt x="6" y="96"/>
                    </a:lnTo>
                    <a:lnTo>
                      <a:pt x="12" y="94"/>
                    </a:lnTo>
                    <a:lnTo>
                      <a:pt x="16" y="94"/>
                    </a:lnTo>
                    <a:lnTo>
                      <a:pt x="24" y="80"/>
                    </a:lnTo>
                    <a:lnTo>
                      <a:pt x="30" y="78"/>
                    </a:lnTo>
                    <a:lnTo>
                      <a:pt x="30" y="70"/>
                    </a:lnTo>
                    <a:lnTo>
                      <a:pt x="34" y="68"/>
                    </a:lnTo>
                    <a:lnTo>
                      <a:pt x="48" y="56"/>
                    </a:lnTo>
                    <a:lnTo>
                      <a:pt x="60" y="40"/>
                    </a:lnTo>
                    <a:lnTo>
                      <a:pt x="60" y="32"/>
                    </a:lnTo>
                    <a:lnTo>
                      <a:pt x="76" y="24"/>
                    </a:lnTo>
                    <a:lnTo>
                      <a:pt x="84" y="20"/>
                    </a:lnTo>
                    <a:lnTo>
                      <a:pt x="88" y="16"/>
                    </a:lnTo>
                  </a:path>
                </a:pathLst>
              </a:custGeom>
              <a:solidFill>
                <a:schemeClr val="hlink"/>
              </a:solidFill>
              <a:ln w="12700" cap="rnd">
                <a:solidFill>
                  <a:schemeClr val="bg1"/>
                </a:solidFill>
                <a:round/>
                <a:headEnd/>
                <a:tailEnd/>
              </a:ln>
            </p:spPr>
            <p:txBody>
              <a:bodyPr/>
              <a:lstStyle/>
              <a:p>
                <a:endParaRPr lang="en-US"/>
              </a:p>
            </p:txBody>
          </p:sp>
          <p:sp>
            <p:nvSpPr>
              <p:cNvPr id="14010" name="Freeform 291"/>
              <p:cNvSpPr>
                <a:spLocks/>
              </p:cNvSpPr>
              <p:nvPr/>
            </p:nvSpPr>
            <p:spPr bwMode="ltGray">
              <a:xfrm>
                <a:off x="2193" y="2490"/>
                <a:ext cx="49" cy="19"/>
              </a:xfrm>
              <a:custGeom>
                <a:avLst/>
                <a:gdLst>
                  <a:gd name="T0" fmla="*/ 4 w 49"/>
                  <a:gd name="T1" fmla="*/ 4 h 17"/>
                  <a:gd name="T2" fmla="*/ 10 w 49"/>
                  <a:gd name="T3" fmla="*/ 9 h 17"/>
                  <a:gd name="T4" fmla="*/ 18 w 49"/>
                  <a:gd name="T5" fmla="*/ 9 h 17"/>
                  <a:gd name="T6" fmla="*/ 26 w 49"/>
                  <a:gd name="T7" fmla="*/ 0 h 17"/>
                  <a:gd name="T8" fmla="*/ 36 w 49"/>
                  <a:gd name="T9" fmla="*/ 4 h 17"/>
                  <a:gd name="T10" fmla="*/ 44 w 49"/>
                  <a:gd name="T11" fmla="*/ 11 h 17"/>
                  <a:gd name="T12" fmla="*/ 48 w 49"/>
                  <a:gd name="T13" fmla="*/ 17 h 17"/>
                  <a:gd name="T14" fmla="*/ 44 w 49"/>
                  <a:gd name="T15" fmla="*/ 22 h 17"/>
                  <a:gd name="T16" fmla="*/ 38 w 49"/>
                  <a:gd name="T17" fmla="*/ 20 h 17"/>
                  <a:gd name="T18" fmla="*/ 34 w 49"/>
                  <a:gd name="T19" fmla="*/ 11 h 17"/>
                  <a:gd name="T20" fmla="*/ 30 w 49"/>
                  <a:gd name="T21" fmla="*/ 17 h 17"/>
                  <a:gd name="T22" fmla="*/ 20 w 49"/>
                  <a:gd name="T23" fmla="*/ 17 h 17"/>
                  <a:gd name="T24" fmla="*/ 18 w 49"/>
                  <a:gd name="T25" fmla="*/ 22 h 17"/>
                  <a:gd name="T26" fmla="*/ 10 w 49"/>
                  <a:gd name="T27" fmla="*/ 22 h 17"/>
                  <a:gd name="T28" fmla="*/ 6 w 49"/>
                  <a:gd name="T29" fmla="*/ 17 h 17"/>
                  <a:gd name="T30" fmla="*/ 0 w 49"/>
                  <a:gd name="T31" fmla="*/ 20 h 17"/>
                  <a:gd name="T32" fmla="*/ 4 w 49"/>
                  <a:gd name="T33" fmla="*/ 4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17"/>
                  <a:gd name="T53" fmla="*/ 49 w 49"/>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17">
                    <a:moveTo>
                      <a:pt x="4" y="4"/>
                    </a:moveTo>
                    <a:lnTo>
                      <a:pt x="10" y="6"/>
                    </a:lnTo>
                    <a:lnTo>
                      <a:pt x="18" y="6"/>
                    </a:lnTo>
                    <a:lnTo>
                      <a:pt x="26" y="0"/>
                    </a:lnTo>
                    <a:lnTo>
                      <a:pt x="36" y="4"/>
                    </a:lnTo>
                    <a:lnTo>
                      <a:pt x="44" y="8"/>
                    </a:lnTo>
                    <a:lnTo>
                      <a:pt x="48" y="12"/>
                    </a:lnTo>
                    <a:lnTo>
                      <a:pt x="44" y="16"/>
                    </a:lnTo>
                    <a:lnTo>
                      <a:pt x="38" y="14"/>
                    </a:lnTo>
                    <a:lnTo>
                      <a:pt x="34" y="8"/>
                    </a:lnTo>
                    <a:lnTo>
                      <a:pt x="30" y="12"/>
                    </a:lnTo>
                    <a:lnTo>
                      <a:pt x="20" y="12"/>
                    </a:lnTo>
                    <a:lnTo>
                      <a:pt x="18" y="16"/>
                    </a:lnTo>
                    <a:lnTo>
                      <a:pt x="10" y="16"/>
                    </a:lnTo>
                    <a:lnTo>
                      <a:pt x="6" y="12"/>
                    </a:lnTo>
                    <a:lnTo>
                      <a:pt x="0" y="14"/>
                    </a:lnTo>
                    <a:lnTo>
                      <a:pt x="4" y="4"/>
                    </a:lnTo>
                  </a:path>
                </a:pathLst>
              </a:custGeom>
              <a:solidFill>
                <a:schemeClr val="hlink"/>
              </a:solidFill>
              <a:ln w="12700" cap="rnd">
                <a:solidFill>
                  <a:schemeClr val="bg1"/>
                </a:solidFill>
                <a:round/>
                <a:headEnd/>
                <a:tailEnd/>
              </a:ln>
            </p:spPr>
            <p:txBody>
              <a:bodyPr/>
              <a:lstStyle/>
              <a:p>
                <a:endParaRPr lang="en-US"/>
              </a:p>
            </p:txBody>
          </p:sp>
          <p:sp>
            <p:nvSpPr>
              <p:cNvPr id="14011" name="Freeform 292"/>
              <p:cNvSpPr>
                <a:spLocks/>
              </p:cNvSpPr>
              <p:nvPr/>
            </p:nvSpPr>
            <p:spPr bwMode="ltGray">
              <a:xfrm>
                <a:off x="2269" y="2188"/>
                <a:ext cx="9" cy="15"/>
              </a:xfrm>
              <a:custGeom>
                <a:avLst/>
                <a:gdLst>
                  <a:gd name="T0" fmla="*/ 6 w 9"/>
                  <a:gd name="T1" fmla="*/ 0 h 13"/>
                  <a:gd name="T2" fmla="*/ 0 w 9"/>
                  <a:gd name="T3" fmla="*/ 9 h 13"/>
                  <a:gd name="T4" fmla="*/ 2 w 9"/>
                  <a:gd name="T5" fmla="*/ 18 h 13"/>
                  <a:gd name="T6" fmla="*/ 8 w 9"/>
                  <a:gd name="T7" fmla="*/ 12 h 13"/>
                  <a:gd name="T8" fmla="*/ 8 w 9"/>
                  <a:gd name="T9" fmla="*/ 7 h 13"/>
                  <a:gd name="T10" fmla="*/ 6 w 9"/>
                  <a:gd name="T11" fmla="*/ 0 h 13"/>
                  <a:gd name="T12" fmla="*/ 0 60000 65536"/>
                  <a:gd name="T13" fmla="*/ 0 60000 65536"/>
                  <a:gd name="T14" fmla="*/ 0 60000 65536"/>
                  <a:gd name="T15" fmla="*/ 0 60000 65536"/>
                  <a:gd name="T16" fmla="*/ 0 60000 65536"/>
                  <a:gd name="T17" fmla="*/ 0 60000 65536"/>
                  <a:gd name="T18" fmla="*/ 0 w 9"/>
                  <a:gd name="T19" fmla="*/ 0 h 13"/>
                  <a:gd name="T20" fmla="*/ 9 w 9"/>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9" h="13">
                    <a:moveTo>
                      <a:pt x="6" y="0"/>
                    </a:moveTo>
                    <a:lnTo>
                      <a:pt x="0" y="6"/>
                    </a:lnTo>
                    <a:lnTo>
                      <a:pt x="2" y="12"/>
                    </a:lnTo>
                    <a:lnTo>
                      <a:pt x="8" y="8"/>
                    </a:lnTo>
                    <a:lnTo>
                      <a:pt x="8" y="4"/>
                    </a:lnTo>
                    <a:lnTo>
                      <a:pt x="6" y="0"/>
                    </a:lnTo>
                  </a:path>
                </a:pathLst>
              </a:custGeom>
              <a:solidFill>
                <a:schemeClr val="hlink"/>
              </a:solidFill>
              <a:ln w="12700" cap="rnd">
                <a:solidFill>
                  <a:schemeClr val="bg1"/>
                </a:solidFill>
                <a:round/>
                <a:headEnd/>
                <a:tailEnd/>
              </a:ln>
            </p:spPr>
            <p:txBody>
              <a:bodyPr/>
              <a:lstStyle/>
              <a:p>
                <a:endParaRPr lang="en-US"/>
              </a:p>
            </p:txBody>
          </p:sp>
          <p:sp>
            <p:nvSpPr>
              <p:cNvPr id="14012" name="Freeform 293"/>
              <p:cNvSpPr>
                <a:spLocks/>
              </p:cNvSpPr>
              <p:nvPr/>
            </p:nvSpPr>
            <p:spPr bwMode="ltGray">
              <a:xfrm>
                <a:off x="2294" y="2181"/>
                <a:ext cx="13" cy="15"/>
              </a:xfrm>
              <a:custGeom>
                <a:avLst/>
                <a:gdLst>
                  <a:gd name="T0" fmla="*/ 10 w 13"/>
                  <a:gd name="T1" fmla="*/ 0 h 13"/>
                  <a:gd name="T2" fmla="*/ 0 w 13"/>
                  <a:gd name="T3" fmla="*/ 16 h 13"/>
                  <a:gd name="T4" fmla="*/ 2 w 13"/>
                  <a:gd name="T5" fmla="*/ 18 h 13"/>
                  <a:gd name="T6" fmla="*/ 6 w 13"/>
                  <a:gd name="T7" fmla="*/ 18 h 13"/>
                  <a:gd name="T8" fmla="*/ 10 w 13"/>
                  <a:gd name="T9" fmla="*/ 9 h 13"/>
                  <a:gd name="T10" fmla="*/ 12 w 13"/>
                  <a:gd name="T11" fmla="*/ 0 h 13"/>
                  <a:gd name="T12" fmla="*/ 10 w 13"/>
                  <a:gd name="T13" fmla="*/ 0 h 13"/>
                  <a:gd name="T14" fmla="*/ 0 60000 65536"/>
                  <a:gd name="T15" fmla="*/ 0 60000 65536"/>
                  <a:gd name="T16" fmla="*/ 0 60000 65536"/>
                  <a:gd name="T17" fmla="*/ 0 60000 65536"/>
                  <a:gd name="T18" fmla="*/ 0 60000 65536"/>
                  <a:gd name="T19" fmla="*/ 0 60000 65536"/>
                  <a:gd name="T20" fmla="*/ 0 60000 65536"/>
                  <a:gd name="T21" fmla="*/ 0 w 13"/>
                  <a:gd name="T22" fmla="*/ 0 h 13"/>
                  <a:gd name="T23" fmla="*/ 13 w 13"/>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3">
                    <a:moveTo>
                      <a:pt x="10" y="0"/>
                    </a:moveTo>
                    <a:lnTo>
                      <a:pt x="0" y="10"/>
                    </a:lnTo>
                    <a:lnTo>
                      <a:pt x="2" y="12"/>
                    </a:lnTo>
                    <a:lnTo>
                      <a:pt x="6" y="12"/>
                    </a:lnTo>
                    <a:lnTo>
                      <a:pt x="10" y="6"/>
                    </a:lnTo>
                    <a:lnTo>
                      <a:pt x="12" y="0"/>
                    </a:lnTo>
                    <a:lnTo>
                      <a:pt x="10" y="0"/>
                    </a:lnTo>
                  </a:path>
                </a:pathLst>
              </a:custGeom>
              <a:solidFill>
                <a:schemeClr val="hlink"/>
              </a:solidFill>
              <a:ln w="12700" cap="rnd">
                <a:solidFill>
                  <a:schemeClr val="bg1"/>
                </a:solidFill>
                <a:round/>
                <a:headEnd/>
                <a:tailEnd/>
              </a:ln>
            </p:spPr>
            <p:txBody>
              <a:bodyPr/>
              <a:lstStyle/>
              <a:p>
                <a:endParaRPr lang="en-US"/>
              </a:p>
            </p:txBody>
          </p:sp>
          <p:sp>
            <p:nvSpPr>
              <p:cNvPr id="14013" name="Freeform 294"/>
              <p:cNvSpPr>
                <a:spLocks/>
              </p:cNvSpPr>
              <p:nvPr/>
            </p:nvSpPr>
            <p:spPr bwMode="ltGray">
              <a:xfrm>
                <a:off x="2307" y="2172"/>
                <a:ext cx="9" cy="8"/>
              </a:xfrm>
              <a:custGeom>
                <a:avLst/>
                <a:gdLst>
                  <a:gd name="T0" fmla="*/ 8 w 9"/>
                  <a:gd name="T1" fmla="*/ 0 h 7"/>
                  <a:gd name="T2" fmla="*/ 2 w 9"/>
                  <a:gd name="T3" fmla="*/ 7 h 7"/>
                  <a:gd name="T4" fmla="*/ 0 w 9"/>
                  <a:gd name="T5" fmla="*/ 9 h 7"/>
                  <a:gd name="T6" fmla="*/ 4 w 9"/>
                  <a:gd name="T7" fmla="*/ 9 h 7"/>
                  <a:gd name="T8" fmla="*/ 8 w 9"/>
                  <a:gd name="T9" fmla="*/ 7 h 7"/>
                  <a:gd name="T10" fmla="*/ 8 w 9"/>
                  <a:gd name="T11" fmla="*/ 0 h 7"/>
                  <a:gd name="T12" fmla="*/ 0 60000 65536"/>
                  <a:gd name="T13" fmla="*/ 0 60000 65536"/>
                  <a:gd name="T14" fmla="*/ 0 60000 65536"/>
                  <a:gd name="T15" fmla="*/ 0 60000 65536"/>
                  <a:gd name="T16" fmla="*/ 0 60000 65536"/>
                  <a:gd name="T17" fmla="*/ 0 60000 65536"/>
                  <a:gd name="T18" fmla="*/ 0 w 9"/>
                  <a:gd name="T19" fmla="*/ 0 h 7"/>
                  <a:gd name="T20" fmla="*/ 9 w 9"/>
                  <a:gd name="T21" fmla="*/ 7 h 7"/>
                </a:gdLst>
                <a:ahLst/>
                <a:cxnLst>
                  <a:cxn ang="T12">
                    <a:pos x="T0" y="T1"/>
                  </a:cxn>
                  <a:cxn ang="T13">
                    <a:pos x="T2" y="T3"/>
                  </a:cxn>
                  <a:cxn ang="T14">
                    <a:pos x="T4" y="T5"/>
                  </a:cxn>
                  <a:cxn ang="T15">
                    <a:pos x="T6" y="T7"/>
                  </a:cxn>
                  <a:cxn ang="T16">
                    <a:pos x="T8" y="T9"/>
                  </a:cxn>
                  <a:cxn ang="T17">
                    <a:pos x="T10" y="T11"/>
                  </a:cxn>
                </a:cxnLst>
                <a:rect l="T18" t="T19" r="T20" b="T21"/>
                <a:pathLst>
                  <a:path w="9" h="7">
                    <a:moveTo>
                      <a:pt x="8" y="0"/>
                    </a:moveTo>
                    <a:lnTo>
                      <a:pt x="2" y="4"/>
                    </a:lnTo>
                    <a:lnTo>
                      <a:pt x="0" y="6"/>
                    </a:lnTo>
                    <a:lnTo>
                      <a:pt x="4" y="6"/>
                    </a:lnTo>
                    <a:lnTo>
                      <a:pt x="8" y="4"/>
                    </a:lnTo>
                    <a:lnTo>
                      <a:pt x="8" y="0"/>
                    </a:lnTo>
                  </a:path>
                </a:pathLst>
              </a:custGeom>
              <a:solidFill>
                <a:schemeClr val="hlink"/>
              </a:solidFill>
              <a:ln w="12700" cap="rnd">
                <a:solidFill>
                  <a:schemeClr val="bg1"/>
                </a:solidFill>
                <a:round/>
                <a:headEnd/>
                <a:tailEnd/>
              </a:ln>
            </p:spPr>
            <p:txBody>
              <a:bodyPr/>
              <a:lstStyle/>
              <a:p>
                <a:endParaRPr lang="en-US"/>
              </a:p>
            </p:txBody>
          </p:sp>
          <p:sp>
            <p:nvSpPr>
              <p:cNvPr id="14014" name="Freeform 295"/>
              <p:cNvSpPr>
                <a:spLocks/>
              </p:cNvSpPr>
              <p:nvPr/>
            </p:nvSpPr>
            <p:spPr bwMode="ltGray">
              <a:xfrm>
                <a:off x="2290" y="2192"/>
                <a:ext cx="6" cy="6"/>
              </a:xfrm>
              <a:custGeom>
                <a:avLst/>
                <a:gdLst>
                  <a:gd name="T0" fmla="*/ 0 w 5"/>
                  <a:gd name="T1" fmla="*/ 0 h 5"/>
                  <a:gd name="T2" fmla="*/ 0 w 5"/>
                  <a:gd name="T3" fmla="*/ 7 h 5"/>
                  <a:gd name="T4" fmla="*/ 7 w 5"/>
                  <a:gd name="T5" fmla="*/ 7 h 5"/>
                  <a:gd name="T6" fmla="*/ 7 w 5"/>
                  <a:gd name="T7" fmla="*/ 0 h 5"/>
                  <a:gd name="T8" fmla="*/ 0 w 5"/>
                  <a:gd name="T9" fmla="*/ 0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0" y="0"/>
                    </a:moveTo>
                    <a:lnTo>
                      <a:pt x="0" y="4"/>
                    </a:lnTo>
                    <a:lnTo>
                      <a:pt x="4" y="4"/>
                    </a:lnTo>
                    <a:lnTo>
                      <a:pt x="4" y="0"/>
                    </a:lnTo>
                    <a:lnTo>
                      <a:pt x="0" y="0"/>
                    </a:lnTo>
                  </a:path>
                </a:pathLst>
              </a:custGeom>
              <a:solidFill>
                <a:schemeClr val="hlink"/>
              </a:solidFill>
              <a:ln w="12700" cap="rnd">
                <a:solidFill>
                  <a:schemeClr val="bg1"/>
                </a:solidFill>
                <a:round/>
                <a:headEnd/>
                <a:tailEnd/>
              </a:ln>
            </p:spPr>
            <p:txBody>
              <a:bodyPr/>
              <a:lstStyle/>
              <a:p>
                <a:endParaRPr lang="en-US"/>
              </a:p>
            </p:txBody>
          </p:sp>
          <p:sp>
            <p:nvSpPr>
              <p:cNvPr id="14015" name="Freeform 296"/>
              <p:cNvSpPr>
                <a:spLocks/>
              </p:cNvSpPr>
              <p:nvPr/>
            </p:nvSpPr>
            <p:spPr bwMode="ltGray">
              <a:xfrm>
                <a:off x="2254" y="2181"/>
                <a:ext cx="9" cy="10"/>
              </a:xfrm>
              <a:custGeom>
                <a:avLst/>
                <a:gdLst>
                  <a:gd name="T0" fmla="*/ 0 w 9"/>
                  <a:gd name="T1" fmla="*/ 0 h 9"/>
                  <a:gd name="T2" fmla="*/ 0 w 9"/>
                  <a:gd name="T3" fmla="*/ 9 h 9"/>
                  <a:gd name="T4" fmla="*/ 4 w 9"/>
                  <a:gd name="T5" fmla="*/ 11 h 9"/>
                  <a:gd name="T6" fmla="*/ 6 w 9"/>
                  <a:gd name="T7" fmla="*/ 11 h 9"/>
                  <a:gd name="T8" fmla="*/ 8 w 9"/>
                  <a:gd name="T9" fmla="*/ 0 h 9"/>
                  <a:gd name="T10" fmla="*/ 0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0" y="0"/>
                    </a:moveTo>
                    <a:lnTo>
                      <a:pt x="0" y="6"/>
                    </a:lnTo>
                    <a:lnTo>
                      <a:pt x="4" y="8"/>
                    </a:lnTo>
                    <a:lnTo>
                      <a:pt x="6" y="8"/>
                    </a:lnTo>
                    <a:lnTo>
                      <a:pt x="8" y="0"/>
                    </a:lnTo>
                    <a:lnTo>
                      <a:pt x="0" y="0"/>
                    </a:lnTo>
                  </a:path>
                </a:pathLst>
              </a:custGeom>
              <a:solidFill>
                <a:schemeClr val="hlink"/>
              </a:solidFill>
              <a:ln w="12700" cap="rnd">
                <a:solidFill>
                  <a:schemeClr val="bg1"/>
                </a:solidFill>
                <a:round/>
                <a:headEnd/>
                <a:tailEnd/>
              </a:ln>
            </p:spPr>
            <p:txBody>
              <a:bodyPr/>
              <a:lstStyle/>
              <a:p>
                <a:endParaRPr lang="en-US"/>
              </a:p>
            </p:txBody>
          </p:sp>
          <p:sp>
            <p:nvSpPr>
              <p:cNvPr id="14016" name="Freeform 297"/>
              <p:cNvSpPr>
                <a:spLocks/>
              </p:cNvSpPr>
              <p:nvPr/>
            </p:nvSpPr>
            <p:spPr bwMode="ltGray">
              <a:xfrm>
                <a:off x="2241" y="2168"/>
                <a:ext cx="4" cy="10"/>
              </a:xfrm>
              <a:custGeom>
                <a:avLst/>
                <a:gdLst>
                  <a:gd name="T0" fmla="*/ 2 w 5"/>
                  <a:gd name="T1" fmla="*/ 0 h 9"/>
                  <a:gd name="T2" fmla="*/ 0 w 5"/>
                  <a:gd name="T3" fmla="*/ 4 h 9"/>
                  <a:gd name="T4" fmla="*/ 0 w 5"/>
                  <a:gd name="T5" fmla="*/ 11 h 9"/>
                  <a:gd name="T6" fmla="*/ 2 w 5"/>
                  <a:gd name="T7" fmla="*/ 9 h 9"/>
                  <a:gd name="T8" fmla="*/ 2 w 5"/>
                  <a:gd name="T9" fmla="*/ 2 h 9"/>
                  <a:gd name="T10" fmla="*/ 2 w 5"/>
                  <a:gd name="T11" fmla="*/ 0 h 9"/>
                  <a:gd name="T12" fmla="*/ 0 60000 65536"/>
                  <a:gd name="T13" fmla="*/ 0 60000 65536"/>
                  <a:gd name="T14" fmla="*/ 0 60000 65536"/>
                  <a:gd name="T15" fmla="*/ 0 60000 65536"/>
                  <a:gd name="T16" fmla="*/ 0 60000 65536"/>
                  <a:gd name="T17" fmla="*/ 0 60000 65536"/>
                  <a:gd name="T18" fmla="*/ 0 w 5"/>
                  <a:gd name="T19" fmla="*/ 0 h 9"/>
                  <a:gd name="T20" fmla="*/ 5 w 5"/>
                  <a:gd name="T21" fmla="*/ 9 h 9"/>
                </a:gdLst>
                <a:ahLst/>
                <a:cxnLst>
                  <a:cxn ang="T12">
                    <a:pos x="T0" y="T1"/>
                  </a:cxn>
                  <a:cxn ang="T13">
                    <a:pos x="T2" y="T3"/>
                  </a:cxn>
                  <a:cxn ang="T14">
                    <a:pos x="T4" y="T5"/>
                  </a:cxn>
                  <a:cxn ang="T15">
                    <a:pos x="T6" y="T7"/>
                  </a:cxn>
                  <a:cxn ang="T16">
                    <a:pos x="T8" y="T9"/>
                  </a:cxn>
                  <a:cxn ang="T17">
                    <a:pos x="T10" y="T11"/>
                  </a:cxn>
                </a:cxnLst>
                <a:rect l="T18" t="T19" r="T20" b="T21"/>
                <a:pathLst>
                  <a:path w="5" h="9">
                    <a:moveTo>
                      <a:pt x="2" y="0"/>
                    </a:moveTo>
                    <a:lnTo>
                      <a:pt x="0" y="4"/>
                    </a:lnTo>
                    <a:lnTo>
                      <a:pt x="0" y="8"/>
                    </a:lnTo>
                    <a:lnTo>
                      <a:pt x="4" y="6"/>
                    </a:lnTo>
                    <a:lnTo>
                      <a:pt x="4" y="2"/>
                    </a:lnTo>
                    <a:lnTo>
                      <a:pt x="2" y="0"/>
                    </a:lnTo>
                  </a:path>
                </a:pathLst>
              </a:custGeom>
              <a:solidFill>
                <a:schemeClr val="hlink"/>
              </a:solidFill>
              <a:ln w="12700" cap="rnd">
                <a:solidFill>
                  <a:schemeClr val="bg1"/>
                </a:solidFill>
                <a:round/>
                <a:headEnd/>
                <a:tailEnd/>
              </a:ln>
            </p:spPr>
            <p:txBody>
              <a:bodyPr/>
              <a:lstStyle/>
              <a:p>
                <a:endParaRPr lang="en-US"/>
              </a:p>
            </p:txBody>
          </p:sp>
          <p:sp>
            <p:nvSpPr>
              <p:cNvPr id="14017" name="Freeform 298"/>
              <p:cNvSpPr>
                <a:spLocks/>
              </p:cNvSpPr>
              <p:nvPr/>
            </p:nvSpPr>
            <p:spPr bwMode="ltGray">
              <a:xfrm>
                <a:off x="2242" y="2180"/>
                <a:ext cx="4" cy="8"/>
              </a:xfrm>
              <a:custGeom>
                <a:avLst/>
                <a:gdLst>
                  <a:gd name="T0" fmla="*/ 2 w 5"/>
                  <a:gd name="T1" fmla="*/ 9 h 7"/>
                  <a:gd name="T2" fmla="*/ 0 w 5"/>
                  <a:gd name="T3" fmla="*/ 9 h 7"/>
                  <a:gd name="T4" fmla="*/ 0 w 5"/>
                  <a:gd name="T5" fmla="*/ 0 h 7"/>
                  <a:gd name="T6" fmla="*/ 2 w 5"/>
                  <a:gd name="T7" fmla="*/ 0 h 7"/>
                  <a:gd name="T8" fmla="*/ 2 w 5"/>
                  <a:gd name="T9" fmla="*/ 9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4" y="6"/>
                    </a:moveTo>
                    <a:lnTo>
                      <a:pt x="0" y="6"/>
                    </a:lnTo>
                    <a:lnTo>
                      <a:pt x="0" y="0"/>
                    </a:lnTo>
                    <a:lnTo>
                      <a:pt x="4" y="0"/>
                    </a:lnTo>
                    <a:lnTo>
                      <a:pt x="4" y="6"/>
                    </a:lnTo>
                  </a:path>
                </a:pathLst>
              </a:custGeom>
              <a:solidFill>
                <a:schemeClr val="hlink"/>
              </a:solidFill>
              <a:ln w="12700" cap="rnd">
                <a:solidFill>
                  <a:schemeClr val="bg1"/>
                </a:solidFill>
                <a:round/>
                <a:headEnd/>
                <a:tailEnd/>
              </a:ln>
            </p:spPr>
            <p:txBody>
              <a:bodyPr/>
              <a:lstStyle/>
              <a:p>
                <a:endParaRPr lang="en-US"/>
              </a:p>
            </p:txBody>
          </p:sp>
          <p:sp>
            <p:nvSpPr>
              <p:cNvPr id="14018" name="Freeform 299"/>
              <p:cNvSpPr>
                <a:spLocks/>
              </p:cNvSpPr>
              <p:nvPr/>
            </p:nvSpPr>
            <p:spPr bwMode="ltGray">
              <a:xfrm>
                <a:off x="2244" y="2186"/>
                <a:ext cx="6" cy="3"/>
              </a:xfrm>
              <a:custGeom>
                <a:avLst/>
                <a:gdLst>
                  <a:gd name="T0" fmla="*/ 0 w 5"/>
                  <a:gd name="T1" fmla="*/ 0 h 3"/>
                  <a:gd name="T2" fmla="*/ 7 w 5"/>
                  <a:gd name="T3" fmla="*/ 0 h 3"/>
                  <a:gd name="T4" fmla="*/ 7 w 5"/>
                  <a:gd name="T5" fmla="*/ 2 h 3"/>
                  <a:gd name="T6" fmla="*/ 0 w 5"/>
                  <a:gd name="T7" fmla="*/ 2 h 3"/>
                  <a:gd name="T8" fmla="*/ 0 w 5"/>
                  <a:gd name="T9" fmla="*/ 0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0"/>
                    </a:moveTo>
                    <a:lnTo>
                      <a:pt x="4" y="0"/>
                    </a:lnTo>
                    <a:lnTo>
                      <a:pt x="4" y="2"/>
                    </a:lnTo>
                    <a:lnTo>
                      <a:pt x="0" y="2"/>
                    </a:lnTo>
                    <a:lnTo>
                      <a:pt x="0" y="0"/>
                    </a:lnTo>
                  </a:path>
                </a:pathLst>
              </a:custGeom>
              <a:solidFill>
                <a:schemeClr val="hlink"/>
              </a:solidFill>
              <a:ln w="12700" cap="rnd">
                <a:solidFill>
                  <a:schemeClr val="bg1"/>
                </a:solidFill>
                <a:round/>
                <a:headEnd/>
                <a:tailEnd/>
              </a:ln>
            </p:spPr>
            <p:txBody>
              <a:bodyPr/>
              <a:lstStyle/>
              <a:p>
                <a:endParaRPr lang="en-US"/>
              </a:p>
            </p:txBody>
          </p:sp>
          <p:sp>
            <p:nvSpPr>
              <p:cNvPr id="14019" name="Freeform 300"/>
              <p:cNvSpPr>
                <a:spLocks/>
              </p:cNvSpPr>
              <p:nvPr/>
            </p:nvSpPr>
            <p:spPr bwMode="ltGray">
              <a:xfrm>
                <a:off x="2277" y="2090"/>
                <a:ext cx="8" cy="10"/>
              </a:xfrm>
              <a:custGeom>
                <a:avLst/>
                <a:gdLst>
                  <a:gd name="T0" fmla="*/ 2 w 9"/>
                  <a:gd name="T1" fmla="*/ 0 h 9"/>
                  <a:gd name="T2" fmla="*/ 4 w 9"/>
                  <a:gd name="T3" fmla="*/ 2 h 9"/>
                  <a:gd name="T4" fmla="*/ 5 w 9"/>
                  <a:gd name="T5" fmla="*/ 4 h 9"/>
                  <a:gd name="T6" fmla="*/ 4 w 9"/>
                  <a:gd name="T7" fmla="*/ 11 h 9"/>
                  <a:gd name="T8" fmla="*/ 0 w 9"/>
                  <a:gd name="T9" fmla="*/ 9 h 9"/>
                  <a:gd name="T10" fmla="*/ 2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2" y="0"/>
                    </a:moveTo>
                    <a:lnTo>
                      <a:pt x="6" y="2"/>
                    </a:lnTo>
                    <a:lnTo>
                      <a:pt x="8" y="4"/>
                    </a:lnTo>
                    <a:lnTo>
                      <a:pt x="4" y="8"/>
                    </a:lnTo>
                    <a:lnTo>
                      <a:pt x="0" y="6"/>
                    </a:lnTo>
                    <a:lnTo>
                      <a:pt x="2" y="0"/>
                    </a:lnTo>
                  </a:path>
                </a:pathLst>
              </a:custGeom>
              <a:solidFill>
                <a:schemeClr val="hlink"/>
              </a:solidFill>
              <a:ln w="12700" cap="rnd">
                <a:solidFill>
                  <a:schemeClr val="bg1"/>
                </a:solidFill>
                <a:round/>
                <a:headEnd/>
                <a:tailEnd/>
              </a:ln>
            </p:spPr>
            <p:txBody>
              <a:bodyPr/>
              <a:lstStyle/>
              <a:p>
                <a:endParaRPr lang="en-US"/>
              </a:p>
            </p:txBody>
          </p:sp>
          <p:sp>
            <p:nvSpPr>
              <p:cNvPr id="14020" name="Freeform 301"/>
              <p:cNvSpPr>
                <a:spLocks/>
              </p:cNvSpPr>
              <p:nvPr/>
            </p:nvSpPr>
            <p:spPr bwMode="ltGray">
              <a:xfrm>
                <a:off x="2193" y="2539"/>
                <a:ext cx="11" cy="17"/>
              </a:xfrm>
              <a:custGeom>
                <a:avLst/>
                <a:gdLst>
                  <a:gd name="T0" fmla="*/ 2 w 11"/>
                  <a:gd name="T1" fmla="*/ 0 h 15"/>
                  <a:gd name="T2" fmla="*/ 0 w 11"/>
                  <a:gd name="T3" fmla="*/ 7 h 15"/>
                  <a:gd name="T4" fmla="*/ 2 w 11"/>
                  <a:gd name="T5" fmla="*/ 20 h 15"/>
                  <a:gd name="T6" fmla="*/ 10 w 11"/>
                  <a:gd name="T7" fmla="*/ 18 h 15"/>
                  <a:gd name="T8" fmla="*/ 10 w 11"/>
                  <a:gd name="T9" fmla="*/ 11 h 15"/>
                  <a:gd name="T10" fmla="*/ 2 w 11"/>
                  <a:gd name="T11" fmla="*/ 0 h 15"/>
                  <a:gd name="T12" fmla="*/ 0 60000 65536"/>
                  <a:gd name="T13" fmla="*/ 0 60000 65536"/>
                  <a:gd name="T14" fmla="*/ 0 60000 65536"/>
                  <a:gd name="T15" fmla="*/ 0 60000 65536"/>
                  <a:gd name="T16" fmla="*/ 0 60000 65536"/>
                  <a:gd name="T17" fmla="*/ 0 60000 65536"/>
                  <a:gd name="T18" fmla="*/ 0 w 11"/>
                  <a:gd name="T19" fmla="*/ 0 h 15"/>
                  <a:gd name="T20" fmla="*/ 11 w 1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1" h="15">
                    <a:moveTo>
                      <a:pt x="2" y="0"/>
                    </a:moveTo>
                    <a:lnTo>
                      <a:pt x="0" y="4"/>
                    </a:lnTo>
                    <a:lnTo>
                      <a:pt x="2" y="14"/>
                    </a:lnTo>
                    <a:lnTo>
                      <a:pt x="10" y="12"/>
                    </a:lnTo>
                    <a:lnTo>
                      <a:pt x="10" y="8"/>
                    </a:lnTo>
                    <a:lnTo>
                      <a:pt x="2" y="0"/>
                    </a:lnTo>
                  </a:path>
                </a:pathLst>
              </a:custGeom>
              <a:solidFill>
                <a:schemeClr val="hlink"/>
              </a:solidFill>
              <a:ln w="12700" cap="rnd">
                <a:solidFill>
                  <a:schemeClr val="bg1"/>
                </a:solidFill>
                <a:round/>
                <a:headEnd/>
                <a:tailEnd/>
              </a:ln>
            </p:spPr>
            <p:txBody>
              <a:bodyPr/>
              <a:lstStyle/>
              <a:p>
                <a:endParaRPr lang="en-US"/>
              </a:p>
            </p:txBody>
          </p:sp>
          <p:sp>
            <p:nvSpPr>
              <p:cNvPr id="14021" name="Freeform 302"/>
              <p:cNvSpPr>
                <a:spLocks/>
              </p:cNvSpPr>
              <p:nvPr/>
            </p:nvSpPr>
            <p:spPr bwMode="ltGray">
              <a:xfrm>
                <a:off x="2665" y="2936"/>
                <a:ext cx="218" cy="245"/>
              </a:xfrm>
              <a:custGeom>
                <a:avLst/>
                <a:gdLst>
                  <a:gd name="T0" fmla="*/ 31 w 219"/>
                  <a:gd name="T1" fmla="*/ 4 h 219"/>
                  <a:gd name="T2" fmla="*/ 39 w 219"/>
                  <a:gd name="T3" fmla="*/ 0 h 219"/>
                  <a:gd name="T4" fmla="*/ 104 w 219"/>
                  <a:gd name="T5" fmla="*/ 11 h 219"/>
                  <a:gd name="T6" fmla="*/ 106 w 219"/>
                  <a:gd name="T7" fmla="*/ 51 h 219"/>
                  <a:gd name="T8" fmla="*/ 115 w 219"/>
                  <a:gd name="T9" fmla="*/ 62 h 219"/>
                  <a:gd name="T10" fmla="*/ 142 w 219"/>
                  <a:gd name="T11" fmla="*/ 59 h 219"/>
                  <a:gd name="T12" fmla="*/ 149 w 219"/>
                  <a:gd name="T13" fmla="*/ 32 h 219"/>
                  <a:gd name="T14" fmla="*/ 165 w 219"/>
                  <a:gd name="T15" fmla="*/ 35 h 219"/>
                  <a:gd name="T16" fmla="*/ 171 w 219"/>
                  <a:gd name="T17" fmla="*/ 44 h 219"/>
                  <a:gd name="T18" fmla="*/ 180 w 219"/>
                  <a:gd name="T19" fmla="*/ 62 h 219"/>
                  <a:gd name="T20" fmla="*/ 182 w 219"/>
                  <a:gd name="T21" fmla="*/ 107 h 219"/>
                  <a:gd name="T22" fmla="*/ 188 w 219"/>
                  <a:gd name="T23" fmla="*/ 125 h 219"/>
                  <a:gd name="T24" fmla="*/ 198 w 219"/>
                  <a:gd name="T25" fmla="*/ 138 h 219"/>
                  <a:gd name="T26" fmla="*/ 215 w 219"/>
                  <a:gd name="T27" fmla="*/ 133 h 219"/>
                  <a:gd name="T28" fmla="*/ 211 w 219"/>
                  <a:gd name="T29" fmla="*/ 180 h 219"/>
                  <a:gd name="T30" fmla="*/ 176 w 219"/>
                  <a:gd name="T31" fmla="*/ 189 h 219"/>
                  <a:gd name="T32" fmla="*/ 196 w 219"/>
                  <a:gd name="T33" fmla="*/ 305 h 219"/>
                  <a:gd name="T34" fmla="*/ 144 w 219"/>
                  <a:gd name="T35" fmla="*/ 305 h 219"/>
                  <a:gd name="T36" fmla="*/ 130 w 219"/>
                  <a:gd name="T37" fmla="*/ 296 h 219"/>
                  <a:gd name="T38" fmla="*/ 117 w 219"/>
                  <a:gd name="T39" fmla="*/ 284 h 219"/>
                  <a:gd name="T40" fmla="*/ 50 w 219"/>
                  <a:gd name="T41" fmla="*/ 279 h 219"/>
                  <a:gd name="T42" fmla="*/ 39 w 219"/>
                  <a:gd name="T43" fmla="*/ 284 h 219"/>
                  <a:gd name="T44" fmla="*/ 29 w 219"/>
                  <a:gd name="T45" fmla="*/ 275 h 219"/>
                  <a:gd name="T46" fmla="*/ 12 w 219"/>
                  <a:gd name="T47" fmla="*/ 282 h 219"/>
                  <a:gd name="T48" fmla="*/ 0 w 219"/>
                  <a:gd name="T49" fmla="*/ 262 h 219"/>
                  <a:gd name="T50" fmla="*/ 2 w 219"/>
                  <a:gd name="T51" fmla="*/ 244 h 219"/>
                  <a:gd name="T52" fmla="*/ 6 w 219"/>
                  <a:gd name="T53" fmla="*/ 219 h 219"/>
                  <a:gd name="T54" fmla="*/ 15 w 219"/>
                  <a:gd name="T55" fmla="*/ 183 h 219"/>
                  <a:gd name="T56" fmla="*/ 29 w 219"/>
                  <a:gd name="T57" fmla="*/ 166 h 219"/>
                  <a:gd name="T58" fmla="*/ 41 w 219"/>
                  <a:gd name="T59" fmla="*/ 122 h 219"/>
                  <a:gd name="T60" fmla="*/ 33 w 219"/>
                  <a:gd name="T61" fmla="*/ 103 h 219"/>
                  <a:gd name="T62" fmla="*/ 33 w 219"/>
                  <a:gd name="T63" fmla="*/ 73 h 219"/>
                  <a:gd name="T64" fmla="*/ 27 w 219"/>
                  <a:gd name="T65" fmla="*/ 46 h 219"/>
                  <a:gd name="T66" fmla="*/ 25 w 219"/>
                  <a:gd name="T67" fmla="*/ 23 h 21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
                  <a:gd name="T103" fmla="*/ 0 h 219"/>
                  <a:gd name="T104" fmla="*/ 219 w 219"/>
                  <a:gd name="T105" fmla="*/ 219 h 21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 h="219">
                    <a:moveTo>
                      <a:pt x="14" y="6"/>
                    </a:moveTo>
                    <a:lnTo>
                      <a:pt x="31" y="4"/>
                    </a:lnTo>
                    <a:lnTo>
                      <a:pt x="37" y="4"/>
                    </a:lnTo>
                    <a:lnTo>
                      <a:pt x="39" y="0"/>
                    </a:lnTo>
                    <a:lnTo>
                      <a:pt x="100" y="4"/>
                    </a:lnTo>
                    <a:lnTo>
                      <a:pt x="104" y="8"/>
                    </a:lnTo>
                    <a:lnTo>
                      <a:pt x="102" y="31"/>
                    </a:lnTo>
                    <a:lnTo>
                      <a:pt x="106" y="37"/>
                    </a:lnTo>
                    <a:lnTo>
                      <a:pt x="110" y="42"/>
                    </a:lnTo>
                    <a:lnTo>
                      <a:pt x="118" y="44"/>
                    </a:lnTo>
                    <a:lnTo>
                      <a:pt x="122" y="41"/>
                    </a:lnTo>
                    <a:lnTo>
                      <a:pt x="145" y="42"/>
                    </a:lnTo>
                    <a:lnTo>
                      <a:pt x="145" y="23"/>
                    </a:lnTo>
                    <a:lnTo>
                      <a:pt x="152" y="23"/>
                    </a:lnTo>
                    <a:lnTo>
                      <a:pt x="164" y="25"/>
                    </a:lnTo>
                    <a:lnTo>
                      <a:pt x="168" y="25"/>
                    </a:lnTo>
                    <a:lnTo>
                      <a:pt x="168" y="31"/>
                    </a:lnTo>
                    <a:lnTo>
                      <a:pt x="174" y="31"/>
                    </a:lnTo>
                    <a:lnTo>
                      <a:pt x="179" y="29"/>
                    </a:lnTo>
                    <a:lnTo>
                      <a:pt x="183" y="44"/>
                    </a:lnTo>
                    <a:lnTo>
                      <a:pt x="183" y="69"/>
                    </a:lnTo>
                    <a:lnTo>
                      <a:pt x="185" y="77"/>
                    </a:lnTo>
                    <a:lnTo>
                      <a:pt x="191" y="83"/>
                    </a:lnTo>
                    <a:lnTo>
                      <a:pt x="191" y="89"/>
                    </a:lnTo>
                    <a:lnTo>
                      <a:pt x="191" y="98"/>
                    </a:lnTo>
                    <a:lnTo>
                      <a:pt x="201" y="98"/>
                    </a:lnTo>
                    <a:lnTo>
                      <a:pt x="208" y="102"/>
                    </a:lnTo>
                    <a:lnTo>
                      <a:pt x="218" y="95"/>
                    </a:lnTo>
                    <a:lnTo>
                      <a:pt x="218" y="123"/>
                    </a:lnTo>
                    <a:lnTo>
                      <a:pt x="214" y="129"/>
                    </a:lnTo>
                    <a:lnTo>
                      <a:pt x="218" y="137"/>
                    </a:lnTo>
                    <a:lnTo>
                      <a:pt x="179" y="135"/>
                    </a:lnTo>
                    <a:lnTo>
                      <a:pt x="177" y="193"/>
                    </a:lnTo>
                    <a:lnTo>
                      <a:pt x="199" y="218"/>
                    </a:lnTo>
                    <a:lnTo>
                      <a:pt x="170" y="218"/>
                    </a:lnTo>
                    <a:lnTo>
                      <a:pt x="147" y="218"/>
                    </a:lnTo>
                    <a:lnTo>
                      <a:pt x="137" y="214"/>
                    </a:lnTo>
                    <a:lnTo>
                      <a:pt x="133" y="212"/>
                    </a:lnTo>
                    <a:lnTo>
                      <a:pt x="125" y="210"/>
                    </a:lnTo>
                    <a:lnTo>
                      <a:pt x="120" y="203"/>
                    </a:lnTo>
                    <a:lnTo>
                      <a:pt x="58" y="204"/>
                    </a:lnTo>
                    <a:lnTo>
                      <a:pt x="50" y="199"/>
                    </a:lnTo>
                    <a:lnTo>
                      <a:pt x="46" y="203"/>
                    </a:lnTo>
                    <a:lnTo>
                      <a:pt x="39" y="203"/>
                    </a:lnTo>
                    <a:lnTo>
                      <a:pt x="33" y="201"/>
                    </a:lnTo>
                    <a:lnTo>
                      <a:pt x="29" y="197"/>
                    </a:lnTo>
                    <a:lnTo>
                      <a:pt x="17" y="199"/>
                    </a:lnTo>
                    <a:lnTo>
                      <a:pt x="12" y="201"/>
                    </a:lnTo>
                    <a:lnTo>
                      <a:pt x="0" y="201"/>
                    </a:lnTo>
                    <a:lnTo>
                      <a:pt x="0" y="187"/>
                    </a:lnTo>
                    <a:lnTo>
                      <a:pt x="4" y="177"/>
                    </a:lnTo>
                    <a:lnTo>
                      <a:pt x="2" y="174"/>
                    </a:lnTo>
                    <a:lnTo>
                      <a:pt x="8" y="170"/>
                    </a:lnTo>
                    <a:lnTo>
                      <a:pt x="6" y="156"/>
                    </a:lnTo>
                    <a:lnTo>
                      <a:pt x="14" y="145"/>
                    </a:lnTo>
                    <a:lnTo>
                      <a:pt x="15" y="131"/>
                    </a:lnTo>
                    <a:lnTo>
                      <a:pt x="21" y="123"/>
                    </a:lnTo>
                    <a:lnTo>
                      <a:pt x="29" y="118"/>
                    </a:lnTo>
                    <a:lnTo>
                      <a:pt x="35" y="116"/>
                    </a:lnTo>
                    <a:lnTo>
                      <a:pt x="41" y="87"/>
                    </a:lnTo>
                    <a:lnTo>
                      <a:pt x="37" y="83"/>
                    </a:lnTo>
                    <a:lnTo>
                      <a:pt x="33" y="73"/>
                    </a:lnTo>
                    <a:lnTo>
                      <a:pt x="33" y="58"/>
                    </a:lnTo>
                    <a:lnTo>
                      <a:pt x="33" y="52"/>
                    </a:lnTo>
                    <a:lnTo>
                      <a:pt x="33" y="44"/>
                    </a:lnTo>
                    <a:lnTo>
                      <a:pt x="27" y="33"/>
                    </a:lnTo>
                    <a:lnTo>
                      <a:pt x="27" y="27"/>
                    </a:lnTo>
                    <a:lnTo>
                      <a:pt x="25" y="17"/>
                    </a:lnTo>
                    <a:lnTo>
                      <a:pt x="14" y="6"/>
                    </a:lnTo>
                  </a:path>
                </a:pathLst>
              </a:custGeom>
              <a:solidFill>
                <a:schemeClr val="hlink"/>
              </a:solidFill>
              <a:ln w="12700" cap="rnd">
                <a:solidFill>
                  <a:schemeClr val="bg1"/>
                </a:solidFill>
                <a:round/>
                <a:headEnd/>
                <a:tailEnd/>
              </a:ln>
            </p:spPr>
            <p:txBody>
              <a:bodyPr/>
              <a:lstStyle/>
              <a:p>
                <a:endParaRPr lang="en-US"/>
              </a:p>
            </p:txBody>
          </p:sp>
          <p:sp>
            <p:nvSpPr>
              <p:cNvPr id="14022" name="Freeform 303"/>
              <p:cNvSpPr>
                <a:spLocks/>
              </p:cNvSpPr>
              <p:nvPr/>
            </p:nvSpPr>
            <p:spPr bwMode="ltGray">
              <a:xfrm>
                <a:off x="2665" y="2935"/>
                <a:ext cx="224" cy="254"/>
              </a:xfrm>
              <a:custGeom>
                <a:avLst/>
                <a:gdLst>
                  <a:gd name="T0" fmla="*/ 32 w 227"/>
                  <a:gd name="T1" fmla="*/ 4 h 227"/>
                  <a:gd name="T2" fmla="*/ 37 w 227"/>
                  <a:gd name="T3" fmla="*/ 0 h 227"/>
                  <a:gd name="T4" fmla="*/ 105 w 227"/>
                  <a:gd name="T5" fmla="*/ 11 h 227"/>
                  <a:gd name="T6" fmla="*/ 107 w 227"/>
                  <a:gd name="T7" fmla="*/ 54 h 227"/>
                  <a:gd name="T8" fmla="*/ 116 w 227"/>
                  <a:gd name="T9" fmla="*/ 64 h 227"/>
                  <a:gd name="T10" fmla="*/ 144 w 227"/>
                  <a:gd name="T11" fmla="*/ 62 h 227"/>
                  <a:gd name="T12" fmla="*/ 152 w 227"/>
                  <a:gd name="T13" fmla="*/ 34 h 227"/>
                  <a:gd name="T14" fmla="*/ 168 w 227"/>
                  <a:gd name="T15" fmla="*/ 36 h 227"/>
                  <a:gd name="T16" fmla="*/ 174 w 227"/>
                  <a:gd name="T17" fmla="*/ 45 h 227"/>
                  <a:gd name="T18" fmla="*/ 183 w 227"/>
                  <a:gd name="T19" fmla="*/ 64 h 227"/>
                  <a:gd name="T20" fmla="*/ 185 w 227"/>
                  <a:gd name="T21" fmla="*/ 113 h 227"/>
                  <a:gd name="T22" fmla="*/ 189 w 227"/>
                  <a:gd name="T23" fmla="*/ 129 h 227"/>
                  <a:gd name="T24" fmla="*/ 199 w 227"/>
                  <a:gd name="T25" fmla="*/ 143 h 227"/>
                  <a:gd name="T26" fmla="*/ 217 w 227"/>
                  <a:gd name="T27" fmla="*/ 138 h 227"/>
                  <a:gd name="T28" fmla="*/ 213 w 227"/>
                  <a:gd name="T29" fmla="*/ 188 h 227"/>
                  <a:gd name="T30" fmla="*/ 180 w 227"/>
                  <a:gd name="T31" fmla="*/ 197 h 227"/>
                  <a:gd name="T32" fmla="*/ 197 w 227"/>
                  <a:gd name="T33" fmla="*/ 317 h 227"/>
                  <a:gd name="T34" fmla="*/ 146 w 227"/>
                  <a:gd name="T35" fmla="*/ 317 h 227"/>
                  <a:gd name="T36" fmla="*/ 132 w 227"/>
                  <a:gd name="T37" fmla="*/ 308 h 227"/>
                  <a:gd name="T38" fmla="*/ 118 w 227"/>
                  <a:gd name="T39" fmla="*/ 294 h 227"/>
                  <a:gd name="T40" fmla="*/ 49 w 227"/>
                  <a:gd name="T41" fmla="*/ 289 h 227"/>
                  <a:gd name="T42" fmla="*/ 37 w 227"/>
                  <a:gd name="T43" fmla="*/ 294 h 227"/>
                  <a:gd name="T44" fmla="*/ 30 w 227"/>
                  <a:gd name="T45" fmla="*/ 285 h 227"/>
                  <a:gd name="T46" fmla="*/ 12 w 227"/>
                  <a:gd name="T47" fmla="*/ 292 h 227"/>
                  <a:gd name="T48" fmla="*/ 0 w 227"/>
                  <a:gd name="T49" fmla="*/ 272 h 227"/>
                  <a:gd name="T50" fmla="*/ 2 w 227"/>
                  <a:gd name="T51" fmla="*/ 252 h 227"/>
                  <a:gd name="T52" fmla="*/ 6 w 227"/>
                  <a:gd name="T53" fmla="*/ 227 h 227"/>
                  <a:gd name="T54" fmla="*/ 16 w 227"/>
                  <a:gd name="T55" fmla="*/ 190 h 227"/>
                  <a:gd name="T56" fmla="*/ 30 w 227"/>
                  <a:gd name="T57" fmla="*/ 171 h 227"/>
                  <a:gd name="T58" fmla="*/ 39 w 227"/>
                  <a:gd name="T59" fmla="*/ 126 h 227"/>
                  <a:gd name="T60" fmla="*/ 34 w 227"/>
                  <a:gd name="T61" fmla="*/ 106 h 227"/>
                  <a:gd name="T62" fmla="*/ 34 w 227"/>
                  <a:gd name="T63" fmla="*/ 75 h 227"/>
                  <a:gd name="T64" fmla="*/ 28 w 227"/>
                  <a:gd name="T65" fmla="*/ 48 h 227"/>
                  <a:gd name="T66" fmla="*/ 26 w 227"/>
                  <a:gd name="T67" fmla="*/ 25 h 22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7"/>
                  <a:gd name="T103" fmla="*/ 0 h 227"/>
                  <a:gd name="T104" fmla="*/ 227 w 227"/>
                  <a:gd name="T105" fmla="*/ 227 h 22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7" h="227">
                    <a:moveTo>
                      <a:pt x="14" y="6"/>
                    </a:moveTo>
                    <a:lnTo>
                      <a:pt x="32" y="4"/>
                    </a:lnTo>
                    <a:lnTo>
                      <a:pt x="38" y="4"/>
                    </a:lnTo>
                    <a:lnTo>
                      <a:pt x="40" y="0"/>
                    </a:lnTo>
                    <a:lnTo>
                      <a:pt x="104" y="4"/>
                    </a:lnTo>
                    <a:lnTo>
                      <a:pt x="108" y="8"/>
                    </a:lnTo>
                    <a:lnTo>
                      <a:pt x="106" y="32"/>
                    </a:lnTo>
                    <a:lnTo>
                      <a:pt x="110" y="38"/>
                    </a:lnTo>
                    <a:lnTo>
                      <a:pt x="114" y="44"/>
                    </a:lnTo>
                    <a:lnTo>
                      <a:pt x="122" y="46"/>
                    </a:lnTo>
                    <a:lnTo>
                      <a:pt x="126" y="42"/>
                    </a:lnTo>
                    <a:lnTo>
                      <a:pt x="150" y="44"/>
                    </a:lnTo>
                    <a:lnTo>
                      <a:pt x="150" y="24"/>
                    </a:lnTo>
                    <a:lnTo>
                      <a:pt x="158" y="24"/>
                    </a:lnTo>
                    <a:lnTo>
                      <a:pt x="170" y="26"/>
                    </a:lnTo>
                    <a:lnTo>
                      <a:pt x="174" y="26"/>
                    </a:lnTo>
                    <a:lnTo>
                      <a:pt x="174" y="32"/>
                    </a:lnTo>
                    <a:lnTo>
                      <a:pt x="180" y="32"/>
                    </a:lnTo>
                    <a:lnTo>
                      <a:pt x="186" y="30"/>
                    </a:lnTo>
                    <a:lnTo>
                      <a:pt x="190" y="46"/>
                    </a:lnTo>
                    <a:lnTo>
                      <a:pt x="190" y="72"/>
                    </a:lnTo>
                    <a:lnTo>
                      <a:pt x="192" y="80"/>
                    </a:lnTo>
                    <a:lnTo>
                      <a:pt x="198" y="86"/>
                    </a:lnTo>
                    <a:lnTo>
                      <a:pt x="198" y="92"/>
                    </a:lnTo>
                    <a:lnTo>
                      <a:pt x="198" y="102"/>
                    </a:lnTo>
                    <a:lnTo>
                      <a:pt x="208" y="102"/>
                    </a:lnTo>
                    <a:lnTo>
                      <a:pt x="216" y="106"/>
                    </a:lnTo>
                    <a:lnTo>
                      <a:pt x="226" y="98"/>
                    </a:lnTo>
                    <a:lnTo>
                      <a:pt x="226" y="128"/>
                    </a:lnTo>
                    <a:lnTo>
                      <a:pt x="222" y="134"/>
                    </a:lnTo>
                    <a:lnTo>
                      <a:pt x="226" y="142"/>
                    </a:lnTo>
                    <a:lnTo>
                      <a:pt x="186" y="140"/>
                    </a:lnTo>
                    <a:lnTo>
                      <a:pt x="184" y="200"/>
                    </a:lnTo>
                    <a:lnTo>
                      <a:pt x="206" y="226"/>
                    </a:lnTo>
                    <a:lnTo>
                      <a:pt x="176" y="226"/>
                    </a:lnTo>
                    <a:lnTo>
                      <a:pt x="152" y="226"/>
                    </a:lnTo>
                    <a:lnTo>
                      <a:pt x="142" y="222"/>
                    </a:lnTo>
                    <a:lnTo>
                      <a:pt x="138" y="220"/>
                    </a:lnTo>
                    <a:lnTo>
                      <a:pt x="130" y="218"/>
                    </a:lnTo>
                    <a:lnTo>
                      <a:pt x="124" y="210"/>
                    </a:lnTo>
                    <a:lnTo>
                      <a:pt x="60" y="212"/>
                    </a:lnTo>
                    <a:lnTo>
                      <a:pt x="52" y="206"/>
                    </a:lnTo>
                    <a:lnTo>
                      <a:pt x="48" y="210"/>
                    </a:lnTo>
                    <a:lnTo>
                      <a:pt x="40" y="210"/>
                    </a:lnTo>
                    <a:lnTo>
                      <a:pt x="34" y="208"/>
                    </a:lnTo>
                    <a:lnTo>
                      <a:pt x="30" y="204"/>
                    </a:lnTo>
                    <a:lnTo>
                      <a:pt x="18" y="206"/>
                    </a:lnTo>
                    <a:lnTo>
                      <a:pt x="12" y="208"/>
                    </a:lnTo>
                    <a:lnTo>
                      <a:pt x="0" y="208"/>
                    </a:lnTo>
                    <a:lnTo>
                      <a:pt x="0" y="194"/>
                    </a:lnTo>
                    <a:lnTo>
                      <a:pt x="4" y="184"/>
                    </a:lnTo>
                    <a:lnTo>
                      <a:pt x="2" y="180"/>
                    </a:lnTo>
                    <a:lnTo>
                      <a:pt x="8" y="176"/>
                    </a:lnTo>
                    <a:lnTo>
                      <a:pt x="6" y="162"/>
                    </a:lnTo>
                    <a:lnTo>
                      <a:pt x="14" y="150"/>
                    </a:lnTo>
                    <a:lnTo>
                      <a:pt x="16" y="136"/>
                    </a:lnTo>
                    <a:lnTo>
                      <a:pt x="22" y="128"/>
                    </a:lnTo>
                    <a:lnTo>
                      <a:pt x="30" y="122"/>
                    </a:lnTo>
                    <a:lnTo>
                      <a:pt x="36" y="120"/>
                    </a:lnTo>
                    <a:lnTo>
                      <a:pt x="42" y="90"/>
                    </a:lnTo>
                    <a:lnTo>
                      <a:pt x="38" y="86"/>
                    </a:lnTo>
                    <a:lnTo>
                      <a:pt x="34" y="76"/>
                    </a:lnTo>
                    <a:lnTo>
                      <a:pt x="34" y="60"/>
                    </a:lnTo>
                    <a:lnTo>
                      <a:pt x="34" y="54"/>
                    </a:lnTo>
                    <a:lnTo>
                      <a:pt x="34" y="46"/>
                    </a:lnTo>
                    <a:lnTo>
                      <a:pt x="28" y="34"/>
                    </a:lnTo>
                    <a:lnTo>
                      <a:pt x="28" y="28"/>
                    </a:lnTo>
                    <a:lnTo>
                      <a:pt x="26" y="18"/>
                    </a:lnTo>
                    <a:lnTo>
                      <a:pt x="14" y="6"/>
                    </a:lnTo>
                  </a:path>
                </a:pathLst>
              </a:custGeom>
              <a:solidFill>
                <a:schemeClr val="hlink"/>
              </a:solidFill>
              <a:ln w="12700" cap="rnd">
                <a:solidFill>
                  <a:schemeClr val="bg1"/>
                </a:solidFill>
                <a:round/>
                <a:headEnd/>
                <a:tailEnd/>
              </a:ln>
            </p:spPr>
            <p:txBody>
              <a:bodyPr/>
              <a:lstStyle/>
              <a:p>
                <a:endParaRPr lang="en-US"/>
              </a:p>
            </p:txBody>
          </p:sp>
          <p:sp>
            <p:nvSpPr>
              <p:cNvPr id="14023" name="Freeform 304"/>
              <p:cNvSpPr>
                <a:spLocks/>
              </p:cNvSpPr>
              <p:nvPr/>
            </p:nvSpPr>
            <p:spPr bwMode="ltGray">
              <a:xfrm>
                <a:off x="2924" y="3071"/>
                <a:ext cx="18" cy="2"/>
              </a:xfrm>
              <a:custGeom>
                <a:avLst/>
                <a:gdLst>
                  <a:gd name="T0" fmla="*/ 0 w 17"/>
                  <a:gd name="T1" fmla="*/ 0 h 1"/>
                  <a:gd name="T2" fmla="*/ 19 w 17"/>
                  <a:gd name="T3" fmla="*/ 0 h 1"/>
                  <a:gd name="T4" fmla="*/ 0 60000 65536"/>
                  <a:gd name="T5" fmla="*/ 0 60000 65536"/>
                  <a:gd name="T6" fmla="*/ 0 w 17"/>
                  <a:gd name="T7" fmla="*/ 0 h 1"/>
                  <a:gd name="T8" fmla="*/ 17 w 17"/>
                  <a:gd name="T9" fmla="*/ 1 h 1"/>
                </a:gdLst>
                <a:ahLst/>
                <a:cxnLst>
                  <a:cxn ang="T4">
                    <a:pos x="T0" y="T1"/>
                  </a:cxn>
                  <a:cxn ang="T5">
                    <a:pos x="T2" y="T3"/>
                  </a:cxn>
                </a:cxnLst>
                <a:rect l="T6" t="T7" r="T8" b="T9"/>
                <a:pathLst>
                  <a:path w="17" h="1">
                    <a:moveTo>
                      <a:pt x="0" y="0"/>
                    </a:moveTo>
                    <a:lnTo>
                      <a:pt x="16" y="0"/>
                    </a:lnTo>
                  </a:path>
                </a:pathLst>
              </a:custGeom>
              <a:solidFill>
                <a:schemeClr val="hlink"/>
              </a:solidFill>
              <a:ln w="12700" cap="rnd">
                <a:solidFill>
                  <a:schemeClr val="bg1"/>
                </a:solidFill>
                <a:round/>
                <a:headEnd/>
                <a:tailEnd/>
              </a:ln>
            </p:spPr>
            <p:txBody>
              <a:bodyPr/>
              <a:lstStyle/>
              <a:p>
                <a:endParaRPr lang="en-US"/>
              </a:p>
            </p:txBody>
          </p:sp>
          <p:sp>
            <p:nvSpPr>
              <p:cNvPr id="14024" name="Freeform 305"/>
              <p:cNvSpPr>
                <a:spLocks/>
              </p:cNvSpPr>
              <p:nvPr/>
            </p:nvSpPr>
            <p:spPr bwMode="ltGray">
              <a:xfrm>
                <a:off x="3170" y="2965"/>
                <a:ext cx="3" cy="8"/>
              </a:xfrm>
              <a:custGeom>
                <a:avLst/>
                <a:gdLst>
                  <a:gd name="T0" fmla="*/ 1 w 3"/>
                  <a:gd name="T1" fmla="*/ 0 h 7"/>
                  <a:gd name="T2" fmla="*/ 1 w 3"/>
                  <a:gd name="T3" fmla="*/ 3 h 7"/>
                  <a:gd name="T4" fmla="*/ 2 w 3"/>
                  <a:gd name="T5" fmla="*/ 9 h 7"/>
                  <a:gd name="T6" fmla="*/ 0 w 3"/>
                  <a:gd name="T7" fmla="*/ 8 h 7"/>
                  <a:gd name="T8" fmla="*/ 0 w 3"/>
                  <a:gd name="T9" fmla="*/ 3 h 7"/>
                  <a:gd name="T10" fmla="*/ 1 w 3"/>
                  <a:gd name="T11" fmla="*/ 0 h 7"/>
                  <a:gd name="T12" fmla="*/ 0 60000 65536"/>
                  <a:gd name="T13" fmla="*/ 0 60000 65536"/>
                  <a:gd name="T14" fmla="*/ 0 60000 65536"/>
                  <a:gd name="T15" fmla="*/ 0 60000 65536"/>
                  <a:gd name="T16" fmla="*/ 0 60000 65536"/>
                  <a:gd name="T17" fmla="*/ 0 60000 65536"/>
                  <a:gd name="T18" fmla="*/ 0 w 3"/>
                  <a:gd name="T19" fmla="*/ 0 h 7"/>
                  <a:gd name="T20" fmla="*/ 3 w 3"/>
                  <a:gd name="T21" fmla="*/ 7 h 7"/>
                </a:gdLst>
                <a:ahLst/>
                <a:cxnLst>
                  <a:cxn ang="T12">
                    <a:pos x="T0" y="T1"/>
                  </a:cxn>
                  <a:cxn ang="T13">
                    <a:pos x="T2" y="T3"/>
                  </a:cxn>
                  <a:cxn ang="T14">
                    <a:pos x="T4" y="T5"/>
                  </a:cxn>
                  <a:cxn ang="T15">
                    <a:pos x="T6" y="T7"/>
                  </a:cxn>
                  <a:cxn ang="T16">
                    <a:pos x="T8" y="T9"/>
                  </a:cxn>
                  <a:cxn ang="T17">
                    <a:pos x="T10" y="T11"/>
                  </a:cxn>
                </a:cxnLst>
                <a:rect l="T18" t="T19" r="T20" b="T21"/>
                <a:pathLst>
                  <a:path w="3" h="7">
                    <a:moveTo>
                      <a:pt x="1" y="0"/>
                    </a:moveTo>
                    <a:lnTo>
                      <a:pt x="1" y="3"/>
                    </a:lnTo>
                    <a:lnTo>
                      <a:pt x="2" y="6"/>
                    </a:lnTo>
                    <a:lnTo>
                      <a:pt x="0" y="5"/>
                    </a:lnTo>
                    <a:lnTo>
                      <a:pt x="0" y="3"/>
                    </a:lnTo>
                    <a:lnTo>
                      <a:pt x="1" y="0"/>
                    </a:lnTo>
                  </a:path>
                </a:pathLst>
              </a:custGeom>
              <a:solidFill>
                <a:schemeClr val="hlink"/>
              </a:solidFill>
              <a:ln w="12700" cap="rnd">
                <a:solidFill>
                  <a:schemeClr val="bg1"/>
                </a:solidFill>
                <a:round/>
                <a:headEnd/>
                <a:tailEnd/>
              </a:ln>
            </p:spPr>
            <p:txBody>
              <a:bodyPr/>
              <a:lstStyle/>
              <a:p>
                <a:endParaRPr lang="en-US"/>
              </a:p>
            </p:txBody>
          </p:sp>
          <p:sp>
            <p:nvSpPr>
              <p:cNvPr id="14025" name="Freeform 306"/>
              <p:cNvSpPr>
                <a:spLocks/>
              </p:cNvSpPr>
              <p:nvPr/>
            </p:nvSpPr>
            <p:spPr bwMode="ltGray">
              <a:xfrm>
                <a:off x="3169" y="2964"/>
                <a:ext cx="11" cy="17"/>
              </a:xfrm>
              <a:custGeom>
                <a:avLst/>
                <a:gdLst>
                  <a:gd name="T0" fmla="*/ 6 w 11"/>
                  <a:gd name="T1" fmla="*/ 0 h 15"/>
                  <a:gd name="T2" fmla="*/ 6 w 11"/>
                  <a:gd name="T3" fmla="*/ 9 h 15"/>
                  <a:gd name="T4" fmla="*/ 10 w 11"/>
                  <a:gd name="T5" fmla="*/ 20 h 15"/>
                  <a:gd name="T6" fmla="*/ 2 w 11"/>
                  <a:gd name="T7" fmla="*/ 18 h 15"/>
                  <a:gd name="T8" fmla="*/ 0 w 11"/>
                  <a:gd name="T9" fmla="*/ 11 h 15"/>
                  <a:gd name="T10" fmla="*/ 6 w 11"/>
                  <a:gd name="T11" fmla="*/ 0 h 15"/>
                  <a:gd name="T12" fmla="*/ 0 60000 65536"/>
                  <a:gd name="T13" fmla="*/ 0 60000 65536"/>
                  <a:gd name="T14" fmla="*/ 0 60000 65536"/>
                  <a:gd name="T15" fmla="*/ 0 60000 65536"/>
                  <a:gd name="T16" fmla="*/ 0 60000 65536"/>
                  <a:gd name="T17" fmla="*/ 0 60000 65536"/>
                  <a:gd name="T18" fmla="*/ 0 w 11"/>
                  <a:gd name="T19" fmla="*/ 0 h 15"/>
                  <a:gd name="T20" fmla="*/ 11 w 1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1" h="15">
                    <a:moveTo>
                      <a:pt x="6" y="0"/>
                    </a:moveTo>
                    <a:lnTo>
                      <a:pt x="6" y="6"/>
                    </a:lnTo>
                    <a:lnTo>
                      <a:pt x="10" y="14"/>
                    </a:lnTo>
                    <a:lnTo>
                      <a:pt x="2" y="12"/>
                    </a:lnTo>
                    <a:lnTo>
                      <a:pt x="0" y="8"/>
                    </a:lnTo>
                    <a:lnTo>
                      <a:pt x="6" y="0"/>
                    </a:lnTo>
                  </a:path>
                </a:pathLst>
              </a:custGeom>
              <a:solidFill>
                <a:schemeClr val="hlink"/>
              </a:solidFill>
              <a:ln w="12700" cap="rnd">
                <a:solidFill>
                  <a:schemeClr val="bg1"/>
                </a:solidFill>
                <a:round/>
                <a:headEnd/>
                <a:tailEnd/>
              </a:ln>
            </p:spPr>
            <p:txBody>
              <a:bodyPr/>
              <a:lstStyle/>
              <a:p>
                <a:endParaRPr lang="en-US"/>
              </a:p>
            </p:txBody>
          </p:sp>
          <p:sp>
            <p:nvSpPr>
              <p:cNvPr id="14026" name="Freeform 307"/>
              <p:cNvSpPr>
                <a:spLocks/>
              </p:cNvSpPr>
              <p:nvPr/>
            </p:nvSpPr>
            <p:spPr bwMode="ltGray">
              <a:xfrm>
                <a:off x="3181" y="2944"/>
                <a:ext cx="5" cy="19"/>
              </a:xfrm>
              <a:custGeom>
                <a:avLst/>
                <a:gdLst>
                  <a:gd name="T0" fmla="*/ 0 w 5"/>
                  <a:gd name="T1" fmla="*/ 11 h 17"/>
                  <a:gd name="T2" fmla="*/ 2 w 5"/>
                  <a:gd name="T3" fmla="*/ 0 h 17"/>
                  <a:gd name="T4" fmla="*/ 4 w 5"/>
                  <a:gd name="T5" fmla="*/ 11 h 17"/>
                  <a:gd name="T6" fmla="*/ 2 w 5"/>
                  <a:gd name="T7" fmla="*/ 22 h 17"/>
                  <a:gd name="T8" fmla="*/ 0 w 5"/>
                  <a:gd name="T9" fmla="*/ 11 h 17"/>
                  <a:gd name="T10" fmla="*/ 0 60000 65536"/>
                  <a:gd name="T11" fmla="*/ 0 60000 65536"/>
                  <a:gd name="T12" fmla="*/ 0 60000 65536"/>
                  <a:gd name="T13" fmla="*/ 0 60000 65536"/>
                  <a:gd name="T14" fmla="*/ 0 60000 65536"/>
                  <a:gd name="T15" fmla="*/ 0 w 5"/>
                  <a:gd name="T16" fmla="*/ 0 h 17"/>
                  <a:gd name="T17" fmla="*/ 5 w 5"/>
                  <a:gd name="T18" fmla="*/ 17 h 17"/>
                </a:gdLst>
                <a:ahLst/>
                <a:cxnLst>
                  <a:cxn ang="T10">
                    <a:pos x="T0" y="T1"/>
                  </a:cxn>
                  <a:cxn ang="T11">
                    <a:pos x="T2" y="T3"/>
                  </a:cxn>
                  <a:cxn ang="T12">
                    <a:pos x="T4" y="T5"/>
                  </a:cxn>
                  <a:cxn ang="T13">
                    <a:pos x="T6" y="T7"/>
                  </a:cxn>
                  <a:cxn ang="T14">
                    <a:pos x="T8" y="T9"/>
                  </a:cxn>
                </a:cxnLst>
                <a:rect l="T15" t="T16" r="T17" b="T18"/>
                <a:pathLst>
                  <a:path w="5" h="17">
                    <a:moveTo>
                      <a:pt x="0" y="8"/>
                    </a:moveTo>
                    <a:lnTo>
                      <a:pt x="2" y="0"/>
                    </a:lnTo>
                    <a:lnTo>
                      <a:pt x="4" y="8"/>
                    </a:lnTo>
                    <a:lnTo>
                      <a:pt x="2" y="16"/>
                    </a:lnTo>
                    <a:lnTo>
                      <a:pt x="0" y="8"/>
                    </a:lnTo>
                  </a:path>
                </a:pathLst>
              </a:custGeom>
              <a:solidFill>
                <a:schemeClr val="hlink"/>
              </a:solidFill>
              <a:ln w="12700" cap="rnd">
                <a:solidFill>
                  <a:schemeClr val="bg1"/>
                </a:solidFill>
                <a:round/>
                <a:headEnd/>
                <a:tailEnd/>
              </a:ln>
            </p:spPr>
            <p:txBody>
              <a:bodyPr/>
              <a:lstStyle/>
              <a:p>
                <a:endParaRPr lang="en-US"/>
              </a:p>
            </p:txBody>
          </p:sp>
          <p:sp>
            <p:nvSpPr>
              <p:cNvPr id="14027" name="Freeform 308"/>
              <p:cNvSpPr>
                <a:spLocks/>
              </p:cNvSpPr>
              <p:nvPr/>
            </p:nvSpPr>
            <p:spPr bwMode="ltGray">
              <a:xfrm>
                <a:off x="3174" y="3002"/>
                <a:ext cx="8" cy="12"/>
              </a:xfrm>
              <a:custGeom>
                <a:avLst/>
                <a:gdLst>
                  <a:gd name="T0" fmla="*/ 9 w 7"/>
                  <a:gd name="T1" fmla="*/ 0 h 11"/>
                  <a:gd name="T2" fmla="*/ 0 w 7"/>
                  <a:gd name="T3" fmla="*/ 9 h 11"/>
                  <a:gd name="T4" fmla="*/ 9 w 7"/>
                  <a:gd name="T5" fmla="*/ 13 h 11"/>
                  <a:gd name="T6" fmla="*/ 9 w 7"/>
                  <a:gd name="T7" fmla="*/ 0 h 11"/>
                  <a:gd name="T8" fmla="*/ 0 60000 65536"/>
                  <a:gd name="T9" fmla="*/ 0 60000 65536"/>
                  <a:gd name="T10" fmla="*/ 0 60000 65536"/>
                  <a:gd name="T11" fmla="*/ 0 60000 65536"/>
                  <a:gd name="T12" fmla="*/ 0 w 7"/>
                  <a:gd name="T13" fmla="*/ 0 h 11"/>
                  <a:gd name="T14" fmla="*/ 7 w 7"/>
                  <a:gd name="T15" fmla="*/ 11 h 11"/>
                </a:gdLst>
                <a:ahLst/>
                <a:cxnLst>
                  <a:cxn ang="T8">
                    <a:pos x="T0" y="T1"/>
                  </a:cxn>
                  <a:cxn ang="T9">
                    <a:pos x="T2" y="T3"/>
                  </a:cxn>
                  <a:cxn ang="T10">
                    <a:pos x="T4" y="T5"/>
                  </a:cxn>
                  <a:cxn ang="T11">
                    <a:pos x="T6" y="T7"/>
                  </a:cxn>
                </a:cxnLst>
                <a:rect l="T12" t="T13" r="T14" b="T15"/>
                <a:pathLst>
                  <a:path w="7" h="11">
                    <a:moveTo>
                      <a:pt x="6" y="0"/>
                    </a:moveTo>
                    <a:lnTo>
                      <a:pt x="0" y="6"/>
                    </a:lnTo>
                    <a:lnTo>
                      <a:pt x="6" y="10"/>
                    </a:lnTo>
                    <a:lnTo>
                      <a:pt x="6" y="0"/>
                    </a:lnTo>
                  </a:path>
                </a:pathLst>
              </a:custGeom>
              <a:solidFill>
                <a:schemeClr val="hlink"/>
              </a:solidFill>
              <a:ln w="12700" cap="rnd">
                <a:solidFill>
                  <a:schemeClr val="bg1"/>
                </a:solidFill>
                <a:round/>
                <a:headEnd/>
                <a:tailEnd/>
              </a:ln>
            </p:spPr>
            <p:txBody>
              <a:bodyPr/>
              <a:lstStyle/>
              <a:p>
                <a:endParaRPr lang="en-US"/>
              </a:p>
            </p:txBody>
          </p:sp>
          <p:sp>
            <p:nvSpPr>
              <p:cNvPr id="14028" name="Freeform 309"/>
              <p:cNvSpPr>
                <a:spLocks/>
              </p:cNvSpPr>
              <p:nvPr/>
            </p:nvSpPr>
            <p:spPr bwMode="ltGray">
              <a:xfrm>
                <a:off x="3206" y="3117"/>
                <a:ext cx="140" cy="263"/>
              </a:xfrm>
              <a:custGeom>
                <a:avLst/>
                <a:gdLst>
                  <a:gd name="T0" fmla="*/ 129 w 141"/>
                  <a:gd name="T1" fmla="*/ 11 h 235"/>
                  <a:gd name="T2" fmla="*/ 135 w 141"/>
                  <a:gd name="T3" fmla="*/ 44 h 235"/>
                  <a:gd name="T4" fmla="*/ 137 w 141"/>
                  <a:gd name="T5" fmla="*/ 79 h 235"/>
                  <a:gd name="T6" fmla="*/ 129 w 141"/>
                  <a:gd name="T7" fmla="*/ 95 h 235"/>
                  <a:gd name="T8" fmla="*/ 124 w 141"/>
                  <a:gd name="T9" fmla="*/ 84 h 235"/>
                  <a:gd name="T10" fmla="*/ 126 w 141"/>
                  <a:gd name="T11" fmla="*/ 105 h 235"/>
                  <a:gd name="T12" fmla="*/ 118 w 141"/>
                  <a:gd name="T13" fmla="*/ 130 h 235"/>
                  <a:gd name="T14" fmla="*/ 105 w 141"/>
                  <a:gd name="T15" fmla="*/ 154 h 235"/>
                  <a:gd name="T16" fmla="*/ 103 w 141"/>
                  <a:gd name="T17" fmla="*/ 177 h 235"/>
                  <a:gd name="T18" fmla="*/ 88 w 141"/>
                  <a:gd name="T19" fmla="*/ 220 h 235"/>
                  <a:gd name="T20" fmla="*/ 73 w 141"/>
                  <a:gd name="T21" fmla="*/ 263 h 235"/>
                  <a:gd name="T22" fmla="*/ 70 w 141"/>
                  <a:gd name="T23" fmla="*/ 280 h 235"/>
                  <a:gd name="T24" fmla="*/ 51 w 141"/>
                  <a:gd name="T25" fmla="*/ 317 h 235"/>
                  <a:gd name="T26" fmla="*/ 36 w 141"/>
                  <a:gd name="T27" fmla="*/ 319 h 235"/>
                  <a:gd name="T28" fmla="*/ 23 w 141"/>
                  <a:gd name="T29" fmla="*/ 328 h 235"/>
                  <a:gd name="T30" fmla="*/ 9 w 141"/>
                  <a:gd name="T31" fmla="*/ 314 h 235"/>
                  <a:gd name="T32" fmla="*/ 0 w 141"/>
                  <a:gd name="T33" fmla="*/ 295 h 235"/>
                  <a:gd name="T34" fmla="*/ 2 w 141"/>
                  <a:gd name="T35" fmla="*/ 282 h 235"/>
                  <a:gd name="T36" fmla="*/ 6 w 141"/>
                  <a:gd name="T37" fmla="*/ 266 h 235"/>
                  <a:gd name="T38" fmla="*/ 0 w 141"/>
                  <a:gd name="T39" fmla="*/ 250 h 235"/>
                  <a:gd name="T40" fmla="*/ 6 w 141"/>
                  <a:gd name="T41" fmla="*/ 220 h 235"/>
                  <a:gd name="T42" fmla="*/ 13 w 141"/>
                  <a:gd name="T43" fmla="*/ 214 h 235"/>
                  <a:gd name="T44" fmla="*/ 21 w 141"/>
                  <a:gd name="T45" fmla="*/ 196 h 235"/>
                  <a:gd name="T46" fmla="*/ 28 w 141"/>
                  <a:gd name="T47" fmla="*/ 179 h 235"/>
                  <a:gd name="T48" fmla="*/ 28 w 141"/>
                  <a:gd name="T49" fmla="*/ 168 h 235"/>
                  <a:gd name="T50" fmla="*/ 25 w 141"/>
                  <a:gd name="T51" fmla="*/ 141 h 235"/>
                  <a:gd name="T52" fmla="*/ 38 w 141"/>
                  <a:gd name="T53" fmla="*/ 97 h 235"/>
                  <a:gd name="T54" fmla="*/ 45 w 141"/>
                  <a:gd name="T55" fmla="*/ 91 h 235"/>
                  <a:gd name="T56" fmla="*/ 59 w 141"/>
                  <a:gd name="T57" fmla="*/ 86 h 235"/>
                  <a:gd name="T58" fmla="*/ 66 w 141"/>
                  <a:gd name="T59" fmla="*/ 82 h 235"/>
                  <a:gd name="T60" fmla="*/ 76 w 141"/>
                  <a:gd name="T61" fmla="*/ 73 h 235"/>
                  <a:gd name="T62" fmla="*/ 88 w 141"/>
                  <a:gd name="T63" fmla="*/ 60 h 235"/>
                  <a:gd name="T64" fmla="*/ 99 w 141"/>
                  <a:gd name="T65" fmla="*/ 49 h 235"/>
                  <a:gd name="T66" fmla="*/ 99 w 141"/>
                  <a:gd name="T67" fmla="*/ 32 h 235"/>
                  <a:gd name="T68" fmla="*/ 109 w 141"/>
                  <a:gd name="T69" fmla="*/ 30 h 235"/>
                  <a:gd name="T70" fmla="*/ 116 w 141"/>
                  <a:gd name="T71" fmla="*/ 13 h 235"/>
                  <a:gd name="T72" fmla="*/ 120 w 141"/>
                  <a:gd name="T73" fmla="*/ 2 h 23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1"/>
                  <a:gd name="T112" fmla="*/ 0 h 235"/>
                  <a:gd name="T113" fmla="*/ 141 w 141"/>
                  <a:gd name="T114" fmla="*/ 235 h 23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1" h="235">
                    <a:moveTo>
                      <a:pt x="131" y="0"/>
                    </a:moveTo>
                    <a:lnTo>
                      <a:pt x="132" y="8"/>
                    </a:lnTo>
                    <a:lnTo>
                      <a:pt x="136" y="14"/>
                    </a:lnTo>
                    <a:lnTo>
                      <a:pt x="138" y="31"/>
                    </a:lnTo>
                    <a:lnTo>
                      <a:pt x="140" y="50"/>
                    </a:lnTo>
                    <a:lnTo>
                      <a:pt x="140" y="56"/>
                    </a:lnTo>
                    <a:lnTo>
                      <a:pt x="136" y="66"/>
                    </a:lnTo>
                    <a:lnTo>
                      <a:pt x="132" y="68"/>
                    </a:lnTo>
                    <a:lnTo>
                      <a:pt x="129" y="64"/>
                    </a:lnTo>
                    <a:lnTo>
                      <a:pt x="127" y="60"/>
                    </a:lnTo>
                    <a:lnTo>
                      <a:pt x="129" y="64"/>
                    </a:lnTo>
                    <a:lnTo>
                      <a:pt x="129" y="75"/>
                    </a:lnTo>
                    <a:lnTo>
                      <a:pt x="127" y="81"/>
                    </a:lnTo>
                    <a:lnTo>
                      <a:pt x="121" y="93"/>
                    </a:lnTo>
                    <a:lnTo>
                      <a:pt x="115" y="102"/>
                    </a:lnTo>
                    <a:lnTo>
                      <a:pt x="108" y="110"/>
                    </a:lnTo>
                    <a:lnTo>
                      <a:pt x="106" y="120"/>
                    </a:lnTo>
                    <a:lnTo>
                      <a:pt x="106" y="126"/>
                    </a:lnTo>
                    <a:lnTo>
                      <a:pt x="98" y="143"/>
                    </a:lnTo>
                    <a:lnTo>
                      <a:pt x="91" y="157"/>
                    </a:lnTo>
                    <a:lnTo>
                      <a:pt x="83" y="172"/>
                    </a:lnTo>
                    <a:lnTo>
                      <a:pt x="76" y="188"/>
                    </a:lnTo>
                    <a:lnTo>
                      <a:pt x="72" y="193"/>
                    </a:lnTo>
                    <a:lnTo>
                      <a:pt x="72" y="199"/>
                    </a:lnTo>
                    <a:lnTo>
                      <a:pt x="61" y="213"/>
                    </a:lnTo>
                    <a:lnTo>
                      <a:pt x="51" y="226"/>
                    </a:lnTo>
                    <a:lnTo>
                      <a:pt x="44" y="228"/>
                    </a:lnTo>
                    <a:lnTo>
                      <a:pt x="36" y="228"/>
                    </a:lnTo>
                    <a:lnTo>
                      <a:pt x="28" y="230"/>
                    </a:lnTo>
                    <a:lnTo>
                      <a:pt x="23" y="234"/>
                    </a:lnTo>
                    <a:lnTo>
                      <a:pt x="17" y="232"/>
                    </a:lnTo>
                    <a:lnTo>
                      <a:pt x="9" y="224"/>
                    </a:lnTo>
                    <a:lnTo>
                      <a:pt x="4" y="217"/>
                    </a:lnTo>
                    <a:lnTo>
                      <a:pt x="0" y="211"/>
                    </a:lnTo>
                    <a:lnTo>
                      <a:pt x="0" y="205"/>
                    </a:lnTo>
                    <a:lnTo>
                      <a:pt x="2" y="201"/>
                    </a:lnTo>
                    <a:lnTo>
                      <a:pt x="2" y="195"/>
                    </a:lnTo>
                    <a:lnTo>
                      <a:pt x="6" y="190"/>
                    </a:lnTo>
                    <a:lnTo>
                      <a:pt x="2" y="182"/>
                    </a:lnTo>
                    <a:lnTo>
                      <a:pt x="0" y="178"/>
                    </a:lnTo>
                    <a:lnTo>
                      <a:pt x="0" y="166"/>
                    </a:lnTo>
                    <a:lnTo>
                      <a:pt x="6" y="157"/>
                    </a:lnTo>
                    <a:lnTo>
                      <a:pt x="9" y="155"/>
                    </a:lnTo>
                    <a:lnTo>
                      <a:pt x="13" y="153"/>
                    </a:lnTo>
                    <a:lnTo>
                      <a:pt x="17" y="145"/>
                    </a:lnTo>
                    <a:lnTo>
                      <a:pt x="21" y="139"/>
                    </a:lnTo>
                    <a:lnTo>
                      <a:pt x="26" y="135"/>
                    </a:lnTo>
                    <a:lnTo>
                      <a:pt x="28" y="128"/>
                    </a:lnTo>
                    <a:lnTo>
                      <a:pt x="30" y="124"/>
                    </a:lnTo>
                    <a:lnTo>
                      <a:pt x="28" y="120"/>
                    </a:lnTo>
                    <a:lnTo>
                      <a:pt x="28" y="106"/>
                    </a:lnTo>
                    <a:lnTo>
                      <a:pt x="25" y="101"/>
                    </a:lnTo>
                    <a:lnTo>
                      <a:pt x="25" y="83"/>
                    </a:lnTo>
                    <a:lnTo>
                      <a:pt x="38" y="70"/>
                    </a:lnTo>
                    <a:lnTo>
                      <a:pt x="38" y="62"/>
                    </a:lnTo>
                    <a:lnTo>
                      <a:pt x="45" y="64"/>
                    </a:lnTo>
                    <a:lnTo>
                      <a:pt x="51" y="60"/>
                    </a:lnTo>
                    <a:lnTo>
                      <a:pt x="59" y="62"/>
                    </a:lnTo>
                    <a:lnTo>
                      <a:pt x="59" y="58"/>
                    </a:lnTo>
                    <a:lnTo>
                      <a:pt x="66" y="58"/>
                    </a:lnTo>
                    <a:lnTo>
                      <a:pt x="70" y="58"/>
                    </a:lnTo>
                    <a:lnTo>
                      <a:pt x="79" y="52"/>
                    </a:lnTo>
                    <a:lnTo>
                      <a:pt x="83" y="50"/>
                    </a:lnTo>
                    <a:lnTo>
                      <a:pt x="91" y="43"/>
                    </a:lnTo>
                    <a:lnTo>
                      <a:pt x="89" y="48"/>
                    </a:lnTo>
                    <a:lnTo>
                      <a:pt x="102" y="35"/>
                    </a:lnTo>
                    <a:lnTo>
                      <a:pt x="102" y="29"/>
                    </a:lnTo>
                    <a:lnTo>
                      <a:pt x="102" y="23"/>
                    </a:lnTo>
                    <a:lnTo>
                      <a:pt x="110" y="27"/>
                    </a:lnTo>
                    <a:lnTo>
                      <a:pt x="112" y="21"/>
                    </a:lnTo>
                    <a:lnTo>
                      <a:pt x="115" y="21"/>
                    </a:lnTo>
                    <a:lnTo>
                      <a:pt x="119" y="10"/>
                    </a:lnTo>
                    <a:lnTo>
                      <a:pt x="119" y="4"/>
                    </a:lnTo>
                    <a:lnTo>
                      <a:pt x="123" y="2"/>
                    </a:lnTo>
                    <a:lnTo>
                      <a:pt x="131" y="0"/>
                    </a:lnTo>
                  </a:path>
                </a:pathLst>
              </a:custGeom>
              <a:solidFill>
                <a:schemeClr val="hlink"/>
              </a:solidFill>
              <a:ln w="12700" cap="rnd">
                <a:solidFill>
                  <a:schemeClr val="bg1"/>
                </a:solidFill>
                <a:round/>
                <a:headEnd/>
                <a:tailEnd/>
              </a:ln>
            </p:spPr>
            <p:txBody>
              <a:bodyPr/>
              <a:lstStyle/>
              <a:p>
                <a:endParaRPr lang="en-US"/>
              </a:p>
            </p:txBody>
          </p:sp>
          <p:sp>
            <p:nvSpPr>
              <p:cNvPr id="14029" name="Freeform 310"/>
              <p:cNvSpPr>
                <a:spLocks/>
              </p:cNvSpPr>
              <p:nvPr/>
            </p:nvSpPr>
            <p:spPr bwMode="ltGray">
              <a:xfrm>
                <a:off x="3205" y="3116"/>
                <a:ext cx="148" cy="272"/>
              </a:xfrm>
              <a:custGeom>
                <a:avLst/>
                <a:gdLst>
                  <a:gd name="T0" fmla="*/ 137 w 149"/>
                  <a:gd name="T1" fmla="*/ 11 h 243"/>
                  <a:gd name="T2" fmla="*/ 143 w 149"/>
                  <a:gd name="T3" fmla="*/ 45 h 243"/>
                  <a:gd name="T4" fmla="*/ 145 w 149"/>
                  <a:gd name="T5" fmla="*/ 82 h 243"/>
                  <a:gd name="T6" fmla="*/ 137 w 149"/>
                  <a:gd name="T7" fmla="*/ 97 h 243"/>
                  <a:gd name="T8" fmla="*/ 131 w 149"/>
                  <a:gd name="T9" fmla="*/ 86 h 243"/>
                  <a:gd name="T10" fmla="*/ 133 w 149"/>
                  <a:gd name="T11" fmla="*/ 109 h 243"/>
                  <a:gd name="T12" fmla="*/ 125 w 149"/>
                  <a:gd name="T13" fmla="*/ 134 h 243"/>
                  <a:gd name="T14" fmla="*/ 111 w 149"/>
                  <a:gd name="T15" fmla="*/ 160 h 243"/>
                  <a:gd name="T16" fmla="*/ 109 w 149"/>
                  <a:gd name="T17" fmla="*/ 182 h 243"/>
                  <a:gd name="T18" fmla="*/ 93 w 149"/>
                  <a:gd name="T19" fmla="*/ 227 h 243"/>
                  <a:gd name="T20" fmla="*/ 77 w 149"/>
                  <a:gd name="T21" fmla="*/ 272 h 243"/>
                  <a:gd name="T22" fmla="*/ 74 w 149"/>
                  <a:gd name="T23" fmla="*/ 290 h 243"/>
                  <a:gd name="T24" fmla="*/ 54 w 149"/>
                  <a:gd name="T25" fmla="*/ 328 h 243"/>
                  <a:gd name="T26" fmla="*/ 38 w 149"/>
                  <a:gd name="T27" fmla="*/ 331 h 243"/>
                  <a:gd name="T28" fmla="*/ 24 w 149"/>
                  <a:gd name="T29" fmla="*/ 339 h 243"/>
                  <a:gd name="T30" fmla="*/ 10 w 149"/>
                  <a:gd name="T31" fmla="*/ 326 h 243"/>
                  <a:gd name="T32" fmla="*/ 0 w 149"/>
                  <a:gd name="T33" fmla="*/ 306 h 243"/>
                  <a:gd name="T34" fmla="*/ 2 w 149"/>
                  <a:gd name="T35" fmla="*/ 292 h 243"/>
                  <a:gd name="T36" fmla="*/ 6 w 149"/>
                  <a:gd name="T37" fmla="*/ 274 h 243"/>
                  <a:gd name="T38" fmla="*/ 0 w 149"/>
                  <a:gd name="T39" fmla="*/ 259 h 243"/>
                  <a:gd name="T40" fmla="*/ 6 w 149"/>
                  <a:gd name="T41" fmla="*/ 227 h 243"/>
                  <a:gd name="T42" fmla="*/ 14 w 149"/>
                  <a:gd name="T43" fmla="*/ 222 h 243"/>
                  <a:gd name="T44" fmla="*/ 22 w 149"/>
                  <a:gd name="T45" fmla="*/ 201 h 243"/>
                  <a:gd name="T46" fmla="*/ 30 w 149"/>
                  <a:gd name="T47" fmla="*/ 186 h 243"/>
                  <a:gd name="T48" fmla="*/ 30 w 149"/>
                  <a:gd name="T49" fmla="*/ 175 h 243"/>
                  <a:gd name="T50" fmla="*/ 26 w 149"/>
                  <a:gd name="T51" fmla="*/ 146 h 243"/>
                  <a:gd name="T52" fmla="*/ 40 w 149"/>
                  <a:gd name="T53" fmla="*/ 102 h 243"/>
                  <a:gd name="T54" fmla="*/ 48 w 149"/>
                  <a:gd name="T55" fmla="*/ 93 h 243"/>
                  <a:gd name="T56" fmla="*/ 62 w 149"/>
                  <a:gd name="T57" fmla="*/ 91 h 243"/>
                  <a:gd name="T58" fmla="*/ 70 w 149"/>
                  <a:gd name="T59" fmla="*/ 84 h 243"/>
                  <a:gd name="T60" fmla="*/ 81 w 149"/>
                  <a:gd name="T61" fmla="*/ 75 h 243"/>
                  <a:gd name="T62" fmla="*/ 93 w 149"/>
                  <a:gd name="T63" fmla="*/ 62 h 243"/>
                  <a:gd name="T64" fmla="*/ 105 w 149"/>
                  <a:gd name="T65" fmla="*/ 50 h 243"/>
                  <a:gd name="T66" fmla="*/ 105 w 149"/>
                  <a:gd name="T67" fmla="*/ 34 h 243"/>
                  <a:gd name="T68" fmla="*/ 115 w 149"/>
                  <a:gd name="T69" fmla="*/ 31 h 243"/>
                  <a:gd name="T70" fmla="*/ 123 w 149"/>
                  <a:gd name="T71" fmla="*/ 13 h 243"/>
                  <a:gd name="T72" fmla="*/ 127 w 149"/>
                  <a:gd name="T73" fmla="*/ 2 h 2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
                  <a:gd name="T112" fmla="*/ 0 h 243"/>
                  <a:gd name="T113" fmla="*/ 149 w 149"/>
                  <a:gd name="T114" fmla="*/ 243 h 24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 h="243">
                    <a:moveTo>
                      <a:pt x="138" y="0"/>
                    </a:moveTo>
                    <a:lnTo>
                      <a:pt x="140" y="8"/>
                    </a:lnTo>
                    <a:lnTo>
                      <a:pt x="144" y="14"/>
                    </a:lnTo>
                    <a:lnTo>
                      <a:pt x="146" y="32"/>
                    </a:lnTo>
                    <a:lnTo>
                      <a:pt x="148" y="52"/>
                    </a:lnTo>
                    <a:lnTo>
                      <a:pt x="148" y="58"/>
                    </a:lnTo>
                    <a:lnTo>
                      <a:pt x="144" y="68"/>
                    </a:lnTo>
                    <a:lnTo>
                      <a:pt x="140" y="70"/>
                    </a:lnTo>
                    <a:lnTo>
                      <a:pt x="136" y="66"/>
                    </a:lnTo>
                    <a:lnTo>
                      <a:pt x="134" y="62"/>
                    </a:lnTo>
                    <a:lnTo>
                      <a:pt x="136" y="66"/>
                    </a:lnTo>
                    <a:lnTo>
                      <a:pt x="136" y="78"/>
                    </a:lnTo>
                    <a:lnTo>
                      <a:pt x="134" y="84"/>
                    </a:lnTo>
                    <a:lnTo>
                      <a:pt x="128" y="96"/>
                    </a:lnTo>
                    <a:lnTo>
                      <a:pt x="122" y="106"/>
                    </a:lnTo>
                    <a:lnTo>
                      <a:pt x="114" y="114"/>
                    </a:lnTo>
                    <a:lnTo>
                      <a:pt x="112" y="124"/>
                    </a:lnTo>
                    <a:lnTo>
                      <a:pt x="112" y="130"/>
                    </a:lnTo>
                    <a:lnTo>
                      <a:pt x="104" y="148"/>
                    </a:lnTo>
                    <a:lnTo>
                      <a:pt x="96" y="162"/>
                    </a:lnTo>
                    <a:lnTo>
                      <a:pt x="88" y="178"/>
                    </a:lnTo>
                    <a:lnTo>
                      <a:pt x="80" y="194"/>
                    </a:lnTo>
                    <a:lnTo>
                      <a:pt x="76" y="200"/>
                    </a:lnTo>
                    <a:lnTo>
                      <a:pt x="76" y="206"/>
                    </a:lnTo>
                    <a:lnTo>
                      <a:pt x="64" y="220"/>
                    </a:lnTo>
                    <a:lnTo>
                      <a:pt x="54" y="234"/>
                    </a:lnTo>
                    <a:lnTo>
                      <a:pt x="46" y="236"/>
                    </a:lnTo>
                    <a:lnTo>
                      <a:pt x="38" y="236"/>
                    </a:lnTo>
                    <a:lnTo>
                      <a:pt x="30" y="238"/>
                    </a:lnTo>
                    <a:lnTo>
                      <a:pt x="24" y="242"/>
                    </a:lnTo>
                    <a:lnTo>
                      <a:pt x="18" y="240"/>
                    </a:lnTo>
                    <a:lnTo>
                      <a:pt x="10" y="232"/>
                    </a:lnTo>
                    <a:lnTo>
                      <a:pt x="4" y="224"/>
                    </a:lnTo>
                    <a:lnTo>
                      <a:pt x="0" y="218"/>
                    </a:lnTo>
                    <a:lnTo>
                      <a:pt x="0" y="212"/>
                    </a:lnTo>
                    <a:lnTo>
                      <a:pt x="2" y="208"/>
                    </a:lnTo>
                    <a:lnTo>
                      <a:pt x="2" y="202"/>
                    </a:lnTo>
                    <a:lnTo>
                      <a:pt x="6" y="196"/>
                    </a:lnTo>
                    <a:lnTo>
                      <a:pt x="2" y="188"/>
                    </a:lnTo>
                    <a:lnTo>
                      <a:pt x="0" y="184"/>
                    </a:lnTo>
                    <a:lnTo>
                      <a:pt x="0" y="172"/>
                    </a:lnTo>
                    <a:lnTo>
                      <a:pt x="6" y="162"/>
                    </a:lnTo>
                    <a:lnTo>
                      <a:pt x="10" y="160"/>
                    </a:lnTo>
                    <a:lnTo>
                      <a:pt x="14" y="158"/>
                    </a:lnTo>
                    <a:lnTo>
                      <a:pt x="18" y="150"/>
                    </a:lnTo>
                    <a:lnTo>
                      <a:pt x="22" y="144"/>
                    </a:lnTo>
                    <a:lnTo>
                      <a:pt x="28" y="140"/>
                    </a:lnTo>
                    <a:lnTo>
                      <a:pt x="30" y="132"/>
                    </a:lnTo>
                    <a:lnTo>
                      <a:pt x="32" y="128"/>
                    </a:lnTo>
                    <a:lnTo>
                      <a:pt x="30" y="124"/>
                    </a:lnTo>
                    <a:lnTo>
                      <a:pt x="30" y="110"/>
                    </a:lnTo>
                    <a:lnTo>
                      <a:pt x="26" y="104"/>
                    </a:lnTo>
                    <a:lnTo>
                      <a:pt x="26" y="86"/>
                    </a:lnTo>
                    <a:lnTo>
                      <a:pt x="40" y="72"/>
                    </a:lnTo>
                    <a:lnTo>
                      <a:pt x="40" y="64"/>
                    </a:lnTo>
                    <a:lnTo>
                      <a:pt x="48" y="66"/>
                    </a:lnTo>
                    <a:lnTo>
                      <a:pt x="54" y="62"/>
                    </a:lnTo>
                    <a:lnTo>
                      <a:pt x="62" y="64"/>
                    </a:lnTo>
                    <a:lnTo>
                      <a:pt x="62" y="60"/>
                    </a:lnTo>
                    <a:lnTo>
                      <a:pt x="70" y="60"/>
                    </a:lnTo>
                    <a:lnTo>
                      <a:pt x="74" y="60"/>
                    </a:lnTo>
                    <a:lnTo>
                      <a:pt x="84" y="54"/>
                    </a:lnTo>
                    <a:lnTo>
                      <a:pt x="88" y="52"/>
                    </a:lnTo>
                    <a:lnTo>
                      <a:pt x="96" y="44"/>
                    </a:lnTo>
                    <a:lnTo>
                      <a:pt x="94" y="50"/>
                    </a:lnTo>
                    <a:lnTo>
                      <a:pt x="108" y="36"/>
                    </a:lnTo>
                    <a:lnTo>
                      <a:pt x="108" y="30"/>
                    </a:lnTo>
                    <a:lnTo>
                      <a:pt x="108" y="24"/>
                    </a:lnTo>
                    <a:lnTo>
                      <a:pt x="116" y="28"/>
                    </a:lnTo>
                    <a:lnTo>
                      <a:pt x="118" y="22"/>
                    </a:lnTo>
                    <a:lnTo>
                      <a:pt x="122" y="22"/>
                    </a:lnTo>
                    <a:lnTo>
                      <a:pt x="126" y="10"/>
                    </a:lnTo>
                    <a:lnTo>
                      <a:pt x="126" y="4"/>
                    </a:lnTo>
                    <a:lnTo>
                      <a:pt x="130" y="2"/>
                    </a:lnTo>
                    <a:lnTo>
                      <a:pt x="138" y="0"/>
                    </a:lnTo>
                  </a:path>
                </a:pathLst>
              </a:custGeom>
              <a:solidFill>
                <a:schemeClr val="hlink"/>
              </a:solidFill>
              <a:ln w="12700" cap="rnd">
                <a:solidFill>
                  <a:schemeClr val="bg1"/>
                </a:solidFill>
                <a:round/>
                <a:headEnd/>
                <a:tailEnd/>
              </a:ln>
            </p:spPr>
            <p:txBody>
              <a:bodyPr/>
              <a:lstStyle/>
              <a:p>
                <a:endParaRPr lang="en-US"/>
              </a:p>
            </p:txBody>
          </p:sp>
          <p:sp>
            <p:nvSpPr>
              <p:cNvPr id="14030" name="Freeform 311"/>
              <p:cNvSpPr>
                <a:spLocks/>
              </p:cNvSpPr>
              <p:nvPr/>
            </p:nvSpPr>
            <p:spPr bwMode="ltGray">
              <a:xfrm>
                <a:off x="3235" y="3089"/>
                <a:ext cx="7" cy="13"/>
              </a:xfrm>
              <a:custGeom>
                <a:avLst/>
                <a:gdLst>
                  <a:gd name="T0" fmla="*/ 0 w 7"/>
                  <a:gd name="T1" fmla="*/ 7 h 11"/>
                  <a:gd name="T2" fmla="*/ 4 w 7"/>
                  <a:gd name="T3" fmla="*/ 0 h 11"/>
                  <a:gd name="T4" fmla="*/ 6 w 7"/>
                  <a:gd name="T5" fmla="*/ 7 h 11"/>
                  <a:gd name="T6" fmla="*/ 4 w 7"/>
                  <a:gd name="T7" fmla="*/ 17 h 11"/>
                  <a:gd name="T8" fmla="*/ 0 w 7"/>
                  <a:gd name="T9" fmla="*/ 7 h 11"/>
                  <a:gd name="T10" fmla="*/ 0 60000 65536"/>
                  <a:gd name="T11" fmla="*/ 0 60000 65536"/>
                  <a:gd name="T12" fmla="*/ 0 60000 65536"/>
                  <a:gd name="T13" fmla="*/ 0 60000 65536"/>
                  <a:gd name="T14" fmla="*/ 0 60000 65536"/>
                  <a:gd name="T15" fmla="*/ 0 w 7"/>
                  <a:gd name="T16" fmla="*/ 0 h 11"/>
                  <a:gd name="T17" fmla="*/ 7 w 7"/>
                  <a:gd name="T18" fmla="*/ 11 h 11"/>
                </a:gdLst>
                <a:ahLst/>
                <a:cxnLst>
                  <a:cxn ang="T10">
                    <a:pos x="T0" y="T1"/>
                  </a:cxn>
                  <a:cxn ang="T11">
                    <a:pos x="T2" y="T3"/>
                  </a:cxn>
                  <a:cxn ang="T12">
                    <a:pos x="T4" y="T5"/>
                  </a:cxn>
                  <a:cxn ang="T13">
                    <a:pos x="T6" y="T7"/>
                  </a:cxn>
                  <a:cxn ang="T14">
                    <a:pos x="T8" y="T9"/>
                  </a:cxn>
                </a:cxnLst>
                <a:rect l="T15" t="T16" r="T17" b="T18"/>
                <a:pathLst>
                  <a:path w="7" h="11">
                    <a:moveTo>
                      <a:pt x="0" y="4"/>
                    </a:moveTo>
                    <a:lnTo>
                      <a:pt x="4" y="0"/>
                    </a:lnTo>
                    <a:lnTo>
                      <a:pt x="6" y="4"/>
                    </a:lnTo>
                    <a:lnTo>
                      <a:pt x="4" y="10"/>
                    </a:lnTo>
                    <a:lnTo>
                      <a:pt x="0" y="4"/>
                    </a:lnTo>
                  </a:path>
                </a:pathLst>
              </a:custGeom>
              <a:solidFill>
                <a:schemeClr val="hlink"/>
              </a:solidFill>
              <a:ln w="12700" cap="rnd">
                <a:solidFill>
                  <a:schemeClr val="bg1"/>
                </a:solidFill>
                <a:round/>
                <a:headEnd/>
                <a:tailEnd/>
              </a:ln>
            </p:spPr>
            <p:txBody>
              <a:bodyPr/>
              <a:lstStyle/>
              <a:p>
                <a:endParaRPr lang="en-US"/>
              </a:p>
            </p:txBody>
          </p:sp>
          <p:sp>
            <p:nvSpPr>
              <p:cNvPr id="14031" name="Freeform 312"/>
              <p:cNvSpPr>
                <a:spLocks/>
              </p:cNvSpPr>
              <p:nvPr/>
            </p:nvSpPr>
            <p:spPr bwMode="ltGray">
              <a:xfrm>
                <a:off x="3266" y="3118"/>
                <a:ext cx="6" cy="10"/>
              </a:xfrm>
              <a:custGeom>
                <a:avLst/>
                <a:gdLst>
                  <a:gd name="T0" fmla="*/ 0 w 5"/>
                  <a:gd name="T1" fmla="*/ 4 h 9"/>
                  <a:gd name="T2" fmla="*/ 2 w 5"/>
                  <a:gd name="T3" fmla="*/ 0 h 9"/>
                  <a:gd name="T4" fmla="*/ 7 w 5"/>
                  <a:gd name="T5" fmla="*/ 4 h 9"/>
                  <a:gd name="T6" fmla="*/ 2 w 5"/>
                  <a:gd name="T7" fmla="*/ 11 h 9"/>
                  <a:gd name="T8" fmla="*/ 0 w 5"/>
                  <a:gd name="T9" fmla="*/ 4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0" y="4"/>
                    </a:moveTo>
                    <a:lnTo>
                      <a:pt x="2" y="0"/>
                    </a:lnTo>
                    <a:lnTo>
                      <a:pt x="4" y="4"/>
                    </a:lnTo>
                    <a:lnTo>
                      <a:pt x="2" y="8"/>
                    </a:lnTo>
                    <a:lnTo>
                      <a:pt x="0" y="4"/>
                    </a:lnTo>
                  </a:path>
                </a:pathLst>
              </a:custGeom>
              <a:solidFill>
                <a:schemeClr val="hlink"/>
              </a:solidFill>
              <a:ln w="12700" cap="rnd">
                <a:solidFill>
                  <a:schemeClr val="bg1"/>
                </a:solidFill>
                <a:round/>
                <a:headEnd/>
                <a:tailEnd/>
              </a:ln>
            </p:spPr>
            <p:txBody>
              <a:bodyPr/>
              <a:lstStyle/>
              <a:p>
                <a:endParaRPr lang="en-US"/>
              </a:p>
            </p:txBody>
          </p:sp>
          <p:sp>
            <p:nvSpPr>
              <p:cNvPr id="14032" name="Freeform 313"/>
              <p:cNvSpPr>
                <a:spLocks/>
              </p:cNvSpPr>
              <p:nvPr/>
            </p:nvSpPr>
            <p:spPr bwMode="ltGray">
              <a:xfrm>
                <a:off x="3247" y="3102"/>
                <a:ext cx="4" cy="7"/>
              </a:xfrm>
              <a:custGeom>
                <a:avLst/>
                <a:gdLst>
                  <a:gd name="T0" fmla="*/ 5 w 3"/>
                  <a:gd name="T1" fmla="*/ 6 h 7"/>
                  <a:gd name="T2" fmla="*/ 0 w 3"/>
                  <a:gd name="T3" fmla="*/ 6 h 7"/>
                  <a:gd name="T4" fmla="*/ 0 w 3"/>
                  <a:gd name="T5" fmla="*/ 0 h 7"/>
                  <a:gd name="T6" fmla="*/ 5 w 3"/>
                  <a:gd name="T7" fmla="*/ 0 h 7"/>
                  <a:gd name="T8" fmla="*/ 5 w 3"/>
                  <a:gd name="T9" fmla="*/ 6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2" y="6"/>
                    </a:moveTo>
                    <a:lnTo>
                      <a:pt x="0" y="6"/>
                    </a:lnTo>
                    <a:lnTo>
                      <a:pt x="0" y="0"/>
                    </a:lnTo>
                    <a:lnTo>
                      <a:pt x="2" y="0"/>
                    </a:lnTo>
                    <a:lnTo>
                      <a:pt x="2" y="6"/>
                    </a:lnTo>
                  </a:path>
                </a:pathLst>
              </a:custGeom>
              <a:solidFill>
                <a:schemeClr val="hlink"/>
              </a:solidFill>
              <a:ln w="12700" cap="rnd">
                <a:solidFill>
                  <a:schemeClr val="bg1"/>
                </a:solidFill>
                <a:round/>
                <a:headEnd/>
                <a:tailEnd/>
              </a:ln>
            </p:spPr>
            <p:txBody>
              <a:bodyPr/>
              <a:lstStyle/>
              <a:p>
                <a:endParaRPr lang="en-US"/>
              </a:p>
            </p:txBody>
          </p:sp>
          <p:sp>
            <p:nvSpPr>
              <p:cNvPr id="14033" name="Freeform 314"/>
              <p:cNvSpPr>
                <a:spLocks/>
              </p:cNvSpPr>
              <p:nvPr/>
            </p:nvSpPr>
            <p:spPr bwMode="ltGray">
              <a:xfrm>
                <a:off x="3248" y="3105"/>
                <a:ext cx="7" cy="6"/>
              </a:xfrm>
              <a:custGeom>
                <a:avLst/>
                <a:gdLst>
                  <a:gd name="T0" fmla="*/ 0 w 7"/>
                  <a:gd name="T1" fmla="*/ 2 h 5"/>
                  <a:gd name="T2" fmla="*/ 4 w 7"/>
                  <a:gd name="T3" fmla="*/ 0 h 5"/>
                  <a:gd name="T4" fmla="*/ 6 w 7"/>
                  <a:gd name="T5" fmla="*/ 2 h 5"/>
                  <a:gd name="T6" fmla="*/ 4 w 7"/>
                  <a:gd name="T7" fmla="*/ 7 h 5"/>
                  <a:gd name="T8" fmla="*/ 0 w 7"/>
                  <a:gd name="T9" fmla="*/ 2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2"/>
                    </a:moveTo>
                    <a:lnTo>
                      <a:pt x="4" y="0"/>
                    </a:lnTo>
                    <a:lnTo>
                      <a:pt x="6" y="2"/>
                    </a:lnTo>
                    <a:lnTo>
                      <a:pt x="4" y="4"/>
                    </a:lnTo>
                    <a:lnTo>
                      <a:pt x="0" y="2"/>
                    </a:lnTo>
                  </a:path>
                </a:pathLst>
              </a:custGeom>
              <a:solidFill>
                <a:schemeClr val="hlink"/>
              </a:solidFill>
              <a:ln w="12700" cap="rnd">
                <a:solidFill>
                  <a:schemeClr val="bg1"/>
                </a:solidFill>
                <a:round/>
                <a:headEnd/>
                <a:tailEnd/>
              </a:ln>
            </p:spPr>
            <p:txBody>
              <a:bodyPr/>
              <a:lstStyle/>
              <a:p>
                <a:endParaRPr lang="en-US"/>
              </a:p>
            </p:txBody>
          </p:sp>
          <p:sp>
            <p:nvSpPr>
              <p:cNvPr id="14034" name="Freeform 315"/>
              <p:cNvSpPr>
                <a:spLocks/>
              </p:cNvSpPr>
              <p:nvPr/>
            </p:nvSpPr>
            <p:spPr bwMode="ltGray">
              <a:xfrm>
                <a:off x="3238" y="3109"/>
                <a:ext cx="8" cy="8"/>
              </a:xfrm>
              <a:custGeom>
                <a:avLst/>
                <a:gdLst>
                  <a:gd name="T0" fmla="*/ 0 w 7"/>
                  <a:gd name="T1" fmla="*/ 2 h 7"/>
                  <a:gd name="T2" fmla="*/ 2 w 7"/>
                  <a:gd name="T3" fmla="*/ 0 h 7"/>
                  <a:gd name="T4" fmla="*/ 9 w 7"/>
                  <a:gd name="T5" fmla="*/ 2 h 7"/>
                  <a:gd name="T6" fmla="*/ 2 w 7"/>
                  <a:gd name="T7" fmla="*/ 9 h 7"/>
                  <a:gd name="T8" fmla="*/ 0 w 7"/>
                  <a:gd name="T9" fmla="*/ 2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0" y="2"/>
                    </a:moveTo>
                    <a:lnTo>
                      <a:pt x="2" y="0"/>
                    </a:lnTo>
                    <a:lnTo>
                      <a:pt x="6" y="2"/>
                    </a:lnTo>
                    <a:lnTo>
                      <a:pt x="2" y="6"/>
                    </a:lnTo>
                    <a:lnTo>
                      <a:pt x="0" y="2"/>
                    </a:lnTo>
                  </a:path>
                </a:pathLst>
              </a:custGeom>
              <a:solidFill>
                <a:schemeClr val="hlink"/>
              </a:solidFill>
              <a:ln w="12700" cap="rnd">
                <a:solidFill>
                  <a:schemeClr val="bg1"/>
                </a:solidFill>
                <a:round/>
                <a:headEnd/>
                <a:tailEnd/>
              </a:ln>
            </p:spPr>
            <p:txBody>
              <a:bodyPr/>
              <a:lstStyle/>
              <a:p>
                <a:endParaRPr lang="en-US"/>
              </a:p>
            </p:txBody>
          </p:sp>
          <p:sp>
            <p:nvSpPr>
              <p:cNvPr id="14035" name="Freeform 316"/>
              <p:cNvSpPr>
                <a:spLocks/>
              </p:cNvSpPr>
              <p:nvPr/>
            </p:nvSpPr>
            <p:spPr bwMode="ltGray">
              <a:xfrm>
                <a:off x="3311" y="3128"/>
                <a:ext cx="7" cy="8"/>
              </a:xfrm>
              <a:custGeom>
                <a:avLst/>
                <a:gdLst>
                  <a:gd name="T0" fmla="*/ 6 w 7"/>
                  <a:gd name="T1" fmla="*/ 9 h 7"/>
                  <a:gd name="T2" fmla="*/ 0 w 7"/>
                  <a:gd name="T3" fmla="*/ 9 h 7"/>
                  <a:gd name="T4" fmla="*/ 0 w 7"/>
                  <a:gd name="T5" fmla="*/ 0 h 7"/>
                  <a:gd name="T6" fmla="*/ 6 w 7"/>
                  <a:gd name="T7" fmla="*/ 0 h 7"/>
                  <a:gd name="T8" fmla="*/ 6 w 7"/>
                  <a:gd name="T9" fmla="*/ 9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6" y="6"/>
                    </a:moveTo>
                    <a:lnTo>
                      <a:pt x="0" y="6"/>
                    </a:lnTo>
                    <a:lnTo>
                      <a:pt x="0" y="0"/>
                    </a:lnTo>
                    <a:lnTo>
                      <a:pt x="6" y="0"/>
                    </a:lnTo>
                    <a:lnTo>
                      <a:pt x="6" y="6"/>
                    </a:lnTo>
                  </a:path>
                </a:pathLst>
              </a:custGeom>
              <a:solidFill>
                <a:schemeClr val="hlink"/>
              </a:solidFill>
              <a:ln w="12700" cap="rnd">
                <a:solidFill>
                  <a:schemeClr val="bg1"/>
                </a:solidFill>
                <a:round/>
                <a:headEnd/>
                <a:tailEnd/>
              </a:ln>
            </p:spPr>
            <p:txBody>
              <a:bodyPr/>
              <a:lstStyle/>
              <a:p>
                <a:endParaRPr lang="en-US"/>
              </a:p>
            </p:txBody>
          </p:sp>
          <p:sp>
            <p:nvSpPr>
              <p:cNvPr id="14036" name="Freeform 317"/>
              <p:cNvSpPr>
                <a:spLocks/>
              </p:cNvSpPr>
              <p:nvPr/>
            </p:nvSpPr>
            <p:spPr bwMode="ltGray">
              <a:xfrm>
                <a:off x="3316" y="3134"/>
                <a:ext cx="5" cy="3"/>
              </a:xfrm>
              <a:custGeom>
                <a:avLst/>
                <a:gdLst>
                  <a:gd name="T0" fmla="*/ 0 w 5"/>
                  <a:gd name="T1" fmla="*/ 0 h 3"/>
                  <a:gd name="T2" fmla="*/ 2 w 5"/>
                  <a:gd name="T3" fmla="*/ 0 h 3"/>
                  <a:gd name="T4" fmla="*/ 4 w 5"/>
                  <a:gd name="T5" fmla="*/ 2 h 3"/>
                  <a:gd name="T6" fmla="*/ 2 w 5"/>
                  <a:gd name="T7" fmla="*/ 2 h 3"/>
                  <a:gd name="T8" fmla="*/ 0 w 5"/>
                  <a:gd name="T9" fmla="*/ 0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0"/>
                    </a:moveTo>
                    <a:lnTo>
                      <a:pt x="2" y="0"/>
                    </a:lnTo>
                    <a:lnTo>
                      <a:pt x="4" y="2"/>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4037" name="Freeform 318"/>
              <p:cNvSpPr>
                <a:spLocks/>
              </p:cNvSpPr>
              <p:nvPr/>
            </p:nvSpPr>
            <p:spPr bwMode="ltGray">
              <a:xfrm>
                <a:off x="3406" y="3315"/>
                <a:ext cx="9" cy="12"/>
              </a:xfrm>
              <a:custGeom>
                <a:avLst/>
                <a:gdLst>
                  <a:gd name="T0" fmla="*/ 0 w 9"/>
                  <a:gd name="T1" fmla="*/ 2 h 11"/>
                  <a:gd name="T2" fmla="*/ 0 w 9"/>
                  <a:gd name="T3" fmla="*/ 9 h 11"/>
                  <a:gd name="T4" fmla="*/ 6 w 9"/>
                  <a:gd name="T5" fmla="*/ 13 h 11"/>
                  <a:gd name="T6" fmla="*/ 8 w 9"/>
                  <a:gd name="T7" fmla="*/ 0 h 11"/>
                  <a:gd name="T8" fmla="*/ 0 w 9"/>
                  <a:gd name="T9" fmla="*/ 2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2"/>
                    </a:moveTo>
                    <a:lnTo>
                      <a:pt x="0" y="6"/>
                    </a:lnTo>
                    <a:lnTo>
                      <a:pt x="6" y="10"/>
                    </a:lnTo>
                    <a:lnTo>
                      <a:pt x="8" y="0"/>
                    </a:lnTo>
                    <a:lnTo>
                      <a:pt x="0" y="2"/>
                    </a:lnTo>
                  </a:path>
                </a:pathLst>
              </a:custGeom>
              <a:solidFill>
                <a:schemeClr val="hlink"/>
              </a:solidFill>
              <a:ln w="12700" cap="rnd">
                <a:solidFill>
                  <a:schemeClr val="bg1"/>
                </a:solidFill>
                <a:round/>
                <a:headEnd/>
                <a:tailEnd/>
              </a:ln>
            </p:spPr>
            <p:txBody>
              <a:bodyPr/>
              <a:lstStyle/>
              <a:p>
                <a:endParaRPr lang="en-US"/>
              </a:p>
            </p:txBody>
          </p:sp>
          <p:sp>
            <p:nvSpPr>
              <p:cNvPr id="14038" name="Freeform 319"/>
              <p:cNvSpPr>
                <a:spLocks/>
              </p:cNvSpPr>
              <p:nvPr/>
            </p:nvSpPr>
            <p:spPr bwMode="ltGray">
              <a:xfrm>
                <a:off x="3422" y="3304"/>
                <a:ext cx="9" cy="12"/>
              </a:xfrm>
              <a:custGeom>
                <a:avLst/>
                <a:gdLst>
                  <a:gd name="T0" fmla="*/ 0 w 9"/>
                  <a:gd name="T1" fmla="*/ 13 h 11"/>
                  <a:gd name="T2" fmla="*/ 6 w 9"/>
                  <a:gd name="T3" fmla="*/ 4 h 11"/>
                  <a:gd name="T4" fmla="*/ 8 w 9"/>
                  <a:gd name="T5" fmla="*/ 0 h 11"/>
                  <a:gd name="T6" fmla="*/ 0 w 9"/>
                  <a:gd name="T7" fmla="*/ 2 h 11"/>
                  <a:gd name="T8" fmla="*/ 0 w 9"/>
                  <a:gd name="T9" fmla="*/ 13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10"/>
                    </a:moveTo>
                    <a:lnTo>
                      <a:pt x="6" y="4"/>
                    </a:lnTo>
                    <a:lnTo>
                      <a:pt x="8" y="0"/>
                    </a:lnTo>
                    <a:lnTo>
                      <a:pt x="0" y="2"/>
                    </a:lnTo>
                    <a:lnTo>
                      <a:pt x="0" y="10"/>
                    </a:lnTo>
                  </a:path>
                </a:pathLst>
              </a:custGeom>
              <a:solidFill>
                <a:schemeClr val="hlink"/>
              </a:solidFill>
              <a:ln w="12700" cap="rnd">
                <a:solidFill>
                  <a:schemeClr val="bg1"/>
                </a:solidFill>
                <a:round/>
                <a:headEnd/>
                <a:tailEnd/>
              </a:ln>
            </p:spPr>
            <p:txBody>
              <a:bodyPr/>
              <a:lstStyle/>
              <a:p>
                <a:endParaRPr lang="en-US"/>
              </a:p>
            </p:txBody>
          </p:sp>
          <p:sp>
            <p:nvSpPr>
              <p:cNvPr id="14039" name="Freeform 320"/>
              <p:cNvSpPr>
                <a:spLocks/>
              </p:cNvSpPr>
              <p:nvPr/>
            </p:nvSpPr>
            <p:spPr bwMode="ltGray">
              <a:xfrm>
                <a:off x="2483" y="2034"/>
                <a:ext cx="7" cy="10"/>
              </a:xfrm>
              <a:custGeom>
                <a:avLst/>
                <a:gdLst>
                  <a:gd name="T0" fmla="*/ 2 w 7"/>
                  <a:gd name="T1" fmla="*/ 11 h 9"/>
                  <a:gd name="T2" fmla="*/ 0 w 7"/>
                  <a:gd name="T3" fmla="*/ 4 h 9"/>
                  <a:gd name="T4" fmla="*/ 2 w 7"/>
                  <a:gd name="T5" fmla="*/ 0 h 9"/>
                  <a:gd name="T6" fmla="*/ 6 w 7"/>
                  <a:gd name="T7" fmla="*/ 4 h 9"/>
                  <a:gd name="T8" fmla="*/ 2 w 7"/>
                  <a:gd name="T9" fmla="*/ 11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2" y="8"/>
                    </a:moveTo>
                    <a:lnTo>
                      <a:pt x="0" y="4"/>
                    </a:lnTo>
                    <a:lnTo>
                      <a:pt x="2" y="0"/>
                    </a:lnTo>
                    <a:lnTo>
                      <a:pt x="6" y="4"/>
                    </a:lnTo>
                    <a:lnTo>
                      <a:pt x="2" y="8"/>
                    </a:lnTo>
                  </a:path>
                </a:pathLst>
              </a:custGeom>
              <a:solidFill>
                <a:schemeClr val="hlink"/>
              </a:solidFill>
              <a:ln w="12700" cap="rnd">
                <a:solidFill>
                  <a:schemeClr val="bg1"/>
                </a:solidFill>
                <a:round/>
                <a:headEnd/>
                <a:tailEnd/>
              </a:ln>
            </p:spPr>
            <p:txBody>
              <a:bodyPr/>
              <a:lstStyle/>
              <a:p>
                <a:endParaRPr lang="en-US"/>
              </a:p>
            </p:txBody>
          </p:sp>
          <p:sp>
            <p:nvSpPr>
              <p:cNvPr id="14040" name="Freeform 321"/>
              <p:cNvSpPr>
                <a:spLocks/>
              </p:cNvSpPr>
              <p:nvPr/>
            </p:nvSpPr>
            <p:spPr bwMode="ltGray">
              <a:xfrm>
                <a:off x="2798" y="2047"/>
                <a:ext cx="6" cy="10"/>
              </a:xfrm>
              <a:custGeom>
                <a:avLst/>
                <a:gdLst>
                  <a:gd name="T0" fmla="*/ 3 w 7"/>
                  <a:gd name="T1" fmla="*/ 11 h 9"/>
                  <a:gd name="T2" fmla="*/ 0 w 7"/>
                  <a:gd name="T3" fmla="*/ 9 h 9"/>
                  <a:gd name="T4" fmla="*/ 3 w 7"/>
                  <a:gd name="T5" fmla="*/ 0 h 9"/>
                  <a:gd name="T6" fmla="*/ 3 w 7"/>
                  <a:gd name="T7" fmla="*/ 11 h 9"/>
                  <a:gd name="T8" fmla="*/ 0 60000 65536"/>
                  <a:gd name="T9" fmla="*/ 0 60000 65536"/>
                  <a:gd name="T10" fmla="*/ 0 60000 65536"/>
                  <a:gd name="T11" fmla="*/ 0 60000 65536"/>
                  <a:gd name="T12" fmla="*/ 0 w 7"/>
                  <a:gd name="T13" fmla="*/ 0 h 9"/>
                  <a:gd name="T14" fmla="*/ 7 w 7"/>
                  <a:gd name="T15" fmla="*/ 9 h 9"/>
                </a:gdLst>
                <a:ahLst/>
                <a:cxnLst>
                  <a:cxn ang="T8">
                    <a:pos x="T0" y="T1"/>
                  </a:cxn>
                  <a:cxn ang="T9">
                    <a:pos x="T2" y="T3"/>
                  </a:cxn>
                  <a:cxn ang="T10">
                    <a:pos x="T4" y="T5"/>
                  </a:cxn>
                  <a:cxn ang="T11">
                    <a:pos x="T6" y="T7"/>
                  </a:cxn>
                </a:cxnLst>
                <a:rect l="T12" t="T13" r="T14" b="T15"/>
                <a:pathLst>
                  <a:path w="7" h="9">
                    <a:moveTo>
                      <a:pt x="6" y="8"/>
                    </a:moveTo>
                    <a:lnTo>
                      <a:pt x="0" y="6"/>
                    </a:lnTo>
                    <a:lnTo>
                      <a:pt x="4" y="0"/>
                    </a:lnTo>
                    <a:lnTo>
                      <a:pt x="6" y="8"/>
                    </a:lnTo>
                  </a:path>
                </a:pathLst>
              </a:custGeom>
              <a:solidFill>
                <a:schemeClr val="hlink"/>
              </a:solidFill>
              <a:ln w="12700" cap="rnd">
                <a:solidFill>
                  <a:schemeClr val="bg1"/>
                </a:solidFill>
                <a:round/>
                <a:headEnd/>
                <a:tailEnd/>
              </a:ln>
            </p:spPr>
            <p:txBody>
              <a:bodyPr/>
              <a:lstStyle/>
              <a:p>
                <a:endParaRPr lang="en-US"/>
              </a:p>
            </p:txBody>
          </p:sp>
          <p:sp>
            <p:nvSpPr>
              <p:cNvPr id="14041" name="Freeform 322"/>
              <p:cNvSpPr>
                <a:spLocks/>
              </p:cNvSpPr>
              <p:nvPr/>
            </p:nvSpPr>
            <p:spPr bwMode="ltGray">
              <a:xfrm>
                <a:off x="2744" y="1857"/>
                <a:ext cx="4" cy="10"/>
              </a:xfrm>
              <a:custGeom>
                <a:avLst/>
                <a:gdLst>
                  <a:gd name="T0" fmla="*/ 2 w 5"/>
                  <a:gd name="T1" fmla="*/ 0 h 9"/>
                  <a:gd name="T2" fmla="*/ 0 w 5"/>
                  <a:gd name="T3" fmla="*/ 4 h 9"/>
                  <a:gd name="T4" fmla="*/ 2 w 5"/>
                  <a:gd name="T5" fmla="*/ 11 h 9"/>
                  <a:gd name="T6" fmla="*/ 2 w 5"/>
                  <a:gd name="T7" fmla="*/ 4 h 9"/>
                  <a:gd name="T8" fmla="*/ 2 w 5"/>
                  <a:gd name="T9" fmla="*/ 0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2" y="0"/>
                    </a:moveTo>
                    <a:lnTo>
                      <a:pt x="0" y="4"/>
                    </a:lnTo>
                    <a:lnTo>
                      <a:pt x="2" y="8"/>
                    </a:lnTo>
                    <a:lnTo>
                      <a:pt x="4" y="4"/>
                    </a:lnTo>
                    <a:lnTo>
                      <a:pt x="2" y="0"/>
                    </a:lnTo>
                  </a:path>
                </a:pathLst>
              </a:custGeom>
              <a:solidFill>
                <a:schemeClr val="hlink"/>
              </a:solidFill>
              <a:ln w="12700" cap="rnd">
                <a:solidFill>
                  <a:schemeClr val="bg1"/>
                </a:solidFill>
                <a:round/>
                <a:headEnd/>
                <a:tailEnd/>
              </a:ln>
            </p:spPr>
            <p:txBody>
              <a:bodyPr/>
              <a:lstStyle/>
              <a:p>
                <a:endParaRPr lang="en-US"/>
              </a:p>
            </p:txBody>
          </p:sp>
          <p:sp>
            <p:nvSpPr>
              <p:cNvPr id="14042" name="Freeform 323"/>
              <p:cNvSpPr>
                <a:spLocks/>
              </p:cNvSpPr>
              <p:nvPr/>
            </p:nvSpPr>
            <p:spPr bwMode="ltGray">
              <a:xfrm>
                <a:off x="5030" y="2886"/>
                <a:ext cx="90" cy="30"/>
              </a:xfrm>
              <a:custGeom>
                <a:avLst/>
                <a:gdLst>
                  <a:gd name="T0" fmla="*/ 0 w 91"/>
                  <a:gd name="T1" fmla="*/ 0 h 27"/>
                  <a:gd name="T2" fmla="*/ 30 w 91"/>
                  <a:gd name="T3" fmla="*/ 11 h 27"/>
                  <a:gd name="T4" fmla="*/ 38 w 91"/>
                  <a:gd name="T5" fmla="*/ 30 h 27"/>
                  <a:gd name="T6" fmla="*/ 71 w 91"/>
                  <a:gd name="T7" fmla="*/ 36 h 27"/>
                  <a:gd name="T8" fmla="*/ 87 w 91"/>
                  <a:gd name="T9" fmla="*/ 16 h 27"/>
                  <a:gd name="T10" fmla="*/ 81 w 91"/>
                  <a:gd name="T11" fmla="*/ 2 h 27"/>
                  <a:gd name="T12" fmla="*/ 69 w 91"/>
                  <a:gd name="T13" fmla="*/ 20 h 27"/>
                  <a:gd name="T14" fmla="*/ 47 w 91"/>
                  <a:gd name="T15" fmla="*/ 13 h 27"/>
                  <a:gd name="T16" fmla="*/ 34 w 91"/>
                  <a:gd name="T17" fmla="*/ 9 h 27"/>
                  <a:gd name="T18" fmla="*/ 0 w 91"/>
                  <a:gd name="T19" fmla="*/ 0 h 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1"/>
                  <a:gd name="T31" fmla="*/ 0 h 27"/>
                  <a:gd name="T32" fmla="*/ 91 w 91"/>
                  <a:gd name="T33" fmla="*/ 27 h 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1" h="27">
                    <a:moveTo>
                      <a:pt x="0" y="0"/>
                    </a:moveTo>
                    <a:lnTo>
                      <a:pt x="30" y="8"/>
                    </a:lnTo>
                    <a:lnTo>
                      <a:pt x="38" y="22"/>
                    </a:lnTo>
                    <a:lnTo>
                      <a:pt x="74" y="26"/>
                    </a:lnTo>
                    <a:lnTo>
                      <a:pt x="90" y="12"/>
                    </a:lnTo>
                    <a:lnTo>
                      <a:pt x="84" y="2"/>
                    </a:lnTo>
                    <a:lnTo>
                      <a:pt x="72" y="14"/>
                    </a:lnTo>
                    <a:lnTo>
                      <a:pt x="50" y="10"/>
                    </a:lnTo>
                    <a:lnTo>
                      <a:pt x="3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43" name="Freeform 324"/>
              <p:cNvSpPr>
                <a:spLocks/>
              </p:cNvSpPr>
              <p:nvPr/>
            </p:nvSpPr>
            <p:spPr bwMode="ltGray">
              <a:xfrm>
                <a:off x="5088" y="2843"/>
                <a:ext cx="46" cy="33"/>
              </a:xfrm>
              <a:custGeom>
                <a:avLst/>
                <a:gdLst>
                  <a:gd name="T0" fmla="*/ 0 w 47"/>
                  <a:gd name="T1" fmla="*/ 0 h 29"/>
                  <a:gd name="T2" fmla="*/ 18 w 47"/>
                  <a:gd name="T3" fmla="*/ 23 h 29"/>
                  <a:gd name="T4" fmla="*/ 43 w 47"/>
                  <a:gd name="T5" fmla="*/ 41 h 29"/>
                  <a:gd name="T6" fmla="*/ 20 w 47"/>
                  <a:gd name="T7" fmla="*/ 7 h 29"/>
                  <a:gd name="T8" fmla="*/ 0 w 47"/>
                  <a:gd name="T9" fmla="*/ 0 h 29"/>
                  <a:gd name="T10" fmla="*/ 0 60000 65536"/>
                  <a:gd name="T11" fmla="*/ 0 60000 65536"/>
                  <a:gd name="T12" fmla="*/ 0 60000 65536"/>
                  <a:gd name="T13" fmla="*/ 0 60000 65536"/>
                  <a:gd name="T14" fmla="*/ 0 60000 65536"/>
                  <a:gd name="T15" fmla="*/ 0 w 47"/>
                  <a:gd name="T16" fmla="*/ 0 h 29"/>
                  <a:gd name="T17" fmla="*/ 47 w 47"/>
                  <a:gd name="T18" fmla="*/ 29 h 29"/>
                </a:gdLst>
                <a:ahLst/>
                <a:cxnLst>
                  <a:cxn ang="T10">
                    <a:pos x="T0" y="T1"/>
                  </a:cxn>
                  <a:cxn ang="T11">
                    <a:pos x="T2" y="T3"/>
                  </a:cxn>
                  <a:cxn ang="T12">
                    <a:pos x="T4" y="T5"/>
                  </a:cxn>
                  <a:cxn ang="T13">
                    <a:pos x="T6" y="T7"/>
                  </a:cxn>
                  <a:cxn ang="T14">
                    <a:pos x="T8" y="T9"/>
                  </a:cxn>
                </a:cxnLst>
                <a:rect l="T15" t="T16" r="T17" b="T18"/>
                <a:pathLst>
                  <a:path w="47" h="29">
                    <a:moveTo>
                      <a:pt x="0" y="0"/>
                    </a:moveTo>
                    <a:lnTo>
                      <a:pt x="18" y="16"/>
                    </a:lnTo>
                    <a:lnTo>
                      <a:pt x="46" y="28"/>
                    </a:lnTo>
                    <a:lnTo>
                      <a:pt x="20"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44" name="Freeform 325"/>
              <p:cNvSpPr>
                <a:spLocks/>
              </p:cNvSpPr>
              <p:nvPr/>
            </p:nvSpPr>
            <p:spPr bwMode="ltGray">
              <a:xfrm>
                <a:off x="5157" y="2890"/>
                <a:ext cx="29" cy="42"/>
              </a:xfrm>
              <a:custGeom>
                <a:avLst/>
                <a:gdLst>
                  <a:gd name="T0" fmla="*/ 0 w 29"/>
                  <a:gd name="T1" fmla="*/ 0 h 37"/>
                  <a:gd name="T2" fmla="*/ 6 w 29"/>
                  <a:gd name="T3" fmla="*/ 32 h 37"/>
                  <a:gd name="T4" fmla="*/ 28 w 29"/>
                  <a:gd name="T5" fmla="*/ 53 h 37"/>
                  <a:gd name="T6" fmla="*/ 26 w 29"/>
                  <a:gd name="T7" fmla="*/ 35 h 37"/>
                  <a:gd name="T8" fmla="*/ 12 w 29"/>
                  <a:gd name="T9" fmla="*/ 20 h 37"/>
                  <a:gd name="T10" fmla="*/ 0 w 29"/>
                  <a:gd name="T11" fmla="*/ 0 h 37"/>
                  <a:gd name="T12" fmla="*/ 0 60000 65536"/>
                  <a:gd name="T13" fmla="*/ 0 60000 65536"/>
                  <a:gd name="T14" fmla="*/ 0 60000 65536"/>
                  <a:gd name="T15" fmla="*/ 0 60000 65536"/>
                  <a:gd name="T16" fmla="*/ 0 60000 65536"/>
                  <a:gd name="T17" fmla="*/ 0 60000 65536"/>
                  <a:gd name="T18" fmla="*/ 0 w 29"/>
                  <a:gd name="T19" fmla="*/ 0 h 37"/>
                  <a:gd name="T20" fmla="*/ 29 w 29"/>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29" h="37">
                    <a:moveTo>
                      <a:pt x="0" y="0"/>
                    </a:moveTo>
                    <a:lnTo>
                      <a:pt x="6" y="22"/>
                    </a:lnTo>
                    <a:lnTo>
                      <a:pt x="28" y="36"/>
                    </a:lnTo>
                    <a:lnTo>
                      <a:pt x="26" y="24"/>
                    </a:lnTo>
                    <a:lnTo>
                      <a:pt x="12" y="14"/>
                    </a:lnTo>
                    <a:lnTo>
                      <a:pt x="0" y="0"/>
                    </a:lnTo>
                  </a:path>
                </a:pathLst>
              </a:custGeom>
              <a:solidFill>
                <a:schemeClr val="hlink"/>
              </a:solidFill>
              <a:ln w="12700" cap="rnd">
                <a:solidFill>
                  <a:schemeClr val="bg1"/>
                </a:solidFill>
                <a:round/>
                <a:headEnd/>
                <a:tailEnd/>
              </a:ln>
            </p:spPr>
            <p:txBody>
              <a:bodyPr/>
              <a:lstStyle/>
              <a:p>
                <a:endParaRPr lang="en-US"/>
              </a:p>
            </p:txBody>
          </p:sp>
          <p:sp>
            <p:nvSpPr>
              <p:cNvPr id="14045" name="Freeform 326"/>
              <p:cNvSpPr>
                <a:spLocks/>
              </p:cNvSpPr>
              <p:nvPr/>
            </p:nvSpPr>
            <p:spPr bwMode="ltGray">
              <a:xfrm>
                <a:off x="5205" y="2953"/>
                <a:ext cx="20" cy="21"/>
              </a:xfrm>
              <a:custGeom>
                <a:avLst/>
                <a:gdLst>
                  <a:gd name="T0" fmla="*/ 0 w 21"/>
                  <a:gd name="T1" fmla="*/ 0 h 19"/>
                  <a:gd name="T2" fmla="*/ 17 w 21"/>
                  <a:gd name="T3" fmla="*/ 24 h 19"/>
                  <a:gd name="T4" fmla="*/ 10 w 21"/>
                  <a:gd name="T5" fmla="*/ 0 h 19"/>
                  <a:gd name="T6" fmla="*/ 0 w 21"/>
                  <a:gd name="T7" fmla="*/ 0 h 19"/>
                  <a:gd name="T8" fmla="*/ 0 60000 65536"/>
                  <a:gd name="T9" fmla="*/ 0 60000 65536"/>
                  <a:gd name="T10" fmla="*/ 0 60000 65536"/>
                  <a:gd name="T11" fmla="*/ 0 60000 65536"/>
                  <a:gd name="T12" fmla="*/ 0 w 21"/>
                  <a:gd name="T13" fmla="*/ 0 h 19"/>
                  <a:gd name="T14" fmla="*/ 21 w 21"/>
                  <a:gd name="T15" fmla="*/ 19 h 19"/>
                </a:gdLst>
                <a:ahLst/>
                <a:cxnLst>
                  <a:cxn ang="T8">
                    <a:pos x="T0" y="T1"/>
                  </a:cxn>
                  <a:cxn ang="T9">
                    <a:pos x="T2" y="T3"/>
                  </a:cxn>
                  <a:cxn ang="T10">
                    <a:pos x="T4" y="T5"/>
                  </a:cxn>
                  <a:cxn ang="T11">
                    <a:pos x="T6" y="T7"/>
                  </a:cxn>
                </a:cxnLst>
                <a:rect l="T12" t="T13" r="T14" b="T15"/>
                <a:pathLst>
                  <a:path w="21" h="19">
                    <a:moveTo>
                      <a:pt x="0" y="0"/>
                    </a:moveTo>
                    <a:lnTo>
                      <a:pt x="20" y="18"/>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4046" name="Freeform 327"/>
              <p:cNvSpPr>
                <a:spLocks/>
              </p:cNvSpPr>
              <p:nvPr/>
            </p:nvSpPr>
            <p:spPr bwMode="ltGray">
              <a:xfrm>
                <a:off x="5229" y="2948"/>
                <a:ext cx="24" cy="22"/>
              </a:xfrm>
              <a:custGeom>
                <a:avLst/>
                <a:gdLst>
                  <a:gd name="T0" fmla="*/ 0 w 25"/>
                  <a:gd name="T1" fmla="*/ 0 h 19"/>
                  <a:gd name="T2" fmla="*/ 21 w 25"/>
                  <a:gd name="T3" fmla="*/ 28 h 19"/>
                  <a:gd name="T4" fmla="*/ 12 w 25"/>
                  <a:gd name="T5" fmla="*/ 7 h 19"/>
                  <a:gd name="T6" fmla="*/ 0 w 25"/>
                  <a:gd name="T7" fmla="*/ 0 h 19"/>
                  <a:gd name="T8" fmla="*/ 0 60000 65536"/>
                  <a:gd name="T9" fmla="*/ 0 60000 65536"/>
                  <a:gd name="T10" fmla="*/ 0 60000 65536"/>
                  <a:gd name="T11" fmla="*/ 0 60000 65536"/>
                  <a:gd name="T12" fmla="*/ 0 w 25"/>
                  <a:gd name="T13" fmla="*/ 0 h 19"/>
                  <a:gd name="T14" fmla="*/ 25 w 25"/>
                  <a:gd name="T15" fmla="*/ 19 h 19"/>
                </a:gdLst>
                <a:ahLst/>
                <a:cxnLst>
                  <a:cxn ang="T8">
                    <a:pos x="T0" y="T1"/>
                  </a:cxn>
                  <a:cxn ang="T9">
                    <a:pos x="T2" y="T3"/>
                  </a:cxn>
                  <a:cxn ang="T10">
                    <a:pos x="T4" y="T5"/>
                  </a:cxn>
                  <a:cxn ang="T11">
                    <a:pos x="T6" y="T7"/>
                  </a:cxn>
                </a:cxnLst>
                <a:rect l="T12" t="T13" r="T14" b="T15"/>
                <a:pathLst>
                  <a:path w="25" h="19">
                    <a:moveTo>
                      <a:pt x="0" y="0"/>
                    </a:moveTo>
                    <a:lnTo>
                      <a:pt x="24" y="18"/>
                    </a:lnTo>
                    <a:lnTo>
                      <a:pt x="1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47" name="Freeform 328"/>
              <p:cNvSpPr>
                <a:spLocks/>
              </p:cNvSpPr>
              <p:nvPr/>
            </p:nvSpPr>
            <p:spPr bwMode="ltGray">
              <a:xfrm>
                <a:off x="5244" y="2980"/>
                <a:ext cx="25" cy="16"/>
              </a:xfrm>
              <a:custGeom>
                <a:avLst/>
                <a:gdLst>
                  <a:gd name="T0" fmla="*/ 0 w 25"/>
                  <a:gd name="T1" fmla="*/ 0 h 15"/>
                  <a:gd name="T2" fmla="*/ 4 w 25"/>
                  <a:gd name="T3" fmla="*/ 13 h 15"/>
                  <a:gd name="T4" fmla="*/ 24 w 25"/>
                  <a:gd name="T5" fmla="*/ 17 h 15"/>
                  <a:gd name="T6" fmla="*/ 22 w 25"/>
                  <a:gd name="T7" fmla="*/ 6 h 15"/>
                  <a:gd name="T8" fmla="*/ 0 w 25"/>
                  <a:gd name="T9" fmla="*/ 0 h 15"/>
                  <a:gd name="T10" fmla="*/ 0 60000 65536"/>
                  <a:gd name="T11" fmla="*/ 0 60000 65536"/>
                  <a:gd name="T12" fmla="*/ 0 60000 65536"/>
                  <a:gd name="T13" fmla="*/ 0 60000 65536"/>
                  <a:gd name="T14" fmla="*/ 0 60000 65536"/>
                  <a:gd name="T15" fmla="*/ 0 w 25"/>
                  <a:gd name="T16" fmla="*/ 0 h 15"/>
                  <a:gd name="T17" fmla="*/ 25 w 25"/>
                  <a:gd name="T18" fmla="*/ 15 h 15"/>
                </a:gdLst>
                <a:ahLst/>
                <a:cxnLst>
                  <a:cxn ang="T10">
                    <a:pos x="T0" y="T1"/>
                  </a:cxn>
                  <a:cxn ang="T11">
                    <a:pos x="T2" y="T3"/>
                  </a:cxn>
                  <a:cxn ang="T12">
                    <a:pos x="T4" y="T5"/>
                  </a:cxn>
                  <a:cxn ang="T13">
                    <a:pos x="T6" y="T7"/>
                  </a:cxn>
                  <a:cxn ang="T14">
                    <a:pos x="T8" y="T9"/>
                  </a:cxn>
                </a:cxnLst>
                <a:rect l="T15" t="T16" r="T17" b="T18"/>
                <a:pathLst>
                  <a:path w="25" h="15">
                    <a:moveTo>
                      <a:pt x="0" y="0"/>
                    </a:moveTo>
                    <a:lnTo>
                      <a:pt x="4" y="10"/>
                    </a:lnTo>
                    <a:lnTo>
                      <a:pt x="24" y="14"/>
                    </a:lnTo>
                    <a:lnTo>
                      <a:pt x="22"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48" name="Freeform 329"/>
              <p:cNvSpPr>
                <a:spLocks/>
              </p:cNvSpPr>
              <p:nvPr/>
            </p:nvSpPr>
            <p:spPr bwMode="ltGray">
              <a:xfrm>
                <a:off x="5278" y="3002"/>
                <a:ext cx="17" cy="19"/>
              </a:xfrm>
              <a:custGeom>
                <a:avLst/>
                <a:gdLst>
                  <a:gd name="T0" fmla="*/ 0 w 17"/>
                  <a:gd name="T1" fmla="*/ 0 h 17"/>
                  <a:gd name="T2" fmla="*/ 16 w 17"/>
                  <a:gd name="T3" fmla="*/ 22 h 17"/>
                  <a:gd name="T4" fmla="*/ 16 w 17"/>
                  <a:gd name="T5" fmla="*/ 9 h 17"/>
                  <a:gd name="T6" fmla="*/ 0 w 17"/>
                  <a:gd name="T7" fmla="*/ 0 h 17"/>
                  <a:gd name="T8" fmla="*/ 0 60000 65536"/>
                  <a:gd name="T9" fmla="*/ 0 60000 65536"/>
                  <a:gd name="T10" fmla="*/ 0 60000 65536"/>
                  <a:gd name="T11" fmla="*/ 0 60000 65536"/>
                  <a:gd name="T12" fmla="*/ 0 w 17"/>
                  <a:gd name="T13" fmla="*/ 0 h 17"/>
                  <a:gd name="T14" fmla="*/ 17 w 17"/>
                  <a:gd name="T15" fmla="*/ 17 h 17"/>
                </a:gdLst>
                <a:ahLst/>
                <a:cxnLst>
                  <a:cxn ang="T8">
                    <a:pos x="T0" y="T1"/>
                  </a:cxn>
                  <a:cxn ang="T9">
                    <a:pos x="T2" y="T3"/>
                  </a:cxn>
                  <a:cxn ang="T10">
                    <a:pos x="T4" y="T5"/>
                  </a:cxn>
                  <a:cxn ang="T11">
                    <a:pos x="T6" y="T7"/>
                  </a:cxn>
                </a:cxnLst>
                <a:rect l="T12" t="T13" r="T14" b="T15"/>
                <a:pathLst>
                  <a:path w="17" h="17">
                    <a:moveTo>
                      <a:pt x="0" y="0"/>
                    </a:moveTo>
                    <a:lnTo>
                      <a:pt x="16" y="16"/>
                    </a:lnTo>
                    <a:lnTo>
                      <a:pt x="16"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49" name="Freeform 330"/>
              <p:cNvSpPr>
                <a:spLocks/>
              </p:cNvSpPr>
              <p:nvPr/>
            </p:nvSpPr>
            <p:spPr bwMode="ltGray">
              <a:xfrm>
                <a:off x="3363" y="1908"/>
                <a:ext cx="270" cy="205"/>
              </a:xfrm>
              <a:custGeom>
                <a:avLst/>
                <a:gdLst>
                  <a:gd name="T0" fmla="*/ 265 w 271"/>
                  <a:gd name="T1" fmla="*/ 186 h 183"/>
                  <a:gd name="T2" fmla="*/ 265 w 271"/>
                  <a:gd name="T3" fmla="*/ 149 h 183"/>
                  <a:gd name="T4" fmla="*/ 227 w 271"/>
                  <a:gd name="T5" fmla="*/ 132 h 183"/>
                  <a:gd name="T6" fmla="*/ 199 w 271"/>
                  <a:gd name="T7" fmla="*/ 113 h 183"/>
                  <a:gd name="T8" fmla="*/ 179 w 271"/>
                  <a:gd name="T9" fmla="*/ 86 h 183"/>
                  <a:gd name="T10" fmla="*/ 163 w 271"/>
                  <a:gd name="T11" fmla="*/ 56 h 183"/>
                  <a:gd name="T12" fmla="*/ 139 w 271"/>
                  <a:gd name="T13" fmla="*/ 50 h 183"/>
                  <a:gd name="T14" fmla="*/ 110 w 271"/>
                  <a:gd name="T15" fmla="*/ 22 h 183"/>
                  <a:gd name="T16" fmla="*/ 86 w 271"/>
                  <a:gd name="T17" fmla="*/ 22 h 183"/>
                  <a:gd name="T18" fmla="*/ 68 w 271"/>
                  <a:gd name="T19" fmla="*/ 31 h 183"/>
                  <a:gd name="T20" fmla="*/ 40 w 271"/>
                  <a:gd name="T21" fmla="*/ 17 h 183"/>
                  <a:gd name="T22" fmla="*/ 4 w 271"/>
                  <a:gd name="T23" fmla="*/ 0 h 183"/>
                  <a:gd name="T24" fmla="*/ 18 w 271"/>
                  <a:gd name="T25" fmla="*/ 20 h 183"/>
                  <a:gd name="T26" fmla="*/ 6 w 271"/>
                  <a:gd name="T27" fmla="*/ 34 h 183"/>
                  <a:gd name="T28" fmla="*/ 10 w 271"/>
                  <a:gd name="T29" fmla="*/ 86 h 183"/>
                  <a:gd name="T30" fmla="*/ 6 w 271"/>
                  <a:gd name="T31" fmla="*/ 152 h 183"/>
                  <a:gd name="T32" fmla="*/ 20 w 271"/>
                  <a:gd name="T33" fmla="*/ 171 h 183"/>
                  <a:gd name="T34" fmla="*/ 72 w 271"/>
                  <a:gd name="T35" fmla="*/ 202 h 183"/>
                  <a:gd name="T36" fmla="*/ 88 w 271"/>
                  <a:gd name="T37" fmla="*/ 184 h 183"/>
                  <a:gd name="T38" fmla="*/ 100 w 271"/>
                  <a:gd name="T39" fmla="*/ 175 h 183"/>
                  <a:gd name="T40" fmla="*/ 114 w 271"/>
                  <a:gd name="T41" fmla="*/ 164 h 183"/>
                  <a:gd name="T42" fmla="*/ 128 w 271"/>
                  <a:gd name="T43" fmla="*/ 164 h 183"/>
                  <a:gd name="T44" fmla="*/ 145 w 271"/>
                  <a:gd name="T45" fmla="*/ 164 h 183"/>
                  <a:gd name="T46" fmla="*/ 165 w 271"/>
                  <a:gd name="T47" fmla="*/ 177 h 183"/>
                  <a:gd name="T48" fmla="*/ 175 w 271"/>
                  <a:gd name="T49" fmla="*/ 195 h 183"/>
                  <a:gd name="T50" fmla="*/ 185 w 271"/>
                  <a:gd name="T51" fmla="*/ 211 h 183"/>
                  <a:gd name="T52" fmla="*/ 203 w 271"/>
                  <a:gd name="T53" fmla="*/ 222 h 183"/>
                  <a:gd name="T54" fmla="*/ 223 w 271"/>
                  <a:gd name="T55" fmla="*/ 248 h 183"/>
                  <a:gd name="T56" fmla="*/ 235 w 271"/>
                  <a:gd name="T57" fmla="*/ 257 h 183"/>
                  <a:gd name="T58" fmla="*/ 251 w 271"/>
                  <a:gd name="T59" fmla="*/ 233 h 183"/>
                  <a:gd name="T60" fmla="*/ 265 w 271"/>
                  <a:gd name="T61" fmla="*/ 211 h 183"/>
                  <a:gd name="T62" fmla="*/ 265 w 271"/>
                  <a:gd name="T63" fmla="*/ 202 h 1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1"/>
                  <a:gd name="T97" fmla="*/ 0 h 183"/>
                  <a:gd name="T98" fmla="*/ 271 w 271"/>
                  <a:gd name="T99" fmla="*/ 183 h 18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1" h="183">
                    <a:moveTo>
                      <a:pt x="268" y="144"/>
                    </a:moveTo>
                    <a:lnTo>
                      <a:pt x="268" y="132"/>
                    </a:lnTo>
                    <a:lnTo>
                      <a:pt x="270" y="116"/>
                    </a:lnTo>
                    <a:lnTo>
                      <a:pt x="268" y="106"/>
                    </a:lnTo>
                    <a:lnTo>
                      <a:pt x="246" y="100"/>
                    </a:lnTo>
                    <a:lnTo>
                      <a:pt x="230" y="94"/>
                    </a:lnTo>
                    <a:lnTo>
                      <a:pt x="212" y="96"/>
                    </a:lnTo>
                    <a:lnTo>
                      <a:pt x="202" y="80"/>
                    </a:lnTo>
                    <a:lnTo>
                      <a:pt x="192" y="72"/>
                    </a:lnTo>
                    <a:lnTo>
                      <a:pt x="182" y="62"/>
                    </a:lnTo>
                    <a:lnTo>
                      <a:pt x="172" y="54"/>
                    </a:lnTo>
                    <a:lnTo>
                      <a:pt x="166" y="40"/>
                    </a:lnTo>
                    <a:lnTo>
                      <a:pt x="148" y="40"/>
                    </a:lnTo>
                    <a:lnTo>
                      <a:pt x="142" y="36"/>
                    </a:lnTo>
                    <a:lnTo>
                      <a:pt x="132" y="24"/>
                    </a:lnTo>
                    <a:lnTo>
                      <a:pt x="110" y="16"/>
                    </a:lnTo>
                    <a:lnTo>
                      <a:pt x="102" y="22"/>
                    </a:lnTo>
                    <a:lnTo>
                      <a:pt x="86" y="16"/>
                    </a:lnTo>
                    <a:lnTo>
                      <a:pt x="82" y="24"/>
                    </a:lnTo>
                    <a:lnTo>
                      <a:pt x="68" y="22"/>
                    </a:lnTo>
                    <a:lnTo>
                      <a:pt x="54" y="14"/>
                    </a:lnTo>
                    <a:lnTo>
                      <a:pt x="40" y="12"/>
                    </a:lnTo>
                    <a:lnTo>
                      <a:pt x="20" y="0"/>
                    </a:lnTo>
                    <a:lnTo>
                      <a:pt x="4" y="0"/>
                    </a:lnTo>
                    <a:lnTo>
                      <a:pt x="12" y="4"/>
                    </a:lnTo>
                    <a:lnTo>
                      <a:pt x="18" y="14"/>
                    </a:lnTo>
                    <a:lnTo>
                      <a:pt x="20" y="24"/>
                    </a:lnTo>
                    <a:lnTo>
                      <a:pt x="6" y="24"/>
                    </a:lnTo>
                    <a:lnTo>
                      <a:pt x="0" y="26"/>
                    </a:lnTo>
                    <a:lnTo>
                      <a:pt x="10" y="62"/>
                    </a:lnTo>
                    <a:lnTo>
                      <a:pt x="22" y="92"/>
                    </a:lnTo>
                    <a:lnTo>
                      <a:pt x="6" y="108"/>
                    </a:lnTo>
                    <a:lnTo>
                      <a:pt x="6" y="118"/>
                    </a:lnTo>
                    <a:lnTo>
                      <a:pt x="20" y="122"/>
                    </a:lnTo>
                    <a:lnTo>
                      <a:pt x="42" y="138"/>
                    </a:lnTo>
                    <a:lnTo>
                      <a:pt x="72" y="144"/>
                    </a:lnTo>
                    <a:lnTo>
                      <a:pt x="90" y="144"/>
                    </a:lnTo>
                    <a:lnTo>
                      <a:pt x="88" y="130"/>
                    </a:lnTo>
                    <a:lnTo>
                      <a:pt x="98" y="128"/>
                    </a:lnTo>
                    <a:lnTo>
                      <a:pt x="100" y="124"/>
                    </a:lnTo>
                    <a:lnTo>
                      <a:pt x="104" y="118"/>
                    </a:lnTo>
                    <a:lnTo>
                      <a:pt x="114" y="116"/>
                    </a:lnTo>
                    <a:lnTo>
                      <a:pt x="122" y="114"/>
                    </a:lnTo>
                    <a:lnTo>
                      <a:pt x="128" y="116"/>
                    </a:lnTo>
                    <a:lnTo>
                      <a:pt x="134" y="114"/>
                    </a:lnTo>
                    <a:lnTo>
                      <a:pt x="148" y="116"/>
                    </a:lnTo>
                    <a:lnTo>
                      <a:pt x="156" y="124"/>
                    </a:lnTo>
                    <a:lnTo>
                      <a:pt x="168" y="126"/>
                    </a:lnTo>
                    <a:lnTo>
                      <a:pt x="176" y="134"/>
                    </a:lnTo>
                    <a:lnTo>
                      <a:pt x="178" y="138"/>
                    </a:lnTo>
                    <a:lnTo>
                      <a:pt x="186" y="142"/>
                    </a:lnTo>
                    <a:lnTo>
                      <a:pt x="188" y="150"/>
                    </a:lnTo>
                    <a:lnTo>
                      <a:pt x="202" y="154"/>
                    </a:lnTo>
                    <a:lnTo>
                      <a:pt x="206" y="158"/>
                    </a:lnTo>
                    <a:lnTo>
                      <a:pt x="206" y="172"/>
                    </a:lnTo>
                    <a:lnTo>
                      <a:pt x="226" y="176"/>
                    </a:lnTo>
                    <a:lnTo>
                      <a:pt x="228" y="180"/>
                    </a:lnTo>
                    <a:lnTo>
                      <a:pt x="238" y="182"/>
                    </a:lnTo>
                    <a:lnTo>
                      <a:pt x="240" y="172"/>
                    </a:lnTo>
                    <a:lnTo>
                      <a:pt x="254" y="166"/>
                    </a:lnTo>
                    <a:lnTo>
                      <a:pt x="262" y="154"/>
                    </a:lnTo>
                    <a:lnTo>
                      <a:pt x="268" y="150"/>
                    </a:lnTo>
                    <a:lnTo>
                      <a:pt x="264" y="144"/>
                    </a:lnTo>
                    <a:lnTo>
                      <a:pt x="268" y="144"/>
                    </a:lnTo>
                  </a:path>
                </a:pathLst>
              </a:custGeom>
              <a:solidFill>
                <a:schemeClr val="hlink"/>
              </a:solidFill>
              <a:ln w="12700" cap="rnd">
                <a:solidFill>
                  <a:schemeClr val="bg1"/>
                </a:solidFill>
                <a:round/>
                <a:headEnd/>
                <a:tailEnd/>
              </a:ln>
            </p:spPr>
            <p:txBody>
              <a:bodyPr/>
              <a:lstStyle/>
              <a:p>
                <a:endParaRPr lang="en-US"/>
              </a:p>
            </p:txBody>
          </p:sp>
          <p:sp>
            <p:nvSpPr>
              <p:cNvPr id="14050" name="Freeform 331"/>
              <p:cNvSpPr>
                <a:spLocks/>
              </p:cNvSpPr>
              <p:nvPr/>
            </p:nvSpPr>
            <p:spPr bwMode="ltGray">
              <a:xfrm>
                <a:off x="3401" y="1846"/>
                <a:ext cx="435" cy="236"/>
              </a:xfrm>
              <a:custGeom>
                <a:avLst/>
                <a:gdLst>
                  <a:gd name="T0" fmla="*/ 299 w 437"/>
                  <a:gd name="T1" fmla="*/ 294 h 211"/>
                  <a:gd name="T2" fmla="*/ 297 w 437"/>
                  <a:gd name="T3" fmla="*/ 263 h 211"/>
                  <a:gd name="T4" fmla="*/ 281 w 437"/>
                  <a:gd name="T5" fmla="*/ 244 h 211"/>
                  <a:gd name="T6" fmla="*/ 283 w 437"/>
                  <a:gd name="T7" fmla="*/ 218 h 211"/>
                  <a:gd name="T8" fmla="*/ 315 w 437"/>
                  <a:gd name="T9" fmla="*/ 181 h 211"/>
                  <a:gd name="T10" fmla="*/ 328 w 437"/>
                  <a:gd name="T11" fmla="*/ 168 h 211"/>
                  <a:gd name="T12" fmla="*/ 348 w 437"/>
                  <a:gd name="T13" fmla="*/ 151 h 211"/>
                  <a:gd name="T14" fmla="*/ 362 w 437"/>
                  <a:gd name="T15" fmla="*/ 166 h 211"/>
                  <a:gd name="T16" fmla="*/ 388 w 437"/>
                  <a:gd name="T17" fmla="*/ 210 h 211"/>
                  <a:gd name="T18" fmla="*/ 412 w 437"/>
                  <a:gd name="T19" fmla="*/ 208 h 211"/>
                  <a:gd name="T20" fmla="*/ 430 w 437"/>
                  <a:gd name="T21" fmla="*/ 201 h 211"/>
                  <a:gd name="T22" fmla="*/ 422 w 437"/>
                  <a:gd name="T23" fmla="*/ 188 h 211"/>
                  <a:gd name="T24" fmla="*/ 410 w 437"/>
                  <a:gd name="T25" fmla="*/ 186 h 211"/>
                  <a:gd name="T26" fmla="*/ 392 w 437"/>
                  <a:gd name="T27" fmla="*/ 157 h 211"/>
                  <a:gd name="T28" fmla="*/ 406 w 437"/>
                  <a:gd name="T29" fmla="*/ 108 h 211"/>
                  <a:gd name="T30" fmla="*/ 416 w 437"/>
                  <a:gd name="T31" fmla="*/ 95 h 211"/>
                  <a:gd name="T32" fmla="*/ 400 w 437"/>
                  <a:gd name="T33" fmla="*/ 78 h 211"/>
                  <a:gd name="T34" fmla="*/ 362 w 437"/>
                  <a:gd name="T35" fmla="*/ 102 h 211"/>
                  <a:gd name="T36" fmla="*/ 332 w 437"/>
                  <a:gd name="T37" fmla="*/ 75 h 211"/>
                  <a:gd name="T38" fmla="*/ 328 w 437"/>
                  <a:gd name="T39" fmla="*/ 75 h 211"/>
                  <a:gd name="T40" fmla="*/ 311 w 437"/>
                  <a:gd name="T41" fmla="*/ 75 h 211"/>
                  <a:gd name="T42" fmla="*/ 293 w 437"/>
                  <a:gd name="T43" fmla="*/ 97 h 211"/>
                  <a:gd name="T44" fmla="*/ 271 w 437"/>
                  <a:gd name="T45" fmla="*/ 106 h 211"/>
                  <a:gd name="T46" fmla="*/ 257 w 437"/>
                  <a:gd name="T47" fmla="*/ 126 h 211"/>
                  <a:gd name="T48" fmla="*/ 235 w 437"/>
                  <a:gd name="T49" fmla="*/ 134 h 211"/>
                  <a:gd name="T50" fmla="*/ 211 w 437"/>
                  <a:gd name="T51" fmla="*/ 106 h 211"/>
                  <a:gd name="T52" fmla="*/ 189 w 437"/>
                  <a:gd name="T53" fmla="*/ 86 h 211"/>
                  <a:gd name="T54" fmla="*/ 165 w 437"/>
                  <a:gd name="T55" fmla="*/ 31 h 211"/>
                  <a:gd name="T56" fmla="*/ 157 w 437"/>
                  <a:gd name="T57" fmla="*/ 20 h 211"/>
                  <a:gd name="T58" fmla="*/ 125 w 437"/>
                  <a:gd name="T59" fmla="*/ 28 h 211"/>
                  <a:gd name="T60" fmla="*/ 98 w 437"/>
                  <a:gd name="T61" fmla="*/ 39 h 211"/>
                  <a:gd name="T62" fmla="*/ 84 w 437"/>
                  <a:gd name="T63" fmla="*/ 59 h 211"/>
                  <a:gd name="T64" fmla="*/ 76 w 437"/>
                  <a:gd name="T65" fmla="*/ 54 h 211"/>
                  <a:gd name="T66" fmla="*/ 44 w 437"/>
                  <a:gd name="T67" fmla="*/ 0 h 211"/>
                  <a:gd name="T68" fmla="*/ 0 w 437"/>
                  <a:gd name="T69" fmla="*/ 22 h 211"/>
                  <a:gd name="T70" fmla="*/ 0 w 437"/>
                  <a:gd name="T71" fmla="*/ 95 h 211"/>
                  <a:gd name="T72" fmla="*/ 20 w 437"/>
                  <a:gd name="T73" fmla="*/ 102 h 211"/>
                  <a:gd name="T74" fmla="*/ 34 w 437"/>
                  <a:gd name="T75" fmla="*/ 112 h 211"/>
                  <a:gd name="T76" fmla="*/ 50 w 437"/>
                  <a:gd name="T77" fmla="*/ 115 h 211"/>
                  <a:gd name="T78" fmla="*/ 52 w 437"/>
                  <a:gd name="T79" fmla="*/ 104 h 211"/>
                  <a:gd name="T80" fmla="*/ 68 w 437"/>
                  <a:gd name="T81" fmla="*/ 112 h 211"/>
                  <a:gd name="T82" fmla="*/ 76 w 437"/>
                  <a:gd name="T83" fmla="*/ 104 h 211"/>
                  <a:gd name="T84" fmla="*/ 96 w 437"/>
                  <a:gd name="T85" fmla="*/ 117 h 211"/>
                  <a:gd name="T86" fmla="*/ 111 w 437"/>
                  <a:gd name="T87" fmla="*/ 138 h 211"/>
                  <a:gd name="T88" fmla="*/ 125 w 437"/>
                  <a:gd name="T89" fmla="*/ 138 h 211"/>
                  <a:gd name="T90" fmla="*/ 131 w 437"/>
                  <a:gd name="T91" fmla="*/ 157 h 211"/>
                  <a:gd name="T92" fmla="*/ 163 w 437"/>
                  <a:gd name="T93" fmla="*/ 197 h 211"/>
                  <a:gd name="T94" fmla="*/ 173 w 437"/>
                  <a:gd name="T95" fmla="*/ 213 h 211"/>
                  <a:gd name="T96" fmla="*/ 195 w 437"/>
                  <a:gd name="T97" fmla="*/ 215 h 211"/>
                  <a:gd name="T98" fmla="*/ 211 w 437"/>
                  <a:gd name="T99" fmla="*/ 224 h 211"/>
                  <a:gd name="T100" fmla="*/ 229 w 437"/>
                  <a:gd name="T101" fmla="*/ 229 h 211"/>
                  <a:gd name="T102" fmla="*/ 229 w 437"/>
                  <a:gd name="T103" fmla="*/ 249 h 211"/>
                  <a:gd name="T104" fmla="*/ 227 w 437"/>
                  <a:gd name="T105" fmla="*/ 266 h 211"/>
                  <a:gd name="T106" fmla="*/ 229 w 437"/>
                  <a:gd name="T107" fmla="*/ 281 h 211"/>
                  <a:gd name="T108" fmla="*/ 245 w 437"/>
                  <a:gd name="T109" fmla="*/ 281 h 211"/>
                  <a:gd name="T110" fmla="*/ 253 w 437"/>
                  <a:gd name="T111" fmla="*/ 281 h 211"/>
                  <a:gd name="T112" fmla="*/ 267 w 437"/>
                  <a:gd name="T113" fmla="*/ 281 h 211"/>
                  <a:gd name="T114" fmla="*/ 269 w 437"/>
                  <a:gd name="T115" fmla="*/ 287 h 211"/>
                  <a:gd name="T116" fmla="*/ 279 w 437"/>
                  <a:gd name="T117" fmla="*/ 292 h 211"/>
                  <a:gd name="T118" fmla="*/ 281 w 437"/>
                  <a:gd name="T119" fmla="*/ 294 h 211"/>
                  <a:gd name="T120" fmla="*/ 299 w 437"/>
                  <a:gd name="T121" fmla="*/ 294 h 2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37"/>
                  <a:gd name="T184" fmla="*/ 0 h 211"/>
                  <a:gd name="T185" fmla="*/ 437 w 437"/>
                  <a:gd name="T186" fmla="*/ 211 h 2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37" h="211">
                    <a:moveTo>
                      <a:pt x="302" y="210"/>
                    </a:moveTo>
                    <a:lnTo>
                      <a:pt x="300" y="188"/>
                    </a:lnTo>
                    <a:lnTo>
                      <a:pt x="284" y="174"/>
                    </a:lnTo>
                    <a:lnTo>
                      <a:pt x="286" y="156"/>
                    </a:lnTo>
                    <a:lnTo>
                      <a:pt x="318" y="130"/>
                    </a:lnTo>
                    <a:lnTo>
                      <a:pt x="334" y="120"/>
                    </a:lnTo>
                    <a:lnTo>
                      <a:pt x="354" y="108"/>
                    </a:lnTo>
                    <a:lnTo>
                      <a:pt x="368" y="118"/>
                    </a:lnTo>
                    <a:lnTo>
                      <a:pt x="394" y="150"/>
                    </a:lnTo>
                    <a:lnTo>
                      <a:pt x="418" y="148"/>
                    </a:lnTo>
                    <a:lnTo>
                      <a:pt x="436" y="144"/>
                    </a:lnTo>
                    <a:lnTo>
                      <a:pt x="428" y="134"/>
                    </a:lnTo>
                    <a:lnTo>
                      <a:pt x="416" y="132"/>
                    </a:lnTo>
                    <a:lnTo>
                      <a:pt x="398" y="112"/>
                    </a:lnTo>
                    <a:lnTo>
                      <a:pt x="412" y="78"/>
                    </a:lnTo>
                    <a:lnTo>
                      <a:pt x="422" y="68"/>
                    </a:lnTo>
                    <a:lnTo>
                      <a:pt x="406" y="56"/>
                    </a:lnTo>
                    <a:lnTo>
                      <a:pt x="368" y="72"/>
                    </a:lnTo>
                    <a:lnTo>
                      <a:pt x="338" y="54"/>
                    </a:lnTo>
                    <a:lnTo>
                      <a:pt x="334" y="54"/>
                    </a:lnTo>
                    <a:lnTo>
                      <a:pt x="314" y="54"/>
                    </a:lnTo>
                    <a:lnTo>
                      <a:pt x="296" y="70"/>
                    </a:lnTo>
                    <a:lnTo>
                      <a:pt x="274" y="76"/>
                    </a:lnTo>
                    <a:lnTo>
                      <a:pt x="260" y="90"/>
                    </a:lnTo>
                    <a:lnTo>
                      <a:pt x="238" y="96"/>
                    </a:lnTo>
                    <a:lnTo>
                      <a:pt x="214" y="76"/>
                    </a:lnTo>
                    <a:lnTo>
                      <a:pt x="192" y="62"/>
                    </a:lnTo>
                    <a:lnTo>
                      <a:pt x="168" y="22"/>
                    </a:lnTo>
                    <a:lnTo>
                      <a:pt x="160" y="14"/>
                    </a:lnTo>
                    <a:lnTo>
                      <a:pt x="128" y="20"/>
                    </a:lnTo>
                    <a:lnTo>
                      <a:pt x="98" y="28"/>
                    </a:lnTo>
                    <a:lnTo>
                      <a:pt x="84" y="42"/>
                    </a:lnTo>
                    <a:lnTo>
                      <a:pt x="76" y="38"/>
                    </a:lnTo>
                    <a:lnTo>
                      <a:pt x="44" y="0"/>
                    </a:lnTo>
                    <a:lnTo>
                      <a:pt x="0" y="16"/>
                    </a:lnTo>
                    <a:lnTo>
                      <a:pt x="0" y="68"/>
                    </a:lnTo>
                    <a:lnTo>
                      <a:pt x="20" y="72"/>
                    </a:lnTo>
                    <a:lnTo>
                      <a:pt x="34" y="80"/>
                    </a:lnTo>
                    <a:lnTo>
                      <a:pt x="50" y="82"/>
                    </a:lnTo>
                    <a:lnTo>
                      <a:pt x="52" y="74"/>
                    </a:lnTo>
                    <a:lnTo>
                      <a:pt x="68" y="80"/>
                    </a:lnTo>
                    <a:lnTo>
                      <a:pt x="76" y="74"/>
                    </a:lnTo>
                    <a:lnTo>
                      <a:pt x="96" y="84"/>
                    </a:lnTo>
                    <a:lnTo>
                      <a:pt x="114" y="98"/>
                    </a:lnTo>
                    <a:lnTo>
                      <a:pt x="128" y="98"/>
                    </a:lnTo>
                    <a:lnTo>
                      <a:pt x="134" y="112"/>
                    </a:lnTo>
                    <a:lnTo>
                      <a:pt x="166" y="140"/>
                    </a:lnTo>
                    <a:lnTo>
                      <a:pt x="176" y="152"/>
                    </a:lnTo>
                    <a:lnTo>
                      <a:pt x="198" y="154"/>
                    </a:lnTo>
                    <a:lnTo>
                      <a:pt x="214" y="160"/>
                    </a:lnTo>
                    <a:lnTo>
                      <a:pt x="232" y="164"/>
                    </a:lnTo>
                    <a:lnTo>
                      <a:pt x="232" y="178"/>
                    </a:lnTo>
                    <a:lnTo>
                      <a:pt x="230" y="190"/>
                    </a:lnTo>
                    <a:lnTo>
                      <a:pt x="232" y="200"/>
                    </a:lnTo>
                    <a:lnTo>
                      <a:pt x="248" y="200"/>
                    </a:lnTo>
                    <a:lnTo>
                      <a:pt x="256" y="200"/>
                    </a:lnTo>
                    <a:lnTo>
                      <a:pt x="270" y="200"/>
                    </a:lnTo>
                    <a:lnTo>
                      <a:pt x="272" y="206"/>
                    </a:lnTo>
                    <a:lnTo>
                      <a:pt x="282" y="208"/>
                    </a:lnTo>
                    <a:lnTo>
                      <a:pt x="284" y="210"/>
                    </a:lnTo>
                    <a:lnTo>
                      <a:pt x="302" y="210"/>
                    </a:lnTo>
                  </a:path>
                </a:pathLst>
              </a:custGeom>
              <a:solidFill>
                <a:schemeClr val="hlink"/>
              </a:solidFill>
              <a:ln w="12700" cap="rnd">
                <a:solidFill>
                  <a:schemeClr val="bg1"/>
                </a:solidFill>
                <a:round/>
                <a:headEnd/>
                <a:tailEnd/>
              </a:ln>
            </p:spPr>
            <p:txBody>
              <a:bodyPr/>
              <a:lstStyle/>
              <a:p>
                <a:endParaRPr lang="en-US"/>
              </a:p>
            </p:txBody>
          </p:sp>
          <p:sp>
            <p:nvSpPr>
              <p:cNvPr id="14051" name="Freeform 332"/>
              <p:cNvSpPr>
                <a:spLocks/>
              </p:cNvSpPr>
              <p:nvPr/>
            </p:nvSpPr>
            <p:spPr bwMode="ltGray">
              <a:xfrm>
                <a:off x="3783" y="1922"/>
                <a:ext cx="141" cy="115"/>
              </a:xfrm>
              <a:custGeom>
                <a:avLst/>
                <a:gdLst>
                  <a:gd name="T0" fmla="*/ 46 w 141"/>
                  <a:gd name="T1" fmla="*/ 136 h 103"/>
                  <a:gd name="T2" fmla="*/ 36 w 141"/>
                  <a:gd name="T3" fmla="*/ 140 h 103"/>
                  <a:gd name="T4" fmla="*/ 26 w 141"/>
                  <a:gd name="T5" fmla="*/ 140 h 103"/>
                  <a:gd name="T6" fmla="*/ 14 w 141"/>
                  <a:gd name="T7" fmla="*/ 140 h 103"/>
                  <a:gd name="T8" fmla="*/ 4 w 141"/>
                  <a:gd name="T9" fmla="*/ 142 h 103"/>
                  <a:gd name="T10" fmla="*/ 0 w 141"/>
                  <a:gd name="T11" fmla="*/ 133 h 103"/>
                  <a:gd name="T12" fmla="*/ 2 w 141"/>
                  <a:gd name="T13" fmla="*/ 122 h 103"/>
                  <a:gd name="T14" fmla="*/ 4 w 141"/>
                  <a:gd name="T15" fmla="*/ 108 h 103"/>
                  <a:gd name="T16" fmla="*/ 16 w 141"/>
                  <a:gd name="T17" fmla="*/ 104 h 103"/>
                  <a:gd name="T18" fmla="*/ 30 w 141"/>
                  <a:gd name="T19" fmla="*/ 106 h 103"/>
                  <a:gd name="T20" fmla="*/ 42 w 141"/>
                  <a:gd name="T21" fmla="*/ 104 h 103"/>
                  <a:gd name="T22" fmla="*/ 50 w 141"/>
                  <a:gd name="T23" fmla="*/ 99 h 103"/>
                  <a:gd name="T24" fmla="*/ 44 w 141"/>
                  <a:gd name="T25" fmla="*/ 93 h 103"/>
                  <a:gd name="T26" fmla="*/ 34 w 141"/>
                  <a:gd name="T27" fmla="*/ 88 h 103"/>
                  <a:gd name="T28" fmla="*/ 22 w 141"/>
                  <a:gd name="T29" fmla="*/ 78 h 103"/>
                  <a:gd name="T30" fmla="*/ 12 w 141"/>
                  <a:gd name="T31" fmla="*/ 58 h 103"/>
                  <a:gd name="T32" fmla="*/ 14 w 141"/>
                  <a:gd name="T33" fmla="*/ 56 h 103"/>
                  <a:gd name="T34" fmla="*/ 22 w 141"/>
                  <a:gd name="T35" fmla="*/ 31 h 103"/>
                  <a:gd name="T36" fmla="*/ 24 w 141"/>
                  <a:gd name="T37" fmla="*/ 11 h 103"/>
                  <a:gd name="T38" fmla="*/ 38 w 141"/>
                  <a:gd name="T39" fmla="*/ 0 h 103"/>
                  <a:gd name="T40" fmla="*/ 50 w 141"/>
                  <a:gd name="T41" fmla="*/ 9 h 103"/>
                  <a:gd name="T42" fmla="*/ 106 w 141"/>
                  <a:gd name="T43" fmla="*/ 20 h 103"/>
                  <a:gd name="T44" fmla="*/ 124 w 141"/>
                  <a:gd name="T45" fmla="*/ 28 h 103"/>
                  <a:gd name="T46" fmla="*/ 140 w 141"/>
                  <a:gd name="T47" fmla="*/ 20 h 103"/>
                  <a:gd name="T48" fmla="*/ 138 w 141"/>
                  <a:gd name="T49" fmla="*/ 47 h 103"/>
                  <a:gd name="T50" fmla="*/ 140 w 141"/>
                  <a:gd name="T51" fmla="*/ 58 h 103"/>
                  <a:gd name="T52" fmla="*/ 132 w 141"/>
                  <a:gd name="T53" fmla="*/ 93 h 103"/>
                  <a:gd name="T54" fmla="*/ 126 w 141"/>
                  <a:gd name="T55" fmla="*/ 97 h 103"/>
                  <a:gd name="T56" fmla="*/ 122 w 141"/>
                  <a:gd name="T57" fmla="*/ 104 h 103"/>
                  <a:gd name="T58" fmla="*/ 106 w 141"/>
                  <a:gd name="T59" fmla="*/ 106 h 103"/>
                  <a:gd name="T60" fmla="*/ 104 w 141"/>
                  <a:gd name="T61" fmla="*/ 117 h 103"/>
                  <a:gd name="T62" fmla="*/ 96 w 141"/>
                  <a:gd name="T63" fmla="*/ 115 h 103"/>
                  <a:gd name="T64" fmla="*/ 84 w 141"/>
                  <a:gd name="T65" fmla="*/ 115 h 103"/>
                  <a:gd name="T66" fmla="*/ 80 w 141"/>
                  <a:gd name="T67" fmla="*/ 125 h 103"/>
                  <a:gd name="T68" fmla="*/ 74 w 141"/>
                  <a:gd name="T69" fmla="*/ 131 h 103"/>
                  <a:gd name="T70" fmla="*/ 66 w 141"/>
                  <a:gd name="T71" fmla="*/ 128 h 103"/>
                  <a:gd name="T72" fmla="*/ 60 w 141"/>
                  <a:gd name="T73" fmla="*/ 119 h 103"/>
                  <a:gd name="T74" fmla="*/ 56 w 141"/>
                  <a:gd name="T75" fmla="*/ 122 h 103"/>
                  <a:gd name="T76" fmla="*/ 52 w 141"/>
                  <a:gd name="T77" fmla="*/ 128 h 103"/>
                  <a:gd name="T78" fmla="*/ 46 w 141"/>
                  <a:gd name="T79" fmla="*/ 131 h 103"/>
                  <a:gd name="T80" fmla="*/ 46 w 141"/>
                  <a:gd name="T81" fmla="*/ 136 h 10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
                  <a:gd name="T124" fmla="*/ 0 h 103"/>
                  <a:gd name="T125" fmla="*/ 141 w 141"/>
                  <a:gd name="T126" fmla="*/ 103 h 10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 h="103">
                    <a:moveTo>
                      <a:pt x="46" y="98"/>
                    </a:moveTo>
                    <a:lnTo>
                      <a:pt x="36" y="100"/>
                    </a:lnTo>
                    <a:lnTo>
                      <a:pt x="26" y="100"/>
                    </a:lnTo>
                    <a:lnTo>
                      <a:pt x="14" y="100"/>
                    </a:lnTo>
                    <a:lnTo>
                      <a:pt x="4" y="102"/>
                    </a:lnTo>
                    <a:lnTo>
                      <a:pt x="0" y="96"/>
                    </a:lnTo>
                    <a:lnTo>
                      <a:pt x="2" y="88"/>
                    </a:lnTo>
                    <a:lnTo>
                      <a:pt x="4" y="78"/>
                    </a:lnTo>
                    <a:lnTo>
                      <a:pt x="16" y="74"/>
                    </a:lnTo>
                    <a:lnTo>
                      <a:pt x="30" y="76"/>
                    </a:lnTo>
                    <a:lnTo>
                      <a:pt x="42" y="74"/>
                    </a:lnTo>
                    <a:lnTo>
                      <a:pt x="50" y="72"/>
                    </a:lnTo>
                    <a:lnTo>
                      <a:pt x="44" y="66"/>
                    </a:lnTo>
                    <a:lnTo>
                      <a:pt x="34" y="64"/>
                    </a:lnTo>
                    <a:lnTo>
                      <a:pt x="22" y="56"/>
                    </a:lnTo>
                    <a:lnTo>
                      <a:pt x="12" y="42"/>
                    </a:lnTo>
                    <a:lnTo>
                      <a:pt x="14" y="40"/>
                    </a:lnTo>
                    <a:lnTo>
                      <a:pt x="22" y="22"/>
                    </a:lnTo>
                    <a:lnTo>
                      <a:pt x="24" y="8"/>
                    </a:lnTo>
                    <a:lnTo>
                      <a:pt x="38" y="0"/>
                    </a:lnTo>
                    <a:lnTo>
                      <a:pt x="50" y="6"/>
                    </a:lnTo>
                    <a:lnTo>
                      <a:pt x="106" y="14"/>
                    </a:lnTo>
                    <a:lnTo>
                      <a:pt x="124" y="20"/>
                    </a:lnTo>
                    <a:lnTo>
                      <a:pt x="140" y="14"/>
                    </a:lnTo>
                    <a:lnTo>
                      <a:pt x="138" y="34"/>
                    </a:lnTo>
                    <a:lnTo>
                      <a:pt x="140" y="42"/>
                    </a:lnTo>
                    <a:lnTo>
                      <a:pt x="132" y="66"/>
                    </a:lnTo>
                    <a:lnTo>
                      <a:pt x="126" y="70"/>
                    </a:lnTo>
                    <a:lnTo>
                      <a:pt x="122" y="74"/>
                    </a:lnTo>
                    <a:lnTo>
                      <a:pt x="106" y="76"/>
                    </a:lnTo>
                    <a:lnTo>
                      <a:pt x="104" y="84"/>
                    </a:lnTo>
                    <a:lnTo>
                      <a:pt x="96" y="82"/>
                    </a:lnTo>
                    <a:lnTo>
                      <a:pt x="84" y="82"/>
                    </a:lnTo>
                    <a:lnTo>
                      <a:pt x="80" y="90"/>
                    </a:lnTo>
                    <a:lnTo>
                      <a:pt x="74" y="94"/>
                    </a:lnTo>
                    <a:lnTo>
                      <a:pt x="66" y="92"/>
                    </a:lnTo>
                    <a:lnTo>
                      <a:pt x="60" y="86"/>
                    </a:lnTo>
                    <a:lnTo>
                      <a:pt x="56" y="88"/>
                    </a:lnTo>
                    <a:lnTo>
                      <a:pt x="52" y="92"/>
                    </a:lnTo>
                    <a:lnTo>
                      <a:pt x="46" y="94"/>
                    </a:lnTo>
                    <a:lnTo>
                      <a:pt x="46" y="98"/>
                    </a:lnTo>
                  </a:path>
                </a:pathLst>
              </a:custGeom>
              <a:solidFill>
                <a:schemeClr val="hlink"/>
              </a:solidFill>
              <a:ln w="12700" cap="rnd">
                <a:solidFill>
                  <a:schemeClr val="bg1"/>
                </a:solidFill>
                <a:round/>
                <a:headEnd/>
                <a:tailEnd/>
              </a:ln>
            </p:spPr>
            <p:txBody>
              <a:bodyPr/>
              <a:lstStyle/>
              <a:p>
                <a:endParaRPr lang="en-US"/>
              </a:p>
            </p:txBody>
          </p:sp>
          <p:sp>
            <p:nvSpPr>
              <p:cNvPr id="14052" name="Freeform 333"/>
              <p:cNvSpPr>
                <a:spLocks/>
              </p:cNvSpPr>
              <p:nvPr/>
            </p:nvSpPr>
            <p:spPr bwMode="ltGray">
              <a:xfrm>
                <a:off x="2512" y="1738"/>
                <a:ext cx="9" cy="6"/>
              </a:xfrm>
              <a:custGeom>
                <a:avLst/>
                <a:gdLst>
                  <a:gd name="T0" fmla="*/ 4 w 9"/>
                  <a:gd name="T1" fmla="*/ 0 h 5"/>
                  <a:gd name="T2" fmla="*/ 8 w 9"/>
                  <a:gd name="T3" fmla="*/ 2 h 5"/>
                  <a:gd name="T4" fmla="*/ 2 w 9"/>
                  <a:gd name="T5" fmla="*/ 7 h 5"/>
                  <a:gd name="T6" fmla="*/ 0 w 9"/>
                  <a:gd name="T7" fmla="*/ 2 h 5"/>
                  <a:gd name="T8" fmla="*/ 4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4" y="0"/>
                    </a:moveTo>
                    <a:lnTo>
                      <a:pt x="8" y="2"/>
                    </a:lnTo>
                    <a:lnTo>
                      <a:pt x="2" y="4"/>
                    </a:lnTo>
                    <a:lnTo>
                      <a:pt x="0" y="2"/>
                    </a:lnTo>
                    <a:lnTo>
                      <a:pt x="4" y="0"/>
                    </a:lnTo>
                  </a:path>
                </a:pathLst>
              </a:custGeom>
              <a:solidFill>
                <a:schemeClr val="hlink"/>
              </a:solidFill>
              <a:ln w="12700" cap="rnd">
                <a:solidFill>
                  <a:schemeClr val="bg1"/>
                </a:solidFill>
                <a:round/>
                <a:headEnd/>
                <a:tailEnd/>
              </a:ln>
            </p:spPr>
            <p:txBody>
              <a:bodyPr/>
              <a:lstStyle/>
              <a:p>
                <a:endParaRPr lang="en-US"/>
              </a:p>
            </p:txBody>
          </p:sp>
          <p:sp>
            <p:nvSpPr>
              <p:cNvPr id="14053" name="Freeform 334"/>
              <p:cNvSpPr>
                <a:spLocks/>
              </p:cNvSpPr>
              <p:nvPr/>
            </p:nvSpPr>
            <p:spPr bwMode="ltGray">
              <a:xfrm>
                <a:off x="2519" y="1745"/>
                <a:ext cx="9" cy="4"/>
              </a:xfrm>
              <a:custGeom>
                <a:avLst/>
                <a:gdLst>
                  <a:gd name="T0" fmla="*/ 4 w 9"/>
                  <a:gd name="T1" fmla="*/ 0 h 3"/>
                  <a:gd name="T2" fmla="*/ 8 w 9"/>
                  <a:gd name="T3" fmla="*/ 5 h 3"/>
                  <a:gd name="T4" fmla="*/ 0 w 9"/>
                  <a:gd name="T5" fmla="*/ 5 h 3"/>
                  <a:gd name="T6" fmla="*/ 4 w 9"/>
                  <a:gd name="T7" fmla="*/ 0 h 3"/>
                  <a:gd name="T8" fmla="*/ 0 60000 65536"/>
                  <a:gd name="T9" fmla="*/ 0 60000 65536"/>
                  <a:gd name="T10" fmla="*/ 0 60000 65536"/>
                  <a:gd name="T11" fmla="*/ 0 60000 65536"/>
                  <a:gd name="T12" fmla="*/ 0 w 9"/>
                  <a:gd name="T13" fmla="*/ 0 h 3"/>
                  <a:gd name="T14" fmla="*/ 9 w 9"/>
                  <a:gd name="T15" fmla="*/ 3 h 3"/>
                </a:gdLst>
                <a:ahLst/>
                <a:cxnLst>
                  <a:cxn ang="T8">
                    <a:pos x="T0" y="T1"/>
                  </a:cxn>
                  <a:cxn ang="T9">
                    <a:pos x="T2" y="T3"/>
                  </a:cxn>
                  <a:cxn ang="T10">
                    <a:pos x="T4" y="T5"/>
                  </a:cxn>
                  <a:cxn ang="T11">
                    <a:pos x="T6" y="T7"/>
                  </a:cxn>
                </a:cxnLst>
                <a:rect l="T12" t="T13" r="T14" b="T15"/>
                <a:pathLst>
                  <a:path w="9" h="3">
                    <a:moveTo>
                      <a:pt x="4" y="0"/>
                    </a:moveTo>
                    <a:lnTo>
                      <a:pt x="8" y="2"/>
                    </a:lnTo>
                    <a:lnTo>
                      <a:pt x="0" y="2"/>
                    </a:lnTo>
                    <a:lnTo>
                      <a:pt x="4" y="0"/>
                    </a:lnTo>
                  </a:path>
                </a:pathLst>
              </a:custGeom>
              <a:solidFill>
                <a:schemeClr val="hlink"/>
              </a:solidFill>
              <a:ln w="12700" cap="rnd">
                <a:solidFill>
                  <a:schemeClr val="bg1"/>
                </a:solidFill>
                <a:round/>
                <a:headEnd/>
                <a:tailEnd/>
              </a:ln>
            </p:spPr>
            <p:txBody>
              <a:bodyPr/>
              <a:lstStyle/>
              <a:p>
                <a:endParaRPr lang="en-US"/>
              </a:p>
            </p:txBody>
          </p:sp>
          <p:sp>
            <p:nvSpPr>
              <p:cNvPr id="14054" name="Freeform 335"/>
              <p:cNvSpPr>
                <a:spLocks/>
              </p:cNvSpPr>
              <p:nvPr/>
            </p:nvSpPr>
            <p:spPr bwMode="ltGray">
              <a:xfrm>
                <a:off x="2845" y="1884"/>
                <a:ext cx="41" cy="79"/>
              </a:xfrm>
              <a:custGeom>
                <a:avLst/>
                <a:gdLst>
                  <a:gd name="T0" fmla="*/ 22 w 41"/>
                  <a:gd name="T1" fmla="*/ 97 h 71"/>
                  <a:gd name="T2" fmla="*/ 16 w 41"/>
                  <a:gd name="T3" fmla="*/ 90 h 71"/>
                  <a:gd name="T4" fmla="*/ 6 w 41"/>
                  <a:gd name="T5" fmla="*/ 77 h 71"/>
                  <a:gd name="T6" fmla="*/ 8 w 41"/>
                  <a:gd name="T7" fmla="*/ 50 h 71"/>
                  <a:gd name="T8" fmla="*/ 8 w 41"/>
                  <a:gd name="T9" fmla="*/ 45 h 71"/>
                  <a:gd name="T10" fmla="*/ 8 w 41"/>
                  <a:gd name="T11" fmla="*/ 38 h 71"/>
                  <a:gd name="T12" fmla="*/ 4 w 41"/>
                  <a:gd name="T13" fmla="*/ 36 h 71"/>
                  <a:gd name="T14" fmla="*/ 0 w 41"/>
                  <a:gd name="T15" fmla="*/ 11 h 71"/>
                  <a:gd name="T16" fmla="*/ 14 w 41"/>
                  <a:gd name="T17" fmla="*/ 2 h 71"/>
                  <a:gd name="T18" fmla="*/ 26 w 41"/>
                  <a:gd name="T19" fmla="*/ 0 h 71"/>
                  <a:gd name="T20" fmla="*/ 34 w 41"/>
                  <a:gd name="T21" fmla="*/ 9 h 71"/>
                  <a:gd name="T22" fmla="*/ 38 w 41"/>
                  <a:gd name="T23" fmla="*/ 22 h 71"/>
                  <a:gd name="T24" fmla="*/ 40 w 41"/>
                  <a:gd name="T25" fmla="*/ 36 h 71"/>
                  <a:gd name="T26" fmla="*/ 40 w 41"/>
                  <a:gd name="T27" fmla="*/ 52 h 71"/>
                  <a:gd name="T28" fmla="*/ 40 w 41"/>
                  <a:gd name="T29" fmla="*/ 63 h 71"/>
                  <a:gd name="T30" fmla="*/ 36 w 41"/>
                  <a:gd name="T31" fmla="*/ 72 h 71"/>
                  <a:gd name="T32" fmla="*/ 36 w 41"/>
                  <a:gd name="T33" fmla="*/ 75 h 71"/>
                  <a:gd name="T34" fmla="*/ 28 w 41"/>
                  <a:gd name="T35" fmla="*/ 90 h 71"/>
                  <a:gd name="T36" fmla="*/ 22 w 41"/>
                  <a:gd name="T37" fmla="*/ 9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1"/>
                  <a:gd name="T58" fmla="*/ 0 h 71"/>
                  <a:gd name="T59" fmla="*/ 41 w 4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1" h="71">
                    <a:moveTo>
                      <a:pt x="22" y="70"/>
                    </a:moveTo>
                    <a:lnTo>
                      <a:pt x="16" y="66"/>
                    </a:lnTo>
                    <a:lnTo>
                      <a:pt x="6" y="56"/>
                    </a:lnTo>
                    <a:lnTo>
                      <a:pt x="8" y="36"/>
                    </a:lnTo>
                    <a:lnTo>
                      <a:pt x="8" y="32"/>
                    </a:lnTo>
                    <a:lnTo>
                      <a:pt x="8" y="28"/>
                    </a:lnTo>
                    <a:lnTo>
                      <a:pt x="4" y="26"/>
                    </a:lnTo>
                    <a:lnTo>
                      <a:pt x="0" y="8"/>
                    </a:lnTo>
                    <a:lnTo>
                      <a:pt x="14" y="2"/>
                    </a:lnTo>
                    <a:lnTo>
                      <a:pt x="26" y="0"/>
                    </a:lnTo>
                    <a:lnTo>
                      <a:pt x="34" y="6"/>
                    </a:lnTo>
                    <a:lnTo>
                      <a:pt x="38" y="16"/>
                    </a:lnTo>
                    <a:lnTo>
                      <a:pt x="40" y="26"/>
                    </a:lnTo>
                    <a:lnTo>
                      <a:pt x="40" y="38"/>
                    </a:lnTo>
                    <a:lnTo>
                      <a:pt x="40" y="46"/>
                    </a:lnTo>
                    <a:lnTo>
                      <a:pt x="36" y="52"/>
                    </a:lnTo>
                    <a:lnTo>
                      <a:pt x="36" y="54"/>
                    </a:lnTo>
                    <a:lnTo>
                      <a:pt x="28" y="66"/>
                    </a:lnTo>
                    <a:lnTo>
                      <a:pt x="22" y="70"/>
                    </a:lnTo>
                  </a:path>
                </a:pathLst>
              </a:custGeom>
              <a:solidFill>
                <a:schemeClr val="hlink"/>
              </a:solidFill>
              <a:ln w="12700" cap="rnd">
                <a:solidFill>
                  <a:schemeClr val="bg1"/>
                </a:solidFill>
                <a:round/>
                <a:headEnd/>
                <a:tailEnd/>
              </a:ln>
            </p:spPr>
            <p:txBody>
              <a:bodyPr/>
              <a:lstStyle/>
              <a:p>
                <a:endParaRPr lang="en-US"/>
              </a:p>
            </p:txBody>
          </p:sp>
          <p:sp>
            <p:nvSpPr>
              <p:cNvPr id="14055" name="Freeform 336"/>
              <p:cNvSpPr>
                <a:spLocks/>
              </p:cNvSpPr>
              <p:nvPr/>
            </p:nvSpPr>
            <p:spPr bwMode="ltGray">
              <a:xfrm>
                <a:off x="2754" y="1799"/>
                <a:ext cx="155" cy="137"/>
              </a:xfrm>
              <a:custGeom>
                <a:avLst/>
                <a:gdLst>
                  <a:gd name="T0" fmla="*/ 55 w 157"/>
                  <a:gd name="T1" fmla="*/ 0 h 123"/>
                  <a:gd name="T2" fmla="*/ 63 w 157"/>
                  <a:gd name="T3" fmla="*/ 11 h 123"/>
                  <a:gd name="T4" fmla="*/ 105 w 157"/>
                  <a:gd name="T5" fmla="*/ 11 h 123"/>
                  <a:gd name="T6" fmla="*/ 115 w 157"/>
                  <a:gd name="T7" fmla="*/ 13 h 123"/>
                  <a:gd name="T8" fmla="*/ 118 w 157"/>
                  <a:gd name="T9" fmla="*/ 22 h 123"/>
                  <a:gd name="T10" fmla="*/ 118 w 157"/>
                  <a:gd name="T11" fmla="*/ 33 h 123"/>
                  <a:gd name="T12" fmla="*/ 122 w 157"/>
                  <a:gd name="T13" fmla="*/ 39 h 123"/>
                  <a:gd name="T14" fmla="*/ 124 w 157"/>
                  <a:gd name="T15" fmla="*/ 45 h 123"/>
                  <a:gd name="T16" fmla="*/ 128 w 157"/>
                  <a:gd name="T17" fmla="*/ 52 h 123"/>
                  <a:gd name="T18" fmla="*/ 134 w 157"/>
                  <a:gd name="T19" fmla="*/ 56 h 123"/>
                  <a:gd name="T20" fmla="*/ 140 w 157"/>
                  <a:gd name="T21" fmla="*/ 58 h 123"/>
                  <a:gd name="T22" fmla="*/ 142 w 157"/>
                  <a:gd name="T23" fmla="*/ 63 h 123"/>
                  <a:gd name="T24" fmla="*/ 144 w 157"/>
                  <a:gd name="T25" fmla="*/ 69 h 123"/>
                  <a:gd name="T26" fmla="*/ 142 w 157"/>
                  <a:gd name="T27" fmla="*/ 77 h 123"/>
                  <a:gd name="T28" fmla="*/ 140 w 157"/>
                  <a:gd name="T29" fmla="*/ 88 h 123"/>
                  <a:gd name="T30" fmla="*/ 142 w 157"/>
                  <a:gd name="T31" fmla="*/ 99 h 123"/>
                  <a:gd name="T32" fmla="*/ 144 w 157"/>
                  <a:gd name="T33" fmla="*/ 106 h 123"/>
                  <a:gd name="T34" fmla="*/ 142 w 157"/>
                  <a:gd name="T35" fmla="*/ 112 h 123"/>
                  <a:gd name="T36" fmla="*/ 140 w 157"/>
                  <a:gd name="T37" fmla="*/ 119 h 123"/>
                  <a:gd name="T38" fmla="*/ 140 w 157"/>
                  <a:gd name="T39" fmla="*/ 130 h 123"/>
                  <a:gd name="T40" fmla="*/ 144 w 157"/>
                  <a:gd name="T41" fmla="*/ 138 h 123"/>
                  <a:gd name="T42" fmla="*/ 146 w 157"/>
                  <a:gd name="T43" fmla="*/ 146 h 123"/>
                  <a:gd name="T44" fmla="*/ 150 w 157"/>
                  <a:gd name="T45" fmla="*/ 157 h 123"/>
                  <a:gd name="T46" fmla="*/ 146 w 157"/>
                  <a:gd name="T47" fmla="*/ 163 h 123"/>
                  <a:gd name="T48" fmla="*/ 140 w 157"/>
                  <a:gd name="T49" fmla="*/ 166 h 123"/>
                  <a:gd name="T50" fmla="*/ 132 w 157"/>
                  <a:gd name="T51" fmla="*/ 166 h 123"/>
                  <a:gd name="T52" fmla="*/ 126 w 157"/>
                  <a:gd name="T53" fmla="*/ 168 h 123"/>
                  <a:gd name="T54" fmla="*/ 122 w 157"/>
                  <a:gd name="T55" fmla="*/ 168 h 123"/>
                  <a:gd name="T56" fmla="*/ 116 w 157"/>
                  <a:gd name="T57" fmla="*/ 160 h 123"/>
                  <a:gd name="T58" fmla="*/ 116 w 157"/>
                  <a:gd name="T59" fmla="*/ 149 h 123"/>
                  <a:gd name="T60" fmla="*/ 116 w 157"/>
                  <a:gd name="T61" fmla="*/ 144 h 123"/>
                  <a:gd name="T62" fmla="*/ 115 w 157"/>
                  <a:gd name="T63" fmla="*/ 133 h 123"/>
                  <a:gd name="T64" fmla="*/ 113 w 157"/>
                  <a:gd name="T65" fmla="*/ 124 h 123"/>
                  <a:gd name="T66" fmla="*/ 109 w 157"/>
                  <a:gd name="T67" fmla="*/ 121 h 123"/>
                  <a:gd name="T68" fmla="*/ 103 w 157"/>
                  <a:gd name="T69" fmla="*/ 119 h 123"/>
                  <a:gd name="T70" fmla="*/ 97 w 157"/>
                  <a:gd name="T71" fmla="*/ 124 h 123"/>
                  <a:gd name="T72" fmla="*/ 93 w 157"/>
                  <a:gd name="T73" fmla="*/ 135 h 123"/>
                  <a:gd name="T74" fmla="*/ 93 w 157"/>
                  <a:gd name="T75" fmla="*/ 141 h 123"/>
                  <a:gd name="T76" fmla="*/ 87 w 157"/>
                  <a:gd name="T77" fmla="*/ 130 h 123"/>
                  <a:gd name="T78" fmla="*/ 81 w 157"/>
                  <a:gd name="T79" fmla="*/ 124 h 123"/>
                  <a:gd name="T80" fmla="*/ 75 w 157"/>
                  <a:gd name="T81" fmla="*/ 119 h 123"/>
                  <a:gd name="T82" fmla="*/ 67 w 157"/>
                  <a:gd name="T83" fmla="*/ 112 h 123"/>
                  <a:gd name="T84" fmla="*/ 61 w 157"/>
                  <a:gd name="T85" fmla="*/ 101 h 123"/>
                  <a:gd name="T86" fmla="*/ 57 w 157"/>
                  <a:gd name="T87" fmla="*/ 97 h 123"/>
                  <a:gd name="T88" fmla="*/ 51 w 157"/>
                  <a:gd name="T89" fmla="*/ 99 h 123"/>
                  <a:gd name="T90" fmla="*/ 45 w 157"/>
                  <a:gd name="T91" fmla="*/ 95 h 123"/>
                  <a:gd name="T92" fmla="*/ 41 w 157"/>
                  <a:gd name="T93" fmla="*/ 84 h 123"/>
                  <a:gd name="T94" fmla="*/ 28 w 157"/>
                  <a:gd name="T95" fmla="*/ 56 h 123"/>
                  <a:gd name="T96" fmla="*/ 26 w 157"/>
                  <a:gd name="T97" fmla="*/ 61 h 123"/>
                  <a:gd name="T98" fmla="*/ 24 w 157"/>
                  <a:gd name="T99" fmla="*/ 63 h 123"/>
                  <a:gd name="T100" fmla="*/ 18 w 157"/>
                  <a:gd name="T101" fmla="*/ 61 h 123"/>
                  <a:gd name="T102" fmla="*/ 20 w 157"/>
                  <a:gd name="T103" fmla="*/ 56 h 123"/>
                  <a:gd name="T104" fmla="*/ 18 w 157"/>
                  <a:gd name="T105" fmla="*/ 45 h 123"/>
                  <a:gd name="T106" fmla="*/ 16 w 157"/>
                  <a:gd name="T107" fmla="*/ 41 h 123"/>
                  <a:gd name="T108" fmla="*/ 14 w 157"/>
                  <a:gd name="T109" fmla="*/ 39 h 123"/>
                  <a:gd name="T110" fmla="*/ 6 w 157"/>
                  <a:gd name="T111" fmla="*/ 36 h 123"/>
                  <a:gd name="T112" fmla="*/ 0 w 157"/>
                  <a:gd name="T113" fmla="*/ 28 h 123"/>
                  <a:gd name="T114" fmla="*/ 0 w 157"/>
                  <a:gd name="T115" fmla="*/ 4 h 123"/>
                  <a:gd name="T116" fmla="*/ 30 w 157"/>
                  <a:gd name="T117" fmla="*/ 0 h 123"/>
                  <a:gd name="T118" fmla="*/ 55 w 157"/>
                  <a:gd name="T119" fmla="*/ 0 h 12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7"/>
                  <a:gd name="T181" fmla="*/ 0 h 123"/>
                  <a:gd name="T182" fmla="*/ 157 w 157"/>
                  <a:gd name="T183" fmla="*/ 123 h 12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7" h="123">
                    <a:moveTo>
                      <a:pt x="58" y="0"/>
                    </a:moveTo>
                    <a:lnTo>
                      <a:pt x="66" y="8"/>
                    </a:lnTo>
                    <a:lnTo>
                      <a:pt x="108" y="8"/>
                    </a:lnTo>
                    <a:lnTo>
                      <a:pt x="120" y="10"/>
                    </a:lnTo>
                    <a:lnTo>
                      <a:pt x="124" y="16"/>
                    </a:lnTo>
                    <a:lnTo>
                      <a:pt x="124" y="24"/>
                    </a:lnTo>
                    <a:lnTo>
                      <a:pt x="128" y="28"/>
                    </a:lnTo>
                    <a:lnTo>
                      <a:pt x="130" y="32"/>
                    </a:lnTo>
                    <a:lnTo>
                      <a:pt x="134" y="38"/>
                    </a:lnTo>
                    <a:lnTo>
                      <a:pt x="140" y="40"/>
                    </a:lnTo>
                    <a:lnTo>
                      <a:pt x="146" y="42"/>
                    </a:lnTo>
                    <a:lnTo>
                      <a:pt x="148" y="46"/>
                    </a:lnTo>
                    <a:lnTo>
                      <a:pt x="150" y="50"/>
                    </a:lnTo>
                    <a:lnTo>
                      <a:pt x="148" y="56"/>
                    </a:lnTo>
                    <a:lnTo>
                      <a:pt x="146" y="64"/>
                    </a:lnTo>
                    <a:lnTo>
                      <a:pt x="148" y="72"/>
                    </a:lnTo>
                    <a:lnTo>
                      <a:pt x="150" y="76"/>
                    </a:lnTo>
                    <a:lnTo>
                      <a:pt x="148" y="82"/>
                    </a:lnTo>
                    <a:lnTo>
                      <a:pt x="146" y="86"/>
                    </a:lnTo>
                    <a:lnTo>
                      <a:pt x="146" y="94"/>
                    </a:lnTo>
                    <a:lnTo>
                      <a:pt x="150" y="100"/>
                    </a:lnTo>
                    <a:lnTo>
                      <a:pt x="152" y="106"/>
                    </a:lnTo>
                    <a:lnTo>
                      <a:pt x="156" y="114"/>
                    </a:lnTo>
                    <a:lnTo>
                      <a:pt x="152" y="118"/>
                    </a:lnTo>
                    <a:lnTo>
                      <a:pt x="146" y="120"/>
                    </a:lnTo>
                    <a:lnTo>
                      <a:pt x="138" y="120"/>
                    </a:lnTo>
                    <a:lnTo>
                      <a:pt x="132" y="122"/>
                    </a:lnTo>
                    <a:lnTo>
                      <a:pt x="128" y="122"/>
                    </a:lnTo>
                    <a:lnTo>
                      <a:pt x="122" y="116"/>
                    </a:lnTo>
                    <a:lnTo>
                      <a:pt x="122" y="108"/>
                    </a:lnTo>
                    <a:lnTo>
                      <a:pt x="122" y="104"/>
                    </a:lnTo>
                    <a:lnTo>
                      <a:pt x="120" y="96"/>
                    </a:lnTo>
                    <a:lnTo>
                      <a:pt x="116" y="90"/>
                    </a:lnTo>
                    <a:lnTo>
                      <a:pt x="112" y="88"/>
                    </a:lnTo>
                    <a:lnTo>
                      <a:pt x="106" y="86"/>
                    </a:lnTo>
                    <a:lnTo>
                      <a:pt x="100" y="90"/>
                    </a:lnTo>
                    <a:lnTo>
                      <a:pt x="96" y="98"/>
                    </a:lnTo>
                    <a:lnTo>
                      <a:pt x="96" y="102"/>
                    </a:lnTo>
                    <a:lnTo>
                      <a:pt x="90" y="94"/>
                    </a:lnTo>
                    <a:lnTo>
                      <a:pt x="84" y="90"/>
                    </a:lnTo>
                    <a:lnTo>
                      <a:pt x="78" y="86"/>
                    </a:lnTo>
                    <a:lnTo>
                      <a:pt x="70" y="82"/>
                    </a:lnTo>
                    <a:lnTo>
                      <a:pt x="64" y="74"/>
                    </a:lnTo>
                    <a:lnTo>
                      <a:pt x="60" y="70"/>
                    </a:lnTo>
                    <a:lnTo>
                      <a:pt x="54" y="72"/>
                    </a:lnTo>
                    <a:lnTo>
                      <a:pt x="48" y="68"/>
                    </a:lnTo>
                    <a:lnTo>
                      <a:pt x="44" y="60"/>
                    </a:lnTo>
                    <a:lnTo>
                      <a:pt x="28" y="40"/>
                    </a:lnTo>
                    <a:lnTo>
                      <a:pt x="26" y="44"/>
                    </a:lnTo>
                    <a:lnTo>
                      <a:pt x="24" y="46"/>
                    </a:lnTo>
                    <a:lnTo>
                      <a:pt x="18" y="44"/>
                    </a:lnTo>
                    <a:lnTo>
                      <a:pt x="20" y="40"/>
                    </a:lnTo>
                    <a:lnTo>
                      <a:pt x="18" y="32"/>
                    </a:lnTo>
                    <a:lnTo>
                      <a:pt x="16" y="30"/>
                    </a:lnTo>
                    <a:lnTo>
                      <a:pt x="14" y="28"/>
                    </a:lnTo>
                    <a:lnTo>
                      <a:pt x="6" y="26"/>
                    </a:lnTo>
                    <a:lnTo>
                      <a:pt x="0" y="20"/>
                    </a:lnTo>
                    <a:lnTo>
                      <a:pt x="0" y="4"/>
                    </a:lnTo>
                    <a:lnTo>
                      <a:pt x="30" y="0"/>
                    </a:lnTo>
                    <a:lnTo>
                      <a:pt x="58" y="0"/>
                    </a:lnTo>
                  </a:path>
                </a:pathLst>
              </a:custGeom>
              <a:solidFill>
                <a:schemeClr val="hlink"/>
              </a:solidFill>
              <a:ln w="12700" cap="rnd">
                <a:solidFill>
                  <a:schemeClr val="bg1"/>
                </a:solidFill>
                <a:round/>
                <a:headEnd/>
                <a:tailEnd/>
              </a:ln>
            </p:spPr>
            <p:txBody>
              <a:bodyPr/>
              <a:lstStyle/>
              <a:p>
                <a:endParaRPr lang="en-US"/>
              </a:p>
            </p:txBody>
          </p:sp>
          <p:sp>
            <p:nvSpPr>
              <p:cNvPr id="14056" name="Freeform 337"/>
              <p:cNvSpPr>
                <a:spLocks/>
              </p:cNvSpPr>
              <p:nvPr/>
            </p:nvSpPr>
            <p:spPr bwMode="ltGray">
              <a:xfrm>
                <a:off x="2873" y="1902"/>
                <a:ext cx="36" cy="34"/>
              </a:xfrm>
              <a:custGeom>
                <a:avLst/>
                <a:gdLst>
                  <a:gd name="T0" fmla="*/ 0 w 37"/>
                  <a:gd name="T1" fmla="*/ 4 h 31"/>
                  <a:gd name="T2" fmla="*/ 4 w 37"/>
                  <a:gd name="T3" fmla="*/ 2 h 31"/>
                  <a:gd name="T4" fmla="*/ 8 w 37"/>
                  <a:gd name="T5" fmla="*/ 0 h 31"/>
                  <a:gd name="T6" fmla="*/ 14 w 37"/>
                  <a:gd name="T7" fmla="*/ 0 h 31"/>
                  <a:gd name="T8" fmla="*/ 18 w 37"/>
                  <a:gd name="T9" fmla="*/ 0 h 31"/>
                  <a:gd name="T10" fmla="*/ 23 w 37"/>
                  <a:gd name="T11" fmla="*/ 0 h 31"/>
                  <a:gd name="T12" fmla="*/ 25 w 37"/>
                  <a:gd name="T13" fmla="*/ 4 h 31"/>
                  <a:gd name="T14" fmla="*/ 27 w 37"/>
                  <a:gd name="T15" fmla="*/ 11 h 31"/>
                  <a:gd name="T16" fmla="*/ 29 w 37"/>
                  <a:gd name="T17" fmla="*/ 18 h 31"/>
                  <a:gd name="T18" fmla="*/ 33 w 37"/>
                  <a:gd name="T19" fmla="*/ 29 h 31"/>
                  <a:gd name="T20" fmla="*/ 29 w 37"/>
                  <a:gd name="T21" fmla="*/ 35 h 31"/>
                  <a:gd name="T22" fmla="*/ 23 w 37"/>
                  <a:gd name="T23" fmla="*/ 37 h 31"/>
                  <a:gd name="T24" fmla="*/ 14 w 37"/>
                  <a:gd name="T25" fmla="*/ 39 h 31"/>
                  <a:gd name="T26" fmla="*/ 8 w 37"/>
                  <a:gd name="T27" fmla="*/ 39 h 31"/>
                  <a:gd name="T28" fmla="*/ 2 w 37"/>
                  <a:gd name="T29" fmla="*/ 32 h 31"/>
                  <a:gd name="T30" fmla="*/ 2 w 37"/>
                  <a:gd name="T31" fmla="*/ 13 h 31"/>
                  <a:gd name="T32" fmla="*/ 0 w 37"/>
                  <a:gd name="T33" fmla="*/ 4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31"/>
                  <a:gd name="T53" fmla="*/ 37 w 37"/>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31">
                    <a:moveTo>
                      <a:pt x="0" y="4"/>
                    </a:moveTo>
                    <a:lnTo>
                      <a:pt x="4" y="2"/>
                    </a:lnTo>
                    <a:lnTo>
                      <a:pt x="8" y="0"/>
                    </a:lnTo>
                    <a:lnTo>
                      <a:pt x="14" y="0"/>
                    </a:lnTo>
                    <a:lnTo>
                      <a:pt x="20" y="0"/>
                    </a:lnTo>
                    <a:lnTo>
                      <a:pt x="26" y="0"/>
                    </a:lnTo>
                    <a:lnTo>
                      <a:pt x="28" y="4"/>
                    </a:lnTo>
                    <a:lnTo>
                      <a:pt x="30" y="8"/>
                    </a:lnTo>
                    <a:lnTo>
                      <a:pt x="32" y="14"/>
                    </a:lnTo>
                    <a:lnTo>
                      <a:pt x="36" y="22"/>
                    </a:lnTo>
                    <a:lnTo>
                      <a:pt x="32" y="26"/>
                    </a:lnTo>
                    <a:lnTo>
                      <a:pt x="26" y="28"/>
                    </a:lnTo>
                    <a:lnTo>
                      <a:pt x="14" y="30"/>
                    </a:lnTo>
                    <a:lnTo>
                      <a:pt x="8" y="30"/>
                    </a:lnTo>
                    <a:lnTo>
                      <a:pt x="2" y="24"/>
                    </a:lnTo>
                    <a:lnTo>
                      <a:pt x="2" y="10"/>
                    </a:lnTo>
                    <a:lnTo>
                      <a:pt x="0" y="4"/>
                    </a:lnTo>
                  </a:path>
                </a:pathLst>
              </a:custGeom>
              <a:solidFill>
                <a:schemeClr val="hlink"/>
              </a:solidFill>
              <a:ln w="12700" cap="rnd">
                <a:solidFill>
                  <a:schemeClr val="bg1"/>
                </a:solidFill>
                <a:round/>
                <a:headEnd/>
                <a:tailEnd/>
              </a:ln>
            </p:spPr>
            <p:txBody>
              <a:bodyPr/>
              <a:lstStyle/>
              <a:p>
                <a:endParaRPr lang="en-US"/>
              </a:p>
            </p:txBody>
          </p:sp>
          <p:sp>
            <p:nvSpPr>
              <p:cNvPr id="14057" name="Freeform 338"/>
              <p:cNvSpPr>
                <a:spLocks/>
              </p:cNvSpPr>
              <p:nvPr/>
            </p:nvSpPr>
            <p:spPr bwMode="ltGray">
              <a:xfrm>
                <a:off x="2791" y="1823"/>
                <a:ext cx="63" cy="73"/>
              </a:xfrm>
              <a:custGeom>
                <a:avLst/>
                <a:gdLst>
                  <a:gd name="T0" fmla="*/ 40 w 63"/>
                  <a:gd name="T1" fmla="*/ 91 h 65"/>
                  <a:gd name="T2" fmla="*/ 40 w 63"/>
                  <a:gd name="T3" fmla="*/ 84 h 65"/>
                  <a:gd name="T4" fmla="*/ 44 w 63"/>
                  <a:gd name="T5" fmla="*/ 80 h 65"/>
                  <a:gd name="T6" fmla="*/ 50 w 63"/>
                  <a:gd name="T7" fmla="*/ 77 h 65"/>
                  <a:gd name="T8" fmla="*/ 56 w 63"/>
                  <a:gd name="T9" fmla="*/ 71 h 65"/>
                  <a:gd name="T10" fmla="*/ 62 w 63"/>
                  <a:gd name="T11" fmla="*/ 71 h 65"/>
                  <a:gd name="T12" fmla="*/ 60 w 63"/>
                  <a:gd name="T13" fmla="*/ 62 h 65"/>
                  <a:gd name="T14" fmla="*/ 60 w 63"/>
                  <a:gd name="T15" fmla="*/ 57 h 65"/>
                  <a:gd name="T16" fmla="*/ 62 w 63"/>
                  <a:gd name="T17" fmla="*/ 48 h 65"/>
                  <a:gd name="T18" fmla="*/ 60 w 63"/>
                  <a:gd name="T19" fmla="*/ 34 h 65"/>
                  <a:gd name="T20" fmla="*/ 60 w 63"/>
                  <a:gd name="T21" fmla="*/ 31 h 65"/>
                  <a:gd name="T22" fmla="*/ 58 w 63"/>
                  <a:gd name="T23" fmla="*/ 22 h 65"/>
                  <a:gd name="T24" fmla="*/ 52 w 63"/>
                  <a:gd name="T25" fmla="*/ 20 h 65"/>
                  <a:gd name="T26" fmla="*/ 48 w 63"/>
                  <a:gd name="T27" fmla="*/ 22 h 65"/>
                  <a:gd name="T28" fmla="*/ 42 w 63"/>
                  <a:gd name="T29" fmla="*/ 20 h 65"/>
                  <a:gd name="T30" fmla="*/ 38 w 63"/>
                  <a:gd name="T31" fmla="*/ 20 h 65"/>
                  <a:gd name="T32" fmla="*/ 30 w 63"/>
                  <a:gd name="T33" fmla="*/ 17 h 65"/>
                  <a:gd name="T34" fmla="*/ 18 w 63"/>
                  <a:gd name="T35" fmla="*/ 13 h 65"/>
                  <a:gd name="T36" fmla="*/ 12 w 63"/>
                  <a:gd name="T37" fmla="*/ 9 h 65"/>
                  <a:gd name="T38" fmla="*/ 6 w 63"/>
                  <a:gd name="T39" fmla="*/ 9 h 65"/>
                  <a:gd name="T40" fmla="*/ 2 w 63"/>
                  <a:gd name="T41" fmla="*/ 0 h 65"/>
                  <a:gd name="T42" fmla="*/ 0 w 63"/>
                  <a:gd name="T43" fmla="*/ 4 h 65"/>
                  <a:gd name="T44" fmla="*/ 34 w 63"/>
                  <a:gd name="T45" fmla="*/ 73 h 65"/>
                  <a:gd name="T46" fmla="*/ 36 w 63"/>
                  <a:gd name="T47" fmla="*/ 82 h 65"/>
                  <a:gd name="T48" fmla="*/ 36 w 63"/>
                  <a:gd name="T49" fmla="*/ 89 h 65"/>
                  <a:gd name="T50" fmla="*/ 40 w 63"/>
                  <a:gd name="T51" fmla="*/ 91 h 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
                  <a:gd name="T79" fmla="*/ 0 h 65"/>
                  <a:gd name="T80" fmla="*/ 63 w 63"/>
                  <a:gd name="T81" fmla="*/ 65 h 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 h="65">
                    <a:moveTo>
                      <a:pt x="40" y="64"/>
                    </a:moveTo>
                    <a:lnTo>
                      <a:pt x="40" y="60"/>
                    </a:lnTo>
                    <a:lnTo>
                      <a:pt x="44" y="56"/>
                    </a:lnTo>
                    <a:lnTo>
                      <a:pt x="50" y="54"/>
                    </a:lnTo>
                    <a:lnTo>
                      <a:pt x="56" y="50"/>
                    </a:lnTo>
                    <a:lnTo>
                      <a:pt x="62" y="50"/>
                    </a:lnTo>
                    <a:lnTo>
                      <a:pt x="60" y="44"/>
                    </a:lnTo>
                    <a:lnTo>
                      <a:pt x="60" y="40"/>
                    </a:lnTo>
                    <a:lnTo>
                      <a:pt x="62" y="34"/>
                    </a:lnTo>
                    <a:lnTo>
                      <a:pt x="60" y="24"/>
                    </a:lnTo>
                    <a:lnTo>
                      <a:pt x="60" y="22"/>
                    </a:lnTo>
                    <a:lnTo>
                      <a:pt x="58" y="16"/>
                    </a:lnTo>
                    <a:lnTo>
                      <a:pt x="52" y="14"/>
                    </a:lnTo>
                    <a:lnTo>
                      <a:pt x="48" y="16"/>
                    </a:lnTo>
                    <a:lnTo>
                      <a:pt x="42" y="14"/>
                    </a:lnTo>
                    <a:lnTo>
                      <a:pt x="38" y="14"/>
                    </a:lnTo>
                    <a:lnTo>
                      <a:pt x="30" y="12"/>
                    </a:lnTo>
                    <a:lnTo>
                      <a:pt x="18" y="10"/>
                    </a:lnTo>
                    <a:lnTo>
                      <a:pt x="12" y="6"/>
                    </a:lnTo>
                    <a:lnTo>
                      <a:pt x="6" y="6"/>
                    </a:lnTo>
                    <a:lnTo>
                      <a:pt x="2" y="0"/>
                    </a:lnTo>
                    <a:lnTo>
                      <a:pt x="0" y="4"/>
                    </a:lnTo>
                    <a:lnTo>
                      <a:pt x="34" y="52"/>
                    </a:lnTo>
                    <a:lnTo>
                      <a:pt x="36" y="58"/>
                    </a:lnTo>
                    <a:lnTo>
                      <a:pt x="36" y="62"/>
                    </a:lnTo>
                    <a:lnTo>
                      <a:pt x="40" y="64"/>
                    </a:lnTo>
                  </a:path>
                </a:pathLst>
              </a:custGeom>
              <a:solidFill>
                <a:schemeClr val="hlink"/>
              </a:solidFill>
              <a:ln w="12700" cap="rnd">
                <a:solidFill>
                  <a:schemeClr val="bg1"/>
                </a:solidFill>
                <a:round/>
                <a:headEnd/>
                <a:tailEnd/>
              </a:ln>
            </p:spPr>
            <p:txBody>
              <a:bodyPr/>
              <a:lstStyle/>
              <a:p>
                <a:endParaRPr lang="en-US"/>
              </a:p>
            </p:txBody>
          </p:sp>
          <p:sp>
            <p:nvSpPr>
              <p:cNvPr id="14058" name="Freeform 339"/>
              <p:cNvSpPr>
                <a:spLocks/>
              </p:cNvSpPr>
              <p:nvPr/>
            </p:nvSpPr>
            <p:spPr bwMode="ltGray">
              <a:xfrm>
                <a:off x="2772" y="1810"/>
                <a:ext cx="71" cy="84"/>
              </a:xfrm>
              <a:custGeom>
                <a:avLst/>
                <a:gdLst>
                  <a:gd name="T0" fmla="*/ 53 w 73"/>
                  <a:gd name="T1" fmla="*/ 104 h 75"/>
                  <a:gd name="T2" fmla="*/ 52 w 73"/>
                  <a:gd name="T3" fmla="*/ 95 h 75"/>
                  <a:gd name="T4" fmla="*/ 51 w 73"/>
                  <a:gd name="T5" fmla="*/ 86 h 75"/>
                  <a:gd name="T6" fmla="*/ 18 w 73"/>
                  <a:gd name="T7" fmla="*/ 22 h 75"/>
                  <a:gd name="T8" fmla="*/ 19 w 73"/>
                  <a:gd name="T9" fmla="*/ 17 h 75"/>
                  <a:gd name="T10" fmla="*/ 25 w 73"/>
                  <a:gd name="T11" fmla="*/ 25 h 75"/>
                  <a:gd name="T12" fmla="*/ 29 w 73"/>
                  <a:gd name="T13" fmla="*/ 28 h 75"/>
                  <a:gd name="T14" fmla="*/ 45 w 73"/>
                  <a:gd name="T15" fmla="*/ 34 h 75"/>
                  <a:gd name="T16" fmla="*/ 54 w 73"/>
                  <a:gd name="T17" fmla="*/ 39 h 75"/>
                  <a:gd name="T18" fmla="*/ 64 w 73"/>
                  <a:gd name="T19" fmla="*/ 39 h 75"/>
                  <a:gd name="T20" fmla="*/ 66 w 73"/>
                  <a:gd name="T21" fmla="*/ 20 h 75"/>
                  <a:gd name="T22" fmla="*/ 52 w 73"/>
                  <a:gd name="T23" fmla="*/ 17 h 75"/>
                  <a:gd name="T24" fmla="*/ 43 w 73"/>
                  <a:gd name="T25" fmla="*/ 9 h 75"/>
                  <a:gd name="T26" fmla="*/ 39 w 73"/>
                  <a:gd name="T27" fmla="*/ 0 h 75"/>
                  <a:gd name="T28" fmla="*/ 18 w 73"/>
                  <a:gd name="T29" fmla="*/ 9 h 75"/>
                  <a:gd name="T30" fmla="*/ 12 w 73"/>
                  <a:gd name="T31" fmla="*/ 17 h 75"/>
                  <a:gd name="T32" fmla="*/ 0 w 73"/>
                  <a:gd name="T33" fmla="*/ 36 h 75"/>
                  <a:gd name="T34" fmla="*/ 2 w 73"/>
                  <a:gd name="T35" fmla="*/ 43 h 75"/>
                  <a:gd name="T36" fmla="*/ 0 w 73"/>
                  <a:gd name="T37" fmla="*/ 48 h 75"/>
                  <a:gd name="T38" fmla="*/ 6 w 73"/>
                  <a:gd name="T39" fmla="*/ 50 h 75"/>
                  <a:gd name="T40" fmla="*/ 10 w 73"/>
                  <a:gd name="T41" fmla="*/ 48 h 75"/>
                  <a:gd name="T42" fmla="*/ 10 w 73"/>
                  <a:gd name="T43" fmla="*/ 45 h 75"/>
                  <a:gd name="T44" fmla="*/ 23 w 73"/>
                  <a:gd name="T45" fmla="*/ 71 h 75"/>
                  <a:gd name="T46" fmla="*/ 27 w 73"/>
                  <a:gd name="T47" fmla="*/ 82 h 75"/>
                  <a:gd name="T48" fmla="*/ 33 w 73"/>
                  <a:gd name="T49" fmla="*/ 86 h 75"/>
                  <a:gd name="T50" fmla="*/ 41 w 73"/>
                  <a:gd name="T51" fmla="*/ 86 h 75"/>
                  <a:gd name="T52" fmla="*/ 49 w 73"/>
                  <a:gd name="T53" fmla="*/ 102 h 75"/>
                  <a:gd name="T54" fmla="*/ 53 w 73"/>
                  <a:gd name="T55" fmla="*/ 104 h 7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3"/>
                  <a:gd name="T85" fmla="*/ 0 h 75"/>
                  <a:gd name="T86" fmla="*/ 73 w 73"/>
                  <a:gd name="T87" fmla="*/ 75 h 7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3" h="75">
                    <a:moveTo>
                      <a:pt x="58" y="74"/>
                    </a:moveTo>
                    <a:lnTo>
                      <a:pt x="56" y="68"/>
                    </a:lnTo>
                    <a:lnTo>
                      <a:pt x="54" y="62"/>
                    </a:lnTo>
                    <a:lnTo>
                      <a:pt x="20" y="16"/>
                    </a:lnTo>
                    <a:lnTo>
                      <a:pt x="22" y="12"/>
                    </a:lnTo>
                    <a:lnTo>
                      <a:pt x="28" y="18"/>
                    </a:lnTo>
                    <a:lnTo>
                      <a:pt x="32" y="20"/>
                    </a:lnTo>
                    <a:lnTo>
                      <a:pt x="48" y="24"/>
                    </a:lnTo>
                    <a:lnTo>
                      <a:pt x="60" y="28"/>
                    </a:lnTo>
                    <a:lnTo>
                      <a:pt x="70" y="28"/>
                    </a:lnTo>
                    <a:lnTo>
                      <a:pt x="72" y="14"/>
                    </a:lnTo>
                    <a:lnTo>
                      <a:pt x="56" y="12"/>
                    </a:lnTo>
                    <a:lnTo>
                      <a:pt x="46" y="6"/>
                    </a:lnTo>
                    <a:lnTo>
                      <a:pt x="42" y="0"/>
                    </a:lnTo>
                    <a:lnTo>
                      <a:pt x="18" y="6"/>
                    </a:lnTo>
                    <a:lnTo>
                      <a:pt x="12" y="12"/>
                    </a:lnTo>
                    <a:lnTo>
                      <a:pt x="0" y="26"/>
                    </a:lnTo>
                    <a:lnTo>
                      <a:pt x="2" y="30"/>
                    </a:lnTo>
                    <a:lnTo>
                      <a:pt x="0" y="34"/>
                    </a:lnTo>
                    <a:lnTo>
                      <a:pt x="6" y="36"/>
                    </a:lnTo>
                    <a:lnTo>
                      <a:pt x="10" y="34"/>
                    </a:lnTo>
                    <a:lnTo>
                      <a:pt x="10" y="32"/>
                    </a:lnTo>
                    <a:lnTo>
                      <a:pt x="26" y="50"/>
                    </a:lnTo>
                    <a:lnTo>
                      <a:pt x="30" y="58"/>
                    </a:lnTo>
                    <a:lnTo>
                      <a:pt x="36" y="62"/>
                    </a:lnTo>
                    <a:lnTo>
                      <a:pt x="44" y="62"/>
                    </a:lnTo>
                    <a:lnTo>
                      <a:pt x="52" y="72"/>
                    </a:lnTo>
                    <a:lnTo>
                      <a:pt x="58" y="74"/>
                    </a:lnTo>
                  </a:path>
                </a:pathLst>
              </a:custGeom>
              <a:solidFill>
                <a:schemeClr val="hlink"/>
              </a:solidFill>
              <a:ln w="12700" cap="rnd">
                <a:solidFill>
                  <a:schemeClr val="bg1"/>
                </a:solidFill>
                <a:round/>
                <a:headEnd/>
                <a:tailEnd/>
              </a:ln>
            </p:spPr>
            <p:txBody>
              <a:bodyPr/>
              <a:lstStyle/>
              <a:p>
                <a:endParaRPr lang="en-US"/>
              </a:p>
            </p:txBody>
          </p:sp>
          <p:sp>
            <p:nvSpPr>
              <p:cNvPr id="14059" name="Freeform 340"/>
              <p:cNvSpPr>
                <a:spLocks/>
              </p:cNvSpPr>
              <p:nvPr/>
            </p:nvSpPr>
            <p:spPr bwMode="ltGray">
              <a:xfrm>
                <a:off x="2980" y="1774"/>
                <a:ext cx="39" cy="53"/>
              </a:xfrm>
              <a:custGeom>
                <a:avLst/>
                <a:gdLst>
                  <a:gd name="T0" fmla="*/ 2 w 39"/>
                  <a:gd name="T1" fmla="*/ 54 h 47"/>
                  <a:gd name="T2" fmla="*/ 4 w 39"/>
                  <a:gd name="T3" fmla="*/ 60 h 47"/>
                  <a:gd name="T4" fmla="*/ 10 w 39"/>
                  <a:gd name="T5" fmla="*/ 67 h 47"/>
                  <a:gd name="T6" fmla="*/ 20 w 39"/>
                  <a:gd name="T7" fmla="*/ 63 h 47"/>
                  <a:gd name="T8" fmla="*/ 28 w 39"/>
                  <a:gd name="T9" fmla="*/ 46 h 47"/>
                  <a:gd name="T10" fmla="*/ 38 w 39"/>
                  <a:gd name="T11" fmla="*/ 41 h 47"/>
                  <a:gd name="T12" fmla="*/ 28 w 39"/>
                  <a:gd name="T13" fmla="*/ 20 h 47"/>
                  <a:gd name="T14" fmla="*/ 10 w 39"/>
                  <a:gd name="T15" fmla="*/ 7 h 47"/>
                  <a:gd name="T16" fmla="*/ 0 w 39"/>
                  <a:gd name="T17" fmla="*/ 0 h 47"/>
                  <a:gd name="T18" fmla="*/ 2 w 39"/>
                  <a:gd name="T19" fmla="*/ 54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47"/>
                  <a:gd name="T32" fmla="*/ 39 w 39"/>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47">
                    <a:moveTo>
                      <a:pt x="2" y="38"/>
                    </a:moveTo>
                    <a:lnTo>
                      <a:pt x="4" y="42"/>
                    </a:lnTo>
                    <a:lnTo>
                      <a:pt x="10" y="46"/>
                    </a:lnTo>
                    <a:lnTo>
                      <a:pt x="20" y="44"/>
                    </a:lnTo>
                    <a:lnTo>
                      <a:pt x="28" y="32"/>
                    </a:lnTo>
                    <a:lnTo>
                      <a:pt x="38" y="28"/>
                    </a:lnTo>
                    <a:lnTo>
                      <a:pt x="28" y="14"/>
                    </a:lnTo>
                    <a:lnTo>
                      <a:pt x="10" y="4"/>
                    </a:lnTo>
                    <a:lnTo>
                      <a:pt x="0" y="0"/>
                    </a:lnTo>
                    <a:lnTo>
                      <a:pt x="2" y="38"/>
                    </a:lnTo>
                  </a:path>
                </a:pathLst>
              </a:custGeom>
              <a:solidFill>
                <a:schemeClr val="hlink"/>
              </a:solidFill>
              <a:ln w="12700" cap="rnd">
                <a:solidFill>
                  <a:schemeClr val="bg1"/>
                </a:solidFill>
                <a:round/>
                <a:headEnd/>
                <a:tailEnd/>
              </a:ln>
            </p:spPr>
            <p:txBody>
              <a:bodyPr/>
              <a:lstStyle/>
              <a:p>
                <a:endParaRPr lang="en-US"/>
              </a:p>
            </p:txBody>
          </p:sp>
          <p:sp>
            <p:nvSpPr>
              <p:cNvPr id="14060" name="Freeform 341"/>
              <p:cNvSpPr>
                <a:spLocks/>
              </p:cNvSpPr>
              <p:nvPr/>
            </p:nvSpPr>
            <p:spPr bwMode="ltGray">
              <a:xfrm>
                <a:off x="2809" y="1750"/>
                <a:ext cx="115" cy="79"/>
              </a:xfrm>
              <a:custGeom>
                <a:avLst/>
                <a:gdLst>
                  <a:gd name="T0" fmla="*/ 0 w 115"/>
                  <a:gd name="T1" fmla="*/ 63 h 71"/>
                  <a:gd name="T2" fmla="*/ 16 w 115"/>
                  <a:gd name="T3" fmla="*/ 50 h 71"/>
                  <a:gd name="T4" fmla="*/ 20 w 115"/>
                  <a:gd name="T5" fmla="*/ 36 h 71"/>
                  <a:gd name="T6" fmla="*/ 24 w 115"/>
                  <a:gd name="T7" fmla="*/ 36 h 71"/>
                  <a:gd name="T8" fmla="*/ 30 w 115"/>
                  <a:gd name="T9" fmla="*/ 30 h 71"/>
                  <a:gd name="T10" fmla="*/ 34 w 115"/>
                  <a:gd name="T11" fmla="*/ 30 h 71"/>
                  <a:gd name="T12" fmla="*/ 34 w 115"/>
                  <a:gd name="T13" fmla="*/ 16 h 71"/>
                  <a:gd name="T14" fmla="*/ 46 w 115"/>
                  <a:gd name="T15" fmla="*/ 13 h 71"/>
                  <a:gd name="T16" fmla="*/ 54 w 115"/>
                  <a:gd name="T17" fmla="*/ 13 h 71"/>
                  <a:gd name="T18" fmla="*/ 66 w 115"/>
                  <a:gd name="T19" fmla="*/ 0 h 71"/>
                  <a:gd name="T20" fmla="*/ 74 w 115"/>
                  <a:gd name="T21" fmla="*/ 2 h 71"/>
                  <a:gd name="T22" fmla="*/ 80 w 115"/>
                  <a:gd name="T23" fmla="*/ 13 h 71"/>
                  <a:gd name="T24" fmla="*/ 88 w 115"/>
                  <a:gd name="T25" fmla="*/ 2 h 71"/>
                  <a:gd name="T26" fmla="*/ 92 w 115"/>
                  <a:gd name="T27" fmla="*/ 11 h 71"/>
                  <a:gd name="T28" fmla="*/ 98 w 115"/>
                  <a:gd name="T29" fmla="*/ 11 h 71"/>
                  <a:gd name="T30" fmla="*/ 108 w 115"/>
                  <a:gd name="T31" fmla="*/ 11 h 71"/>
                  <a:gd name="T32" fmla="*/ 114 w 115"/>
                  <a:gd name="T33" fmla="*/ 16 h 71"/>
                  <a:gd name="T34" fmla="*/ 108 w 115"/>
                  <a:gd name="T35" fmla="*/ 24 h 71"/>
                  <a:gd name="T36" fmla="*/ 108 w 115"/>
                  <a:gd name="T37" fmla="*/ 30 h 71"/>
                  <a:gd name="T38" fmla="*/ 102 w 115"/>
                  <a:gd name="T39" fmla="*/ 36 h 71"/>
                  <a:gd name="T40" fmla="*/ 94 w 115"/>
                  <a:gd name="T41" fmla="*/ 41 h 71"/>
                  <a:gd name="T42" fmla="*/ 92 w 115"/>
                  <a:gd name="T43" fmla="*/ 50 h 71"/>
                  <a:gd name="T44" fmla="*/ 90 w 115"/>
                  <a:gd name="T45" fmla="*/ 58 h 71"/>
                  <a:gd name="T46" fmla="*/ 84 w 115"/>
                  <a:gd name="T47" fmla="*/ 63 h 71"/>
                  <a:gd name="T48" fmla="*/ 80 w 115"/>
                  <a:gd name="T49" fmla="*/ 66 h 71"/>
                  <a:gd name="T50" fmla="*/ 74 w 115"/>
                  <a:gd name="T51" fmla="*/ 75 h 71"/>
                  <a:gd name="T52" fmla="*/ 70 w 115"/>
                  <a:gd name="T53" fmla="*/ 75 h 71"/>
                  <a:gd name="T54" fmla="*/ 68 w 115"/>
                  <a:gd name="T55" fmla="*/ 75 h 71"/>
                  <a:gd name="T56" fmla="*/ 66 w 115"/>
                  <a:gd name="T57" fmla="*/ 72 h 71"/>
                  <a:gd name="T58" fmla="*/ 64 w 115"/>
                  <a:gd name="T59" fmla="*/ 75 h 71"/>
                  <a:gd name="T60" fmla="*/ 60 w 115"/>
                  <a:gd name="T61" fmla="*/ 80 h 71"/>
                  <a:gd name="T62" fmla="*/ 56 w 115"/>
                  <a:gd name="T63" fmla="*/ 80 h 71"/>
                  <a:gd name="T64" fmla="*/ 52 w 115"/>
                  <a:gd name="T65" fmla="*/ 77 h 71"/>
                  <a:gd name="T66" fmla="*/ 46 w 115"/>
                  <a:gd name="T67" fmla="*/ 83 h 71"/>
                  <a:gd name="T68" fmla="*/ 46 w 115"/>
                  <a:gd name="T69" fmla="*/ 90 h 71"/>
                  <a:gd name="T70" fmla="*/ 42 w 115"/>
                  <a:gd name="T71" fmla="*/ 97 h 71"/>
                  <a:gd name="T72" fmla="*/ 16 w 115"/>
                  <a:gd name="T73" fmla="*/ 88 h 71"/>
                  <a:gd name="T74" fmla="*/ 6 w 115"/>
                  <a:gd name="T75" fmla="*/ 83 h 71"/>
                  <a:gd name="T76" fmla="*/ 4 w 115"/>
                  <a:gd name="T77" fmla="*/ 72 h 71"/>
                  <a:gd name="T78" fmla="*/ 0 w 115"/>
                  <a:gd name="T79" fmla="*/ 63 h 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5"/>
                  <a:gd name="T121" fmla="*/ 0 h 71"/>
                  <a:gd name="T122" fmla="*/ 115 w 115"/>
                  <a:gd name="T123" fmla="*/ 71 h 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5" h="71">
                    <a:moveTo>
                      <a:pt x="0" y="46"/>
                    </a:moveTo>
                    <a:lnTo>
                      <a:pt x="16" y="36"/>
                    </a:lnTo>
                    <a:lnTo>
                      <a:pt x="20" y="26"/>
                    </a:lnTo>
                    <a:lnTo>
                      <a:pt x="24" y="26"/>
                    </a:lnTo>
                    <a:lnTo>
                      <a:pt x="30" y="22"/>
                    </a:lnTo>
                    <a:lnTo>
                      <a:pt x="34" y="22"/>
                    </a:lnTo>
                    <a:lnTo>
                      <a:pt x="34" y="12"/>
                    </a:lnTo>
                    <a:lnTo>
                      <a:pt x="46" y="10"/>
                    </a:lnTo>
                    <a:lnTo>
                      <a:pt x="54" y="10"/>
                    </a:lnTo>
                    <a:lnTo>
                      <a:pt x="66" y="0"/>
                    </a:lnTo>
                    <a:lnTo>
                      <a:pt x="74" y="2"/>
                    </a:lnTo>
                    <a:lnTo>
                      <a:pt x="80" y="10"/>
                    </a:lnTo>
                    <a:lnTo>
                      <a:pt x="88" y="2"/>
                    </a:lnTo>
                    <a:lnTo>
                      <a:pt x="92" y="8"/>
                    </a:lnTo>
                    <a:lnTo>
                      <a:pt x="98" y="8"/>
                    </a:lnTo>
                    <a:lnTo>
                      <a:pt x="108" y="8"/>
                    </a:lnTo>
                    <a:lnTo>
                      <a:pt x="114" y="12"/>
                    </a:lnTo>
                    <a:lnTo>
                      <a:pt x="108" y="18"/>
                    </a:lnTo>
                    <a:lnTo>
                      <a:pt x="108" y="22"/>
                    </a:lnTo>
                    <a:lnTo>
                      <a:pt x="102" y="26"/>
                    </a:lnTo>
                    <a:lnTo>
                      <a:pt x="94" y="30"/>
                    </a:lnTo>
                    <a:lnTo>
                      <a:pt x="92" y="36"/>
                    </a:lnTo>
                    <a:lnTo>
                      <a:pt x="90" y="42"/>
                    </a:lnTo>
                    <a:lnTo>
                      <a:pt x="84" y="46"/>
                    </a:lnTo>
                    <a:lnTo>
                      <a:pt x="80" y="48"/>
                    </a:lnTo>
                    <a:lnTo>
                      <a:pt x="74" y="54"/>
                    </a:lnTo>
                    <a:lnTo>
                      <a:pt x="70" y="54"/>
                    </a:lnTo>
                    <a:lnTo>
                      <a:pt x="68" y="54"/>
                    </a:lnTo>
                    <a:lnTo>
                      <a:pt x="66" y="52"/>
                    </a:lnTo>
                    <a:lnTo>
                      <a:pt x="64" y="54"/>
                    </a:lnTo>
                    <a:lnTo>
                      <a:pt x="60" y="58"/>
                    </a:lnTo>
                    <a:lnTo>
                      <a:pt x="56" y="58"/>
                    </a:lnTo>
                    <a:lnTo>
                      <a:pt x="52" y="56"/>
                    </a:lnTo>
                    <a:lnTo>
                      <a:pt x="46" y="60"/>
                    </a:lnTo>
                    <a:lnTo>
                      <a:pt x="46" y="66"/>
                    </a:lnTo>
                    <a:lnTo>
                      <a:pt x="42" y="70"/>
                    </a:lnTo>
                    <a:lnTo>
                      <a:pt x="16" y="64"/>
                    </a:lnTo>
                    <a:lnTo>
                      <a:pt x="6" y="60"/>
                    </a:lnTo>
                    <a:lnTo>
                      <a:pt x="4" y="52"/>
                    </a:lnTo>
                    <a:lnTo>
                      <a:pt x="0" y="46"/>
                    </a:lnTo>
                  </a:path>
                </a:pathLst>
              </a:custGeom>
              <a:solidFill>
                <a:schemeClr val="hlink"/>
              </a:solidFill>
              <a:ln w="12700" cap="rnd">
                <a:solidFill>
                  <a:schemeClr val="bg1"/>
                </a:solidFill>
                <a:round/>
                <a:headEnd/>
                <a:tailEnd/>
              </a:ln>
            </p:spPr>
            <p:txBody>
              <a:bodyPr/>
              <a:lstStyle/>
              <a:p>
                <a:endParaRPr lang="en-US"/>
              </a:p>
            </p:txBody>
          </p:sp>
          <p:sp>
            <p:nvSpPr>
              <p:cNvPr id="14061" name="Freeform 342"/>
              <p:cNvSpPr>
                <a:spLocks/>
              </p:cNvSpPr>
              <p:nvPr/>
            </p:nvSpPr>
            <p:spPr bwMode="ltGray">
              <a:xfrm>
                <a:off x="2906" y="1544"/>
                <a:ext cx="144" cy="140"/>
              </a:xfrm>
              <a:custGeom>
                <a:avLst/>
                <a:gdLst>
                  <a:gd name="T0" fmla="*/ 2 w 145"/>
                  <a:gd name="T1" fmla="*/ 97 h 125"/>
                  <a:gd name="T2" fmla="*/ 20 w 145"/>
                  <a:gd name="T3" fmla="*/ 91 h 125"/>
                  <a:gd name="T4" fmla="*/ 28 w 145"/>
                  <a:gd name="T5" fmla="*/ 80 h 125"/>
                  <a:gd name="T6" fmla="*/ 34 w 145"/>
                  <a:gd name="T7" fmla="*/ 62 h 125"/>
                  <a:gd name="T8" fmla="*/ 42 w 145"/>
                  <a:gd name="T9" fmla="*/ 48 h 125"/>
                  <a:gd name="T10" fmla="*/ 48 w 145"/>
                  <a:gd name="T11" fmla="*/ 34 h 125"/>
                  <a:gd name="T12" fmla="*/ 42 w 145"/>
                  <a:gd name="T13" fmla="*/ 17 h 125"/>
                  <a:gd name="T14" fmla="*/ 60 w 145"/>
                  <a:gd name="T15" fmla="*/ 0 h 125"/>
                  <a:gd name="T16" fmla="*/ 66 w 145"/>
                  <a:gd name="T17" fmla="*/ 9 h 125"/>
                  <a:gd name="T18" fmla="*/ 77 w 145"/>
                  <a:gd name="T19" fmla="*/ 13 h 125"/>
                  <a:gd name="T20" fmla="*/ 91 w 145"/>
                  <a:gd name="T21" fmla="*/ 17 h 125"/>
                  <a:gd name="T22" fmla="*/ 103 w 145"/>
                  <a:gd name="T23" fmla="*/ 17 h 125"/>
                  <a:gd name="T24" fmla="*/ 117 w 145"/>
                  <a:gd name="T25" fmla="*/ 17 h 125"/>
                  <a:gd name="T26" fmla="*/ 123 w 145"/>
                  <a:gd name="T27" fmla="*/ 34 h 125"/>
                  <a:gd name="T28" fmla="*/ 123 w 145"/>
                  <a:gd name="T29" fmla="*/ 50 h 125"/>
                  <a:gd name="T30" fmla="*/ 129 w 145"/>
                  <a:gd name="T31" fmla="*/ 67 h 125"/>
                  <a:gd name="T32" fmla="*/ 135 w 145"/>
                  <a:gd name="T33" fmla="*/ 73 h 125"/>
                  <a:gd name="T34" fmla="*/ 141 w 145"/>
                  <a:gd name="T35" fmla="*/ 82 h 125"/>
                  <a:gd name="T36" fmla="*/ 135 w 145"/>
                  <a:gd name="T37" fmla="*/ 95 h 125"/>
                  <a:gd name="T38" fmla="*/ 133 w 145"/>
                  <a:gd name="T39" fmla="*/ 109 h 125"/>
                  <a:gd name="T40" fmla="*/ 137 w 145"/>
                  <a:gd name="T41" fmla="*/ 129 h 125"/>
                  <a:gd name="T42" fmla="*/ 133 w 145"/>
                  <a:gd name="T43" fmla="*/ 138 h 125"/>
                  <a:gd name="T44" fmla="*/ 101 w 145"/>
                  <a:gd name="T45" fmla="*/ 146 h 125"/>
                  <a:gd name="T46" fmla="*/ 95 w 145"/>
                  <a:gd name="T47" fmla="*/ 146 h 125"/>
                  <a:gd name="T48" fmla="*/ 64 w 145"/>
                  <a:gd name="T49" fmla="*/ 152 h 125"/>
                  <a:gd name="T50" fmla="*/ 54 w 145"/>
                  <a:gd name="T51" fmla="*/ 157 h 125"/>
                  <a:gd name="T52" fmla="*/ 36 w 145"/>
                  <a:gd name="T53" fmla="*/ 164 h 125"/>
                  <a:gd name="T54" fmla="*/ 22 w 145"/>
                  <a:gd name="T55" fmla="*/ 164 h 125"/>
                  <a:gd name="T56" fmla="*/ 8 w 145"/>
                  <a:gd name="T57" fmla="*/ 175 h 125"/>
                  <a:gd name="T58" fmla="*/ 6 w 145"/>
                  <a:gd name="T59" fmla="*/ 164 h 125"/>
                  <a:gd name="T60" fmla="*/ 2 w 145"/>
                  <a:gd name="T61" fmla="*/ 155 h 125"/>
                  <a:gd name="T62" fmla="*/ 0 w 145"/>
                  <a:gd name="T63" fmla="*/ 146 h 125"/>
                  <a:gd name="T64" fmla="*/ 4 w 145"/>
                  <a:gd name="T65" fmla="*/ 136 h 125"/>
                  <a:gd name="T66" fmla="*/ 6 w 145"/>
                  <a:gd name="T67" fmla="*/ 115 h 125"/>
                  <a:gd name="T68" fmla="*/ 2 w 145"/>
                  <a:gd name="T69" fmla="*/ 97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
                  <a:gd name="T106" fmla="*/ 0 h 125"/>
                  <a:gd name="T107" fmla="*/ 145 w 145"/>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 h="125">
                    <a:moveTo>
                      <a:pt x="2" y="70"/>
                    </a:moveTo>
                    <a:lnTo>
                      <a:pt x="20" y="64"/>
                    </a:lnTo>
                    <a:lnTo>
                      <a:pt x="28" y="56"/>
                    </a:lnTo>
                    <a:lnTo>
                      <a:pt x="34" y="44"/>
                    </a:lnTo>
                    <a:lnTo>
                      <a:pt x="42" y="34"/>
                    </a:lnTo>
                    <a:lnTo>
                      <a:pt x="48" y="24"/>
                    </a:lnTo>
                    <a:lnTo>
                      <a:pt x="42" y="12"/>
                    </a:lnTo>
                    <a:lnTo>
                      <a:pt x="60" y="0"/>
                    </a:lnTo>
                    <a:lnTo>
                      <a:pt x="66" y="6"/>
                    </a:lnTo>
                    <a:lnTo>
                      <a:pt x="80" y="10"/>
                    </a:lnTo>
                    <a:lnTo>
                      <a:pt x="94" y="12"/>
                    </a:lnTo>
                    <a:lnTo>
                      <a:pt x="106" y="12"/>
                    </a:lnTo>
                    <a:lnTo>
                      <a:pt x="120" y="12"/>
                    </a:lnTo>
                    <a:lnTo>
                      <a:pt x="126" y="24"/>
                    </a:lnTo>
                    <a:lnTo>
                      <a:pt x="126" y="36"/>
                    </a:lnTo>
                    <a:lnTo>
                      <a:pt x="132" y="48"/>
                    </a:lnTo>
                    <a:lnTo>
                      <a:pt x="138" y="52"/>
                    </a:lnTo>
                    <a:lnTo>
                      <a:pt x="144" y="58"/>
                    </a:lnTo>
                    <a:lnTo>
                      <a:pt x="138" y="68"/>
                    </a:lnTo>
                    <a:lnTo>
                      <a:pt x="136" y="78"/>
                    </a:lnTo>
                    <a:lnTo>
                      <a:pt x="140" y="92"/>
                    </a:lnTo>
                    <a:lnTo>
                      <a:pt x="136" y="98"/>
                    </a:lnTo>
                    <a:lnTo>
                      <a:pt x="104" y="104"/>
                    </a:lnTo>
                    <a:lnTo>
                      <a:pt x="98" y="104"/>
                    </a:lnTo>
                    <a:lnTo>
                      <a:pt x="64" y="108"/>
                    </a:lnTo>
                    <a:lnTo>
                      <a:pt x="54" y="112"/>
                    </a:lnTo>
                    <a:lnTo>
                      <a:pt x="36" y="116"/>
                    </a:lnTo>
                    <a:lnTo>
                      <a:pt x="22" y="116"/>
                    </a:lnTo>
                    <a:lnTo>
                      <a:pt x="8" y="124"/>
                    </a:lnTo>
                    <a:lnTo>
                      <a:pt x="6" y="116"/>
                    </a:lnTo>
                    <a:lnTo>
                      <a:pt x="2" y="110"/>
                    </a:lnTo>
                    <a:lnTo>
                      <a:pt x="0" y="104"/>
                    </a:lnTo>
                    <a:lnTo>
                      <a:pt x="4" y="96"/>
                    </a:lnTo>
                    <a:lnTo>
                      <a:pt x="6" y="82"/>
                    </a:lnTo>
                    <a:lnTo>
                      <a:pt x="2" y="70"/>
                    </a:lnTo>
                  </a:path>
                </a:pathLst>
              </a:custGeom>
              <a:solidFill>
                <a:schemeClr val="hlink"/>
              </a:solidFill>
              <a:ln w="12700" cap="rnd">
                <a:solidFill>
                  <a:schemeClr val="bg1"/>
                </a:solidFill>
                <a:round/>
                <a:headEnd/>
                <a:tailEnd/>
              </a:ln>
            </p:spPr>
            <p:txBody>
              <a:bodyPr/>
              <a:lstStyle/>
              <a:p>
                <a:endParaRPr lang="en-US"/>
              </a:p>
            </p:txBody>
          </p:sp>
          <p:sp>
            <p:nvSpPr>
              <p:cNvPr id="14062" name="Freeform 343"/>
              <p:cNvSpPr>
                <a:spLocks/>
              </p:cNvSpPr>
              <p:nvPr/>
            </p:nvSpPr>
            <p:spPr bwMode="ltGray">
              <a:xfrm>
                <a:off x="2895" y="1470"/>
                <a:ext cx="73" cy="44"/>
              </a:xfrm>
              <a:custGeom>
                <a:avLst/>
                <a:gdLst>
                  <a:gd name="T0" fmla="*/ 16 w 73"/>
                  <a:gd name="T1" fmla="*/ 52 h 39"/>
                  <a:gd name="T2" fmla="*/ 32 w 73"/>
                  <a:gd name="T3" fmla="*/ 37 h 39"/>
                  <a:gd name="T4" fmla="*/ 56 w 73"/>
                  <a:gd name="T5" fmla="*/ 55 h 39"/>
                  <a:gd name="T6" fmla="*/ 70 w 73"/>
                  <a:gd name="T7" fmla="*/ 41 h 39"/>
                  <a:gd name="T8" fmla="*/ 62 w 73"/>
                  <a:gd name="T9" fmla="*/ 26 h 39"/>
                  <a:gd name="T10" fmla="*/ 66 w 73"/>
                  <a:gd name="T11" fmla="*/ 11 h 39"/>
                  <a:gd name="T12" fmla="*/ 72 w 73"/>
                  <a:gd name="T13" fmla="*/ 2 h 39"/>
                  <a:gd name="T14" fmla="*/ 52 w 73"/>
                  <a:gd name="T15" fmla="*/ 2 h 39"/>
                  <a:gd name="T16" fmla="*/ 42 w 73"/>
                  <a:gd name="T17" fmla="*/ 0 h 39"/>
                  <a:gd name="T18" fmla="*/ 26 w 73"/>
                  <a:gd name="T19" fmla="*/ 7 h 39"/>
                  <a:gd name="T20" fmla="*/ 0 w 73"/>
                  <a:gd name="T21" fmla="*/ 18 h 39"/>
                  <a:gd name="T22" fmla="*/ 16 w 73"/>
                  <a:gd name="T23" fmla="*/ 52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3"/>
                  <a:gd name="T37" fmla="*/ 0 h 39"/>
                  <a:gd name="T38" fmla="*/ 73 w 73"/>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3" h="39">
                    <a:moveTo>
                      <a:pt x="16" y="36"/>
                    </a:moveTo>
                    <a:lnTo>
                      <a:pt x="32" y="26"/>
                    </a:lnTo>
                    <a:lnTo>
                      <a:pt x="56" y="38"/>
                    </a:lnTo>
                    <a:lnTo>
                      <a:pt x="70" y="28"/>
                    </a:lnTo>
                    <a:lnTo>
                      <a:pt x="62" y="18"/>
                    </a:lnTo>
                    <a:lnTo>
                      <a:pt x="66" y="8"/>
                    </a:lnTo>
                    <a:lnTo>
                      <a:pt x="72" y="2"/>
                    </a:lnTo>
                    <a:lnTo>
                      <a:pt x="52" y="2"/>
                    </a:lnTo>
                    <a:lnTo>
                      <a:pt x="42" y="0"/>
                    </a:lnTo>
                    <a:lnTo>
                      <a:pt x="26" y="4"/>
                    </a:lnTo>
                    <a:lnTo>
                      <a:pt x="0" y="12"/>
                    </a:lnTo>
                    <a:lnTo>
                      <a:pt x="16" y="36"/>
                    </a:lnTo>
                  </a:path>
                </a:pathLst>
              </a:custGeom>
              <a:solidFill>
                <a:schemeClr val="hlink"/>
              </a:solidFill>
              <a:ln w="12700" cap="rnd">
                <a:solidFill>
                  <a:schemeClr val="bg1"/>
                </a:solidFill>
                <a:round/>
                <a:headEnd/>
                <a:tailEnd/>
              </a:ln>
            </p:spPr>
            <p:txBody>
              <a:bodyPr/>
              <a:lstStyle/>
              <a:p>
                <a:endParaRPr lang="en-US"/>
              </a:p>
            </p:txBody>
          </p:sp>
          <p:sp>
            <p:nvSpPr>
              <p:cNvPr id="14063" name="Freeform 344"/>
              <p:cNvSpPr>
                <a:spLocks/>
              </p:cNvSpPr>
              <p:nvPr/>
            </p:nvSpPr>
            <p:spPr bwMode="ltGray">
              <a:xfrm>
                <a:off x="2861" y="1533"/>
                <a:ext cx="97" cy="92"/>
              </a:xfrm>
              <a:custGeom>
                <a:avLst/>
                <a:gdLst>
                  <a:gd name="T0" fmla="*/ 48 w 97"/>
                  <a:gd name="T1" fmla="*/ 112 h 83"/>
                  <a:gd name="T2" fmla="*/ 64 w 97"/>
                  <a:gd name="T3" fmla="*/ 101 h 83"/>
                  <a:gd name="T4" fmla="*/ 74 w 97"/>
                  <a:gd name="T5" fmla="*/ 90 h 83"/>
                  <a:gd name="T6" fmla="*/ 80 w 97"/>
                  <a:gd name="T7" fmla="*/ 71 h 83"/>
                  <a:gd name="T8" fmla="*/ 88 w 97"/>
                  <a:gd name="T9" fmla="*/ 63 h 83"/>
                  <a:gd name="T10" fmla="*/ 96 w 97"/>
                  <a:gd name="T11" fmla="*/ 47 h 83"/>
                  <a:gd name="T12" fmla="*/ 90 w 97"/>
                  <a:gd name="T13" fmla="*/ 30 h 83"/>
                  <a:gd name="T14" fmla="*/ 72 w 97"/>
                  <a:gd name="T15" fmla="*/ 4 h 83"/>
                  <a:gd name="T16" fmla="*/ 50 w 97"/>
                  <a:gd name="T17" fmla="*/ 0 h 83"/>
                  <a:gd name="T18" fmla="*/ 40 w 97"/>
                  <a:gd name="T19" fmla="*/ 4 h 83"/>
                  <a:gd name="T20" fmla="*/ 28 w 97"/>
                  <a:gd name="T21" fmla="*/ 9 h 83"/>
                  <a:gd name="T22" fmla="*/ 16 w 97"/>
                  <a:gd name="T23" fmla="*/ 9 h 83"/>
                  <a:gd name="T24" fmla="*/ 0 w 97"/>
                  <a:gd name="T25" fmla="*/ 24 h 83"/>
                  <a:gd name="T26" fmla="*/ 4 w 97"/>
                  <a:gd name="T27" fmla="*/ 65 h 83"/>
                  <a:gd name="T28" fmla="*/ 2 w 97"/>
                  <a:gd name="T29" fmla="*/ 84 h 83"/>
                  <a:gd name="T30" fmla="*/ 42 w 97"/>
                  <a:gd name="T31" fmla="*/ 88 h 83"/>
                  <a:gd name="T32" fmla="*/ 48 w 97"/>
                  <a:gd name="T33" fmla="*/ 112 h 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7"/>
                  <a:gd name="T52" fmla="*/ 0 h 83"/>
                  <a:gd name="T53" fmla="*/ 97 w 97"/>
                  <a:gd name="T54" fmla="*/ 83 h 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7" h="83">
                    <a:moveTo>
                      <a:pt x="48" y="82"/>
                    </a:moveTo>
                    <a:lnTo>
                      <a:pt x="64" y="74"/>
                    </a:lnTo>
                    <a:lnTo>
                      <a:pt x="74" y="66"/>
                    </a:lnTo>
                    <a:lnTo>
                      <a:pt x="80" y="52"/>
                    </a:lnTo>
                    <a:lnTo>
                      <a:pt x="88" y="46"/>
                    </a:lnTo>
                    <a:lnTo>
                      <a:pt x="96" y="34"/>
                    </a:lnTo>
                    <a:lnTo>
                      <a:pt x="90" y="22"/>
                    </a:lnTo>
                    <a:lnTo>
                      <a:pt x="72" y="4"/>
                    </a:lnTo>
                    <a:lnTo>
                      <a:pt x="50" y="0"/>
                    </a:lnTo>
                    <a:lnTo>
                      <a:pt x="40" y="4"/>
                    </a:lnTo>
                    <a:lnTo>
                      <a:pt x="28" y="6"/>
                    </a:lnTo>
                    <a:lnTo>
                      <a:pt x="16" y="6"/>
                    </a:lnTo>
                    <a:lnTo>
                      <a:pt x="0" y="18"/>
                    </a:lnTo>
                    <a:lnTo>
                      <a:pt x="4" y="48"/>
                    </a:lnTo>
                    <a:lnTo>
                      <a:pt x="2" y="62"/>
                    </a:lnTo>
                    <a:lnTo>
                      <a:pt x="42" y="64"/>
                    </a:lnTo>
                    <a:lnTo>
                      <a:pt x="48" y="82"/>
                    </a:lnTo>
                  </a:path>
                </a:pathLst>
              </a:custGeom>
              <a:solidFill>
                <a:schemeClr val="hlink"/>
              </a:solidFill>
              <a:ln w="12700" cap="rnd">
                <a:solidFill>
                  <a:schemeClr val="bg1"/>
                </a:solidFill>
                <a:round/>
                <a:headEnd/>
                <a:tailEnd/>
              </a:ln>
            </p:spPr>
            <p:txBody>
              <a:bodyPr/>
              <a:lstStyle/>
              <a:p>
                <a:endParaRPr lang="en-US"/>
              </a:p>
            </p:txBody>
          </p:sp>
          <p:sp>
            <p:nvSpPr>
              <p:cNvPr id="14064" name="Freeform 345"/>
              <p:cNvSpPr>
                <a:spLocks/>
              </p:cNvSpPr>
              <p:nvPr/>
            </p:nvSpPr>
            <p:spPr bwMode="ltGray">
              <a:xfrm>
                <a:off x="2901" y="1499"/>
                <a:ext cx="68" cy="59"/>
              </a:xfrm>
              <a:custGeom>
                <a:avLst/>
                <a:gdLst>
                  <a:gd name="T0" fmla="*/ 0 w 69"/>
                  <a:gd name="T1" fmla="*/ 47 h 53"/>
                  <a:gd name="T2" fmla="*/ 10 w 69"/>
                  <a:gd name="T3" fmla="*/ 41 h 53"/>
                  <a:gd name="T4" fmla="*/ 34 w 69"/>
                  <a:gd name="T5" fmla="*/ 47 h 53"/>
                  <a:gd name="T6" fmla="*/ 47 w 69"/>
                  <a:gd name="T7" fmla="*/ 72 h 53"/>
                  <a:gd name="T8" fmla="*/ 61 w 69"/>
                  <a:gd name="T9" fmla="*/ 56 h 53"/>
                  <a:gd name="T10" fmla="*/ 65 w 69"/>
                  <a:gd name="T11" fmla="*/ 39 h 53"/>
                  <a:gd name="T12" fmla="*/ 47 w 69"/>
                  <a:gd name="T13" fmla="*/ 13 h 53"/>
                  <a:gd name="T14" fmla="*/ 24 w 69"/>
                  <a:gd name="T15" fmla="*/ 0 h 53"/>
                  <a:gd name="T16" fmla="*/ 8 w 69"/>
                  <a:gd name="T17" fmla="*/ 13 h 53"/>
                  <a:gd name="T18" fmla="*/ 0 w 69"/>
                  <a:gd name="T19" fmla="*/ 47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53"/>
                  <a:gd name="T32" fmla="*/ 69 w 69"/>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53">
                    <a:moveTo>
                      <a:pt x="0" y="34"/>
                    </a:moveTo>
                    <a:lnTo>
                      <a:pt x="10" y="30"/>
                    </a:lnTo>
                    <a:lnTo>
                      <a:pt x="34" y="34"/>
                    </a:lnTo>
                    <a:lnTo>
                      <a:pt x="50" y="52"/>
                    </a:lnTo>
                    <a:lnTo>
                      <a:pt x="64" y="40"/>
                    </a:lnTo>
                    <a:lnTo>
                      <a:pt x="68" y="28"/>
                    </a:lnTo>
                    <a:lnTo>
                      <a:pt x="50" y="10"/>
                    </a:lnTo>
                    <a:lnTo>
                      <a:pt x="24" y="0"/>
                    </a:lnTo>
                    <a:lnTo>
                      <a:pt x="8" y="10"/>
                    </a:lnTo>
                    <a:lnTo>
                      <a:pt x="0" y="34"/>
                    </a:lnTo>
                  </a:path>
                </a:pathLst>
              </a:custGeom>
              <a:solidFill>
                <a:schemeClr val="hlink"/>
              </a:solidFill>
              <a:ln w="12700" cap="rnd">
                <a:solidFill>
                  <a:schemeClr val="bg1"/>
                </a:solidFill>
                <a:round/>
                <a:headEnd/>
                <a:tailEnd/>
              </a:ln>
            </p:spPr>
            <p:txBody>
              <a:bodyPr/>
              <a:lstStyle/>
              <a:p>
                <a:endParaRPr lang="en-US"/>
              </a:p>
            </p:txBody>
          </p:sp>
          <p:sp>
            <p:nvSpPr>
              <p:cNvPr id="14065" name="Freeform 346"/>
              <p:cNvSpPr>
                <a:spLocks/>
              </p:cNvSpPr>
              <p:nvPr/>
            </p:nvSpPr>
            <p:spPr bwMode="ltGray">
              <a:xfrm>
                <a:off x="2897" y="1638"/>
                <a:ext cx="273" cy="218"/>
              </a:xfrm>
              <a:custGeom>
                <a:avLst/>
                <a:gdLst>
                  <a:gd name="T0" fmla="*/ 226 w 275"/>
                  <a:gd name="T1" fmla="*/ 184 h 195"/>
                  <a:gd name="T2" fmla="*/ 228 w 275"/>
                  <a:gd name="T3" fmla="*/ 177 h 195"/>
                  <a:gd name="T4" fmla="*/ 236 w 275"/>
                  <a:gd name="T5" fmla="*/ 168 h 195"/>
                  <a:gd name="T6" fmla="*/ 252 w 275"/>
                  <a:gd name="T7" fmla="*/ 173 h 195"/>
                  <a:gd name="T8" fmla="*/ 262 w 275"/>
                  <a:gd name="T9" fmla="*/ 170 h 195"/>
                  <a:gd name="T10" fmla="*/ 262 w 275"/>
                  <a:gd name="T11" fmla="*/ 154 h 195"/>
                  <a:gd name="T12" fmla="*/ 268 w 275"/>
                  <a:gd name="T13" fmla="*/ 131 h 195"/>
                  <a:gd name="T14" fmla="*/ 264 w 275"/>
                  <a:gd name="T15" fmla="*/ 120 h 195"/>
                  <a:gd name="T16" fmla="*/ 246 w 275"/>
                  <a:gd name="T17" fmla="*/ 108 h 195"/>
                  <a:gd name="T18" fmla="*/ 240 w 275"/>
                  <a:gd name="T19" fmla="*/ 95 h 195"/>
                  <a:gd name="T20" fmla="*/ 234 w 275"/>
                  <a:gd name="T21" fmla="*/ 95 h 195"/>
                  <a:gd name="T22" fmla="*/ 228 w 275"/>
                  <a:gd name="T23" fmla="*/ 75 h 195"/>
                  <a:gd name="T24" fmla="*/ 222 w 275"/>
                  <a:gd name="T25" fmla="*/ 61 h 195"/>
                  <a:gd name="T26" fmla="*/ 218 w 275"/>
                  <a:gd name="T27" fmla="*/ 45 h 195"/>
                  <a:gd name="T28" fmla="*/ 206 w 275"/>
                  <a:gd name="T29" fmla="*/ 42 h 195"/>
                  <a:gd name="T30" fmla="*/ 199 w 275"/>
                  <a:gd name="T31" fmla="*/ 25 h 195"/>
                  <a:gd name="T32" fmla="*/ 191 w 275"/>
                  <a:gd name="T33" fmla="*/ 20 h 195"/>
                  <a:gd name="T34" fmla="*/ 177 w 275"/>
                  <a:gd name="T35" fmla="*/ 0 h 195"/>
                  <a:gd name="T36" fmla="*/ 163 w 275"/>
                  <a:gd name="T37" fmla="*/ 0 h 195"/>
                  <a:gd name="T38" fmla="*/ 145 w 275"/>
                  <a:gd name="T39" fmla="*/ 9 h 195"/>
                  <a:gd name="T40" fmla="*/ 141 w 275"/>
                  <a:gd name="T41" fmla="*/ 20 h 195"/>
                  <a:gd name="T42" fmla="*/ 115 w 275"/>
                  <a:gd name="T43" fmla="*/ 28 h 195"/>
                  <a:gd name="T44" fmla="*/ 71 w 275"/>
                  <a:gd name="T45" fmla="*/ 31 h 195"/>
                  <a:gd name="T46" fmla="*/ 64 w 275"/>
                  <a:gd name="T47" fmla="*/ 39 h 195"/>
                  <a:gd name="T48" fmla="*/ 48 w 275"/>
                  <a:gd name="T49" fmla="*/ 45 h 195"/>
                  <a:gd name="T50" fmla="*/ 30 w 275"/>
                  <a:gd name="T51" fmla="*/ 45 h 195"/>
                  <a:gd name="T52" fmla="*/ 18 w 275"/>
                  <a:gd name="T53" fmla="*/ 53 h 195"/>
                  <a:gd name="T54" fmla="*/ 20 w 275"/>
                  <a:gd name="T55" fmla="*/ 70 h 195"/>
                  <a:gd name="T56" fmla="*/ 18 w 275"/>
                  <a:gd name="T57" fmla="*/ 84 h 195"/>
                  <a:gd name="T58" fmla="*/ 8 w 275"/>
                  <a:gd name="T59" fmla="*/ 89 h 195"/>
                  <a:gd name="T60" fmla="*/ 2 w 275"/>
                  <a:gd name="T61" fmla="*/ 95 h 195"/>
                  <a:gd name="T62" fmla="*/ 0 w 275"/>
                  <a:gd name="T63" fmla="*/ 131 h 195"/>
                  <a:gd name="T64" fmla="*/ 0 w 275"/>
                  <a:gd name="T65" fmla="*/ 149 h 195"/>
                  <a:gd name="T66" fmla="*/ 6 w 275"/>
                  <a:gd name="T67" fmla="*/ 157 h 195"/>
                  <a:gd name="T68" fmla="*/ 22 w 275"/>
                  <a:gd name="T69" fmla="*/ 157 h 195"/>
                  <a:gd name="T70" fmla="*/ 38 w 275"/>
                  <a:gd name="T71" fmla="*/ 170 h 195"/>
                  <a:gd name="T72" fmla="*/ 50 w 275"/>
                  <a:gd name="T73" fmla="*/ 162 h 195"/>
                  <a:gd name="T74" fmla="*/ 58 w 275"/>
                  <a:gd name="T75" fmla="*/ 149 h 195"/>
                  <a:gd name="T76" fmla="*/ 68 w 275"/>
                  <a:gd name="T77" fmla="*/ 149 h 195"/>
                  <a:gd name="T78" fmla="*/ 68 w 275"/>
                  <a:gd name="T79" fmla="*/ 157 h 195"/>
                  <a:gd name="T80" fmla="*/ 75 w 275"/>
                  <a:gd name="T81" fmla="*/ 168 h 195"/>
                  <a:gd name="T82" fmla="*/ 81 w 275"/>
                  <a:gd name="T83" fmla="*/ 173 h 195"/>
                  <a:gd name="T84" fmla="*/ 91 w 275"/>
                  <a:gd name="T85" fmla="*/ 177 h 195"/>
                  <a:gd name="T86" fmla="*/ 107 w 275"/>
                  <a:gd name="T87" fmla="*/ 197 h 195"/>
                  <a:gd name="T88" fmla="*/ 117 w 275"/>
                  <a:gd name="T89" fmla="*/ 210 h 195"/>
                  <a:gd name="T90" fmla="*/ 139 w 275"/>
                  <a:gd name="T91" fmla="*/ 206 h 195"/>
                  <a:gd name="T92" fmla="*/ 147 w 275"/>
                  <a:gd name="T93" fmla="*/ 235 h 195"/>
                  <a:gd name="T94" fmla="*/ 161 w 275"/>
                  <a:gd name="T95" fmla="*/ 265 h 195"/>
                  <a:gd name="T96" fmla="*/ 177 w 275"/>
                  <a:gd name="T97" fmla="*/ 272 h 195"/>
                  <a:gd name="T98" fmla="*/ 203 w 275"/>
                  <a:gd name="T99" fmla="*/ 248 h 195"/>
                  <a:gd name="T100" fmla="*/ 187 w 275"/>
                  <a:gd name="T101" fmla="*/ 233 h 195"/>
                  <a:gd name="T102" fmla="*/ 177 w 275"/>
                  <a:gd name="T103" fmla="*/ 212 h 195"/>
                  <a:gd name="T104" fmla="*/ 199 w 275"/>
                  <a:gd name="T105" fmla="*/ 199 h 195"/>
                  <a:gd name="T106" fmla="*/ 226 w 275"/>
                  <a:gd name="T107" fmla="*/ 184 h 19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75"/>
                  <a:gd name="T163" fmla="*/ 0 h 195"/>
                  <a:gd name="T164" fmla="*/ 275 w 275"/>
                  <a:gd name="T165" fmla="*/ 195 h 19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75" h="195">
                    <a:moveTo>
                      <a:pt x="232" y="132"/>
                    </a:moveTo>
                    <a:lnTo>
                      <a:pt x="234" y="126"/>
                    </a:lnTo>
                    <a:lnTo>
                      <a:pt x="242" y="120"/>
                    </a:lnTo>
                    <a:lnTo>
                      <a:pt x="258" y="124"/>
                    </a:lnTo>
                    <a:lnTo>
                      <a:pt x="268" y="122"/>
                    </a:lnTo>
                    <a:lnTo>
                      <a:pt x="268" y="110"/>
                    </a:lnTo>
                    <a:lnTo>
                      <a:pt x="274" y="94"/>
                    </a:lnTo>
                    <a:lnTo>
                      <a:pt x="270" y="86"/>
                    </a:lnTo>
                    <a:lnTo>
                      <a:pt x="252" y="78"/>
                    </a:lnTo>
                    <a:lnTo>
                      <a:pt x="246" y="68"/>
                    </a:lnTo>
                    <a:lnTo>
                      <a:pt x="240" y="68"/>
                    </a:lnTo>
                    <a:lnTo>
                      <a:pt x="234" y="54"/>
                    </a:lnTo>
                    <a:lnTo>
                      <a:pt x="228" y="44"/>
                    </a:lnTo>
                    <a:lnTo>
                      <a:pt x="224" y="32"/>
                    </a:lnTo>
                    <a:lnTo>
                      <a:pt x="212" y="30"/>
                    </a:lnTo>
                    <a:lnTo>
                      <a:pt x="202" y="18"/>
                    </a:lnTo>
                    <a:lnTo>
                      <a:pt x="194" y="14"/>
                    </a:lnTo>
                    <a:lnTo>
                      <a:pt x="180" y="0"/>
                    </a:lnTo>
                    <a:lnTo>
                      <a:pt x="166" y="0"/>
                    </a:lnTo>
                    <a:lnTo>
                      <a:pt x="148" y="6"/>
                    </a:lnTo>
                    <a:lnTo>
                      <a:pt x="144" y="14"/>
                    </a:lnTo>
                    <a:lnTo>
                      <a:pt x="118" y="20"/>
                    </a:lnTo>
                    <a:lnTo>
                      <a:pt x="74" y="22"/>
                    </a:lnTo>
                    <a:lnTo>
                      <a:pt x="64" y="28"/>
                    </a:lnTo>
                    <a:lnTo>
                      <a:pt x="48" y="32"/>
                    </a:lnTo>
                    <a:lnTo>
                      <a:pt x="30" y="32"/>
                    </a:lnTo>
                    <a:lnTo>
                      <a:pt x="18" y="38"/>
                    </a:lnTo>
                    <a:lnTo>
                      <a:pt x="20" y="50"/>
                    </a:lnTo>
                    <a:lnTo>
                      <a:pt x="18" y="60"/>
                    </a:lnTo>
                    <a:lnTo>
                      <a:pt x="8" y="64"/>
                    </a:lnTo>
                    <a:lnTo>
                      <a:pt x="2" y="68"/>
                    </a:lnTo>
                    <a:lnTo>
                      <a:pt x="0" y="94"/>
                    </a:lnTo>
                    <a:lnTo>
                      <a:pt x="0" y="106"/>
                    </a:lnTo>
                    <a:lnTo>
                      <a:pt x="6" y="112"/>
                    </a:lnTo>
                    <a:lnTo>
                      <a:pt x="22" y="112"/>
                    </a:lnTo>
                    <a:lnTo>
                      <a:pt x="38" y="122"/>
                    </a:lnTo>
                    <a:lnTo>
                      <a:pt x="50" y="116"/>
                    </a:lnTo>
                    <a:lnTo>
                      <a:pt x="58" y="106"/>
                    </a:lnTo>
                    <a:lnTo>
                      <a:pt x="68" y="106"/>
                    </a:lnTo>
                    <a:lnTo>
                      <a:pt x="70" y="112"/>
                    </a:lnTo>
                    <a:lnTo>
                      <a:pt x="78" y="120"/>
                    </a:lnTo>
                    <a:lnTo>
                      <a:pt x="84" y="124"/>
                    </a:lnTo>
                    <a:lnTo>
                      <a:pt x="94" y="126"/>
                    </a:lnTo>
                    <a:lnTo>
                      <a:pt x="110" y="140"/>
                    </a:lnTo>
                    <a:lnTo>
                      <a:pt x="120" y="150"/>
                    </a:lnTo>
                    <a:lnTo>
                      <a:pt x="142" y="148"/>
                    </a:lnTo>
                    <a:lnTo>
                      <a:pt x="150" y="168"/>
                    </a:lnTo>
                    <a:lnTo>
                      <a:pt x="164" y="190"/>
                    </a:lnTo>
                    <a:lnTo>
                      <a:pt x="180" y="194"/>
                    </a:lnTo>
                    <a:lnTo>
                      <a:pt x="206" y="178"/>
                    </a:lnTo>
                    <a:lnTo>
                      <a:pt x="190" y="166"/>
                    </a:lnTo>
                    <a:lnTo>
                      <a:pt x="180" y="152"/>
                    </a:lnTo>
                    <a:lnTo>
                      <a:pt x="202" y="142"/>
                    </a:lnTo>
                    <a:lnTo>
                      <a:pt x="232" y="132"/>
                    </a:lnTo>
                  </a:path>
                </a:pathLst>
              </a:custGeom>
              <a:solidFill>
                <a:schemeClr val="hlink"/>
              </a:solidFill>
              <a:ln w="12700" cap="rnd">
                <a:solidFill>
                  <a:schemeClr val="bg1"/>
                </a:solidFill>
                <a:round/>
                <a:headEnd/>
                <a:tailEnd/>
              </a:ln>
            </p:spPr>
            <p:txBody>
              <a:bodyPr/>
              <a:lstStyle/>
              <a:p>
                <a:endParaRPr lang="en-US"/>
              </a:p>
            </p:txBody>
          </p:sp>
          <p:sp>
            <p:nvSpPr>
              <p:cNvPr id="14066" name="Freeform 347"/>
              <p:cNvSpPr>
                <a:spLocks/>
              </p:cNvSpPr>
              <p:nvPr/>
            </p:nvSpPr>
            <p:spPr bwMode="ltGray">
              <a:xfrm>
                <a:off x="3190" y="1883"/>
                <a:ext cx="106" cy="59"/>
              </a:xfrm>
              <a:custGeom>
                <a:avLst/>
                <a:gdLst>
                  <a:gd name="T0" fmla="*/ 103 w 107"/>
                  <a:gd name="T1" fmla="*/ 50 h 53"/>
                  <a:gd name="T2" fmla="*/ 86 w 107"/>
                  <a:gd name="T3" fmla="*/ 36 h 53"/>
                  <a:gd name="T4" fmla="*/ 73 w 107"/>
                  <a:gd name="T5" fmla="*/ 26 h 53"/>
                  <a:gd name="T6" fmla="*/ 64 w 107"/>
                  <a:gd name="T7" fmla="*/ 12 h 53"/>
                  <a:gd name="T8" fmla="*/ 55 w 107"/>
                  <a:gd name="T9" fmla="*/ 0 h 53"/>
                  <a:gd name="T10" fmla="*/ 55 w 107"/>
                  <a:gd name="T11" fmla="*/ 20 h 53"/>
                  <a:gd name="T12" fmla="*/ 52 w 107"/>
                  <a:gd name="T13" fmla="*/ 23 h 53"/>
                  <a:gd name="T14" fmla="*/ 45 w 107"/>
                  <a:gd name="T15" fmla="*/ 23 h 53"/>
                  <a:gd name="T16" fmla="*/ 39 w 107"/>
                  <a:gd name="T17" fmla="*/ 12 h 53"/>
                  <a:gd name="T18" fmla="*/ 28 w 107"/>
                  <a:gd name="T19" fmla="*/ 12 h 53"/>
                  <a:gd name="T20" fmla="*/ 20 w 107"/>
                  <a:gd name="T21" fmla="*/ 12 h 53"/>
                  <a:gd name="T22" fmla="*/ 9 w 107"/>
                  <a:gd name="T23" fmla="*/ 10 h 53"/>
                  <a:gd name="T24" fmla="*/ 0 w 107"/>
                  <a:gd name="T25" fmla="*/ 22 h 53"/>
                  <a:gd name="T26" fmla="*/ 13 w 107"/>
                  <a:gd name="T27" fmla="*/ 36 h 53"/>
                  <a:gd name="T28" fmla="*/ 33 w 107"/>
                  <a:gd name="T29" fmla="*/ 65 h 53"/>
                  <a:gd name="T30" fmla="*/ 45 w 107"/>
                  <a:gd name="T31" fmla="*/ 72 h 53"/>
                  <a:gd name="T32" fmla="*/ 53 w 107"/>
                  <a:gd name="T33" fmla="*/ 68 h 53"/>
                  <a:gd name="T34" fmla="*/ 55 w 107"/>
                  <a:gd name="T35" fmla="*/ 52 h 53"/>
                  <a:gd name="T36" fmla="*/ 66 w 107"/>
                  <a:gd name="T37" fmla="*/ 52 h 53"/>
                  <a:gd name="T38" fmla="*/ 79 w 107"/>
                  <a:gd name="T39" fmla="*/ 59 h 53"/>
                  <a:gd name="T40" fmla="*/ 86 w 107"/>
                  <a:gd name="T41" fmla="*/ 58 h 53"/>
                  <a:gd name="T42" fmla="*/ 103 w 107"/>
                  <a:gd name="T43" fmla="*/ 50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7"/>
                  <a:gd name="T67" fmla="*/ 0 h 53"/>
                  <a:gd name="T68" fmla="*/ 107 w 107"/>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7" h="53">
                    <a:moveTo>
                      <a:pt x="106" y="36"/>
                    </a:moveTo>
                    <a:lnTo>
                      <a:pt x="89" y="26"/>
                    </a:lnTo>
                    <a:lnTo>
                      <a:pt x="76" y="19"/>
                    </a:lnTo>
                    <a:lnTo>
                      <a:pt x="67" y="9"/>
                    </a:lnTo>
                    <a:lnTo>
                      <a:pt x="58" y="0"/>
                    </a:lnTo>
                    <a:lnTo>
                      <a:pt x="58" y="14"/>
                    </a:lnTo>
                    <a:lnTo>
                      <a:pt x="52" y="17"/>
                    </a:lnTo>
                    <a:lnTo>
                      <a:pt x="45" y="17"/>
                    </a:lnTo>
                    <a:lnTo>
                      <a:pt x="39" y="9"/>
                    </a:lnTo>
                    <a:lnTo>
                      <a:pt x="28" y="9"/>
                    </a:lnTo>
                    <a:lnTo>
                      <a:pt x="20" y="9"/>
                    </a:lnTo>
                    <a:lnTo>
                      <a:pt x="9" y="7"/>
                    </a:lnTo>
                    <a:lnTo>
                      <a:pt x="0" y="16"/>
                    </a:lnTo>
                    <a:lnTo>
                      <a:pt x="13" y="26"/>
                    </a:lnTo>
                    <a:lnTo>
                      <a:pt x="33" y="47"/>
                    </a:lnTo>
                    <a:lnTo>
                      <a:pt x="45" y="52"/>
                    </a:lnTo>
                    <a:lnTo>
                      <a:pt x="54" y="49"/>
                    </a:lnTo>
                    <a:lnTo>
                      <a:pt x="58" y="38"/>
                    </a:lnTo>
                    <a:lnTo>
                      <a:pt x="69" y="38"/>
                    </a:lnTo>
                    <a:lnTo>
                      <a:pt x="82" y="43"/>
                    </a:lnTo>
                    <a:lnTo>
                      <a:pt x="89" y="42"/>
                    </a:lnTo>
                    <a:lnTo>
                      <a:pt x="106" y="36"/>
                    </a:lnTo>
                  </a:path>
                </a:pathLst>
              </a:custGeom>
              <a:solidFill>
                <a:schemeClr val="hlink"/>
              </a:solidFill>
              <a:ln w="12700" cap="rnd">
                <a:solidFill>
                  <a:schemeClr val="bg1"/>
                </a:solidFill>
                <a:round/>
                <a:headEnd/>
                <a:tailEnd/>
              </a:ln>
            </p:spPr>
            <p:txBody>
              <a:bodyPr/>
              <a:lstStyle/>
              <a:p>
                <a:endParaRPr lang="en-US"/>
              </a:p>
            </p:txBody>
          </p:sp>
          <p:sp>
            <p:nvSpPr>
              <p:cNvPr id="14067" name="Freeform 348"/>
              <p:cNvSpPr>
                <a:spLocks/>
              </p:cNvSpPr>
              <p:nvPr/>
            </p:nvSpPr>
            <p:spPr bwMode="ltGray">
              <a:xfrm>
                <a:off x="3189" y="1882"/>
                <a:ext cx="114" cy="68"/>
              </a:xfrm>
              <a:custGeom>
                <a:avLst/>
                <a:gdLst>
                  <a:gd name="T0" fmla="*/ 111 w 115"/>
                  <a:gd name="T1" fmla="*/ 58 h 61"/>
                  <a:gd name="T2" fmla="*/ 93 w 115"/>
                  <a:gd name="T3" fmla="*/ 41 h 61"/>
                  <a:gd name="T4" fmla="*/ 79 w 115"/>
                  <a:gd name="T5" fmla="*/ 31 h 61"/>
                  <a:gd name="T6" fmla="*/ 69 w 115"/>
                  <a:gd name="T7" fmla="*/ 13 h 61"/>
                  <a:gd name="T8" fmla="*/ 59 w 115"/>
                  <a:gd name="T9" fmla="*/ 0 h 61"/>
                  <a:gd name="T10" fmla="*/ 59 w 115"/>
                  <a:gd name="T11" fmla="*/ 22 h 61"/>
                  <a:gd name="T12" fmla="*/ 56 w 115"/>
                  <a:gd name="T13" fmla="*/ 28 h 61"/>
                  <a:gd name="T14" fmla="*/ 48 w 115"/>
                  <a:gd name="T15" fmla="*/ 28 h 61"/>
                  <a:gd name="T16" fmla="*/ 42 w 115"/>
                  <a:gd name="T17" fmla="*/ 13 h 61"/>
                  <a:gd name="T18" fmla="*/ 30 w 115"/>
                  <a:gd name="T19" fmla="*/ 13 h 61"/>
                  <a:gd name="T20" fmla="*/ 22 w 115"/>
                  <a:gd name="T21" fmla="*/ 13 h 61"/>
                  <a:gd name="T22" fmla="*/ 10 w 115"/>
                  <a:gd name="T23" fmla="*/ 11 h 61"/>
                  <a:gd name="T24" fmla="*/ 0 w 115"/>
                  <a:gd name="T25" fmla="*/ 25 h 61"/>
                  <a:gd name="T26" fmla="*/ 14 w 115"/>
                  <a:gd name="T27" fmla="*/ 41 h 61"/>
                  <a:gd name="T28" fmla="*/ 36 w 115"/>
                  <a:gd name="T29" fmla="*/ 75 h 61"/>
                  <a:gd name="T30" fmla="*/ 48 w 115"/>
                  <a:gd name="T31" fmla="*/ 84 h 61"/>
                  <a:gd name="T32" fmla="*/ 57 w 115"/>
                  <a:gd name="T33" fmla="*/ 77 h 61"/>
                  <a:gd name="T34" fmla="*/ 59 w 115"/>
                  <a:gd name="T35" fmla="*/ 61 h 61"/>
                  <a:gd name="T36" fmla="*/ 71 w 115"/>
                  <a:gd name="T37" fmla="*/ 61 h 61"/>
                  <a:gd name="T38" fmla="*/ 85 w 115"/>
                  <a:gd name="T39" fmla="*/ 69 h 61"/>
                  <a:gd name="T40" fmla="*/ 93 w 115"/>
                  <a:gd name="T41" fmla="*/ 67 h 61"/>
                  <a:gd name="T42" fmla="*/ 111 w 115"/>
                  <a:gd name="T43" fmla="*/ 58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5"/>
                  <a:gd name="T67" fmla="*/ 0 h 61"/>
                  <a:gd name="T68" fmla="*/ 115 w 115"/>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5" h="61">
                    <a:moveTo>
                      <a:pt x="114" y="42"/>
                    </a:moveTo>
                    <a:lnTo>
                      <a:pt x="96" y="30"/>
                    </a:lnTo>
                    <a:lnTo>
                      <a:pt x="82" y="22"/>
                    </a:lnTo>
                    <a:lnTo>
                      <a:pt x="72" y="10"/>
                    </a:lnTo>
                    <a:lnTo>
                      <a:pt x="62" y="0"/>
                    </a:lnTo>
                    <a:lnTo>
                      <a:pt x="62" y="16"/>
                    </a:lnTo>
                    <a:lnTo>
                      <a:pt x="56" y="20"/>
                    </a:lnTo>
                    <a:lnTo>
                      <a:pt x="48" y="20"/>
                    </a:lnTo>
                    <a:lnTo>
                      <a:pt x="42" y="10"/>
                    </a:lnTo>
                    <a:lnTo>
                      <a:pt x="30" y="10"/>
                    </a:lnTo>
                    <a:lnTo>
                      <a:pt x="22" y="10"/>
                    </a:lnTo>
                    <a:lnTo>
                      <a:pt x="10" y="8"/>
                    </a:lnTo>
                    <a:lnTo>
                      <a:pt x="0" y="18"/>
                    </a:lnTo>
                    <a:lnTo>
                      <a:pt x="14" y="30"/>
                    </a:lnTo>
                    <a:lnTo>
                      <a:pt x="36" y="54"/>
                    </a:lnTo>
                    <a:lnTo>
                      <a:pt x="48" y="60"/>
                    </a:lnTo>
                    <a:lnTo>
                      <a:pt x="58" y="56"/>
                    </a:lnTo>
                    <a:lnTo>
                      <a:pt x="62" y="44"/>
                    </a:lnTo>
                    <a:lnTo>
                      <a:pt x="74" y="44"/>
                    </a:lnTo>
                    <a:lnTo>
                      <a:pt x="88" y="50"/>
                    </a:lnTo>
                    <a:lnTo>
                      <a:pt x="96" y="48"/>
                    </a:lnTo>
                    <a:lnTo>
                      <a:pt x="114" y="42"/>
                    </a:lnTo>
                  </a:path>
                </a:pathLst>
              </a:custGeom>
              <a:solidFill>
                <a:schemeClr val="hlink"/>
              </a:solidFill>
              <a:ln w="12700" cap="rnd">
                <a:solidFill>
                  <a:schemeClr val="bg1"/>
                </a:solidFill>
                <a:round/>
                <a:headEnd/>
                <a:tailEnd/>
              </a:ln>
            </p:spPr>
            <p:txBody>
              <a:bodyPr/>
              <a:lstStyle/>
              <a:p>
                <a:endParaRPr lang="en-US"/>
              </a:p>
            </p:txBody>
          </p:sp>
          <p:sp>
            <p:nvSpPr>
              <p:cNvPr id="14068" name="Freeform 349"/>
              <p:cNvSpPr>
                <a:spLocks/>
              </p:cNvSpPr>
              <p:nvPr/>
            </p:nvSpPr>
            <p:spPr bwMode="ltGray">
              <a:xfrm>
                <a:off x="5268" y="3606"/>
                <a:ext cx="121" cy="82"/>
              </a:xfrm>
              <a:custGeom>
                <a:avLst/>
                <a:gdLst>
                  <a:gd name="T0" fmla="*/ 0 w 121"/>
                  <a:gd name="T1" fmla="*/ 80 h 73"/>
                  <a:gd name="T2" fmla="*/ 12 w 121"/>
                  <a:gd name="T3" fmla="*/ 82 h 73"/>
                  <a:gd name="T4" fmla="*/ 18 w 121"/>
                  <a:gd name="T5" fmla="*/ 100 h 73"/>
                  <a:gd name="T6" fmla="*/ 30 w 121"/>
                  <a:gd name="T7" fmla="*/ 102 h 73"/>
                  <a:gd name="T8" fmla="*/ 50 w 121"/>
                  <a:gd name="T9" fmla="*/ 89 h 73"/>
                  <a:gd name="T10" fmla="*/ 54 w 121"/>
                  <a:gd name="T11" fmla="*/ 78 h 73"/>
                  <a:gd name="T12" fmla="*/ 68 w 121"/>
                  <a:gd name="T13" fmla="*/ 57 h 73"/>
                  <a:gd name="T14" fmla="*/ 78 w 121"/>
                  <a:gd name="T15" fmla="*/ 51 h 73"/>
                  <a:gd name="T16" fmla="*/ 80 w 121"/>
                  <a:gd name="T17" fmla="*/ 54 h 73"/>
                  <a:gd name="T18" fmla="*/ 110 w 121"/>
                  <a:gd name="T19" fmla="*/ 25 h 73"/>
                  <a:gd name="T20" fmla="*/ 118 w 121"/>
                  <a:gd name="T21" fmla="*/ 11 h 73"/>
                  <a:gd name="T22" fmla="*/ 120 w 121"/>
                  <a:gd name="T23" fmla="*/ 0 h 73"/>
                  <a:gd name="T24" fmla="*/ 98 w 121"/>
                  <a:gd name="T25" fmla="*/ 4 h 73"/>
                  <a:gd name="T26" fmla="*/ 72 w 121"/>
                  <a:gd name="T27" fmla="*/ 22 h 73"/>
                  <a:gd name="T28" fmla="*/ 48 w 121"/>
                  <a:gd name="T29" fmla="*/ 34 h 73"/>
                  <a:gd name="T30" fmla="*/ 20 w 121"/>
                  <a:gd name="T31" fmla="*/ 51 h 73"/>
                  <a:gd name="T32" fmla="*/ 6 w 121"/>
                  <a:gd name="T33" fmla="*/ 69 h 73"/>
                  <a:gd name="T34" fmla="*/ 0 w 121"/>
                  <a:gd name="T35" fmla="*/ 8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1"/>
                  <a:gd name="T55" fmla="*/ 0 h 73"/>
                  <a:gd name="T56" fmla="*/ 121 w 121"/>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1" h="73">
                    <a:moveTo>
                      <a:pt x="0" y="56"/>
                    </a:moveTo>
                    <a:lnTo>
                      <a:pt x="12" y="58"/>
                    </a:lnTo>
                    <a:lnTo>
                      <a:pt x="18" y="70"/>
                    </a:lnTo>
                    <a:lnTo>
                      <a:pt x="30" y="72"/>
                    </a:lnTo>
                    <a:lnTo>
                      <a:pt x="50" y="62"/>
                    </a:lnTo>
                    <a:lnTo>
                      <a:pt x="54" y="54"/>
                    </a:lnTo>
                    <a:lnTo>
                      <a:pt x="68" y="40"/>
                    </a:lnTo>
                    <a:lnTo>
                      <a:pt x="78" y="36"/>
                    </a:lnTo>
                    <a:lnTo>
                      <a:pt x="80" y="38"/>
                    </a:lnTo>
                    <a:lnTo>
                      <a:pt x="110" y="18"/>
                    </a:lnTo>
                    <a:lnTo>
                      <a:pt x="118" y="8"/>
                    </a:lnTo>
                    <a:lnTo>
                      <a:pt x="120" y="0"/>
                    </a:lnTo>
                    <a:lnTo>
                      <a:pt x="98" y="4"/>
                    </a:lnTo>
                    <a:lnTo>
                      <a:pt x="72" y="16"/>
                    </a:lnTo>
                    <a:lnTo>
                      <a:pt x="48" y="24"/>
                    </a:lnTo>
                    <a:lnTo>
                      <a:pt x="20" y="36"/>
                    </a:lnTo>
                    <a:lnTo>
                      <a:pt x="6" y="48"/>
                    </a:lnTo>
                    <a:lnTo>
                      <a:pt x="0" y="56"/>
                    </a:lnTo>
                  </a:path>
                </a:pathLst>
              </a:custGeom>
              <a:solidFill>
                <a:schemeClr val="hlink"/>
              </a:solidFill>
              <a:ln w="12700" cap="rnd">
                <a:solidFill>
                  <a:schemeClr val="bg1"/>
                </a:solidFill>
                <a:round/>
                <a:headEnd/>
                <a:tailEnd/>
              </a:ln>
            </p:spPr>
            <p:txBody>
              <a:bodyPr/>
              <a:lstStyle/>
              <a:p>
                <a:endParaRPr lang="en-US"/>
              </a:p>
            </p:txBody>
          </p:sp>
          <p:sp>
            <p:nvSpPr>
              <p:cNvPr id="14069" name="Freeform 350"/>
              <p:cNvSpPr>
                <a:spLocks/>
              </p:cNvSpPr>
              <p:nvPr/>
            </p:nvSpPr>
            <p:spPr bwMode="ltGray">
              <a:xfrm>
                <a:off x="5393" y="3480"/>
                <a:ext cx="64" cy="128"/>
              </a:xfrm>
              <a:custGeom>
                <a:avLst/>
                <a:gdLst>
                  <a:gd name="T0" fmla="*/ 0 w 65"/>
                  <a:gd name="T1" fmla="*/ 107 h 115"/>
                  <a:gd name="T2" fmla="*/ 12 w 65"/>
                  <a:gd name="T3" fmla="*/ 129 h 115"/>
                  <a:gd name="T4" fmla="*/ 5 w 65"/>
                  <a:gd name="T5" fmla="*/ 157 h 115"/>
                  <a:gd name="T6" fmla="*/ 36 w 65"/>
                  <a:gd name="T7" fmla="*/ 119 h 115"/>
                  <a:gd name="T8" fmla="*/ 40 w 65"/>
                  <a:gd name="T9" fmla="*/ 129 h 115"/>
                  <a:gd name="T10" fmla="*/ 52 w 65"/>
                  <a:gd name="T11" fmla="*/ 112 h 115"/>
                  <a:gd name="T12" fmla="*/ 61 w 65"/>
                  <a:gd name="T13" fmla="*/ 100 h 115"/>
                  <a:gd name="T14" fmla="*/ 45 w 65"/>
                  <a:gd name="T15" fmla="*/ 96 h 115"/>
                  <a:gd name="T16" fmla="*/ 32 w 65"/>
                  <a:gd name="T17" fmla="*/ 86 h 115"/>
                  <a:gd name="T18" fmla="*/ 38 w 65"/>
                  <a:gd name="T19" fmla="*/ 65 h 115"/>
                  <a:gd name="T20" fmla="*/ 21 w 65"/>
                  <a:gd name="T21" fmla="*/ 65 h 115"/>
                  <a:gd name="T22" fmla="*/ 27 w 65"/>
                  <a:gd name="T23" fmla="*/ 30 h 115"/>
                  <a:gd name="T24" fmla="*/ 20 w 65"/>
                  <a:gd name="T25" fmla="*/ 21 h 115"/>
                  <a:gd name="T26" fmla="*/ 9 w 65"/>
                  <a:gd name="T27" fmla="*/ 0 h 115"/>
                  <a:gd name="T28" fmla="*/ 16 w 65"/>
                  <a:gd name="T29" fmla="*/ 41 h 115"/>
                  <a:gd name="T30" fmla="*/ 21 w 65"/>
                  <a:gd name="T31" fmla="*/ 80 h 115"/>
                  <a:gd name="T32" fmla="*/ 11 w 65"/>
                  <a:gd name="T33" fmla="*/ 98 h 115"/>
                  <a:gd name="T34" fmla="*/ 0 w 65"/>
                  <a:gd name="T35" fmla="*/ 107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5"/>
                  <a:gd name="T55" fmla="*/ 0 h 115"/>
                  <a:gd name="T56" fmla="*/ 65 w 65"/>
                  <a:gd name="T57" fmla="*/ 115 h 1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5" h="115">
                    <a:moveTo>
                      <a:pt x="0" y="77"/>
                    </a:moveTo>
                    <a:lnTo>
                      <a:pt x="12" y="93"/>
                    </a:lnTo>
                    <a:lnTo>
                      <a:pt x="5" y="114"/>
                    </a:lnTo>
                    <a:lnTo>
                      <a:pt x="39" y="86"/>
                    </a:lnTo>
                    <a:lnTo>
                      <a:pt x="43" y="93"/>
                    </a:lnTo>
                    <a:lnTo>
                      <a:pt x="55" y="82"/>
                    </a:lnTo>
                    <a:lnTo>
                      <a:pt x="64" y="73"/>
                    </a:lnTo>
                    <a:lnTo>
                      <a:pt x="48" y="69"/>
                    </a:lnTo>
                    <a:lnTo>
                      <a:pt x="34" y="62"/>
                    </a:lnTo>
                    <a:lnTo>
                      <a:pt x="41" y="47"/>
                    </a:lnTo>
                    <a:lnTo>
                      <a:pt x="21" y="47"/>
                    </a:lnTo>
                    <a:lnTo>
                      <a:pt x="27" y="22"/>
                    </a:lnTo>
                    <a:lnTo>
                      <a:pt x="20" y="15"/>
                    </a:lnTo>
                    <a:lnTo>
                      <a:pt x="9" y="0"/>
                    </a:lnTo>
                    <a:lnTo>
                      <a:pt x="16" y="30"/>
                    </a:lnTo>
                    <a:lnTo>
                      <a:pt x="21" y="58"/>
                    </a:lnTo>
                    <a:lnTo>
                      <a:pt x="11" y="71"/>
                    </a:lnTo>
                    <a:lnTo>
                      <a:pt x="0" y="77"/>
                    </a:lnTo>
                  </a:path>
                </a:pathLst>
              </a:custGeom>
              <a:solidFill>
                <a:schemeClr val="hlink"/>
              </a:solidFill>
              <a:ln w="12700" cap="rnd">
                <a:solidFill>
                  <a:schemeClr val="bg1"/>
                </a:solidFill>
                <a:round/>
                <a:headEnd/>
                <a:tailEnd/>
              </a:ln>
            </p:spPr>
            <p:txBody>
              <a:bodyPr/>
              <a:lstStyle/>
              <a:p>
                <a:endParaRPr lang="en-US"/>
              </a:p>
            </p:txBody>
          </p:sp>
          <p:sp>
            <p:nvSpPr>
              <p:cNvPr id="14070" name="Freeform 351"/>
              <p:cNvSpPr>
                <a:spLocks/>
              </p:cNvSpPr>
              <p:nvPr/>
            </p:nvSpPr>
            <p:spPr bwMode="ltGray">
              <a:xfrm>
                <a:off x="5392" y="3478"/>
                <a:ext cx="73" cy="138"/>
              </a:xfrm>
              <a:custGeom>
                <a:avLst/>
                <a:gdLst>
                  <a:gd name="T0" fmla="*/ 0 w 73"/>
                  <a:gd name="T1" fmla="*/ 116 h 123"/>
                  <a:gd name="T2" fmla="*/ 14 w 73"/>
                  <a:gd name="T3" fmla="*/ 141 h 123"/>
                  <a:gd name="T4" fmla="*/ 6 w 73"/>
                  <a:gd name="T5" fmla="*/ 173 h 123"/>
                  <a:gd name="T6" fmla="*/ 44 w 73"/>
                  <a:gd name="T7" fmla="*/ 130 h 123"/>
                  <a:gd name="T8" fmla="*/ 48 w 73"/>
                  <a:gd name="T9" fmla="*/ 141 h 123"/>
                  <a:gd name="T10" fmla="*/ 62 w 73"/>
                  <a:gd name="T11" fmla="*/ 125 h 123"/>
                  <a:gd name="T12" fmla="*/ 72 w 73"/>
                  <a:gd name="T13" fmla="*/ 111 h 123"/>
                  <a:gd name="T14" fmla="*/ 54 w 73"/>
                  <a:gd name="T15" fmla="*/ 104 h 123"/>
                  <a:gd name="T16" fmla="*/ 38 w 73"/>
                  <a:gd name="T17" fmla="*/ 93 h 123"/>
                  <a:gd name="T18" fmla="*/ 46 w 73"/>
                  <a:gd name="T19" fmla="*/ 71 h 123"/>
                  <a:gd name="T20" fmla="*/ 24 w 73"/>
                  <a:gd name="T21" fmla="*/ 71 h 123"/>
                  <a:gd name="T22" fmla="*/ 30 w 73"/>
                  <a:gd name="T23" fmla="*/ 34 h 123"/>
                  <a:gd name="T24" fmla="*/ 22 w 73"/>
                  <a:gd name="T25" fmla="*/ 22 h 123"/>
                  <a:gd name="T26" fmla="*/ 10 w 73"/>
                  <a:gd name="T27" fmla="*/ 0 h 123"/>
                  <a:gd name="T28" fmla="*/ 18 w 73"/>
                  <a:gd name="T29" fmla="*/ 45 h 123"/>
                  <a:gd name="T30" fmla="*/ 24 w 73"/>
                  <a:gd name="T31" fmla="*/ 89 h 123"/>
                  <a:gd name="T32" fmla="*/ 12 w 73"/>
                  <a:gd name="T33" fmla="*/ 107 h 123"/>
                  <a:gd name="T34" fmla="*/ 0 w 73"/>
                  <a:gd name="T35" fmla="*/ 11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3"/>
                  <a:gd name="T55" fmla="*/ 0 h 123"/>
                  <a:gd name="T56" fmla="*/ 73 w 73"/>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3" h="123">
                    <a:moveTo>
                      <a:pt x="0" y="82"/>
                    </a:moveTo>
                    <a:lnTo>
                      <a:pt x="14" y="100"/>
                    </a:lnTo>
                    <a:lnTo>
                      <a:pt x="6" y="122"/>
                    </a:lnTo>
                    <a:lnTo>
                      <a:pt x="44" y="92"/>
                    </a:lnTo>
                    <a:lnTo>
                      <a:pt x="48" y="100"/>
                    </a:lnTo>
                    <a:lnTo>
                      <a:pt x="62" y="88"/>
                    </a:lnTo>
                    <a:lnTo>
                      <a:pt x="72" y="78"/>
                    </a:lnTo>
                    <a:lnTo>
                      <a:pt x="54" y="74"/>
                    </a:lnTo>
                    <a:lnTo>
                      <a:pt x="38" y="66"/>
                    </a:lnTo>
                    <a:lnTo>
                      <a:pt x="46" y="50"/>
                    </a:lnTo>
                    <a:lnTo>
                      <a:pt x="24" y="50"/>
                    </a:lnTo>
                    <a:lnTo>
                      <a:pt x="30" y="24"/>
                    </a:lnTo>
                    <a:lnTo>
                      <a:pt x="22" y="16"/>
                    </a:lnTo>
                    <a:lnTo>
                      <a:pt x="10" y="0"/>
                    </a:lnTo>
                    <a:lnTo>
                      <a:pt x="18" y="32"/>
                    </a:lnTo>
                    <a:lnTo>
                      <a:pt x="24" y="62"/>
                    </a:lnTo>
                    <a:lnTo>
                      <a:pt x="12" y="76"/>
                    </a:lnTo>
                    <a:lnTo>
                      <a:pt x="0" y="82"/>
                    </a:lnTo>
                  </a:path>
                </a:pathLst>
              </a:custGeom>
              <a:solidFill>
                <a:schemeClr val="hlink"/>
              </a:solidFill>
              <a:ln w="12700" cap="rnd">
                <a:solidFill>
                  <a:schemeClr val="bg1"/>
                </a:solidFill>
                <a:round/>
                <a:headEnd/>
                <a:tailEnd/>
              </a:ln>
            </p:spPr>
            <p:txBody>
              <a:bodyPr/>
              <a:lstStyle/>
              <a:p>
                <a:endParaRPr lang="en-US"/>
              </a:p>
            </p:txBody>
          </p:sp>
          <p:sp>
            <p:nvSpPr>
              <p:cNvPr id="14071" name="Freeform 352"/>
              <p:cNvSpPr>
                <a:spLocks/>
              </p:cNvSpPr>
              <p:nvPr/>
            </p:nvSpPr>
            <p:spPr bwMode="ltGray">
              <a:xfrm>
                <a:off x="5312" y="3194"/>
                <a:ext cx="45" cy="53"/>
              </a:xfrm>
              <a:custGeom>
                <a:avLst/>
                <a:gdLst>
                  <a:gd name="T0" fmla="*/ 0 w 45"/>
                  <a:gd name="T1" fmla="*/ 0 h 47"/>
                  <a:gd name="T2" fmla="*/ 24 w 45"/>
                  <a:gd name="T3" fmla="*/ 46 h 47"/>
                  <a:gd name="T4" fmla="*/ 40 w 45"/>
                  <a:gd name="T5" fmla="*/ 67 h 47"/>
                  <a:gd name="T6" fmla="*/ 44 w 45"/>
                  <a:gd name="T7" fmla="*/ 58 h 47"/>
                  <a:gd name="T8" fmla="*/ 26 w 45"/>
                  <a:gd name="T9" fmla="*/ 20 h 47"/>
                  <a:gd name="T10" fmla="*/ 20 w 45"/>
                  <a:gd name="T11" fmla="*/ 7 h 47"/>
                  <a:gd name="T12" fmla="*/ 0 w 45"/>
                  <a:gd name="T13" fmla="*/ 0 h 47"/>
                  <a:gd name="T14" fmla="*/ 0 60000 65536"/>
                  <a:gd name="T15" fmla="*/ 0 60000 65536"/>
                  <a:gd name="T16" fmla="*/ 0 60000 65536"/>
                  <a:gd name="T17" fmla="*/ 0 60000 65536"/>
                  <a:gd name="T18" fmla="*/ 0 60000 65536"/>
                  <a:gd name="T19" fmla="*/ 0 60000 65536"/>
                  <a:gd name="T20" fmla="*/ 0 60000 65536"/>
                  <a:gd name="T21" fmla="*/ 0 w 45"/>
                  <a:gd name="T22" fmla="*/ 0 h 47"/>
                  <a:gd name="T23" fmla="*/ 45 w 45"/>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7">
                    <a:moveTo>
                      <a:pt x="0" y="0"/>
                    </a:moveTo>
                    <a:lnTo>
                      <a:pt x="24" y="32"/>
                    </a:lnTo>
                    <a:lnTo>
                      <a:pt x="40" y="46"/>
                    </a:lnTo>
                    <a:lnTo>
                      <a:pt x="44" y="40"/>
                    </a:lnTo>
                    <a:lnTo>
                      <a:pt x="26" y="14"/>
                    </a:lnTo>
                    <a:lnTo>
                      <a:pt x="20"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72" name="Freeform 353"/>
              <p:cNvSpPr>
                <a:spLocks/>
              </p:cNvSpPr>
              <p:nvPr/>
            </p:nvSpPr>
            <p:spPr bwMode="ltGray">
              <a:xfrm>
                <a:off x="5505" y="3194"/>
                <a:ext cx="40" cy="31"/>
              </a:xfrm>
              <a:custGeom>
                <a:avLst/>
                <a:gdLst>
                  <a:gd name="T0" fmla="*/ 0 w 41"/>
                  <a:gd name="T1" fmla="*/ 21 h 27"/>
                  <a:gd name="T2" fmla="*/ 20 w 41"/>
                  <a:gd name="T3" fmla="*/ 39 h 27"/>
                  <a:gd name="T4" fmla="*/ 37 w 41"/>
                  <a:gd name="T5" fmla="*/ 39 h 27"/>
                  <a:gd name="T6" fmla="*/ 31 w 41"/>
                  <a:gd name="T7" fmla="*/ 15 h 27"/>
                  <a:gd name="T8" fmla="*/ 10 w 41"/>
                  <a:gd name="T9" fmla="*/ 0 h 27"/>
                  <a:gd name="T10" fmla="*/ 0 w 41"/>
                  <a:gd name="T11" fmla="*/ 21 h 27"/>
                  <a:gd name="T12" fmla="*/ 0 60000 65536"/>
                  <a:gd name="T13" fmla="*/ 0 60000 65536"/>
                  <a:gd name="T14" fmla="*/ 0 60000 65536"/>
                  <a:gd name="T15" fmla="*/ 0 60000 65536"/>
                  <a:gd name="T16" fmla="*/ 0 60000 65536"/>
                  <a:gd name="T17" fmla="*/ 0 60000 65536"/>
                  <a:gd name="T18" fmla="*/ 0 w 41"/>
                  <a:gd name="T19" fmla="*/ 0 h 27"/>
                  <a:gd name="T20" fmla="*/ 41 w 41"/>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1" h="27">
                    <a:moveTo>
                      <a:pt x="0" y="14"/>
                    </a:moveTo>
                    <a:lnTo>
                      <a:pt x="22" y="26"/>
                    </a:lnTo>
                    <a:lnTo>
                      <a:pt x="40" y="26"/>
                    </a:lnTo>
                    <a:lnTo>
                      <a:pt x="34" y="10"/>
                    </a:lnTo>
                    <a:lnTo>
                      <a:pt x="10"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4073" name="Freeform 354"/>
              <p:cNvSpPr>
                <a:spLocks/>
              </p:cNvSpPr>
              <p:nvPr/>
            </p:nvSpPr>
            <p:spPr bwMode="ltGray">
              <a:xfrm>
                <a:off x="5545" y="3170"/>
                <a:ext cx="35" cy="26"/>
              </a:xfrm>
              <a:custGeom>
                <a:avLst/>
                <a:gdLst>
                  <a:gd name="T0" fmla="*/ 0 w 35"/>
                  <a:gd name="T1" fmla="*/ 11 h 23"/>
                  <a:gd name="T2" fmla="*/ 4 w 35"/>
                  <a:gd name="T3" fmla="*/ 29 h 23"/>
                  <a:gd name="T4" fmla="*/ 30 w 35"/>
                  <a:gd name="T5" fmla="*/ 32 h 23"/>
                  <a:gd name="T6" fmla="*/ 34 w 35"/>
                  <a:gd name="T7" fmla="*/ 0 h 23"/>
                  <a:gd name="T8" fmla="*/ 0 w 35"/>
                  <a:gd name="T9" fmla="*/ 11 h 23"/>
                  <a:gd name="T10" fmla="*/ 0 60000 65536"/>
                  <a:gd name="T11" fmla="*/ 0 60000 65536"/>
                  <a:gd name="T12" fmla="*/ 0 60000 65536"/>
                  <a:gd name="T13" fmla="*/ 0 60000 65536"/>
                  <a:gd name="T14" fmla="*/ 0 60000 65536"/>
                  <a:gd name="T15" fmla="*/ 0 w 35"/>
                  <a:gd name="T16" fmla="*/ 0 h 23"/>
                  <a:gd name="T17" fmla="*/ 35 w 35"/>
                  <a:gd name="T18" fmla="*/ 23 h 23"/>
                </a:gdLst>
                <a:ahLst/>
                <a:cxnLst>
                  <a:cxn ang="T10">
                    <a:pos x="T0" y="T1"/>
                  </a:cxn>
                  <a:cxn ang="T11">
                    <a:pos x="T2" y="T3"/>
                  </a:cxn>
                  <a:cxn ang="T12">
                    <a:pos x="T4" y="T5"/>
                  </a:cxn>
                  <a:cxn ang="T13">
                    <a:pos x="T6" y="T7"/>
                  </a:cxn>
                  <a:cxn ang="T14">
                    <a:pos x="T8" y="T9"/>
                  </a:cxn>
                </a:cxnLst>
                <a:rect l="T15" t="T16" r="T17" b="T18"/>
                <a:pathLst>
                  <a:path w="35" h="23">
                    <a:moveTo>
                      <a:pt x="0" y="8"/>
                    </a:moveTo>
                    <a:lnTo>
                      <a:pt x="4" y="20"/>
                    </a:lnTo>
                    <a:lnTo>
                      <a:pt x="30" y="22"/>
                    </a:lnTo>
                    <a:lnTo>
                      <a:pt x="34" y="0"/>
                    </a:lnTo>
                    <a:lnTo>
                      <a:pt x="0" y="8"/>
                    </a:lnTo>
                  </a:path>
                </a:pathLst>
              </a:custGeom>
              <a:solidFill>
                <a:schemeClr val="hlink"/>
              </a:solidFill>
              <a:ln w="12700" cap="rnd">
                <a:solidFill>
                  <a:schemeClr val="bg1"/>
                </a:solidFill>
                <a:round/>
                <a:headEnd/>
                <a:tailEnd/>
              </a:ln>
            </p:spPr>
            <p:txBody>
              <a:bodyPr/>
              <a:lstStyle/>
              <a:p>
                <a:endParaRPr lang="en-US"/>
              </a:p>
            </p:txBody>
          </p:sp>
          <p:sp>
            <p:nvSpPr>
              <p:cNvPr id="14074" name="Freeform 355"/>
              <p:cNvSpPr>
                <a:spLocks/>
              </p:cNvSpPr>
              <p:nvPr/>
            </p:nvSpPr>
            <p:spPr bwMode="ltGray">
              <a:xfrm>
                <a:off x="5857" y="3302"/>
                <a:ext cx="9" cy="5"/>
              </a:xfrm>
              <a:custGeom>
                <a:avLst/>
                <a:gdLst>
                  <a:gd name="T0" fmla="*/ 0 w 9"/>
                  <a:gd name="T1" fmla="*/ 0 h 5"/>
                  <a:gd name="T2" fmla="*/ 8 w 9"/>
                  <a:gd name="T3" fmla="*/ 0 h 5"/>
                  <a:gd name="T4" fmla="*/ 6 w 9"/>
                  <a:gd name="T5" fmla="*/ 4 h 5"/>
                  <a:gd name="T6" fmla="*/ 4 w 9"/>
                  <a:gd name="T7" fmla="*/ 4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75" name="Freeform 356"/>
              <p:cNvSpPr>
                <a:spLocks/>
              </p:cNvSpPr>
              <p:nvPr/>
            </p:nvSpPr>
            <p:spPr bwMode="ltGray">
              <a:xfrm>
                <a:off x="5831" y="3257"/>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76" name="Freeform 357"/>
              <p:cNvSpPr>
                <a:spLocks/>
              </p:cNvSpPr>
              <p:nvPr/>
            </p:nvSpPr>
            <p:spPr bwMode="ltGray">
              <a:xfrm>
                <a:off x="5811" y="3239"/>
                <a:ext cx="7" cy="19"/>
              </a:xfrm>
              <a:custGeom>
                <a:avLst/>
                <a:gdLst>
                  <a:gd name="T0" fmla="*/ 0 w 7"/>
                  <a:gd name="T1" fmla="*/ 0 h 17"/>
                  <a:gd name="T2" fmla="*/ 6 w 7"/>
                  <a:gd name="T3" fmla="*/ 0 h 17"/>
                  <a:gd name="T4" fmla="*/ 6 w 7"/>
                  <a:gd name="T5" fmla="*/ 22 h 17"/>
                  <a:gd name="T6" fmla="*/ 2 w 7"/>
                  <a:gd name="T7" fmla="*/ 22 h 17"/>
                  <a:gd name="T8" fmla="*/ 0 w 7"/>
                  <a:gd name="T9" fmla="*/ 0 h 17"/>
                  <a:gd name="T10" fmla="*/ 0 60000 65536"/>
                  <a:gd name="T11" fmla="*/ 0 60000 65536"/>
                  <a:gd name="T12" fmla="*/ 0 60000 65536"/>
                  <a:gd name="T13" fmla="*/ 0 60000 65536"/>
                  <a:gd name="T14" fmla="*/ 0 60000 65536"/>
                  <a:gd name="T15" fmla="*/ 0 w 7"/>
                  <a:gd name="T16" fmla="*/ 0 h 17"/>
                  <a:gd name="T17" fmla="*/ 7 w 7"/>
                  <a:gd name="T18" fmla="*/ 17 h 17"/>
                </a:gdLst>
                <a:ahLst/>
                <a:cxnLst>
                  <a:cxn ang="T10">
                    <a:pos x="T0" y="T1"/>
                  </a:cxn>
                  <a:cxn ang="T11">
                    <a:pos x="T2" y="T3"/>
                  </a:cxn>
                  <a:cxn ang="T12">
                    <a:pos x="T4" y="T5"/>
                  </a:cxn>
                  <a:cxn ang="T13">
                    <a:pos x="T6" y="T7"/>
                  </a:cxn>
                  <a:cxn ang="T14">
                    <a:pos x="T8" y="T9"/>
                  </a:cxn>
                </a:cxnLst>
                <a:rect l="T15" t="T16" r="T17" b="T18"/>
                <a:pathLst>
                  <a:path w="7" h="17">
                    <a:moveTo>
                      <a:pt x="0" y="0"/>
                    </a:moveTo>
                    <a:lnTo>
                      <a:pt x="6" y="0"/>
                    </a:lnTo>
                    <a:lnTo>
                      <a:pt x="6" y="16"/>
                    </a:lnTo>
                    <a:lnTo>
                      <a:pt x="2" y="16"/>
                    </a:lnTo>
                    <a:lnTo>
                      <a:pt x="0" y="0"/>
                    </a:lnTo>
                  </a:path>
                </a:pathLst>
              </a:custGeom>
              <a:solidFill>
                <a:schemeClr val="hlink"/>
              </a:solidFill>
              <a:ln w="12700" cap="rnd">
                <a:solidFill>
                  <a:schemeClr val="bg1"/>
                </a:solidFill>
                <a:round/>
                <a:headEnd/>
                <a:tailEnd/>
              </a:ln>
            </p:spPr>
            <p:txBody>
              <a:bodyPr/>
              <a:lstStyle/>
              <a:p>
                <a:endParaRPr lang="en-US"/>
              </a:p>
            </p:txBody>
          </p:sp>
          <p:sp>
            <p:nvSpPr>
              <p:cNvPr id="14077" name="Freeform 358"/>
              <p:cNvSpPr>
                <a:spLocks/>
              </p:cNvSpPr>
              <p:nvPr/>
            </p:nvSpPr>
            <p:spPr bwMode="ltGray">
              <a:xfrm>
                <a:off x="5773" y="3219"/>
                <a:ext cx="9" cy="6"/>
              </a:xfrm>
              <a:custGeom>
                <a:avLst/>
                <a:gdLst>
                  <a:gd name="T0" fmla="*/ 0 w 9"/>
                  <a:gd name="T1" fmla="*/ 0 h 5"/>
                  <a:gd name="T2" fmla="*/ 8 w 9"/>
                  <a:gd name="T3" fmla="*/ 0 h 5"/>
                  <a:gd name="T4" fmla="*/ 6 w 9"/>
                  <a:gd name="T5" fmla="*/ 7 h 5"/>
                  <a:gd name="T6" fmla="*/ 2 w 9"/>
                  <a:gd name="T7" fmla="*/ 7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2"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78" name="Freeform 359"/>
              <p:cNvSpPr>
                <a:spLocks/>
              </p:cNvSpPr>
              <p:nvPr/>
            </p:nvSpPr>
            <p:spPr bwMode="ltGray">
              <a:xfrm>
                <a:off x="5745" y="3212"/>
                <a:ext cx="14" cy="8"/>
              </a:xfrm>
              <a:custGeom>
                <a:avLst/>
                <a:gdLst>
                  <a:gd name="T0" fmla="*/ 0 w 13"/>
                  <a:gd name="T1" fmla="*/ 0 h 7"/>
                  <a:gd name="T2" fmla="*/ 15 w 13"/>
                  <a:gd name="T3" fmla="*/ 0 h 7"/>
                  <a:gd name="T4" fmla="*/ 13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79" name="Freeform 360"/>
              <p:cNvSpPr>
                <a:spLocks/>
              </p:cNvSpPr>
              <p:nvPr/>
            </p:nvSpPr>
            <p:spPr bwMode="ltGray">
              <a:xfrm>
                <a:off x="5730" y="3183"/>
                <a:ext cx="12" cy="8"/>
              </a:xfrm>
              <a:custGeom>
                <a:avLst/>
                <a:gdLst>
                  <a:gd name="T0" fmla="*/ 0 w 13"/>
                  <a:gd name="T1" fmla="*/ 0 h 7"/>
                  <a:gd name="T2" fmla="*/ 9 w 13"/>
                  <a:gd name="T3" fmla="*/ 0 h 7"/>
                  <a:gd name="T4" fmla="*/ 7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80" name="Freeform 361"/>
              <p:cNvSpPr>
                <a:spLocks/>
              </p:cNvSpPr>
              <p:nvPr/>
            </p:nvSpPr>
            <p:spPr bwMode="ltGray">
              <a:xfrm>
                <a:off x="5052" y="1470"/>
                <a:ext cx="22" cy="24"/>
              </a:xfrm>
              <a:custGeom>
                <a:avLst/>
                <a:gdLst>
                  <a:gd name="T0" fmla="*/ 15 w 23"/>
                  <a:gd name="T1" fmla="*/ 0 h 21"/>
                  <a:gd name="T2" fmla="*/ 19 w 23"/>
                  <a:gd name="T3" fmla="*/ 9 h 21"/>
                  <a:gd name="T4" fmla="*/ 13 w 23"/>
                  <a:gd name="T5" fmla="*/ 21 h 21"/>
                  <a:gd name="T6" fmla="*/ 2 w 23"/>
                  <a:gd name="T7" fmla="*/ 30 h 21"/>
                  <a:gd name="T8" fmla="*/ 0 w 23"/>
                  <a:gd name="T9" fmla="*/ 18 h 21"/>
                  <a:gd name="T10" fmla="*/ 11 w 23"/>
                  <a:gd name="T11" fmla="*/ 9 h 21"/>
                  <a:gd name="T12" fmla="*/ 15 w 23"/>
                  <a:gd name="T13" fmla="*/ 0 h 21"/>
                  <a:gd name="T14" fmla="*/ 0 60000 65536"/>
                  <a:gd name="T15" fmla="*/ 0 60000 65536"/>
                  <a:gd name="T16" fmla="*/ 0 60000 65536"/>
                  <a:gd name="T17" fmla="*/ 0 60000 65536"/>
                  <a:gd name="T18" fmla="*/ 0 60000 65536"/>
                  <a:gd name="T19" fmla="*/ 0 60000 65536"/>
                  <a:gd name="T20" fmla="*/ 0 60000 65536"/>
                  <a:gd name="T21" fmla="*/ 0 w 23"/>
                  <a:gd name="T22" fmla="*/ 0 h 21"/>
                  <a:gd name="T23" fmla="*/ 23 w 23"/>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1">
                    <a:moveTo>
                      <a:pt x="18" y="0"/>
                    </a:moveTo>
                    <a:lnTo>
                      <a:pt x="22" y="6"/>
                    </a:lnTo>
                    <a:lnTo>
                      <a:pt x="16" y="14"/>
                    </a:lnTo>
                    <a:lnTo>
                      <a:pt x="2" y="20"/>
                    </a:lnTo>
                    <a:lnTo>
                      <a:pt x="0" y="12"/>
                    </a:lnTo>
                    <a:lnTo>
                      <a:pt x="12" y="6"/>
                    </a:lnTo>
                    <a:lnTo>
                      <a:pt x="18" y="0"/>
                    </a:lnTo>
                  </a:path>
                </a:pathLst>
              </a:custGeom>
              <a:solidFill>
                <a:schemeClr val="hlink"/>
              </a:solidFill>
              <a:ln w="12700" cap="rnd">
                <a:solidFill>
                  <a:schemeClr val="bg1"/>
                </a:solidFill>
                <a:round/>
                <a:headEnd/>
                <a:tailEnd/>
              </a:ln>
            </p:spPr>
            <p:txBody>
              <a:bodyPr/>
              <a:lstStyle/>
              <a:p>
                <a:endParaRPr lang="en-US"/>
              </a:p>
            </p:txBody>
          </p:sp>
          <p:sp>
            <p:nvSpPr>
              <p:cNvPr id="14081" name="Freeform 362"/>
              <p:cNvSpPr>
                <a:spLocks/>
              </p:cNvSpPr>
              <p:nvPr/>
            </p:nvSpPr>
            <p:spPr bwMode="ltGray">
              <a:xfrm>
                <a:off x="5016" y="1486"/>
                <a:ext cx="25" cy="14"/>
              </a:xfrm>
              <a:custGeom>
                <a:avLst/>
                <a:gdLst>
                  <a:gd name="T0" fmla="*/ 24 w 25"/>
                  <a:gd name="T1" fmla="*/ 0 h 13"/>
                  <a:gd name="T2" fmla="*/ 24 w 25"/>
                  <a:gd name="T3" fmla="*/ 6 h 13"/>
                  <a:gd name="T4" fmla="*/ 10 w 25"/>
                  <a:gd name="T5" fmla="*/ 15 h 13"/>
                  <a:gd name="T6" fmla="*/ 0 w 25"/>
                  <a:gd name="T7" fmla="*/ 13 h 13"/>
                  <a:gd name="T8" fmla="*/ 14 w 25"/>
                  <a:gd name="T9" fmla="*/ 6 h 13"/>
                  <a:gd name="T10" fmla="*/ 24 w 25"/>
                  <a:gd name="T11" fmla="*/ 0 h 13"/>
                  <a:gd name="T12" fmla="*/ 0 60000 65536"/>
                  <a:gd name="T13" fmla="*/ 0 60000 65536"/>
                  <a:gd name="T14" fmla="*/ 0 60000 65536"/>
                  <a:gd name="T15" fmla="*/ 0 60000 65536"/>
                  <a:gd name="T16" fmla="*/ 0 60000 65536"/>
                  <a:gd name="T17" fmla="*/ 0 60000 65536"/>
                  <a:gd name="T18" fmla="*/ 0 w 25"/>
                  <a:gd name="T19" fmla="*/ 0 h 13"/>
                  <a:gd name="T20" fmla="*/ 25 w 25"/>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25" h="13">
                    <a:moveTo>
                      <a:pt x="24" y="0"/>
                    </a:moveTo>
                    <a:lnTo>
                      <a:pt x="24" y="6"/>
                    </a:lnTo>
                    <a:lnTo>
                      <a:pt x="10" y="12"/>
                    </a:lnTo>
                    <a:lnTo>
                      <a:pt x="0" y="10"/>
                    </a:lnTo>
                    <a:lnTo>
                      <a:pt x="14" y="6"/>
                    </a:lnTo>
                    <a:lnTo>
                      <a:pt x="24" y="0"/>
                    </a:lnTo>
                  </a:path>
                </a:pathLst>
              </a:custGeom>
              <a:solidFill>
                <a:schemeClr val="hlink"/>
              </a:solidFill>
              <a:ln w="12700" cap="rnd">
                <a:solidFill>
                  <a:schemeClr val="bg1"/>
                </a:solidFill>
                <a:round/>
                <a:headEnd/>
                <a:tailEnd/>
              </a:ln>
            </p:spPr>
            <p:txBody>
              <a:bodyPr/>
              <a:lstStyle/>
              <a:p>
                <a:endParaRPr lang="en-US"/>
              </a:p>
            </p:txBody>
          </p:sp>
          <p:sp>
            <p:nvSpPr>
              <p:cNvPr id="14082" name="Freeform 363"/>
              <p:cNvSpPr>
                <a:spLocks/>
              </p:cNvSpPr>
              <p:nvPr/>
            </p:nvSpPr>
            <p:spPr bwMode="ltGray">
              <a:xfrm>
                <a:off x="4938" y="1504"/>
                <a:ext cx="17" cy="10"/>
              </a:xfrm>
              <a:custGeom>
                <a:avLst/>
                <a:gdLst>
                  <a:gd name="T0" fmla="*/ 16 w 17"/>
                  <a:gd name="T1" fmla="*/ 0 h 9"/>
                  <a:gd name="T2" fmla="*/ 16 w 17"/>
                  <a:gd name="T3" fmla="*/ 4 h 9"/>
                  <a:gd name="T4" fmla="*/ 0 w 17"/>
                  <a:gd name="T5" fmla="*/ 11 h 9"/>
                  <a:gd name="T6" fmla="*/ 16 w 17"/>
                  <a:gd name="T7" fmla="*/ 0 h 9"/>
                  <a:gd name="T8" fmla="*/ 0 60000 65536"/>
                  <a:gd name="T9" fmla="*/ 0 60000 65536"/>
                  <a:gd name="T10" fmla="*/ 0 60000 65536"/>
                  <a:gd name="T11" fmla="*/ 0 60000 65536"/>
                  <a:gd name="T12" fmla="*/ 0 w 17"/>
                  <a:gd name="T13" fmla="*/ 0 h 9"/>
                  <a:gd name="T14" fmla="*/ 17 w 17"/>
                  <a:gd name="T15" fmla="*/ 9 h 9"/>
                </a:gdLst>
                <a:ahLst/>
                <a:cxnLst>
                  <a:cxn ang="T8">
                    <a:pos x="T0" y="T1"/>
                  </a:cxn>
                  <a:cxn ang="T9">
                    <a:pos x="T2" y="T3"/>
                  </a:cxn>
                  <a:cxn ang="T10">
                    <a:pos x="T4" y="T5"/>
                  </a:cxn>
                  <a:cxn ang="T11">
                    <a:pos x="T6" y="T7"/>
                  </a:cxn>
                </a:cxnLst>
                <a:rect l="T12" t="T13" r="T14" b="T15"/>
                <a:pathLst>
                  <a:path w="17" h="9">
                    <a:moveTo>
                      <a:pt x="16" y="0"/>
                    </a:moveTo>
                    <a:lnTo>
                      <a:pt x="16" y="4"/>
                    </a:lnTo>
                    <a:lnTo>
                      <a:pt x="0" y="8"/>
                    </a:lnTo>
                    <a:lnTo>
                      <a:pt x="16" y="0"/>
                    </a:lnTo>
                  </a:path>
                </a:pathLst>
              </a:custGeom>
              <a:solidFill>
                <a:schemeClr val="hlink"/>
              </a:solidFill>
              <a:ln w="12700" cap="rnd">
                <a:solidFill>
                  <a:schemeClr val="bg1"/>
                </a:solidFill>
                <a:round/>
                <a:headEnd/>
                <a:tailEnd/>
              </a:ln>
            </p:spPr>
            <p:txBody>
              <a:bodyPr/>
              <a:lstStyle/>
              <a:p>
                <a:endParaRPr lang="en-US"/>
              </a:p>
            </p:txBody>
          </p:sp>
          <p:sp>
            <p:nvSpPr>
              <p:cNvPr id="14083" name="Freeform 364"/>
              <p:cNvSpPr>
                <a:spLocks/>
              </p:cNvSpPr>
              <p:nvPr/>
            </p:nvSpPr>
            <p:spPr bwMode="ltGray">
              <a:xfrm>
                <a:off x="3261" y="1913"/>
                <a:ext cx="64" cy="52"/>
              </a:xfrm>
              <a:custGeom>
                <a:avLst/>
                <a:gdLst>
                  <a:gd name="T0" fmla="*/ 0 w 65"/>
                  <a:gd name="T1" fmla="*/ 19 h 47"/>
                  <a:gd name="T2" fmla="*/ 32 w 65"/>
                  <a:gd name="T3" fmla="*/ 62 h 47"/>
                  <a:gd name="T4" fmla="*/ 47 w 65"/>
                  <a:gd name="T5" fmla="*/ 60 h 47"/>
                  <a:gd name="T6" fmla="*/ 61 w 65"/>
                  <a:gd name="T7" fmla="*/ 35 h 47"/>
                  <a:gd name="T8" fmla="*/ 22 w 65"/>
                  <a:gd name="T9" fmla="*/ 0 h 47"/>
                  <a:gd name="T10" fmla="*/ 0 w 65"/>
                  <a:gd name="T11" fmla="*/ 19 h 47"/>
                  <a:gd name="T12" fmla="*/ 0 60000 65536"/>
                  <a:gd name="T13" fmla="*/ 0 60000 65536"/>
                  <a:gd name="T14" fmla="*/ 0 60000 65536"/>
                  <a:gd name="T15" fmla="*/ 0 60000 65536"/>
                  <a:gd name="T16" fmla="*/ 0 60000 65536"/>
                  <a:gd name="T17" fmla="*/ 0 60000 65536"/>
                  <a:gd name="T18" fmla="*/ 0 w 65"/>
                  <a:gd name="T19" fmla="*/ 0 h 47"/>
                  <a:gd name="T20" fmla="*/ 65 w 65"/>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65" h="47">
                    <a:moveTo>
                      <a:pt x="0" y="14"/>
                    </a:moveTo>
                    <a:lnTo>
                      <a:pt x="34" y="46"/>
                    </a:lnTo>
                    <a:lnTo>
                      <a:pt x="50" y="44"/>
                    </a:lnTo>
                    <a:lnTo>
                      <a:pt x="64" y="26"/>
                    </a:lnTo>
                    <a:lnTo>
                      <a:pt x="22"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4084" name="Freeform 365"/>
              <p:cNvSpPr>
                <a:spLocks/>
              </p:cNvSpPr>
              <p:nvPr/>
            </p:nvSpPr>
            <p:spPr bwMode="ltGray">
              <a:xfrm>
                <a:off x="3429" y="2919"/>
                <a:ext cx="9" cy="13"/>
              </a:xfrm>
              <a:custGeom>
                <a:avLst/>
                <a:gdLst>
                  <a:gd name="T0" fmla="*/ 0 w 9"/>
                  <a:gd name="T1" fmla="*/ 17 h 11"/>
                  <a:gd name="T2" fmla="*/ 6 w 9"/>
                  <a:gd name="T3" fmla="*/ 7 h 11"/>
                  <a:gd name="T4" fmla="*/ 8 w 9"/>
                  <a:gd name="T5" fmla="*/ 0 h 11"/>
                  <a:gd name="T6" fmla="*/ 0 w 9"/>
                  <a:gd name="T7" fmla="*/ 2 h 11"/>
                  <a:gd name="T8" fmla="*/ 0 w 9"/>
                  <a:gd name="T9" fmla="*/ 17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10"/>
                    </a:moveTo>
                    <a:lnTo>
                      <a:pt x="6" y="4"/>
                    </a:lnTo>
                    <a:lnTo>
                      <a:pt x="8" y="0"/>
                    </a:lnTo>
                    <a:lnTo>
                      <a:pt x="0" y="2"/>
                    </a:lnTo>
                    <a:lnTo>
                      <a:pt x="0" y="10"/>
                    </a:lnTo>
                  </a:path>
                </a:pathLst>
              </a:custGeom>
              <a:solidFill>
                <a:schemeClr val="hlink"/>
              </a:solidFill>
              <a:ln w="12700" cap="rnd">
                <a:solidFill>
                  <a:schemeClr val="bg1"/>
                </a:solidFill>
                <a:round/>
                <a:headEnd/>
                <a:tailEnd/>
              </a:ln>
            </p:spPr>
            <p:txBody>
              <a:bodyPr/>
              <a:lstStyle/>
              <a:p>
                <a:endParaRPr lang="en-US"/>
              </a:p>
            </p:txBody>
          </p:sp>
          <p:sp>
            <p:nvSpPr>
              <p:cNvPr id="14085" name="Freeform 366"/>
              <p:cNvSpPr>
                <a:spLocks/>
              </p:cNvSpPr>
              <p:nvPr/>
            </p:nvSpPr>
            <p:spPr bwMode="ltGray">
              <a:xfrm>
                <a:off x="5714" y="2778"/>
                <a:ext cx="9" cy="6"/>
              </a:xfrm>
              <a:custGeom>
                <a:avLst/>
                <a:gdLst>
                  <a:gd name="T0" fmla="*/ 0 w 9"/>
                  <a:gd name="T1" fmla="*/ 0 h 5"/>
                  <a:gd name="T2" fmla="*/ 8 w 9"/>
                  <a:gd name="T3" fmla="*/ 0 h 5"/>
                  <a:gd name="T4" fmla="*/ 6 w 9"/>
                  <a:gd name="T5" fmla="*/ 7 h 5"/>
                  <a:gd name="T6" fmla="*/ 4 w 9"/>
                  <a:gd name="T7" fmla="*/ 7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86" name="Freeform 367"/>
              <p:cNvSpPr>
                <a:spLocks/>
              </p:cNvSpPr>
              <p:nvPr/>
            </p:nvSpPr>
            <p:spPr bwMode="ltGray">
              <a:xfrm>
                <a:off x="5688" y="2734"/>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87" name="Freeform 368"/>
              <p:cNvSpPr>
                <a:spLocks/>
              </p:cNvSpPr>
              <p:nvPr/>
            </p:nvSpPr>
            <p:spPr bwMode="ltGray">
              <a:xfrm>
                <a:off x="5668" y="2716"/>
                <a:ext cx="7" cy="19"/>
              </a:xfrm>
              <a:custGeom>
                <a:avLst/>
                <a:gdLst>
                  <a:gd name="T0" fmla="*/ 0 w 7"/>
                  <a:gd name="T1" fmla="*/ 0 h 17"/>
                  <a:gd name="T2" fmla="*/ 6 w 7"/>
                  <a:gd name="T3" fmla="*/ 0 h 17"/>
                  <a:gd name="T4" fmla="*/ 6 w 7"/>
                  <a:gd name="T5" fmla="*/ 22 h 17"/>
                  <a:gd name="T6" fmla="*/ 2 w 7"/>
                  <a:gd name="T7" fmla="*/ 22 h 17"/>
                  <a:gd name="T8" fmla="*/ 0 w 7"/>
                  <a:gd name="T9" fmla="*/ 0 h 17"/>
                  <a:gd name="T10" fmla="*/ 0 60000 65536"/>
                  <a:gd name="T11" fmla="*/ 0 60000 65536"/>
                  <a:gd name="T12" fmla="*/ 0 60000 65536"/>
                  <a:gd name="T13" fmla="*/ 0 60000 65536"/>
                  <a:gd name="T14" fmla="*/ 0 60000 65536"/>
                  <a:gd name="T15" fmla="*/ 0 w 7"/>
                  <a:gd name="T16" fmla="*/ 0 h 17"/>
                  <a:gd name="T17" fmla="*/ 7 w 7"/>
                  <a:gd name="T18" fmla="*/ 17 h 17"/>
                </a:gdLst>
                <a:ahLst/>
                <a:cxnLst>
                  <a:cxn ang="T10">
                    <a:pos x="T0" y="T1"/>
                  </a:cxn>
                  <a:cxn ang="T11">
                    <a:pos x="T2" y="T3"/>
                  </a:cxn>
                  <a:cxn ang="T12">
                    <a:pos x="T4" y="T5"/>
                  </a:cxn>
                  <a:cxn ang="T13">
                    <a:pos x="T6" y="T7"/>
                  </a:cxn>
                  <a:cxn ang="T14">
                    <a:pos x="T8" y="T9"/>
                  </a:cxn>
                </a:cxnLst>
                <a:rect l="T15" t="T16" r="T17" b="T18"/>
                <a:pathLst>
                  <a:path w="7" h="17">
                    <a:moveTo>
                      <a:pt x="0" y="0"/>
                    </a:moveTo>
                    <a:lnTo>
                      <a:pt x="6" y="0"/>
                    </a:lnTo>
                    <a:lnTo>
                      <a:pt x="6" y="16"/>
                    </a:lnTo>
                    <a:lnTo>
                      <a:pt x="2" y="16"/>
                    </a:lnTo>
                    <a:lnTo>
                      <a:pt x="0" y="0"/>
                    </a:lnTo>
                  </a:path>
                </a:pathLst>
              </a:custGeom>
              <a:solidFill>
                <a:schemeClr val="hlink"/>
              </a:solidFill>
              <a:ln w="12700" cap="rnd">
                <a:solidFill>
                  <a:schemeClr val="bg1"/>
                </a:solidFill>
                <a:round/>
                <a:headEnd/>
                <a:tailEnd/>
              </a:ln>
            </p:spPr>
            <p:txBody>
              <a:bodyPr/>
              <a:lstStyle/>
              <a:p>
                <a:endParaRPr lang="en-US"/>
              </a:p>
            </p:txBody>
          </p:sp>
          <p:sp>
            <p:nvSpPr>
              <p:cNvPr id="14088" name="Freeform 369"/>
              <p:cNvSpPr>
                <a:spLocks/>
              </p:cNvSpPr>
              <p:nvPr/>
            </p:nvSpPr>
            <p:spPr bwMode="ltGray">
              <a:xfrm>
                <a:off x="5630" y="2696"/>
                <a:ext cx="9" cy="5"/>
              </a:xfrm>
              <a:custGeom>
                <a:avLst/>
                <a:gdLst>
                  <a:gd name="T0" fmla="*/ 0 w 9"/>
                  <a:gd name="T1" fmla="*/ 0 h 5"/>
                  <a:gd name="T2" fmla="*/ 8 w 9"/>
                  <a:gd name="T3" fmla="*/ 0 h 5"/>
                  <a:gd name="T4" fmla="*/ 6 w 9"/>
                  <a:gd name="T5" fmla="*/ 4 h 5"/>
                  <a:gd name="T6" fmla="*/ 2 w 9"/>
                  <a:gd name="T7" fmla="*/ 4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2"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89" name="Freeform 370"/>
              <p:cNvSpPr>
                <a:spLocks/>
              </p:cNvSpPr>
              <p:nvPr/>
            </p:nvSpPr>
            <p:spPr bwMode="ltGray">
              <a:xfrm>
                <a:off x="5602" y="2689"/>
                <a:ext cx="14" cy="8"/>
              </a:xfrm>
              <a:custGeom>
                <a:avLst/>
                <a:gdLst>
                  <a:gd name="T0" fmla="*/ 0 w 13"/>
                  <a:gd name="T1" fmla="*/ 0 h 7"/>
                  <a:gd name="T2" fmla="*/ 15 w 13"/>
                  <a:gd name="T3" fmla="*/ 0 h 7"/>
                  <a:gd name="T4" fmla="*/ 13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90" name="Freeform 371"/>
              <p:cNvSpPr>
                <a:spLocks/>
              </p:cNvSpPr>
              <p:nvPr/>
            </p:nvSpPr>
            <p:spPr bwMode="ltGray">
              <a:xfrm>
                <a:off x="5586" y="2660"/>
                <a:ext cx="13" cy="8"/>
              </a:xfrm>
              <a:custGeom>
                <a:avLst/>
                <a:gdLst>
                  <a:gd name="T0" fmla="*/ 0 w 13"/>
                  <a:gd name="T1" fmla="*/ 0 h 7"/>
                  <a:gd name="T2" fmla="*/ 12 w 13"/>
                  <a:gd name="T3" fmla="*/ 0 h 7"/>
                  <a:gd name="T4" fmla="*/ 10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4091" name="Freeform 372"/>
              <p:cNvSpPr>
                <a:spLocks/>
              </p:cNvSpPr>
              <p:nvPr/>
            </p:nvSpPr>
            <p:spPr bwMode="ltGray">
              <a:xfrm>
                <a:off x="5384" y="3212"/>
                <a:ext cx="9" cy="6"/>
              </a:xfrm>
              <a:custGeom>
                <a:avLst/>
                <a:gdLst>
                  <a:gd name="T0" fmla="*/ 0 w 9"/>
                  <a:gd name="T1" fmla="*/ 0 h 5"/>
                  <a:gd name="T2" fmla="*/ 8 w 9"/>
                  <a:gd name="T3" fmla="*/ 0 h 5"/>
                  <a:gd name="T4" fmla="*/ 6 w 9"/>
                  <a:gd name="T5" fmla="*/ 7 h 5"/>
                  <a:gd name="T6" fmla="*/ 4 w 9"/>
                  <a:gd name="T7" fmla="*/ 7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92" name="Freeform 373"/>
              <p:cNvSpPr>
                <a:spLocks/>
              </p:cNvSpPr>
              <p:nvPr/>
            </p:nvSpPr>
            <p:spPr bwMode="ltGray">
              <a:xfrm>
                <a:off x="5357" y="3168"/>
                <a:ext cx="18" cy="10"/>
              </a:xfrm>
              <a:custGeom>
                <a:avLst/>
                <a:gdLst>
                  <a:gd name="T0" fmla="*/ 0 w 17"/>
                  <a:gd name="T1" fmla="*/ 0 h 9"/>
                  <a:gd name="T2" fmla="*/ 19 w 17"/>
                  <a:gd name="T3" fmla="*/ 0 h 9"/>
                  <a:gd name="T4" fmla="*/ 17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3" name="Freeform 374"/>
              <p:cNvSpPr>
                <a:spLocks/>
              </p:cNvSpPr>
              <p:nvPr/>
            </p:nvSpPr>
            <p:spPr bwMode="ltGray">
              <a:xfrm>
                <a:off x="5257" y="3387"/>
                <a:ext cx="9" cy="5"/>
              </a:xfrm>
              <a:custGeom>
                <a:avLst/>
                <a:gdLst>
                  <a:gd name="T0" fmla="*/ 0 w 9"/>
                  <a:gd name="T1" fmla="*/ 0 h 5"/>
                  <a:gd name="T2" fmla="*/ 8 w 9"/>
                  <a:gd name="T3" fmla="*/ 0 h 5"/>
                  <a:gd name="T4" fmla="*/ 6 w 9"/>
                  <a:gd name="T5" fmla="*/ 4 h 5"/>
                  <a:gd name="T6" fmla="*/ 4 w 9"/>
                  <a:gd name="T7" fmla="*/ 4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4094" name="Freeform 375"/>
              <p:cNvSpPr>
                <a:spLocks/>
              </p:cNvSpPr>
              <p:nvPr/>
            </p:nvSpPr>
            <p:spPr bwMode="ltGray">
              <a:xfrm>
                <a:off x="5231" y="3329"/>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5" name="Freeform 376"/>
              <p:cNvSpPr>
                <a:spLocks/>
              </p:cNvSpPr>
              <p:nvPr/>
            </p:nvSpPr>
            <p:spPr bwMode="ltGray">
              <a:xfrm>
                <a:off x="5259" y="3798"/>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6" name="Freeform 377"/>
              <p:cNvSpPr>
                <a:spLocks/>
              </p:cNvSpPr>
              <p:nvPr/>
            </p:nvSpPr>
            <p:spPr bwMode="ltGray">
              <a:xfrm>
                <a:off x="5295" y="3901"/>
                <a:ext cx="16" cy="10"/>
              </a:xfrm>
              <a:custGeom>
                <a:avLst/>
                <a:gdLst>
                  <a:gd name="T0" fmla="*/ 0 w 17"/>
                  <a:gd name="T1" fmla="*/ 0 h 9"/>
                  <a:gd name="T2" fmla="*/ 13 w 17"/>
                  <a:gd name="T3" fmla="*/ 0 h 9"/>
                  <a:gd name="T4" fmla="*/ 11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7" name="Freeform 378"/>
              <p:cNvSpPr>
                <a:spLocks/>
              </p:cNvSpPr>
              <p:nvPr/>
            </p:nvSpPr>
            <p:spPr bwMode="ltGray">
              <a:xfrm>
                <a:off x="5474" y="3776"/>
                <a:ext cx="16" cy="10"/>
              </a:xfrm>
              <a:custGeom>
                <a:avLst/>
                <a:gdLst>
                  <a:gd name="T0" fmla="*/ 0 w 17"/>
                  <a:gd name="T1" fmla="*/ 0 h 9"/>
                  <a:gd name="T2" fmla="*/ 13 w 17"/>
                  <a:gd name="T3" fmla="*/ 0 h 9"/>
                  <a:gd name="T4" fmla="*/ 11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8" name="Freeform 379"/>
              <p:cNvSpPr>
                <a:spLocks/>
              </p:cNvSpPr>
              <p:nvPr/>
            </p:nvSpPr>
            <p:spPr bwMode="ltGray">
              <a:xfrm>
                <a:off x="5517" y="3619"/>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4099" name="Freeform 380"/>
              <p:cNvSpPr>
                <a:spLocks/>
              </p:cNvSpPr>
              <p:nvPr/>
            </p:nvSpPr>
            <p:spPr bwMode="ltGray">
              <a:xfrm>
                <a:off x="627" y="1010"/>
                <a:ext cx="172" cy="368"/>
              </a:xfrm>
              <a:custGeom>
                <a:avLst/>
                <a:gdLst>
                  <a:gd name="T0" fmla="*/ 2 w 173"/>
                  <a:gd name="T1" fmla="*/ 453 h 329"/>
                  <a:gd name="T2" fmla="*/ 8 w 173"/>
                  <a:gd name="T3" fmla="*/ 442 h 329"/>
                  <a:gd name="T4" fmla="*/ 12 w 173"/>
                  <a:gd name="T5" fmla="*/ 432 h 329"/>
                  <a:gd name="T6" fmla="*/ 16 w 173"/>
                  <a:gd name="T7" fmla="*/ 421 h 329"/>
                  <a:gd name="T8" fmla="*/ 20 w 173"/>
                  <a:gd name="T9" fmla="*/ 409 h 329"/>
                  <a:gd name="T10" fmla="*/ 20 w 173"/>
                  <a:gd name="T11" fmla="*/ 398 h 329"/>
                  <a:gd name="T12" fmla="*/ 26 w 173"/>
                  <a:gd name="T13" fmla="*/ 387 h 329"/>
                  <a:gd name="T14" fmla="*/ 26 w 173"/>
                  <a:gd name="T15" fmla="*/ 376 h 329"/>
                  <a:gd name="T16" fmla="*/ 30 w 173"/>
                  <a:gd name="T17" fmla="*/ 364 h 329"/>
                  <a:gd name="T18" fmla="*/ 32 w 173"/>
                  <a:gd name="T19" fmla="*/ 352 h 329"/>
                  <a:gd name="T20" fmla="*/ 34 w 173"/>
                  <a:gd name="T21" fmla="*/ 341 h 329"/>
                  <a:gd name="T22" fmla="*/ 36 w 173"/>
                  <a:gd name="T23" fmla="*/ 330 h 329"/>
                  <a:gd name="T24" fmla="*/ 42 w 173"/>
                  <a:gd name="T25" fmla="*/ 321 h 329"/>
                  <a:gd name="T26" fmla="*/ 46 w 173"/>
                  <a:gd name="T27" fmla="*/ 310 h 329"/>
                  <a:gd name="T28" fmla="*/ 52 w 173"/>
                  <a:gd name="T29" fmla="*/ 296 h 329"/>
                  <a:gd name="T30" fmla="*/ 56 w 173"/>
                  <a:gd name="T31" fmla="*/ 285 h 329"/>
                  <a:gd name="T32" fmla="*/ 60 w 173"/>
                  <a:gd name="T33" fmla="*/ 272 h 329"/>
                  <a:gd name="T34" fmla="*/ 62 w 173"/>
                  <a:gd name="T35" fmla="*/ 261 h 329"/>
                  <a:gd name="T36" fmla="*/ 66 w 173"/>
                  <a:gd name="T37" fmla="*/ 246 h 329"/>
                  <a:gd name="T38" fmla="*/ 72 w 173"/>
                  <a:gd name="T39" fmla="*/ 229 h 329"/>
                  <a:gd name="T40" fmla="*/ 76 w 173"/>
                  <a:gd name="T41" fmla="*/ 218 h 329"/>
                  <a:gd name="T42" fmla="*/ 82 w 173"/>
                  <a:gd name="T43" fmla="*/ 208 h 329"/>
                  <a:gd name="T44" fmla="*/ 86 w 173"/>
                  <a:gd name="T45" fmla="*/ 197 h 329"/>
                  <a:gd name="T46" fmla="*/ 89 w 173"/>
                  <a:gd name="T47" fmla="*/ 181 h 329"/>
                  <a:gd name="T48" fmla="*/ 95 w 173"/>
                  <a:gd name="T49" fmla="*/ 173 h 329"/>
                  <a:gd name="T50" fmla="*/ 101 w 173"/>
                  <a:gd name="T51" fmla="*/ 162 h 329"/>
                  <a:gd name="T52" fmla="*/ 107 w 173"/>
                  <a:gd name="T53" fmla="*/ 151 h 329"/>
                  <a:gd name="T54" fmla="*/ 113 w 173"/>
                  <a:gd name="T55" fmla="*/ 140 h 329"/>
                  <a:gd name="T56" fmla="*/ 117 w 173"/>
                  <a:gd name="T57" fmla="*/ 126 h 329"/>
                  <a:gd name="T58" fmla="*/ 119 w 173"/>
                  <a:gd name="T59" fmla="*/ 115 h 329"/>
                  <a:gd name="T60" fmla="*/ 121 w 173"/>
                  <a:gd name="T61" fmla="*/ 104 h 329"/>
                  <a:gd name="T62" fmla="*/ 127 w 173"/>
                  <a:gd name="T63" fmla="*/ 93 h 329"/>
                  <a:gd name="T64" fmla="*/ 131 w 173"/>
                  <a:gd name="T65" fmla="*/ 82 h 329"/>
                  <a:gd name="T66" fmla="*/ 137 w 173"/>
                  <a:gd name="T67" fmla="*/ 70 h 329"/>
                  <a:gd name="T68" fmla="*/ 143 w 173"/>
                  <a:gd name="T69" fmla="*/ 62 h 329"/>
                  <a:gd name="T70" fmla="*/ 151 w 173"/>
                  <a:gd name="T71" fmla="*/ 48 h 329"/>
                  <a:gd name="T72" fmla="*/ 155 w 173"/>
                  <a:gd name="T73" fmla="*/ 36 h 329"/>
                  <a:gd name="T74" fmla="*/ 159 w 173"/>
                  <a:gd name="T75" fmla="*/ 25 h 329"/>
                  <a:gd name="T76" fmla="*/ 163 w 173"/>
                  <a:gd name="T77" fmla="*/ 13 h 329"/>
                  <a:gd name="T78" fmla="*/ 167 w 173"/>
                  <a:gd name="T79" fmla="*/ 2 h 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3"/>
                  <a:gd name="T121" fmla="*/ 0 h 329"/>
                  <a:gd name="T122" fmla="*/ 173 w 173"/>
                  <a:gd name="T123" fmla="*/ 329 h 32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3" h="329">
                    <a:moveTo>
                      <a:pt x="0" y="328"/>
                    </a:moveTo>
                    <a:lnTo>
                      <a:pt x="2" y="324"/>
                    </a:lnTo>
                    <a:lnTo>
                      <a:pt x="6" y="320"/>
                    </a:lnTo>
                    <a:lnTo>
                      <a:pt x="8" y="316"/>
                    </a:lnTo>
                    <a:lnTo>
                      <a:pt x="10" y="312"/>
                    </a:lnTo>
                    <a:lnTo>
                      <a:pt x="12" y="308"/>
                    </a:lnTo>
                    <a:lnTo>
                      <a:pt x="14" y="304"/>
                    </a:lnTo>
                    <a:lnTo>
                      <a:pt x="16" y="300"/>
                    </a:lnTo>
                    <a:lnTo>
                      <a:pt x="18" y="296"/>
                    </a:lnTo>
                    <a:lnTo>
                      <a:pt x="20" y="292"/>
                    </a:lnTo>
                    <a:lnTo>
                      <a:pt x="20" y="288"/>
                    </a:lnTo>
                    <a:lnTo>
                      <a:pt x="20" y="284"/>
                    </a:lnTo>
                    <a:lnTo>
                      <a:pt x="24" y="280"/>
                    </a:lnTo>
                    <a:lnTo>
                      <a:pt x="26" y="276"/>
                    </a:lnTo>
                    <a:lnTo>
                      <a:pt x="26" y="272"/>
                    </a:lnTo>
                    <a:lnTo>
                      <a:pt x="26" y="268"/>
                    </a:lnTo>
                    <a:lnTo>
                      <a:pt x="28" y="264"/>
                    </a:lnTo>
                    <a:lnTo>
                      <a:pt x="30" y="260"/>
                    </a:lnTo>
                    <a:lnTo>
                      <a:pt x="32" y="256"/>
                    </a:lnTo>
                    <a:lnTo>
                      <a:pt x="32" y="252"/>
                    </a:lnTo>
                    <a:lnTo>
                      <a:pt x="34" y="248"/>
                    </a:lnTo>
                    <a:lnTo>
                      <a:pt x="34" y="244"/>
                    </a:lnTo>
                    <a:lnTo>
                      <a:pt x="36" y="240"/>
                    </a:lnTo>
                    <a:lnTo>
                      <a:pt x="36" y="236"/>
                    </a:lnTo>
                    <a:lnTo>
                      <a:pt x="40" y="234"/>
                    </a:lnTo>
                    <a:lnTo>
                      <a:pt x="42" y="230"/>
                    </a:lnTo>
                    <a:lnTo>
                      <a:pt x="44" y="226"/>
                    </a:lnTo>
                    <a:lnTo>
                      <a:pt x="46" y="222"/>
                    </a:lnTo>
                    <a:lnTo>
                      <a:pt x="48" y="218"/>
                    </a:lnTo>
                    <a:lnTo>
                      <a:pt x="52" y="212"/>
                    </a:lnTo>
                    <a:lnTo>
                      <a:pt x="54" y="208"/>
                    </a:lnTo>
                    <a:lnTo>
                      <a:pt x="56" y="204"/>
                    </a:lnTo>
                    <a:lnTo>
                      <a:pt x="58" y="198"/>
                    </a:lnTo>
                    <a:lnTo>
                      <a:pt x="60" y="194"/>
                    </a:lnTo>
                    <a:lnTo>
                      <a:pt x="60" y="190"/>
                    </a:lnTo>
                    <a:lnTo>
                      <a:pt x="62" y="186"/>
                    </a:lnTo>
                    <a:lnTo>
                      <a:pt x="64" y="182"/>
                    </a:lnTo>
                    <a:lnTo>
                      <a:pt x="66" y="176"/>
                    </a:lnTo>
                    <a:lnTo>
                      <a:pt x="68" y="170"/>
                    </a:lnTo>
                    <a:lnTo>
                      <a:pt x="72" y="164"/>
                    </a:lnTo>
                    <a:lnTo>
                      <a:pt x="74" y="160"/>
                    </a:lnTo>
                    <a:lnTo>
                      <a:pt x="76" y="156"/>
                    </a:lnTo>
                    <a:lnTo>
                      <a:pt x="80" y="152"/>
                    </a:lnTo>
                    <a:lnTo>
                      <a:pt x="82" y="148"/>
                    </a:lnTo>
                    <a:lnTo>
                      <a:pt x="86" y="144"/>
                    </a:lnTo>
                    <a:lnTo>
                      <a:pt x="88" y="140"/>
                    </a:lnTo>
                    <a:lnTo>
                      <a:pt x="90" y="134"/>
                    </a:lnTo>
                    <a:lnTo>
                      <a:pt x="92" y="130"/>
                    </a:lnTo>
                    <a:lnTo>
                      <a:pt x="94" y="126"/>
                    </a:lnTo>
                    <a:lnTo>
                      <a:pt x="98" y="124"/>
                    </a:lnTo>
                    <a:lnTo>
                      <a:pt x="100" y="120"/>
                    </a:lnTo>
                    <a:lnTo>
                      <a:pt x="104" y="116"/>
                    </a:lnTo>
                    <a:lnTo>
                      <a:pt x="106" y="112"/>
                    </a:lnTo>
                    <a:lnTo>
                      <a:pt x="110" y="108"/>
                    </a:lnTo>
                    <a:lnTo>
                      <a:pt x="112" y="104"/>
                    </a:lnTo>
                    <a:lnTo>
                      <a:pt x="116" y="100"/>
                    </a:lnTo>
                    <a:lnTo>
                      <a:pt x="116" y="96"/>
                    </a:lnTo>
                    <a:lnTo>
                      <a:pt x="120" y="90"/>
                    </a:lnTo>
                    <a:lnTo>
                      <a:pt x="120" y="86"/>
                    </a:lnTo>
                    <a:lnTo>
                      <a:pt x="122" y="82"/>
                    </a:lnTo>
                    <a:lnTo>
                      <a:pt x="124" y="78"/>
                    </a:lnTo>
                    <a:lnTo>
                      <a:pt x="124" y="74"/>
                    </a:lnTo>
                    <a:lnTo>
                      <a:pt x="128" y="70"/>
                    </a:lnTo>
                    <a:lnTo>
                      <a:pt x="130" y="66"/>
                    </a:lnTo>
                    <a:lnTo>
                      <a:pt x="132" y="62"/>
                    </a:lnTo>
                    <a:lnTo>
                      <a:pt x="134" y="58"/>
                    </a:lnTo>
                    <a:lnTo>
                      <a:pt x="138" y="54"/>
                    </a:lnTo>
                    <a:lnTo>
                      <a:pt x="140" y="50"/>
                    </a:lnTo>
                    <a:lnTo>
                      <a:pt x="144" y="48"/>
                    </a:lnTo>
                    <a:lnTo>
                      <a:pt x="146" y="44"/>
                    </a:lnTo>
                    <a:lnTo>
                      <a:pt x="150" y="40"/>
                    </a:lnTo>
                    <a:lnTo>
                      <a:pt x="154" y="34"/>
                    </a:lnTo>
                    <a:lnTo>
                      <a:pt x="156" y="30"/>
                    </a:lnTo>
                    <a:lnTo>
                      <a:pt x="158" y="26"/>
                    </a:lnTo>
                    <a:lnTo>
                      <a:pt x="160" y="22"/>
                    </a:lnTo>
                    <a:lnTo>
                      <a:pt x="162" y="18"/>
                    </a:lnTo>
                    <a:lnTo>
                      <a:pt x="164" y="14"/>
                    </a:lnTo>
                    <a:lnTo>
                      <a:pt x="166" y="10"/>
                    </a:lnTo>
                    <a:lnTo>
                      <a:pt x="168" y="6"/>
                    </a:lnTo>
                    <a:lnTo>
                      <a:pt x="170" y="2"/>
                    </a:lnTo>
                    <a:lnTo>
                      <a:pt x="172" y="0"/>
                    </a:lnTo>
                  </a:path>
                </a:pathLst>
              </a:custGeom>
              <a:solidFill>
                <a:schemeClr val="hlink"/>
              </a:solidFill>
              <a:ln w="12700" cap="rnd">
                <a:solidFill>
                  <a:schemeClr val="bg1"/>
                </a:solidFill>
                <a:round/>
                <a:headEnd/>
                <a:tailEnd/>
              </a:ln>
            </p:spPr>
            <p:txBody>
              <a:bodyPr/>
              <a:lstStyle/>
              <a:p>
                <a:endParaRPr lang="en-US"/>
              </a:p>
            </p:txBody>
          </p:sp>
          <p:sp>
            <p:nvSpPr>
              <p:cNvPr id="14100" name="Freeform 381"/>
              <p:cNvSpPr>
                <a:spLocks/>
              </p:cNvSpPr>
              <p:nvPr/>
            </p:nvSpPr>
            <p:spPr bwMode="ltGray">
              <a:xfrm>
                <a:off x="1464" y="2463"/>
                <a:ext cx="26" cy="12"/>
              </a:xfrm>
              <a:custGeom>
                <a:avLst/>
                <a:gdLst>
                  <a:gd name="T0" fmla="*/ 19 w 27"/>
                  <a:gd name="T1" fmla="*/ 13 h 11"/>
                  <a:gd name="T2" fmla="*/ 23 w 27"/>
                  <a:gd name="T3" fmla="*/ 4 h 11"/>
                  <a:gd name="T4" fmla="*/ 15 w 27"/>
                  <a:gd name="T5" fmla="*/ 0 h 11"/>
                  <a:gd name="T6" fmla="*/ 4 w 27"/>
                  <a:gd name="T7" fmla="*/ 0 h 11"/>
                  <a:gd name="T8" fmla="*/ 0 w 27"/>
                  <a:gd name="T9" fmla="*/ 11 h 11"/>
                  <a:gd name="T10" fmla="*/ 8 w 27"/>
                  <a:gd name="T11" fmla="*/ 11 h 11"/>
                  <a:gd name="T12" fmla="*/ 13 w 27"/>
                  <a:gd name="T13" fmla="*/ 11 h 11"/>
                  <a:gd name="T14" fmla="*/ 19 w 27"/>
                  <a:gd name="T15" fmla="*/ 13 h 1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11"/>
                  <a:gd name="T26" fmla="*/ 27 w 2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11">
                    <a:moveTo>
                      <a:pt x="22" y="10"/>
                    </a:moveTo>
                    <a:lnTo>
                      <a:pt x="26" y="4"/>
                    </a:lnTo>
                    <a:lnTo>
                      <a:pt x="18" y="0"/>
                    </a:lnTo>
                    <a:lnTo>
                      <a:pt x="4" y="0"/>
                    </a:lnTo>
                    <a:lnTo>
                      <a:pt x="0" y="8"/>
                    </a:lnTo>
                    <a:lnTo>
                      <a:pt x="8" y="8"/>
                    </a:lnTo>
                    <a:lnTo>
                      <a:pt x="16" y="8"/>
                    </a:lnTo>
                    <a:lnTo>
                      <a:pt x="22" y="10"/>
                    </a:lnTo>
                  </a:path>
                </a:pathLst>
              </a:custGeom>
              <a:solidFill>
                <a:schemeClr val="hlink"/>
              </a:solidFill>
              <a:ln w="12700" cap="rnd">
                <a:solidFill>
                  <a:schemeClr val="bg1"/>
                </a:solidFill>
                <a:round/>
                <a:headEnd/>
                <a:tailEnd/>
              </a:ln>
            </p:spPr>
            <p:txBody>
              <a:bodyPr/>
              <a:lstStyle/>
              <a:p>
                <a:endParaRPr lang="en-US"/>
              </a:p>
            </p:txBody>
          </p:sp>
          <p:sp>
            <p:nvSpPr>
              <p:cNvPr id="14101" name="Freeform 382"/>
              <p:cNvSpPr>
                <a:spLocks/>
              </p:cNvSpPr>
              <p:nvPr/>
            </p:nvSpPr>
            <p:spPr bwMode="ltGray">
              <a:xfrm>
                <a:off x="1515" y="2485"/>
                <a:ext cx="3" cy="4"/>
              </a:xfrm>
              <a:custGeom>
                <a:avLst/>
                <a:gdLst>
                  <a:gd name="T0" fmla="*/ 0 w 3"/>
                  <a:gd name="T1" fmla="*/ 0 h 3"/>
                  <a:gd name="T2" fmla="*/ 2 w 3"/>
                  <a:gd name="T3" fmla="*/ 0 h 3"/>
                  <a:gd name="T4" fmla="*/ 2 w 3"/>
                  <a:gd name="T5" fmla="*/ 5 h 3"/>
                  <a:gd name="T6" fmla="*/ 0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0"/>
                    </a:moveTo>
                    <a:lnTo>
                      <a:pt x="2" y="0"/>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4102" name="Freeform 383"/>
              <p:cNvSpPr>
                <a:spLocks/>
              </p:cNvSpPr>
              <p:nvPr/>
            </p:nvSpPr>
            <p:spPr bwMode="ltGray">
              <a:xfrm>
                <a:off x="1537" y="2510"/>
                <a:ext cx="7" cy="12"/>
              </a:xfrm>
              <a:custGeom>
                <a:avLst/>
                <a:gdLst>
                  <a:gd name="T0" fmla="*/ 2 w 7"/>
                  <a:gd name="T1" fmla="*/ 0 h 11"/>
                  <a:gd name="T2" fmla="*/ 0 w 7"/>
                  <a:gd name="T3" fmla="*/ 4 h 11"/>
                  <a:gd name="T4" fmla="*/ 2 w 7"/>
                  <a:gd name="T5" fmla="*/ 9 h 11"/>
                  <a:gd name="T6" fmla="*/ 2 w 7"/>
                  <a:gd name="T7" fmla="*/ 13 h 11"/>
                  <a:gd name="T8" fmla="*/ 4 w 7"/>
                  <a:gd name="T9" fmla="*/ 11 h 11"/>
                  <a:gd name="T10" fmla="*/ 6 w 7"/>
                  <a:gd name="T11" fmla="*/ 9 h 11"/>
                  <a:gd name="T12" fmla="*/ 6 w 7"/>
                  <a:gd name="T13" fmla="*/ 2 h 11"/>
                  <a:gd name="T14" fmla="*/ 2 w 7"/>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1"/>
                  <a:gd name="T26" fmla="*/ 7 w 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1">
                    <a:moveTo>
                      <a:pt x="2" y="0"/>
                    </a:moveTo>
                    <a:lnTo>
                      <a:pt x="0" y="4"/>
                    </a:lnTo>
                    <a:lnTo>
                      <a:pt x="2" y="6"/>
                    </a:lnTo>
                    <a:lnTo>
                      <a:pt x="2" y="10"/>
                    </a:lnTo>
                    <a:lnTo>
                      <a:pt x="4" y="8"/>
                    </a:lnTo>
                    <a:lnTo>
                      <a:pt x="6" y="6"/>
                    </a:lnTo>
                    <a:lnTo>
                      <a:pt x="6" y="2"/>
                    </a:lnTo>
                    <a:lnTo>
                      <a:pt x="2" y="0"/>
                    </a:lnTo>
                  </a:path>
                </a:pathLst>
              </a:custGeom>
              <a:solidFill>
                <a:schemeClr val="hlink"/>
              </a:solidFill>
              <a:ln w="12700" cap="rnd">
                <a:solidFill>
                  <a:schemeClr val="bg1"/>
                </a:solidFill>
                <a:round/>
                <a:headEnd/>
                <a:tailEnd/>
              </a:ln>
            </p:spPr>
            <p:txBody>
              <a:bodyPr/>
              <a:lstStyle/>
              <a:p>
                <a:endParaRPr lang="en-US"/>
              </a:p>
            </p:txBody>
          </p:sp>
          <p:grpSp>
            <p:nvGrpSpPr>
              <p:cNvPr id="4" name="Group 384"/>
              <p:cNvGrpSpPr>
                <a:grpSpLocks/>
              </p:cNvGrpSpPr>
              <p:nvPr/>
            </p:nvGrpSpPr>
            <p:grpSpPr bwMode="auto">
              <a:xfrm>
                <a:off x="252" y="875"/>
                <a:ext cx="2765" cy="1087"/>
                <a:chOff x="252" y="875"/>
                <a:chExt cx="2765" cy="1087"/>
              </a:xfrm>
            </p:grpSpPr>
            <p:sp>
              <p:nvSpPr>
                <p:cNvPr id="14104" name="Freeform 385"/>
                <p:cNvSpPr>
                  <a:spLocks/>
                </p:cNvSpPr>
                <p:nvPr/>
              </p:nvSpPr>
              <p:spPr bwMode="ltGray">
                <a:xfrm>
                  <a:off x="2455" y="1483"/>
                  <a:ext cx="135" cy="248"/>
                </a:xfrm>
                <a:custGeom>
                  <a:avLst/>
                  <a:gdLst>
                    <a:gd name="T0" fmla="*/ 48 w 135"/>
                    <a:gd name="T1" fmla="*/ 25 h 221"/>
                    <a:gd name="T2" fmla="*/ 62 w 135"/>
                    <a:gd name="T3" fmla="*/ 2 h 221"/>
                    <a:gd name="T4" fmla="*/ 70 w 135"/>
                    <a:gd name="T5" fmla="*/ 0 h 221"/>
                    <a:gd name="T6" fmla="*/ 72 w 135"/>
                    <a:gd name="T7" fmla="*/ 9 h 221"/>
                    <a:gd name="T8" fmla="*/ 68 w 135"/>
                    <a:gd name="T9" fmla="*/ 20 h 221"/>
                    <a:gd name="T10" fmla="*/ 64 w 135"/>
                    <a:gd name="T11" fmla="*/ 31 h 221"/>
                    <a:gd name="T12" fmla="*/ 54 w 135"/>
                    <a:gd name="T13" fmla="*/ 43 h 221"/>
                    <a:gd name="T14" fmla="*/ 56 w 135"/>
                    <a:gd name="T15" fmla="*/ 50 h 221"/>
                    <a:gd name="T16" fmla="*/ 70 w 135"/>
                    <a:gd name="T17" fmla="*/ 54 h 221"/>
                    <a:gd name="T18" fmla="*/ 80 w 135"/>
                    <a:gd name="T19" fmla="*/ 54 h 221"/>
                    <a:gd name="T20" fmla="*/ 84 w 135"/>
                    <a:gd name="T21" fmla="*/ 68 h 221"/>
                    <a:gd name="T22" fmla="*/ 76 w 135"/>
                    <a:gd name="T23" fmla="*/ 80 h 221"/>
                    <a:gd name="T24" fmla="*/ 72 w 135"/>
                    <a:gd name="T25" fmla="*/ 91 h 221"/>
                    <a:gd name="T26" fmla="*/ 70 w 135"/>
                    <a:gd name="T27" fmla="*/ 100 h 221"/>
                    <a:gd name="T28" fmla="*/ 64 w 135"/>
                    <a:gd name="T29" fmla="*/ 111 h 221"/>
                    <a:gd name="T30" fmla="*/ 76 w 135"/>
                    <a:gd name="T31" fmla="*/ 116 h 221"/>
                    <a:gd name="T32" fmla="*/ 84 w 135"/>
                    <a:gd name="T33" fmla="*/ 127 h 221"/>
                    <a:gd name="T34" fmla="*/ 86 w 135"/>
                    <a:gd name="T35" fmla="*/ 147 h 221"/>
                    <a:gd name="T36" fmla="*/ 96 w 135"/>
                    <a:gd name="T37" fmla="*/ 155 h 221"/>
                    <a:gd name="T38" fmla="*/ 104 w 135"/>
                    <a:gd name="T39" fmla="*/ 166 h 221"/>
                    <a:gd name="T40" fmla="*/ 110 w 135"/>
                    <a:gd name="T41" fmla="*/ 186 h 221"/>
                    <a:gd name="T42" fmla="*/ 112 w 135"/>
                    <a:gd name="T43" fmla="*/ 209 h 221"/>
                    <a:gd name="T44" fmla="*/ 128 w 135"/>
                    <a:gd name="T45" fmla="*/ 212 h 221"/>
                    <a:gd name="T46" fmla="*/ 132 w 135"/>
                    <a:gd name="T47" fmla="*/ 229 h 221"/>
                    <a:gd name="T48" fmla="*/ 124 w 135"/>
                    <a:gd name="T49" fmla="*/ 249 h 221"/>
                    <a:gd name="T50" fmla="*/ 128 w 135"/>
                    <a:gd name="T51" fmla="*/ 257 h 221"/>
                    <a:gd name="T52" fmla="*/ 130 w 135"/>
                    <a:gd name="T53" fmla="*/ 266 h 221"/>
                    <a:gd name="T54" fmla="*/ 114 w 135"/>
                    <a:gd name="T55" fmla="*/ 277 h 221"/>
                    <a:gd name="T56" fmla="*/ 94 w 135"/>
                    <a:gd name="T57" fmla="*/ 279 h 221"/>
                    <a:gd name="T58" fmla="*/ 80 w 135"/>
                    <a:gd name="T59" fmla="*/ 282 h 221"/>
                    <a:gd name="T60" fmla="*/ 68 w 135"/>
                    <a:gd name="T61" fmla="*/ 286 h 221"/>
                    <a:gd name="T62" fmla="*/ 56 w 135"/>
                    <a:gd name="T63" fmla="*/ 293 h 221"/>
                    <a:gd name="T64" fmla="*/ 46 w 135"/>
                    <a:gd name="T65" fmla="*/ 300 h 221"/>
                    <a:gd name="T66" fmla="*/ 34 w 135"/>
                    <a:gd name="T67" fmla="*/ 305 h 221"/>
                    <a:gd name="T68" fmla="*/ 22 w 135"/>
                    <a:gd name="T69" fmla="*/ 305 h 221"/>
                    <a:gd name="T70" fmla="*/ 28 w 135"/>
                    <a:gd name="T71" fmla="*/ 291 h 221"/>
                    <a:gd name="T72" fmla="*/ 38 w 135"/>
                    <a:gd name="T73" fmla="*/ 279 h 221"/>
                    <a:gd name="T74" fmla="*/ 46 w 135"/>
                    <a:gd name="T75" fmla="*/ 266 h 221"/>
                    <a:gd name="T76" fmla="*/ 50 w 135"/>
                    <a:gd name="T77" fmla="*/ 257 h 221"/>
                    <a:gd name="T78" fmla="*/ 38 w 135"/>
                    <a:gd name="T79" fmla="*/ 255 h 221"/>
                    <a:gd name="T80" fmla="*/ 32 w 135"/>
                    <a:gd name="T81" fmla="*/ 244 h 221"/>
                    <a:gd name="T82" fmla="*/ 38 w 135"/>
                    <a:gd name="T83" fmla="*/ 238 h 221"/>
                    <a:gd name="T84" fmla="*/ 46 w 135"/>
                    <a:gd name="T85" fmla="*/ 229 h 221"/>
                    <a:gd name="T86" fmla="*/ 44 w 135"/>
                    <a:gd name="T87" fmla="*/ 218 h 221"/>
                    <a:gd name="T88" fmla="*/ 42 w 135"/>
                    <a:gd name="T89" fmla="*/ 206 h 221"/>
                    <a:gd name="T90" fmla="*/ 48 w 135"/>
                    <a:gd name="T91" fmla="*/ 195 h 221"/>
                    <a:gd name="T92" fmla="*/ 62 w 135"/>
                    <a:gd name="T93" fmla="*/ 193 h 221"/>
                    <a:gd name="T94" fmla="*/ 64 w 135"/>
                    <a:gd name="T95" fmla="*/ 182 h 221"/>
                    <a:gd name="T96" fmla="*/ 56 w 135"/>
                    <a:gd name="T97" fmla="*/ 164 h 221"/>
                    <a:gd name="T98" fmla="*/ 42 w 135"/>
                    <a:gd name="T99" fmla="*/ 153 h 221"/>
                    <a:gd name="T100" fmla="*/ 36 w 135"/>
                    <a:gd name="T101" fmla="*/ 138 h 221"/>
                    <a:gd name="T102" fmla="*/ 34 w 135"/>
                    <a:gd name="T103" fmla="*/ 127 h 221"/>
                    <a:gd name="T104" fmla="*/ 22 w 135"/>
                    <a:gd name="T105" fmla="*/ 130 h 221"/>
                    <a:gd name="T106" fmla="*/ 12 w 135"/>
                    <a:gd name="T107" fmla="*/ 116 h 221"/>
                    <a:gd name="T108" fmla="*/ 18 w 135"/>
                    <a:gd name="T109" fmla="*/ 89 h 221"/>
                    <a:gd name="T110" fmla="*/ 18 w 135"/>
                    <a:gd name="T111" fmla="*/ 76 h 221"/>
                    <a:gd name="T112" fmla="*/ 8 w 135"/>
                    <a:gd name="T113" fmla="*/ 62 h 221"/>
                    <a:gd name="T114" fmla="*/ 0 w 135"/>
                    <a:gd name="T115" fmla="*/ 50 h 221"/>
                    <a:gd name="T116" fmla="*/ 8 w 135"/>
                    <a:gd name="T117" fmla="*/ 37 h 221"/>
                    <a:gd name="T118" fmla="*/ 16 w 135"/>
                    <a:gd name="T119" fmla="*/ 39 h 221"/>
                    <a:gd name="T120" fmla="*/ 16 w 135"/>
                    <a:gd name="T121" fmla="*/ 50 h 221"/>
                    <a:gd name="T122" fmla="*/ 22 w 135"/>
                    <a:gd name="T123" fmla="*/ 43 h 221"/>
                    <a:gd name="T124" fmla="*/ 28 w 135"/>
                    <a:gd name="T125" fmla="*/ 28 h 2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5"/>
                    <a:gd name="T190" fmla="*/ 0 h 221"/>
                    <a:gd name="T191" fmla="*/ 135 w 135"/>
                    <a:gd name="T192" fmla="*/ 221 h 22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5" h="221">
                      <a:moveTo>
                        <a:pt x="42" y="18"/>
                      </a:moveTo>
                      <a:lnTo>
                        <a:pt x="48" y="18"/>
                      </a:lnTo>
                      <a:lnTo>
                        <a:pt x="60" y="6"/>
                      </a:lnTo>
                      <a:lnTo>
                        <a:pt x="62" y="2"/>
                      </a:lnTo>
                      <a:lnTo>
                        <a:pt x="66" y="0"/>
                      </a:lnTo>
                      <a:lnTo>
                        <a:pt x="70" y="0"/>
                      </a:lnTo>
                      <a:lnTo>
                        <a:pt x="74" y="2"/>
                      </a:lnTo>
                      <a:lnTo>
                        <a:pt x="72" y="6"/>
                      </a:lnTo>
                      <a:lnTo>
                        <a:pt x="70" y="10"/>
                      </a:lnTo>
                      <a:lnTo>
                        <a:pt x="68" y="14"/>
                      </a:lnTo>
                      <a:lnTo>
                        <a:pt x="66" y="20"/>
                      </a:lnTo>
                      <a:lnTo>
                        <a:pt x="64" y="22"/>
                      </a:lnTo>
                      <a:lnTo>
                        <a:pt x="60" y="26"/>
                      </a:lnTo>
                      <a:lnTo>
                        <a:pt x="54" y="30"/>
                      </a:lnTo>
                      <a:lnTo>
                        <a:pt x="50" y="34"/>
                      </a:lnTo>
                      <a:lnTo>
                        <a:pt x="56" y="36"/>
                      </a:lnTo>
                      <a:lnTo>
                        <a:pt x="64" y="38"/>
                      </a:lnTo>
                      <a:lnTo>
                        <a:pt x="70" y="38"/>
                      </a:lnTo>
                      <a:lnTo>
                        <a:pt x="76" y="38"/>
                      </a:lnTo>
                      <a:lnTo>
                        <a:pt x="80" y="38"/>
                      </a:lnTo>
                      <a:lnTo>
                        <a:pt x="84" y="42"/>
                      </a:lnTo>
                      <a:lnTo>
                        <a:pt x="84" y="48"/>
                      </a:lnTo>
                      <a:lnTo>
                        <a:pt x="80" y="52"/>
                      </a:lnTo>
                      <a:lnTo>
                        <a:pt x="76" y="56"/>
                      </a:lnTo>
                      <a:lnTo>
                        <a:pt x="74" y="60"/>
                      </a:lnTo>
                      <a:lnTo>
                        <a:pt x="72" y="64"/>
                      </a:lnTo>
                      <a:lnTo>
                        <a:pt x="72" y="68"/>
                      </a:lnTo>
                      <a:lnTo>
                        <a:pt x="70" y="70"/>
                      </a:lnTo>
                      <a:lnTo>
                        <a:pt x="68" y="74"/>
                      </a:lnTo>
                      <a:lnTo>
                        <a:pt x="64" y="78"/>
                      </a:lnTo>
                      <a:lnTo>
                        <a:pt x="72" y="80"/>
                      </a:lnTo>
                      <a:lnTo>
                        <a:pt x="76" y="82"/>
                      </a:lnTo>
                      <a:lnTo>
                        <a:pt x="80" y="86"/>
                      </a:lnTo>
                      <a:lnTo>
                        <a:pt x="84" y="90"/>
                      </a:lnTo>
                      <a:lnTo>
                        <a:pt x="86" y="98"/>
                      </a:lnTo>
                      <a:lnTo>
                        <a:pt x="86" y="104"/>
                      </a:lnTo>
                      <a:lnTo>
                        <a:pt x="90" y="110"/>
                      </a:lnTo>
                      <a:lnTo>
                        <a:pt x="96" y="110"/>
                      </a:lnTo>
                      <a:lnTo>
                        <a:pt x="100" y="114"/>
                      </a:lnTo>
                      <a:lnTo>
                        <a:pt x="104" y="118"/>
                      </a:lnTo>
                      <a:lnTo>
                        <a:pt x="106" y="122"/>
                      </a:lnTo>
                      <a:lnTo>
                        <a:pt x="110" y="132"/>
                      </a:lnTo>
                      <a:lnTo>
                        <a:pt x="112" y="140"/>
                      </a:lnTo>
                      <a:lnTo>
                        <a:pt x="112" y="148"/>
                      </a:lnTo>
                      <a:lnTo>
                        <a:pt x="122" y="150"/>
                      </a:lnTo>
                      <a:lnTo>
                        <a:pt x="128" y="150"/>
                      </a:lnTo>
                      <a:lnTo>
                        <a:pt x="132" y="154"/>
                      </a:lnTo>
                      <a:lnTo>
                        <a:pt x="132" y="162"/>
                      </a:lnTo>
                      <a:lnTo>
                        <a:pt x="128" y="170"/>
                      </a:lnTo>
                      <a:lnTo>
                        <a:pt x="124" y="176"/>
                      </a:lnTo>
                      <a:lnTo>
                        <a:pt x="120" y="180"/>
                      </a:lnTo>
                      <a:lnTo>
                        <a:pt x="128" y="182"/>
                      </a:lnTo>
                      <a:lnTo>
                        <a:pt x="134" y="184"/>
                      </a:lnTo>
                      <a:lnTo>
                        <a:pt x="130" y="188"/>
                      </a:lnTo>
                      <a:lnTo>
                        <a:pt x="124" y="194"/>
                      </a:lnTo>
                      <a:lnTo>
                        <a:pt x="114" y="196"/>
                      </a:lnTo>
                      <a:lnTo>
                        <a:pt x="104" y="198"/>
                      </a:lnTo>
                      <a:lnTo>
                        <a:pt x="94" y="198"/>
                      </a:lnTo>
                      <a:lnTo>
                        <a:pt x="86" y="202"/>
                      </a:lnTo>
                      <a:lnTo>
                        <a:pt x="80" y="200"/>
                      </a:lnTo>
                      <a:lnTo>
                        <a:pt x="74" y="204"/>
                      </a:lnTo>
                      <a:lnTo>
                        <a:pt x="68" y="202"/>
                      </a:lnTo>
                      <a:lnTo>
                        <a:pt x="62" y="202"/>
                      </a:lnTo>
                      <a:lnTo>
                        <a:pt x="56" y="208"/>
                      </a:lnTo>
                      <a:lnTo>
                        <a:pt x="50" y="210"/>
                      </a:lnTo>
                      <a:lnTo>
                        <a:pt x="46" y="212"/>
                      </a:lnTo>
                      <a:lnTo>
                        <a:pt x="38" y="212"/>
                      </a:lnTo>
                      <a:lnTo>
                        <a:pt x="34" y="216"/>
                      </a:lnTo>
                      <a:lnTo>
                        <a:pt x="26" y="220"/>
                      </a:lnTo>
                      <a:lnTo>
                        <a:pt x="22" y="216"/>
                      </a:lnTo>
                      <a:lnTo>
                        <a:pt x="22" y="210"/>
                      </a:lnTo>
                      <a:lnTo>
                        <a:pt x="28" y="206"/>
                      </a:lnTo>
                      <a:lnTo>
                        <a:pt x="32" y="202"/>
                      </a:lnTo>
                      <a:lnTo>
                        <a:pt x="38" y="198"/>
                      </a:lnTo>
                      <a:lnTo>
                        <a:pt x="40" y="192"/>
                      </a:lnTo>
                      <a:lnTo>
                        <a:pt x="46" y="188"/>
                      </a:lnTo>
                      <a:lnTo>
                        <a:pt x="52" y="184"/>
                      </a:lnTo>
                      <a:lnTo>
                        <a:pt x="50" y="182"/>
                      </a:lnTo>
                      <a:lnTo>
                        <a:pt x="44" y="180"/>
                      </a:lnTo>
                      <a:lnTo>
                        <a:pt x="38" y="180"/>
                      </a:lnTo>
                      <a:lnTo>
                        <a:pt x="32" y="178"/>
                      </a:lnTo>
                      <a:lnTo>
                        <a:pt x="32" y="172"/>
                      </a:lnTo>
                      <a:lnTo>
                        <a:pt x="34" y="168"/>
                      </a:lnTo>
                      <a:lnTo>
                        <a:pt x="38" y="168"/>
                      </a:lnTo>
                      <a:lnTo>
                        <a:pt x="42" y="166"/>
                      </a:lnTo>
                      <a:lnTo>
                        <a:pt x="46" y="162"/>
                      </a:lnTo>
                      <a:lnTo>
                        <a:pt x="46" y="158"/>
                      </a:lnTo>
                      <a:lnTo>
                        <a:pt x="44" y="154"/>
                      </a:lnTo>
                      <a:lnTo>
                        <a:pt x="40" y="150"/>
                      </a:lnTo>
                      <a:lnTo>
                        <a:pt x="42" y="146"/>
                      </a:lnTo>
                      <a:lnTo>
                        <a:pt x="44" y="140"/>
                      </a:lnTo>
                      <a:lnTo>
                        <a:pt x="48" y="138"/>
                      </a:lnTo>
                      <a:lnTo>
                        <a:pt x="56" y="136"/>
                      </a:lnTo>
                      <a:lnTo>
                        <a:pt x="62" y="136"/>
                      </a:lnTo>
                      <a:lnTo>
                        <a:pt x="66" y="134"/>
                      </a:lnTo>
                      <a:lnTo>
                        <a:pt x="64" y="128"/>
                      </a:lnTo>
                      <a:lnTo>
                        <a:pt x="60" y="124"/>
                      </a:lnTo>
                      <a:lnTo>
                        <a:pt x="56" y="116"/>
                      </a:lnTo>
                      <a:lnTo>
                        <a:pt x="48" y="108"/>
                      </a:lnTo>
                      <a:lnTo>
                        <a:pt x="42" y="108"/>
                      </a:lnTo>
                      <a:lnTo>
                        <a:pt x="36" y="106"/>
                      </a:lnTo>
                      <a:lnTo>
                        <a:pt x="36" y="98"/>
                      </a:lnTo>
                      <a:lnTo>
                        <a:pt x="36" y="94"/>
                      </a:lnTo>
                      <a:lnTo>
                        <a:pt x="34" y="90"/>
                      </a:lnTo>
                      <a:lnTo>
                        <a:pt x="26" y="94"/>
                      </a:lnTo>
                      <a:lnTo>
                        <a:pt x="22" y="92"/>
                      </a:lnTo>
                      <a:lnTo>
                        <a:pt x="14" y="86"/>
                      </a:lnTo>
                      <a:lnTo>
                        <a:pt x="12" y="82"/>
                      </a:lnTo>
                      <a:lnTo>
                        <a:pt x="12" y="74"/>
                      </a:lnTo>
                      <a:lnTo>
                        <a:pt x="18" y="62"/>
                      </a:lnTo>
                      <a:lnTo>
                        <a:pt x="20" y="58"/>
                      </a:lnTo>
                      <a:lnTo>
                        <a:pt x="18" y="54"/>
                      </a:lnTo>
                      <a:lnTo>
                        <a:pt x="12" y="48"/>
                      </a:lnTo>
                      <a:lnTo>
                        <a:pt x="8" y="44"/>
                      </a:lnTo>
                      <a:lnTo>
                        <a:pt x="2" y="44"/>
                      </a:lnTo>
                      <a:lnTo>
                        <a:pt x="0" y="36"/>
                      </a:lnTo>
                      <a:lnTo>
                        <a:pt x="4" y="30"/>
                      </a:lnTo>
                      <a:lnTo>
                        <a:pt x="8" y="26"/>
                      </a:lnTo>
                      <a:lnTo>
                        <a:pt x="10" y="24"/>
                      </a:lnTo>
                      <a:lnTo>
                        <a:pt x="16" y="28"/>
                      </a:lnTo>
                      <a:lnTo>
                        <a:pt x="16" y="32"/>
                      </a:lnTo>
                      <a:lnTo>
                        <a:pt x="16" y="36"/>
                      </a:lnTo>
                      <a:lnTo>
                        <a:pt x="22" y="36"/>
                      </a:lnTo>
                      <a:lnTo>
                        <a:pt x="22" y="30"/>
                      </a:lnTo>
                      <a:lnTo>
                        <a:pt x="26" y="24"/>
                      </a:lnTo>
                      <a:lnTo>
                        <a:pt x="28" y="20"/>
                      </a:lnTo>
                      <a:lnTo>
                        <a:pt x="42" y="18"/>
                      </a:lnTo>
                    </a:path>
                  </a:pathLst>
                </a:custGeom>
                <a:solidFill>
                  <a:schemeClr val="hlink"/>
                </a:solidFill>
                <a:ln w="12700" cap="rnd">
                  <a:solidFill>
                    <a:schemeClr val="bg1"/>
                  </a:solidFill>
                  <a:round/>
                  <a:headEnd/>
                  <a:tailEnd/>
                </a:ln>
              </p:spPr>
              <p:txBody>
                <a:bodyPr/>
                <a:lstStyle/>
                <a:p>
                  <a:endParaRPr lang="en-US"/>
                </a:p>
              </p:txBody>
            </p:sp>
            <p:sp>
              <p:nvSpPr>
                <p:cNvPr id="14105" name="Freeform 386"/>
                <p:cNvSpPr>
                  <a:spLocks/>
                </p:cNvSpPr>
                <p:nvPr/>
              </p:nvSpPr>
              <p:spPr bwMode="ltGray">
                <a:xfrm>
                  <a:off x="2644" y="1602"/>
                  <a:ext cx="140" cy="191"/>
                </a:xfrm>
                <a:custGeom>
                  <a:avLst/>
                  <a:gdLst>
                    <a:gd name="T0" fmla="*/ 64 w 141"/>
                    <a:gd name="T1" fmla="*/ 4 h 171"/>
                    <a:gd name="T2" fmla="*/ 68 w 141"/>
                    <a:gd name="T3" fmla="*/ 9 h 171"/>
                    <a:gd name="T4" fmla="*/ 70 w 141"/>
                    <a:gd name="T5" fmla="*/ 11 h 171"/>
                    <a:gd name="T6" fmla="*/ 71 w 141"/>
                    <a:gd name="T7" fmla="*/ 17 h 171"/>
                    <a:gd name="T8" fmla="*/ 75 w 141"/>
                    <a:gd name="T9" fmla="*/ 20 h 171"/>
                    <a:gd name="T10" fmla="*/ 81 w 141"/>
                    <a:gd name="T11" fmla="*/ 22 h 171"/>
                    <a:gd name="T12" fmla="*/ 89 w 141"/>
                    <a:gd name="T13" fmla="*/ 20 h 171"/>
                    <a:gd name="T14" fmla="*/ 117 w 141"/>
                    <a:gd name="T15" fmla="*/ 4 h 171"/>
                    <a:gd name="T16" fmla="*/ 119 w 141"/>
                    <a:gd name="T17" fmla="*/ 17 h 171"/>
                    <a:gd name="T18" fmla="*/ 121 w 141"/>
                    <a:gd name="T19" fmla="*/ 22 h 171"/>
                    <a:gd name="T20" fmla="*/ 123 w 141"/>
                    <a:gd name="T21" fmla="*/ 25 h 171"/>
                    <a:gd name="T22" fmla="*/ 129 w 141"/>
                    <a:gd name="T23" fmla="*/ 28 h 171"/>
                    <a:gd name="T24" fmla="*/ 133 w 141"/>
                    <a:gd name="T25" fmla="*/ 28 h 171"/>
                    <a:gd name="T26" fmla="*/ 137 w 141"/>
                    <a:gd name="T27" fmla="*/ 36 h 171"/>
                    <a:gd name="T28" fmla="*/ 135 w 141"/>
                    <a:gd name="T29" fmla="*/ 42 h 171"/>
                    <a:gd name="T30" fmla="*/ 131 w 141"/>
                    <a:gd name="T31" fmla="*/ 45 h 171"/>
                    <a:gd name="T32" fmla="*/ 129 w 141"/>
                    <a:gd name="T33" fmla="*/ 52 h 171"/>
                    <a:gd name="T34" fmla="*/ 127 w 141"/>
                    <a:gd name="T35" fmla="*/ 58 h 171"/>
                    <a:gd name="T36" fmla="*/ 127 w 141"/>
                    <a:gd name="T37" fmla="*/ 64 h 171"/>
                    <a:gd name="T38" fmla="*/ 127 w 141"/>
                    <a:gd name="T39" fmla="*/ 73 h 171"/>
                    <a:gd name="T40" fmla="*/ 129 w 141"/>
                    <a:gd name="T41" fmla="*/ 86 h 171"/>
                    <a:gd name="T42" fmla="*/ 131 w 141"/>
                    <a:gd name="T43" fmla="*/ 95 h 171"/>
                    <a:gd name="T44" fmla="*/ 133 w 141"/>
                    <a:gd name="T45" fmla="*/ 106 h 171"/>
                    <a:gd name="T46" fmla="*/ 133 w 141"/>
                    <a:gd name="T47" fmla="*/ 111 h 171"/>
                    <a:gd name="T48" fmla="*/ 129 w 141"/>
                    <a:gd name="T49" fmla="*/ 120 h 171"/>
                    <a:gd name="T50" fmla="*/ 123 w 141"/>
                    <a:gd name="T51" fmla="*/ 126 h 171"/>
                    <a:gd name="T52" fmla="*/ 119 w 141"/>
                    <a:gd name="T53" fmla="*/ 131 h 171"/>
                    <a:gd name="T54" fmla="*/ 115 w 141"/>
                    <a:gd name="T55" fmla="*/ 136 h 171"/>
                    <a:gd name="T56" fmla="*/ 107 w 141"/>
                    <a:gd name="T57" fmla="*/ 140 h 171"/>
                    <a:gd name="T58" fmla="*/ 105 w 141"/>
                    <a:gd name="T59" fmla="*/ 145 h 171"/>
                    <a:gd name="T60" fmla="*/ 125 w 141"/>
                    <a:gd name="T61" fmla="*/ 190 h 171"/>
                    <a:gd name="T62" fmla="*/ 127 w 141"/>
                    <a:gd name="T63" fmla="*/ 192 h 171"/>
                    <a:gd name="T64" fmla="*/ 129 w 141"/>
                    <a:gd name="T65" fmla="*/ 203 h 171"/>
                    <a:gd name="T66" fmla="*/ 127 w 141"/>
                    <a:gd name="T67" fmla="*/ 214 h 171"/>
                    <a:gd name="T68" fmla="*/ 121 w 141"/>
                    <a:gd name="T69" fmla="*/ 226 h 171"/>
                    <a:gd name="T70" fmla="*/ 109 w 141"/>
                    <a:gd name="T71" fmla="*/ 231 h 171"/>
                    <a:gd name="T72" fmla="*/ 91 w 141"/>
                    <a:gd name="T73" fmla="*/ 235 h 171"/>
                    <a:gd name="T74" fmla="*/ 71 w 141"/>
                    <a:gd name="T75" fmla="*/ 235 h 171"/>
                    <a:gd name="T76" fmla="*/ 54 w 141"/>
                    <a:gd name="T77" fmla="*/ 237 h 171"/>
                    <a:gd name="T78" fmla="*/ 28 w 141"/>
                    <a:gd name="T79" fmla="*/ 231 h 171"/>
                    <a:gd name="T80" fmla="*/ 20 w 141"/>
                    <a:gd name="T81" fmla="*/ 212 h 171"/>
                    <a:gd name="T82" fmla="*/ 0 w 141"/>
                    <a:gd name="T83" fmla="*/ 153 h 171"/>
                    <a:gd name="T84" fmla="*/ 2 w 141"/>
                    <a:gd name="T85" fmla="*/ 78 h 171"/>
                    <a:gd name="T86" fmla="*/ 16 w 141"/>
                    <a:gd name="T87" fmla="*/ 56 h 171"/>
                    <a:gd name="T88" fmla="*/ 36 w 141"/>
                    <a:gd name="T89" fmla="*/ 34 h 171"/>
                    <a:gd name="T90" fmla="*/ 42 w 141"/>
                    <a:gd name="T91" fmla="*/ 28 h 171"/>
                    <a:gd name="T92" fmla="*/ 46 w 141"/>
                    <a:gd name="T93" fmla="*/ 20 h 171"/>
                    <a:gd name="T94" fmla="*/ 52 w 141"/>
                    <a:gd name="T95" fmla="*/ 11 h 171"/>
                    <a:gd name="T96" fmla="*/ 60 w 141"/>
                    <a:gd name="T97" fmla="*/ 0 h 171"/>
                    <a:gd name="T98" fmla="*/ 64 w 141"/>
                    <a:gd name="T99" fmla="*/ 4 h 17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1"/>
                    <a:gd name="T151" fmla="*/ 0 h 171"/>
                    <a:gd name="T152" fmla="*/ 141 w 141"/>
                    <a:gd name="T153" fmla="*/ 171 h 17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1" h="171">
                      <a:moveTo>
                        <a:pt x="64" y="4"/>
                      </a:moveTo>
                      <a:lnTo>
                        <a:pt x="68" y="6"/>
                      </a:lnTo>
                      <a:lnTo>
                        <a:pt x="72" y="8"/>
                      </a:lnTo>
                      <a:lnTo>
                        <a:pt x="74" y="12"/>
                      </a:lnTo>
                      <a:lnTo>
                        <a:pt x="78" y="14"/>
                      </a:lnTo>
                      <a:lnTo>
                        <a:pt x="84" y="16"/>
                      </a:lnTo>
                      <a:lnTo>
                        <a:pt x="92" y="14"/>
                      </a:lnTo>
                      <a:lnTo>
                        <a:pt x="120" y="4"/>
                      </a:lnTo>
                      <a:lnTo>
                        <a:pt x="122" y="12"/>
                      </a:lnTo>
                      <a:lnTo>
                        <a:pt x="124" y="16"/>
                      </a:lnTo>
                      <a:lnTo>
                        <a:pt x="126" y="18"/>
                      </a:lnTo>
                      <a:lnTo>
                        <a:pt x="132" y="20"/>
                      </a:lnTo>
                      <a:lnTo>
                        <a:pt x="136" y="20"/>
                      </a:lnTo>
                      <a:lnTo>
                        <a:pt x="140" y="26"/>
                      </a:lnTo>
                      <a:lnTo>
                        <a:pt x="138" y="30"/>
                      </a:lnTo>
                      <a:lnTo>
                        <a:pt x="134" y="32"/>
                      </a:lnTo>
                      <a:lnTo>
                        <a:pt x="132" y="38"/>
                      </a:lnTo>
                      <a:lnTo>
                        <a:pt x="130" y="42"/>
                      </a:lnTo>
                      <a:lnTo>
                        <a:pt x="130" y="46"/>
                      </a:lnTo>
                      <a:lnTo>
                        <a:pt x="130" y="52"/>
                      </a:lnTo>
                      <a:lnTo>
                        <a:pt x="132" y="62"/>
                      </a:lnTo>
                      <a:lnTo>
                        <a:pt x="134" y="68"/>
                      </a:lnTo>
                      <a:lnTo>
                        <a:pt x="136" y="76"/>
                      </a:lnTo>
                      <a:lnTo>
                        <a:pt x="136" y="80"/>
                      </a:lnTo>
                      <a:lnTo>
                        <a:pt x="132" y="86"/>
                      </a:lnTo>
                      <a:lnTo>
                        <a:pt x="126" y="90"/>
                      </a:lnTo>
                      <a:lnTo>
                        <a:pt x="122" y="94"/>
                      </a:lnTo>
                      <a:lnTo>
                        <a:pt x="118" y="98"/>
                      </a:lnTo>
                      <a:lnTo>
                        <a:pt x="110" y="100"/>
                      </a:lnTo>
                      <a:lnTo>
                        <a:pt x="108" y="104"/>
                      </a:lnTo>
                      <a:lnTo>
                        <a:pt x="128" y="136"/>
                      </a:lnTo>
                      <a:lnTo>
                        <a:pt x="130" y="138"/>
                      </a:lnTo>
                      <a:lnTo>
                        <a:pt x="132" y="146"/>
                      </a:lnTo>
                      <a:lnTo>
                        <a:pt x="130" y="154"/>
                      </a:lnTo>
                      <a:lnTo>
                        <a:pt x="124" y="162"/>
                      </a:lnTo>
                      <a:lnTo>
                        <a:pt x="112" y="166"/>
                      </a:lnTo>
                      <a:lnTo>
                        <a:pt x="94" y="168"/>
                      </a:lnTo>
                      <a:lnTo>
                        <a:pt x="74" y="168"/>
                      </a:lnTo>
                      <a:lnTo>
                        <a:pt x="54" y="170"/>
                      </a:lnTo>
                      <a:lnTo>
                        <a:pt x="28" y="166"/>
                      </a:lnTo>
                      <a:lnTo>
                        <a:pt x="20" y="152"/>
                      </a:lnTo>
                      <a:lnTo>
                        <a:pt x="0" y="110"/>
                      </a:lnTo>
                      <a:lnTo>
                        <a:pt x="2" y="56"/>
                      </a:lnTo>
                      <a:lnTo>
                        <a:pt x="16" y="40"/>
                      </a:lnTo>
                      <a:lnTo>
                        <a:pt x="36" y="24"/>
                      </a:lnTo>
                      <a:lnTo>
                        <a:pt x="42" y="20"/>
                      </a:lnTo>
                      <a:lnTo>
                        <a:pt x="46" y="14"/>
                      </a:lnTo>
                      <a:lnTo>
                        <a:pt x="52" y="8"/>
                      </a:lnTo>
                      <a:lnTo>
                        <a:pt x="60" y="0"/>
                      </a:lnTo>
                      <a:lnTo>
                        <a:pt x="64" y="4"/>
                      </a:lnTo>
                    </a:path>
                  </a:pathLst>
                </a:custGeom>
                <a:solidFill>
                  <a:schemeClr val="hlink"/>
                </a:solidFill>
                <a:ln w="12700" cap="rnd">
                  <a:solidFill>
                    <a:schemeClr val="bg1"/>
                  </a:solidFill>
                  <a:round/>
                  <a:headEnd/>
                  <a:tailEnd/>
                </a:ln>
              </p:spPr>
              <p:txBody>
                <a:bodyPr/>
                <a:lstStyle/>
                <a:p>
                  <a:endParaRPr lang="en-US"/>
                </a:p>
              </p:txBody>
            </p:sp>
            <p:sp>
              <p:nvSpPr>
                <p:cNvPr id="14106" name="Freeform 387"/>
                <p:cNvSpPr>
                  <a:spLocks/>
                </p:cNvSpPr>
                <p:nvPr/>
              </p:nvSpPr>
              <p:spPr bwMode="ltGray">
                <a:xfrm>
                  <a:off x="2611" y="1624"/>
                  <a:ext cx="70" cy="73"/>
                </a:xfrm>
                <a:custGeom>
                  <a:avLst/>
                  <a:gdLst>
                    <a:gd name="T0" fmla="*/ 0 w 71"/>
                    <a:gd name="T1" fmla="*/ 80 h 65"/>
                    <a:gd name="T2" fmla="*/ 8 w 71"/>
                    <a:gd name="T3" fmla="*/ 69 h 65"/>
                    <a:gd name="T4" fmla="*/ 10 w 71"/>
                    <a:gd name="T5" fmla="*/ 60 h 65"/>
                    <a:gd name="T6" fmla="*/ 20 w 71"/>
                    <a:gd name="T7" fmla="*/ 17 h 65"/>
                    <a:gd name="T8" fmla="*/ 28 w 71"/>
                    <a:gd name="T9" fmla="*/ 11 h 65"/>
                    <a:gd name="T10" fmla="*/ 32 w 71"/>
                    <a:gd name="T11" fmla="*/ 11 h 65"/>
                    <a:gd name="T12" fmla="*/ 35 w 71"/>
                    <a:gd name="T13" fmla="*/ 11 h 65"/>
                    <a:gd name="T14" fmla="*/ 51 w 71"/>
                    <a:gd name="T15" fmla="*/ 11 h 65"/>
                    <a:gd name="T16" fmla="*/ 55 w 71"/>
                    <a:gd name="T17" fmla="*/ 11 h 65"/>
                    <a:gd name="T18" fmla="*/ 59 w 71"/>
                    <a:gd name="T19" fmla="*/ 2 h 65"/>
                    <a:gd name="T20" fmla="*/ 65 w 71"/>
                    <a:gd name="T21" fmla="*/ 0 h 65"/>
                    <a:gd name="T22" fmla="*/ 67 w 71"/>
                    <a:gd name="T23" fmla="*/ 4 h 65"/>
                    <a:gd name="T24" fmla="*/ 67 w 71"/>
                    <a:gd name="T25" fmla="*/ 11 h 65"/>
                    <a:gd name="T26" fmla="*/ 61 w 71"/>
                    <a:gd name="T27" fmla="*/ 11 h 65"/>
                    <a:gd name="T28" fmla="*/ 57 w 71"/>
                    <a:gd name="T29" fmla="*/ 17 h 65"/>
                    <a:gd name="T30" fmla="*/ 55 w 71"/>
                    <a:gd name="T31" fmla="*/ 25 h 65"/>
                    <a:gd name="T32" fmla="*/ 53 w 71"/>
                    <a:gd name="T33" fmla="*/ 37 h 65"/>
                    <a:gd name="T34" fmla="*/ 53 w 71"/>
                    <a:gd name="T35" fmla="*/ 45 h 65"/>
                    <a:gd name="T36" fmla="*/ 53 w 71"/>
                    <a:gd name="T37" fmla="*/ 54 h 65"/>
                    <a:gd name="T38" fmla="*/ 53 w 71"/>
                    <a:gd name="T39" fmla="*/ 60 h 65"/>
                    <a:gd name="T40" fmla="*/ 51 w 71"/>
                    <a:gd name="T41" fmla="*/ 65 h 65"/>
                    <a:gd name="T42" fmla="*/ 45 w 71"/>
                    <a:gd name="T43" fmla="*/ 71 h 65"/>
                    <a:gd name="T44" fmla="*/ 41 w 71"/>
                    <a:gd name="T45" fmla="*/ 80 h 65"/>
                    <a:gd name="T46" fmla="*/ 37 w 71"/>
                    <a:gd name="T47" fmla="*/ 82 h 65"/>
                    <a:gd name="T48" fmla="*/ 35 w 71"/>
                    <a:gd name="T49" fmla="*/ 89 h 65"/>
                    <a:gd name="T50" fmla="*/ 12 w 71"/>
                    <a:gd name="T51" fmla="*/ 91 h 65"/>
                    <a:gd name="T52" fmla="*/ 4 w 71"/>
                    <a:gd name="T53" fmla="*/ 84 h 65"/>
                    <a:gd name="T54" fmla="*/ 0 w 71"/>
                    <a:gd name="T55" fmla="*/ 80 h 6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1"/>
                    <a:gd name="T85" fmla="*/ 0 h 65"/>
                    <a:gd name="T86" fmla="*/ 71 w 71"/>
                    <a:gd name="T87" fmla="*/ 65 h 6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1" h="65">
                      <a:moveTo>
                        <a:pt x="0" y="56"/>
                      </a:moveTo>
                      <a:lnTo>
                        <a:pt x="8" y="48"/>
                      </a:lnTo>
                      <a:lnTo>
                        <a:pt x="10" y="42"/>
                      </a:lnTo>
                      <a:lnTo>
                        <a:pt x="20" y="12"/>
                      </a:lnTo>
                      <a:lnTo>
                        <a:pt x="28" y="8"/>
                      </a:lnTo>
                      <a:lnTo>
                        <a:pt x="32" y="8"/>
                      </a:lnTo>
                      <a:lnTo>
                        <a:pt x="36" y="8"/>
                      </a:lnTo>
                      <a:lnTo>
                        <a:pt x="54" y="8"/>
                      </a:lnTo>
                      <a:lnTo>
                        <a:pt x="58" y="8"/>
                      </a:lnTo>
                      <a:lnTo>
                        <a:pt x="62" y="2"/>
                      </a:lnTo>
                      <a:lnTo>
                        <a:pt x="68" y="0"/>
                      </a:lnTo>
                      <a:lnTo>
                        <a:pt x="70" y="4"/>
                      </a:lnTo>
                      <a:lnTo>
                        <a:pt x="70" y="8"/>
                      </a:lnTo>
                      <a:lnTo>
                        <a:pt x="64" y="8"/>
                      </a:lnTo>
                      <a:lnTo>
                        <a:pt x="60" y="12"/>
                      </a:lnTo>
                      <a:lnTo>
                        <a:pt x="58" y="18"/>
                      </a:lnTo>
                      <a:lnTo>
                        <a:pt x="56" y="26"/>
                      </a:lnTo>
                      <a:lnTo>
                        <a:pt x="56" y="32"/>
                      </a:lnTo>
                      <a:lnTo>
                        <a:pt x="56" y="38"/>
                      </a:lnTo>
                      <a:lnTo>
                        <a:pt x="56" y="42"/>
                      </a:lnTo>
                      <a:lnTo>
                        <a:pt x="54" y="46"/>
                      </a:lnTo>
                      <a:lnTo>
                        <a:pt x="48" y="50"/>
                      </a:lnTo>
                      <a:lnTo>
                        <a:pt x="44" y="56"/>
                      </a:lnTo>
                      <a:lnTo>
                        <a:pt x="40" y="58"/>
                      </a:lnTo>
                      <a:lnTo>
                        <a:pt x="36" y="62"/>
                      </a:lnTo>
                      <a:lnTo>
                        <a:pt x="12" y="64"/>
                      </a:lnTo>
                      <a:lnTo>
                        <a:pt x="4" y="60"/>
                      </a:lnTo>
                      <a:lnTo>
                        <a:pt x="0" y="56"/>
                      </a:lnTo>
                    </a:path>
                  </a:pathLst>
                </a:custGeom>
                <a:solidFill>
                  <a:schemeClr val="hlink"/>
                </a:solidFill>
                <a:ln w="12700" cap="rnd">
                  <a:solidFill>
                    <a:schemeClr val="bg1"/>
                  </a:solidFill>
                  <a:round/>
                  <a:headEnd/>
                  <a:tailEnd/>
                </a:ln>
              </p:spPr>
              <p:txBody>
                <a:bodyPr/>
                <a:lstStyle/>
                <a:p>
                  <a:endParaRPr lang="en-US"/>
                </a:p>
              </p:txBody>
            </p:sp>
            <p:sp>
              <p:nvSpPr>
                <p:cNvPr id="14107" name="Freeform 388"/>
                <p:cNvSpPr>
                  <a:spLocks/>
                </p:cNvSpPr>
                <p:nvPr/>
              </p:nvSpPr>
              <p:spPr bwMode="ltGray">
                <a:xfrm>
                  <a:off x="2648" y="1772"/>
                  <a:ext cx="77" cy="50"/>
                </a:xfrm>
                <a:custGeom>
                  <a:avLst/>
                  <a:gdLst>
                    <a:gd name="T0" fmla="*/ 30 w 77"/>
                    <a:gd name="T1" fmla="*/ 4 h 45"/>
                    <a:gd name="T2" fmla="*/ 40 w 77"/>
                    <a:gd name="T3" fmla="*/ 9 h 45"/>
                    <a:gd name="T4" fmla="*/ 52 w 77"/>
                    <a:gd name="T5" fmla="*/ 2 h 45"/>
                    <a:gd name="T6" fmla="*/ 54 w 77"/>
                    <a:gd name="T7" fmla="*/ 2 h 45"/>
                    <a:gd name="T8" fmla="*/ 58 w 77"/>
                    <a:gd name="T9" fmla="*/ 2 h 45"/>
                    <a:gd name="T10" fmla="*/ 62 w 77"/>
                    <a:gd name="T11" fmla="*/ 0 h 45"/>
                    <a:gd name="T12" fmla="*/ 64 w 77"/>
                    <a:gd name="T13" fmla="*/ 4 h 45"/>
                    <a:gd name="T14" fmla="*/ 64 w 77"/>
                    <a:gd name="T15" fmla="*/ 11 h 45"/>
                    <a:gd name="T16" fmla="*/ 62 w 77"/>
                    <a:gd name="T17" fmla="*/ 20 h 45"/>
                    <a:gd name="T18" fmla="*/ 62 w 77"/>
                    <a:gd name="T19" fmla="*/ 22 h 45"/>
                    <a:gd name="T20" fmla="*/ 64 w 77"/>
                    <a:gd name="T21" fmla="*/ 24 h 45"/>
                    <a:gd name="T22" fmla="*/ 64 w 77"/>
                    <a:gd name="T23" fmla="*/ 27 h 45"/>
                    <a:gd name="T24" fmla="*/ 68 w 77"/>
                    <a:gd name="T25" fmla="*/ 30 h 45"/>
                    <a:gd name="T26" fmla="*/ 72 w 77"/>
                    <a:gd name="T27" fmla="*/ 36 h 45"/>
                    <a:gd name="T28" fmla="*/ 76 w 77"/>
                    <a:gd name="T29" fmla="*/ 38 h 45"/>
                    <a:gd name="T30" fmla="*/ 70 w 77"/>
                    <a:gd name="T31" fmla="*/ 54 h 45"/>
                    <a:gd name="T32" fmla="*/ 58 w 77"/>
                    <a:gd name="T33" fmla="*/ 58 h 45"/>
                    <a:gd name="T34" fmla="*/ 40 w 77"/>
                    <a:gd name="T35" fmla="*/ 60 h 45"/>
                    <a:gd name="T36" fmla="*/ 14 w 77"/>
                    <a:gd name="T37" fmla="*/ 60 h 45"/>
                    <a:gd name="T38" fmla="*/ 0 w 77"/>
                    <a:gd name="T39" fmla="*/ 44 h 45"/>
                    <a:gd name="T40" fmla="*/ 2 w 77"/>
                    <a:gd name="T41" fmla="*/ 30 h 45"/>
                    <a:gd name="T42" fmla="*/ 14 w 77"/>
                    <a:gd name="T43" fmla="*/ 4 h 45"/>
                    <a:gd name="T44" fmla="*/ 30 w 77"/>
                    <a:gd name="T45" fmla="*/ 4 h 4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45"/>
                    <a:gd name="T71" fmla="*/ 77 w 77"/>
                    <a:gd name="T72" fmla="*/ 45 h 4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45">
                      <a:moveTo>
                        <a:pt x="30" y="4"/>
                      </a:moveTo>
                      <a:lnTo>
                        <a:pt x="40" y="6"/>
                      </a:lnTo>
                      <a:lnTo>
                        <a:pt x="52" y="2"/>
                      </a:lnTo>
                      <a:lnTo>
                        <a:pt x="54" y="2"/>
                      </a:lnTo>
                      <a:lnTo>
                        <a:pt x="58" y="2"/>
                      </a:lnTo>
                      <a:lnTo>
                        <a:pt x="62" y="0"/>
                      </a:lnTo>
                      <a:lnTo>
                        <a:pt x="64" y="4"/>
                      </a:lnTo>
                      <a:lnTo>
                        <a:pt x="64" y="8"/>
                      </a:lnTo>
                      <a:lnTo>
                        <a:pt x="62" y="14"/>
                      </a:lnTo>
                      <a:lnTo>
                        <a:pt x="62" y="16"/>
                      </a:lnTo>
                      <a:lnTo>
                        <a:pt x="64" y="18"/>
                      </a:lnTo>
                      <a:lnTo>
                        <a:pt x="64" y="20"/>
                      </a:lnTo>
                      <a:lnTo>
                        <a:pt x="68" y="22"/>
                      </a:lnTo>
                      <a:lnTo>
                        <a:pt x="72" y="26"/>
                      </a:lnTo>
                      <a:lnTo>
                        <a:pt x="76" y="28"/>
                      </a:lnTo>
                      <a:lnTo>
                        <a:pt x="70" y="40"/>
                      </a:lnTo>
                      <a:lnTo>
                        <a:pt x="58" y="42"/>
                      </a:lnTo>
                      <a:lnTo>
                        <a:pt x="40" y="44"/>
                      </a:lnTo>
                      <a:lnTo>
                        <a:pt x="14" y="44"/>
                      </a:lnTo>
                      <a:lnTo>
                        <a:pt x="0" y="32"/>
                      </a:lnTo>
                      <a:lnTo>
                        <a:pt x="2" y="22"/>
                      </a:lnTo>
                      <a:lnTo>
                        <a:pt x="14" y="4"/>
                      </a:lnTo>
                      <a:lnTo>
                        <a:pt x="30" y="4"/>
                      </a:lnTo>
                    </a:path>
                  </a:pathLst>
                </a:custGeom>
                <a:solidFill>
                  <a:schemeClr val="hlink"/>
                </a:solidFill>
                <a:ln w="12700" cap="rnd">
                  <a:solidFill>
                    <a:schemeClr val="bg1"/>
                  </a:solidFill>
                  <a:round/>
                  <a:headEnd/>
                  <a:tailEnd/>
                </a:ln>
              </p:spPr>
              <p:txBody>
                <a:bodyPr/>
                <a:lstStyle/>
                <a:p>
                  <a:endParaRPr lang="en-US"/>
                </a:p>
              </p:txBody>
            </p:sp>
            <p:sp>
              <p:nvSpPr>
                <p:cNvPr id="14108" name="Freeform 389"/>
                <p:cNvSpPr>
                  <a:spLocks/>
                </p:cNvSpPr>
                <p:nvPr/>
              </p:nvSpPr>
              <p:spPr bwMode="ltGray">
                <a:xfrm>
                  <a:off x="2644" y="1712"/>
                  <a:ext cx="23" cy="32"/>
                </a:xfrm>
                <a:custGeom>
                  <a:avLst/>
                  <a:gdLst>
                    <a:gd name="T0" fmla="*/ 20 w 23"/>
                    <a:gd name="T1" fmla="*/ 0 h 29"/>
                    <a:gd name="T2" fmla="*/ 22 w 23"/>
                    <a:gd name="T3" fmla="*/ 0 h 29"/>
                    <a:gd name="T4" fmla="*/ 20 w 23"/>
                    <a:gd name="T5" fmla="*/ 13 h 29"/>
                    <a:gd name="T6" fmla="*/ 20 w 23"/>
                    <a:gd name="T7" fmla="*/ 22 h 29"/>
                    <a:gd name="T8" fmla="*/ 20 w 23"/>
                    <a:gd name="T9" fmla="*/ 24 h 29"/>
                    <a:gd name="T10" fmla="*/ 18 w 23"/>
                    <a:gd name="T11" fmla="*/ 26 h 29"/>
                    <a:gd name="T12" fmla="*/ 12 w 23"/>
                    <a:gd name="T13" fmla="*/ 32 h 29"/>
                    <a:gd name="T14" fmla="*/ 4 w 23"/>
                    <a:gd name="T15" fmla="*/ 38 h 29"/>
                    <a:gd name="T16" fmla="*/ 0 w 23"/>
                    <a:gd name="T17" fmla="*/ 35 h 29"/>
                    <a:gd name="T18" fmla="*/ 0 w 23"/>
                    <a:gd name="T19" fmla="*/ 11 h 29"/>
                    <a:gd name="T20" fmla="*/ 6 w 23"/>
                    <a:gd name="T21" fmla="*/ 2 h 29"/>
                    <a:gd name="T22" fmla="*/ 20 w 23"/>
                    <a:gd name="T23" fmla="*/ 0 h 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9"/>
                    <a:gd name="T38" fmla="*/ 23 w 23"/>
                    <a:gd name="T39" fmla="*/ 29 h 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9">
                      <a:moveTo>
                        <a:pt x="20" y="0"/>
                      </a:moveTo>
                      <a:lnTo>
                        <a:pt x="22" y="0"/>
                      </a:lnTo>
                      <a:lnTo>
                        <a:pt x="20" y="10"/>
                      </a:lnTo>
                      <a:lnTo>
                        <a:pt x="20" y="16"/>
                      </a:lnTo>
                      <a:lnTo>
                        <a:pt x="20" y="18"/>
                      </a:lnTo>
                      <a:lnTo>
                        <a:pt x="18" y="20"/>
                      </a:lnTo>
                      <a:lnTo>
                        <a:pt x="12" y="24"/>
                      </a:lnTo>
                      <a:lnTo>
                        <a:pt x="4" y="28"/>
                      </a:lnTo>
                      <a:lnTo>
                        <a:pt x="0" y="26"/>
                      </a:lnTo>
                      <a:lnTo>
                        <a:pt x="0" y="8"/>
                      </a:lnTo>
                      <a:lnTo>
                        <a:pt x="6" y="2"/>
                      </a:lnTo>
                      <a:lnTo>
                        <a:pt x="20" y="0"/>
                      </a:lnTo>
                    </a:path>
                  </a:pathLst>
                </a:custGeom>
                <a:solidFill>
                  <a:schemeClr val="hlink"/>
                </a:solidFill>
                <a:ln w="12700" cap="rnd">
                  <a:solidFill>
                    <a:schemeClr val="bg1"/>
                  </a:solidFill>
                  <a:round/>
                  <a:headEnd/>
                  <a:tailEnd/>
                </a:ln>
              </p:spPr>
              <p:txBody>
                <a:bodyPr/>
                <a:lstStyle/>
                <a:p>
                  <a:endParaRPr lang="en-US"/>
                </a:p>
              </p:txBody>
            </p:sp>
            <p:sp>
              <p:nvSpPr>
                <p:cNvPr id="14109" name="Freeform 390"/>
                <p:cNvSpPr>
                  <a:spLocks/>
                </p:cNvSpPr>
                <p:nvPr/>
              </p:nvSpPr>
              <p:spPr bwMode="ltGray">
                <a:xfrm>
                  <a:off x="2601" y="1687"/>
                  <a:ext cx="66" cy="55"/>
                </a:xfrm>
                <a:custGeom>
                  <a:avLst/>
                  <a:gdLst>
                    <a:gd name="T0" fmla="*/ 0 w 67"/>
                    <a:gd name="T1" fmla="*/ 11 h 49"/>
                    <a:gd name="T2" fmla="*/ 10 w 67"/>
                    <a:gd name="T3" fmla="*/ 0 h 49"/>
                    <a:gd name="T4" fmla="*/ 22 w 67"/>
                    <a:gd name="T5" fmla="*/ 2 h 49"/>
                    <a:gd name="T6" fmla="*/ 30 w 67"/>
                    <a:gd name="T7" fmla="*/ 0 h 49"/>
                    <a:gd name="T8" fmla="*/ 33 w 67"/>
                    <a:gd name="T9" fmla="*/ 0 h 49"/>
                    <a:gd name="T10" fmla="*/ 35 w 67"/>
                    <a:gd name="T11" fmla="*/ 0 h 49"/>
                    <a:gd name="T12" fmla="*/ 45 w 67"/>
                    <a:gd name="T13" fmla="*/ 0 h 49"/>
                    <a:gd name="T14" fmla="*/ 49 w 67"/>
                    <a:gd name="T15" fmla="*/ 2 h 49"/>
                    <a:gd name="T16" fmla="*/ 49 w 67"/>
                    <a:gd name="T17" fmla="*/ 9 h 49"/>
                    <a:gd name="T18" fmla="*/ 49 w 67"/>
                    <a:gd name="T19" fmla="*/ 13 h 49"/>
                    <a:gd name="T20" fmla="*/ 51 w 67"/>
                    <a:gd name="T21" fmla="*/ 20 h 49"/>
                    <a:gd name="T22" fmla="*/ 53 w 67"/>
                    <a:gd name="T23" fmla="*/ 20 h 49"/>
                    <a:gd name="T24" fmla="*/ 57 w 67"/>
                    <a:gd name="T25" fmla="*/ 22 h 49"/>
                    <a:gd name="T26" fmla="*/ 61 w 67"/>
                    <a:gd name="T27" fmla="*/ 25 h 49"/>
                    <a:gd name="T28" fmla="*/ 63 w 67"/>
                    <a:gd name="T29" fmla="*/ 31 h 49"/>
                    <a:gd name="T30" fmla="*/ 59 w 67"/>
                    <a:gd name="T31" fmla="*/ 34 h 49"/>
                    <a:gd name="T32" fmla="*/ 55 w 67"/>
                    <a:gd name="T33" fmla="*/ 37 h 49"/>
                    <a:gd name="T34" fmla="*/ 51 w 67"/>
                    <a:gd name="T35" fmla="*/ 39 h 49"/>
                    <a:gd name="T36" fmla="*/ 49 w 67"/>
                    <a:gd name="T37" fmla="*/ 43 h 49"/>
                    <a:gd name="T38" fmla="*/ 47 w 67"/>
                    <a:gd name="T39" fmla="*/ 48 h 49"/>
                    <a:gd name="T40" fmla="*/ 45 w 67"/>
                    <a:gd name="T41" fmla="*/ 54 h 49"/>
                    <a:gd name="T42" fmla="*/ 45 w 67"/>
                    <a:gd name="T43" fmla="*/ 57 h 49"/>
                    <a:gd name="T44" fmla="*/ 45 w 67"/>
                    <a:gd name="T45" fmla="*/ 65 h 49"/>
                    <a:gd name="T46" fmla="*/ 45 w 67"/>
                    <a:gd name="T47" fmla="*/ 68 h 49"/>
                    <a:gd name="T48" fmla="*/ 33 w 67"/>
                    <a:gd name="T49" fmla="*/ 68 h 49"/>
                    <a:gd name="T50" fmla="*/ 22 w 67"/>
                    <a:gd name="T51" fmla="*/ 48 h 49"/>
                    <a:gd name="T52" fmla="*/ 6 w 67"/>
                    <a:gd name="T53" fmla="*/ 20 h 49"/>
                    <a:gd name="T54" fmla="*/ 0 w 67"/>
                    <a:gd name="T55" fmla="*/ 13 h 49"/>
                    <a:gd name="T56" fmla="*/ 0 w 67"/>
                    <a:gd name="T57" fmla="*/ 11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7"/>
                    <a:gd name="T88" fmla="*/ 0 h 49"/>
                    <a:gd name="T89" fmla="*/ 67 w 67"/>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7" h="49">
                      <a:moveTo>
                        <a:pt x="0" y="8"/>
                      </a:moveTo>
                      <a:lnTo>
                        <a:pt x="10" y="0"/>
                      </a:lnTo>
                      <a:lnTo>
                        <a:pt x="22" y="2"/>
                      </a:lnTo>
                      <a:lnTo>
                        <a:pt x="30" y="0"/>
                      </a:lnTo>
                      <a:lnTo>
                        <a:pt x="34" y="0"/>
                      </a:lnTo>
                      <a:lnTo>
                        <a:pt x="38" y="0"/>
                      </a:lnTo>
                      <a:lnTo>
                        <a:pt x="48" y="0"/>
                      </a:lnTo>
                      <a:lnTo>
                        <a:pt x="52" y="2"/>
                      </a:lnTo>
                      <a:lnTo>
                        <a:pt x="52" y="6"/>
                      </a:lnTo>
                      <a:lnTo>
                        <a:pt x="52" y="10"/>
                      </a:lnTo>
                      <a:lnTo>
                        <a:pt x="54" y="14"/>
                      </a:lnTo>
                      <a:lnTo>
                        <a:pt x="56" y="14"/>
                      </a:lnTo>
                      <a:lnTo>
                        <a:pt x="60" y="16"/>
                      </a:lnTo>
                      <a:lnTo>
                        <a:pt x="64" y="18"/>
                      </a:lnTo>
                      <a:lnTo>
                        <a:pt x="66" y="22"/>
                      </a:lnTo>
                      <a:lnTo>
                        <a:pt x="62" y="24"/>
                      </a:lnTo>
                      <a:lnTo>
                        <a:pt x="58" y="26"/>
                      </a:lnTo>
                      <a:lnTo>
                        <a:pt x="54" y="28"/>
                      </a:lnTo>
                      <a:lnTo>
                        <a:pt x="52" y="30"/>
                      </a:lnTo>
                      <a:lnTo>
                        <a:pt x="50" y="34"/>
                      </a:lnTo>
                      <a:lnTo>
                        <a:pt x="48" y="38"/>
                      </a:lnTo>
                      <a:lnTo>
                        <a:pt x="48" y="40"/>
                      </a:lnTo>
                      <a:lnTo>
                        <a:pt x="48" y="46"/>
                      </a:lnTo>
                      <a:lnTo>
                        <a:pt x="48" y="48"/>
                      </a:lnTo>
                      <a:lnTo>
                        <a:pt x="36" y="48"/>
                      </a:lnTo>
                      <a:lnTo>
                        <a:pt x="22" y="34"/>
                      </a:lnTo>
                      <a:lnTo>
                        <a:pt x="6" y="14"/>
                      </a:lnTo>
                      <a:lnTo>
                        <a:pt x="0" y="10"/>
                      </a:lnTo>
                      <a:lnTo>
                        <a:pt x="0" y="8"/>
                      </a:lnTo>
                    </a:path>
                  </a:pathLst>
                </a:custGeom>
                <a:solidFill>
                  <a:schemeClr val="hlink"/>
                </a:solidFill>
                <a:ln w="12700" cap="rnd">
                  <a:solidFill>
                    <a:schemeClr val="bg1"/>
                  </a:solidFill>
                  <a:round/>
                  <a:headEnd/>
                  <a:tailEnd/>
                </a:ln>
              </p:spPr>
              <p:txBody>
                <a:bodyPr/>
                <a:lstStyle/>
                <a:p>
                  <a:endParaRPr lang="en-US"/>
                </a:p>
              </p:txBody>
            </p:sp>
            <p:sp>
              <p:nvSpPr>
                <p:cNvPr id="14110" name="Freeform 391"/>
                <p:cNvSpPr>
                  <a:spLocks/>
                </p:cNvSpPr>
                <p:nvPr/>
              </p:nvSpPr>
              <p:spPr bwMode="ltGray">
                <a:xfrm>
                  <a:off x="2630" y="1139"/>
                  <a:ext cx="387" cy="381"/>
                </a:xfrm>
                <a:custGeom>
                  <a:avLst/>
                  <a:gdLst>
                    <a:gd name="T0" fmla="*/ 354 w 389"/>
                    <a:gd name="T1" fmla="*/ 61 h 341"/>
                    <a:gd name="T2" fmla="*/ 372 w 389"/>
                    <a:gd name="T3" fmla="*/ 64 h 341"/>
                    <a:gd name="T4" fmla="*/ 382 w 389"/>
                    <a:gd name="T5" fmla="*/ 53 h 341"/>
                    <a:gd name="T6" fmla="*/ 362 w 389"/>
                    <a:gd name="T7" fmla="*/ 53 h 341"/>
                    <a:gd name="T8" fmla="*/ 342 w 389"/>
                    <a:gd name="T9" fmla="*/ 50 h 341"/>
                    <a:gd name="T10" fmla="*/ 338 w 389"/>
                    <a:gd name="T11" fmla="*/ 45 h 341"/>
                    <a:gd name="T12" fmla="*/ 344 w 389"/>
                    <a:gd name="T13" fmla="*/ 25 h 341"/>
                    <a:gd name="T14" fmla="*/ 328 w 389"/>
                    <a:gd name="T15" fmla="*/ 11 h 341"/>
                    <a:gd name="T16" fmla="*/ 310 w 389"/>
                    <a:gd name="T17" fmla="*/ 25 h 341"/>
                    <a:gd name="T18" fmla="*/ 310 w 389"/>
                    <a:gd name="T19" fmla="*/ 4 h 341"/>
                    <a:gd name="T20" fmla="*/ 289 w 389"/>
                    <a:gd name="T21" fmla="*/ 11 h 341"/>
                    <a:gd name="T22" fmla="*/ 281 w 389"/>
                    <a:gd name="T23" fmla="*/ 25 h 341"/>
                    <a:gd name="T24" fmla="*/ 275 w 389"/>
                    <a:gd name="T25" fmla="*/ 45 h 341"/>
                    <a:gd name="T26" fmla="*/ 275 w 389"/>
                    <a:gd name="T27" fmla="*/ 20 h 341"/>
                    <a:gd name="T28" fmla="*/ 273 w 389"/>
                    <a:gd name="T29" fmla="*/ 2 h 341"/>
                    <a:gd name="T30" fmla="*/ 259 w 389"/>
                    <a:gd name="T31" fmla="*/ 20 h 341"/>
                    <a:gd name="T32" fmla="*/ 247 w 389"/>
                    <a:gd name="T33" fmla="*/ 17 h 341"/>
                    <a:gd name="T34" fmla="*/ 235 w 389"/>
                    <a:gd name="T35" fmla="*/ 9 h 341"/>
                    <a:gd name="T36" fmla="*/ 223 w 389"/>
                    <a:gd name="T37" fmla="*/ 31 h 341"/>
                    <a:gd name="T38" fmla="*/ 207 w 389"/>
                    <a:gd name="T39" fmla="*/ 50 h 341"/>
                    <a:gd name="T40" fmla="*/ 191 w 389"/>
                    <a:gd name="T41" fmla="*/ 45 h 341"/>
                    <a:gd name="T42" fmla="*/ 175 w 389"/>
                    <a:gd name="T43" fmla="*/ 56 h 341"/>
                    <a:gd name="T44" fmla="*/ 161 w 389"/>
                    <a:gd name="T45" fmla="*/ 70 h 341"/>
                    <a:gd name="T46" fmla="*/ 153 w 389"/>
                    <a:gd name="T47" fmla="*/ 86 h 341"/>
                    <a:gd name="T48" fmla="*/ 135 w 389"/>
                    <a:gd name="T49" fmla="*/ 73 h 341"/>
                    <a:gd name="T50" fmla="*/ 129 w 389"/>
                    <a:gd name="T51" fmla="*/ 95 h 341"/>
                    <a:gd name="T52" fmla="*/ 123 w 389"/>
                    <a:gd name="T53" fmla="*/ 108 h 341"/>
                    <a:gd name="T54" fmla="*/ 113 w 389"/>
                    <a:gd name="T55" fmla="*/ 126 h 341"/>
                    <a:gd name="T56" fmla="*/ 135 w 389"/>
                    <a:gd name="T57" fmla="*/ 111 h 341"/>
                    <a:gd name="T58" fmla="*/ 149 w 389"/>
                    <a:gd name="T59" fmla="*/ 117 h 341"/>
                    <a:gd name="T60" fmla="*/ 135 w 389"/>
                    <a:gd name="T61" fmla="*/ 128 h 341"/>
                    <a:gd name="T62" fmla="*/ 129 w 389"/>
                    <a:gd name="T63" fmla="*/ 147 h 341"/>
                    <a:gd name="T64" fmla="*/ 115 w 389"/>
                    <a:gd name="T65" fmla="*/ 164 h 341"/>
                    <a:gd name="T66" fmla="*/ 109 w 389"/>
                    <a:gd name="T67" fmla="*/ 201 h 341"/>
                    <a:gd name="T68" fmla="*/ 97 w 389"/>
                    <a:gd name="T69" fmla="*/ 223 h 341"/>
                    <a:gd name="T70" fmla="*/ 90 w 389"/>
                    <a:gd name="T71" fmla="*/ 240 h 341"/>
                    <a:gd name="T72" fmla="*/ 76 w 389"/>
                    <a:gd name="T73" fmla="*/ 248 h 341"/>
                    <a:gd name="T74" fmla="*/ 66 w 389"/>
                    <a:gd name="T75" fmla="*/ 276 h 341"/>
                    <a:gd name="T76" fmla="*/ 50 w 389"/>
                    <a:gd name="T77" fmla="*/ 276 h 341"/>
                    <a:gd name="T78" fmla="*/ 58 w 389"/>
                    <a:gd name="T79" fmla="*/ 296 h 341"/>
                    <a:gd name="T80" fmla="*/ 42 w 389"/>
                    <a:gd name="T81" fmla="*/ 298 h 341"/>
                    <a:gd name="T82" fmla="*/ 24 w 389"/>
                    <a:gd name="T83" fmla="*/ 318 h 341"/>
                    <a:gd name="T84" fmla="*/ 4 w 389"/>
                    <a:gd name="T85" fmla="*/ 326 h 341"/>
                    <a:gd name="T86" fmla="*/ 6 w 389"/>
                    <a:gd name="T87" fmla="*/ 362 h 341"/>
                    <a:gd name="T88" fmla="*/ 8 w 389"/>
                    <a:gd name="T89" fmla="*/ 393 h 341"/>
                    <a:gd name="T90" fmla="*/ 8 w 389"/>
                    <a:gd name="T91" fmla="*/ 427 h 341"/>
                    <a:gd name="T92" fmla="*/ 18 w 389"/>
                    <a:gd name="T93" fmla="*/ 457 h 341"/>
                    <a:gd name="T94" fmla="*/ 52 w 389"/>
                    <a:gd name="T95" fmla="*/ 466 h 341"/>
                    <a:gd name="T96" fmla="*/ 82 w 389"/>
                    <a:gd name="T97" fmla="*/ 436 h 341"/>
                    <a:gd name="T98" fmla="*/ 107 w 389"/>
                    <a:gd name="T99" fmla="*/ 444 h 341"/>
                    <a:gd name="T100" fmla="*/ 117 w 389"/>
                    <a:gd name="T101" fmla="*/ 298 h 341"/>
                    <a:gd name="T102" fmla="*/ 179 w 389"/>
                    <a:gd name="T103" fmla="*/ 188 h 341"/>
                    <a:gd name="T104" fmla="*/ 287 w 389"/>
                    <a:gd name="T105" fmla="*/ 120 h 341"/>
                    <a:gd name="T106" fmla="*/ 328 w 389"/>
                    <a:gd name="T107" fmla="*/ 75 h 3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89"/>
                    <a:gd name="T163" fmla="*/ 0 h 341"/>
                    <a:gd name="T164" fmla="*/ 389 w 389"/>
                    <a:gd name="T165" fmla="*/ 341 h 34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89" h="341">
                      <a:moveTo>
                        <a:pt x="334" y="54"/>
                      </a:moveTo>
                      <a:lnTo>
                        <a:pt x="338" y="54"/>
                      </a:lnTo>
                      <a:lnTo>
                        <a:pt x="360" y="44"/>
                      </a:lnTo>
                      <a:lnTo>
                        <a:pt x="366" y="44"/>
                      </a:lnTo>
                      <a:lnTo>
                        <a:pt x="372" y="46"/>
                      </a:lnTo>
                      <a:lnTo>
                        <a:pt x="378" y="46"/>
                      </a:lnTo>
                      <a:lnTo>
                        <a:pt x="384" y="46"/>
                      </a:lnTo>
                      <a:lnTo>
                        <a:pt x="388" y="44"/>
                      </a:lnTo>
                      <a:lnTo>
                        <a:pt x="388" y="38"/>
                      </a:lnTo>
                      <a:lnTo>
                        <a:pt x="382" y="36"/>
                      </a:lnTo>
                      <a:lnTo>
                        <a:pt x="376" y="36"/>
                      </a:lnTo>
                      <a:lnTo>
                        <a:pt x="368" y="38"/>
                      </a:lnTo>
                      <a:lnTo>
                        <a:pt x="364" y="38"/>
                      </a:lnTo>
                      <a:lnTo>
                        <a:pt x="358" y="38"/>
                      </a:lnTo>
                      <a:lnTo>
                        <a:pt x="348" y="36"/>
                      </a:lnTo>
                      <a:lnTo>
                        <a:pt x="342" y="38"/>
                      </a:lnTo>
                      <a:lnTo>
                        <a:pt x="338" y="34"/>
                      </a:lnTo>
                      <a:lnTo>
                        <a:pt x="344" y="32"/>
                      </a:lnTo>
                      <a:lnTo>
                        <a:pt x="348" y="28"/>
                      </a:lnTo>
                      <a:lnTo>
                        <a:pt x="352" y="24"/>
                      </a:lnTo>
                      <a:lnTo>
                        <a:pt x="350" y="18"/>
                      </a:lnTo>
                      <a:lnTo>
                        <a:pt x="346" y="14"/>
                      </a:lnTo>
                      <a:lnTo>
                        <a:pt x="340" y="10"/>
                      </a:lnTo>
                      <a:lnTo>
                        <a:pt x="334" y="8"/>
                      </a:lnTo>
                      <a:lnTo>
                        <a:pt x="324" y="8"/>
                      </a:lnTo>
                      <a:lnTo>
                        <a:pt x="320" y="14"/>
                      </a:lnTo>
                      <a:lnTo>
                        <a:pt x="316" y="18"/>
                      </a:lnTo>
                      <a:lnTo>
                        <a:pt x="312" y="18"/>
                      </a:lnTo>
                      <a:lnTo>
                        <a:pt x="312" y="8"/>
                      </a:lnTo>
                      <a:lnTo>
                        <a:pt x="316" y="4"/>
                      </a:lnTo>
                      <a:lnTo>
                        <a:pt x="312" y="0"/>
                      </a:lnTo>
                      <a:lnTo>
                        <a:pt x="308" y="2"/>
                      </a:lnTo>
                      <a:lnTo>
                        <a:pt x="294" y="8"/>
                      </a:lnTo>
                      <a:lnTo>
                        <a:pt x="292" y="8"/>
                      </a:lnTo>
                      <a:lnTo>
                        <a:pt x="286" y="14"/>
                      </a:lnTo>
                      <a:lnTo>
                        <a:pt x="284" y="18"/>
                      </a:lnTo>
                      <a:lnTo>
                        <a:pt x="282" y="22"/>
                      </a:lnTo>
                      <a:lnTo>
                        <a:pt x="282" y="30"/>
                      </a:lnTo>
                      <a:lnTo>
                        <a:pt x="278" y="32"/>
                      </a:lnTo>
                      <a:lnTo>
                        <a:pt x="274" y="28"/>
                      </a:lnTo>
                      <a:lnTo>
                        <a:pt x="274" y="20"/>
                      </a:lnTo>
                      <a:lnTo>
                        <a:pt x="278" y="14"/>
                      </a:lnTo>
                      <a:lnTo>
                        <a:pt x="280" y="8"/>
                      </a:lnTo>
                      <a:lnTo>
                        <a:pt x="284" y="2"/>
                      </a:lnTo>
                      <a:lnTo>
                        <a:pt x="276" y="2"/>
                      </a:lnTo>
                      <a:lnTo>
                        <a:pt x="270" y="4"/>
                      </a:lnTo>
                      <a:lnTo>
                        <a:pt x="264" y="10"/>
                      </a:lnTo>
                      <a:lnTo>
                        <a:pt x="262" y="14"/>
                      </a:lnTo>
                      <a:lnTo>
                        <a:pt x="258" y="18"/>
                      </a:lnTo>
                      <a:lnTo>
                        <a:pt x="252" y="18"/>
                      </a:lnTo>
                      <a:lnTo>
                        <a:pt x="250" y="12"/>
                      </a:lnTo>
                      <a:lnTo>
                        <a:pt x="248" y="8"/>
                      </a:lnTo>
                      <a:lnTo>
                        <a:pt x="244" y="6"/>
                      </a:lnTo>
                      <a:lnTo>
                        <a:pt x="238" y="6"/>
                      </a:lnTo>
                      <a:lnTo>
                        <a:pt x="234" y="12"/>
                      </a:lnTo>
                      <a:lnTo>
                        <a:pt x="230" y="18"/>
                      </a:lnTo>
                      <a:lnTo>
                        <a:pt x="226" y="22"/>
                      </a:lnTo>
                      <a:lnTo>
                        <a:pt x="222" y="28"/>
                      </a:lnTo>
                      <a:lnTo>
                        <a:pt x="218" y="32"/>
                      </a:lnTo>
                      <a:lnTo>
                        <a:pt x="210" y="36"/>
                      </a:lnTo>
                      <a:lnTo>
                        <a:pt x="204" y="36"/>
                      </a:lnTo>
                      <a:lnTo>
                        <a:pt x="198" y="36"/>
                      </a:lnTo>
                      <a:lnTo>
                        <a:pt x="194" y="32"/>
                      </a:lnTo>
                      <a:lnTo>
                        <a:pt x="186" y="32"/>
                      </a:lnTo>
                      <a:lnTo>
                        <a:pt x="182" y="34"/>
                      </a:lnTo>
                      <a:lnTo>
                        <a:pt x="178" y="40"/>
                      </a:lnTo>
                      <a:lnTo>
                        <a:pt x="174" y="44"/>
                      </a:lnTo>
                      <a:lnTo>
                        <a:pt x="168" y="46"/>
                      </a:lnTo>
                      <a:lnTo>
                        <a:pt x="164" y="50"/>
                      </a:lnTo>
                      <a:lnTo>
                        <a:pt x="164" y="56"/>
                      </a:lnTo>
                      <a:lnTo>
                        <a:pt x="164" y="62"/>
                      </a:lnTo>
                      <a:lnTo>
                        <a:pt x="156" y="62"/>
                      </a:lnTo>
                      <a:lnTo>
                        <a:pt x="150" y="60"/>
                      </a:lnTo>
                      <a:lnTo>
                        <a:pt x="148" y="54"/>
                      </a:lnTo>
                      <a:lnTo>
                        <a:pt x="138" y="52"/>
                      </a:lnTo>
                      <a:lnTo>
                        <a:pt x="132" y="56"/>
                      </a:lnTo>
                      <a:lnTo>
                        <a:pt x="130" y="62"/>
                      </a:lnTo>
                      <a:lnTo>
                        <a:pt x="132" y="68"/>
                      </a:lnTo>
                      <a:lnTo>
                        <a:pt x="136" y="74"/>
                      </a:lnTo>
                      <a:lnTo>
                        <a:pt x="134" y="78"/>
                      </a:lnTo>
                      <a:lnTo>
                        <a:pt x="126" y="78"/>
                      </a:lnTo>
                      <a:lnTo>
                        <a:pt x="122" y="78"/>
                      </a:lnTo>
                      <a:lnTo>
                        <a:pt x="112" y="86"/>
                      </a:lnTo>
                      <a:lnTo>
                        <a:pt x="116" y="90"/>
                      </a:lnTo>
                      <a:lnTo>
                        <a:pt x="126" y="88"/>
                      </a:lnTo>
                      <a:lnTo>
                        <a:pt x="132" y="86"/>
                      </a:lnTo>
                      <a:lnTo>
                        <a:pt x="138" y="80"/>
                      </a:lnTo>
                      <a:lnTo>
                        <a:pt x="148" y="78"/>
                      </a:lnTo>
                      <a:lnTo>
                        <a:pt x="152" y="80"/>
                      </a:lnTo>
                      <a:lnTo>
                        <a:pt x="152" y="84"/>
                      </a:lnTo>
                      <a:lnTo>
                        <a:pt x="146" y="88"/>
                      </a:lnTo>
                      <a:lnTo>
                        <a:pt x="140" y="90"/>
                      </a:lnTo>
                      <a:lnTo>
                        <a:pt x="138" y="92"/>
                      </a:lnTo>
                      <a:lnTo>
                        <a:pt x="136" y="98"/>
                      </a:lnTo>
                      <a:lnTo>
                        <a:pt x="136" y="102"/>
                      </a:lnTo>
                      <a:lnTo>
                        <a:pt x="132" y="106"/>
                      </a:lnTo>
                      <a:lnTo>
                        <a:pt x="126" y="108"/>
                      </a:lnTo>
                      <a:lnTo>
                        <a:pt x="120" y="114"/>
                      </a:lnTo>
                      <a:lnTo>
                        <a:pt x="118" y="118"/>
                      </a:lnTo>
                      <a:lnTo>
                        <a:pt x="112" y="126"/>
                      </a:lnTo>
                      <a:lnTo>
                        <a:pt x="110" y="134"/>
                      </a:lnTo>
                      <a:lnTo>
                        <a:pt x="112" y="144"/>
                      </a:lnTo>
                      <a:lnTo>
                        <a:pt x="106" y="148"/>
                      </a:lnTo>
                      <a:lnTo>
                        <a:pt x="102" y="152"/>
                      </a:lnTo>
                      <a:lnTo>
                        <a:pt x="100" y="160"/>
                      </a:lnTo>
                      <a:lnTo>
                        <a:pt x="94" y="164"/>
                      </a:lnTo>
                      <a:lnTo>
                        <a:pt x="92" y="168"/>
                      </a:lnTo>
                      <a:lnTo>
                        <a:pt x="90" y="172"/>
                      </a:lnTo>
                      <a:lnTo>
                        <a:pt x="88" y="176"/>
                      </a:lnTo>
                      <a:lnTo>
                        <a:pt x="82" y="176"/>
                      </a:lnTo>
                      <a:lnTo>
                        <a:pt x="76" y="178"/>
                      </a:lnTo>
                      <a:lnTo>
                        <a:pt x="76" y="186"/>
                      </a:lnTo>
                      <a:lnTo>
                        <a:pt x="72" y="190"/>
                      </a:lnTo>
                      <a:lnTo>
                        <a:pt x="66" y="198"/>
                      </a:lnTo>
                      <a:lnTo>
                        <a:pt x="60" y="196"/>
                      </a:lnTo>
                      <a:lnTo>
                        <a:pt x="56" y="196"/>
                      </a:lnTo>
                      <a:lnTo>
                        <a:pt x="50" y="198"/>
                      </a:lnTo>
                      <a:lnTo>
                        <a:pt x="52" y="206"/>
                      </a:lnTo>
                      <a:lnTo>
                        <a:pt x="56" y="208"/>
                      </a:lnTo>
                      <a:lnTo>
                        <a:pt x="58" y="212"/>
                      </a:lnTo>
                      <a:lnTo>
                        <a:pt x="54" y="216"/>
                      </a:lnTo>
                      <a:lnTo>
                        <a:pt x="48" y="216"/>
                      </a:lnTo>
                      <a:lnTo>
                        <a:pt x="42" y="214"/>
                      </a:lnTo>
                      <a:lnTo>
                        <a:pt x="36" y="218"/>
                      </a:lnTo>
                      <a:lnTo>
                        <a:pt x="28" y="224"/>
                      </a:lnTo>
                      <a:lnTo>
                        <a:pt x="24" y="228"/>
                      </a:lnTo>
                      <a:lnTo>
                        <a:pt x="18" y="232"/>
                      </a:lnTo>
                      <a:lnTo>
                        <a:pt x="12" y="234"/>
                      </a:lnTo>
                      <a:lnTo>
                        <a:pt x="4" y="234"/>
                      </a:lnTo>
                      <a:lnTo>
                        <a:pt x="0" y="242"/>
                      </a:lnTo>
                      <a:lnTo>
                        <a:pt x="6" y="254"/>
                      </a:lnTo>
                      <a:lnTo>
                        <a:pt x="6" y="260"/>
                      </a:lnTo>
                      <a:lnTo>
                        <a:pt x="4" y="264"/>
                      </a:lnTo>
                      <a:lnTo>
                        <a:pt x="4" y="278"/>
                      </a:lnTo>
                      <a:lnTo>
                        <a:pt x="8" y="282"/>
                      </a:lnTo>
                      <a:lnTo>
                        <a:pt x="18" y="292"/>
                      </a:lnTo>
                      <a:lnTo>
                        <a:pt x="14" y="294"/>
                      </a:lnTo>
                      <a:lnTo>
                        <a:pt x="8" y="306"/>
                      </a:lnTo>
                      <a:lnTo>
                        <a:pt x="14" y="308"/>
                      </a:lnTo>
                      <a:lnTo>
                        <a:pt x="18" y="312"/>
                      </a:lnTo>
                      <a:lnTo>
                        <a:pt x="18" y="328"/>
                      </a:lnTo>
                      <a:lnTo>
                        <a:pt x="26" y="332"/>
                      </a:lnTo>
                      <a:lnTo>
                        <a:pt x="46" y="340"/>
                      </a:lnTo>
                      <a:lnTo>
                        <a:pt x="52" y="334"/>
                      </a:lnTo>
                      <a:lnTo>
                        <a:pt x="68" y="322"/>
                      </a:lnTo>
                      <a:lnTo>
                        <a:pt x="74" y="318"/>
                      </a:lnTo>
                      <a:lnTo>
                        <a:pt x="82" y="312"/>
                      </a:lnTo>
                      <a:lnTo>
                        <a:pt x="90" y="308"/>
                      </a:lnTo>
                      <a:lnTo>
                        <a:pt x="94" y="318"/>
                      </a:lnTo>
                      <a:lnTo>
                        <a:pt x="110" y="318"/>
                      </a:lnTo>
                      <a:lnTo>
                        <a:pt x="122" y="306"/>
                      </a:lnTo>
                      <a:lnTo>
                        <a:pt x="140" y="248"/>
                      </a:lnTo>
                      <a:lnTo>
                        <a:pt x="120" y="214"/>
                      </a:lnTo>
                      <a:lnTo>
                        <a:pt x="158" y="188"/>
                      </a:lnTo>
                      <a:lnTo>
                        <a:pt x="148" y="158"/>
                      </a:lnTo>
                      <a:lnTo>
                        <a:pt x="182" y="134"/>
                      </a:lnTo>
                      <a:lnTo>
                        <a:pt x="198" y="94"/>
                      </a:lnTo>
                      <a:lnTo>
                        <a:pt x="242" y="80"/>
                      </a:lnTo>
                      <a:lnTo>
                        <a:pt x="290" y="86"/>
                      </a:lnTo>
                      <a:lnTo>
                        <a:pt x="306" y="62"/>
                      </a:lnTo>
                      <a:lnTo>
                        <a:pt x="316" y="50"/>
                      </a:lnTo>
                      <a:lnTo>
                        <a:pt x="334" y="54"/>
                      </a:lnTo>
                    </a:path>
                  </a:pathLst>
                </a:custGeom>
                <a:solidFill>
                  <a:schemeClr val="hlink"/>
                </a:solidFill>
                <a:ln w="12700" cap="rnd">
                  <a:solidFill>
                    <a:schemeClr val="bg1"/>
                  </a:solidFill>
                  <a:round/>
                  <a:headEnd/>
                  <a:tailEnd/>
                </a:ln>
              </p:spPr>
              <p:txBody>
                <a:bodyPr/>
                <a:lstStyle/>
                <a:p>
                  <a:endParaRPr lang="en-US"/>
                </a:p>
              </p:txBody>
            </p:sp>
            <p:sp>
              <p:nvSpPr>
                <p:cNvPr id="14111" name="Freeform 392"/>
                <p:cNvSpPr>
                  <a:spLocks/>
                </p:cNvSpPr>
                <p:nvPr/>
              </p:nvSpPr>
              <p:spPr bwMode="ltGray">
                <a:xfrm>
                  <a:off x="2849" y="1175"/>
                  <a:ext cx="158" cy="294"/>
                </a:xfrm>
                <a:custGeom>
                  <a:avLst/>
                  <a:gdLst>
                    <a:gd name="T0" fmla="*/ 6 w 159"/>
                    <a:gd name="T1" fmla="*/ 34 h 263"/>
                    <a:gd name="T2" fmla="*/ 28 w 159"/>
                    <a:gd name="T3" fmla="*/ 50 h 263"/>
                    <a:gd name="T4" fmla="*/ 36 w 159"/>
                    <a:gd name="T5" fmla="*/ 50 h 263"/>
                    <a:gd name="T6" fmla="*/ 46 w 159"/>
                    <a:gd name="T7" fmla="*/ 42 h 263"/>
                    <a:gd name="T8" fmla="*/ 54 w 159"/>
                    <a:gd name="T9" fmla="*/ 50 h 263"/>
                    <a:gd name="T10" fmla="*/ 64 w 159"/>
                    <a:gd name="T11" fmla="*/ 50 h 263"/>
                    <a:gd name="T12" fmla="*/ 70 w 159"/>
                    <a:gd name="T13" fmla="*/ 31 h 263"/>
                    <a:gd name="T14" fmla="*/ 72 w 159"/>
                    <a:gd name="T15" fmla="*/ 11 h 263"/>
                    <a:gd name="T16" fmla="*/ 89 w 159"/>
                    <a:gd name="T17" fmla="*/ 2 h 263"/>
                    <a:gd name="T18" fmla="*/ 107 w 159"/>
                    <a:gd name="T19" fmla="*/ 11 h 263"/>
                    <a:gd name="T20" fmla="*/ 113 w 159"/>
                    <a:gd name="T21" fmla="*/ 28 h 263"/>
                    <a:gd name="T22" fmla="*/ 107 w 159"/>
                    <a:gd name="T23" fmla="*/ 39 h 263"/>
                    <a:gd name="T24" fmla="*/ 105 w 159"/>
                    <a:gd name="T25" fmla="*/ 53 h 263"/>
                    <a:gd name="T26" fmla="*/ 101 w 159"/>
                    <a:gd name="T27" fmla="*/ 67 h 263"/>
                    <a:gd name="T28" fmla="*/ 115 w 159"/>
                    <a:gd name="T29" fmla="*/ 75 h 263"/>
                    <a:gd name="T30" fmla="*/ 123 w 159"/>
                    <a:gd name="T31" fmla="*/ 129 h 263"/>
                    <a:gd name="T32" fmla="*/ 131 w 159"/>
                    <a:gd name="T33" fmla="*/ 140 h 263"/>
                    <a:gd name="T34" fmla="*/ 135 w 159"/>
                    <a:gd name="T35" fmla="*/ 157 h 263"/>
                    <a:gd name="T36" fmla="*/ 133 w 159"/>
                    <a:gd name="T37" fmla="*/ 173 h 263"/>
                    <a:gd name="T38" fmla="*/ 131 w 159"/>
                    <a:gd name="T39" fmla="*/ 190 h 263"/>
                    <a:gd name="T40" fmla="*/ 135 w 159"/>
                    <a:gd name="T41" fmla="*/ 201 h 263"/>
                    <a:gd name="T42" fmla="*/ 137 w 159"/>
                    <a:gd name="T43" fmla="*/ 224 h 263"/>
                    <a:gd name="T44" fmla="*/ 143 w 159"/>
                    <a:gd name="T45" fmla="*/ 244 h 263"/>
                    <a:gd name="T46" fmla="*/ 155 w 159"/>
                    <a:gd name="T47" fmla="*/ 257 h 263"/>
                    <a:gd name="T48" fmla="*/ 149 w 159"/>
                    <a:gd name="T49" fmla="*/ 265 h 263"/>
                    <a:gd name="T50" fmla="*/ 141 w 159"/>
                    <a:gd name="T51" fmla="*/ 276 h 263"/>
                    <a:gd name="T52" fmla="*/ 137 w 159"/>
                    <a:gd name="T53" fmla="*/ 296 h 263"/>
                    <a:gd name="T54" fmla="*/ 131 w 159"/>
                    <a:gd name="T55" fmla="*/ 316 h 263"/>
                    <a:gd name="T56" fmla="*/ 119 w 159"/>
                    <a:gd name="T57" fmla="*/ 332 h 263"/>
                    <a:gd name="T58" fmla="*/ 111 w 159"/>
                    <a:gd name="T59" fmla="*/ 341 h 263"/>
                    <a:gd name="T60" fmla="*/ 95 w 159"/>
                    <a:gd name="T61" fmla="*/ 341 h 263"/>
                    <a:gd name="T62" fmla="*/ 79 w 159"/>
                    <a:gd name="T63" fmla="*/ 347 h 263"/>
                    <a:gd name="T64" fmla="*/ 64 w 159"/>
                    <a:gd name="T65" fmla="*/ 358 h 263"/>
                    <a:gd name="T66" fmla="*/ 48 w 159"/>
                    <a:gd name="T67" fmla="*/ 363 h 263"/>
                    <a:gd name="T68" fmla="*/ 36 w 159"/>
                    <a:gd name="T69" fmla="*/ 360 h 263"/>
                    <a:gd name="T70" fmla="*/ 30 w 159"/>
                    <a:gd name="T71" fmla="*/ 341 h 263"/>
                    <a:gd name="T72" fmla="*/ 18 w 159"/>
                    <a:gd name="T73" fmla="*/ 341 h 263"/>
                    <a:gd name="T74" fmla="*/ 12 w 159"/>
                    <a:gd name="T75" fmla="*/ 316 h 263"/>
                    <a:gd name="T76" fmla="*/ 10 w 159"/>
                    <a:gd name="T77" fmla="*/ 294 h 263"/>
                    <a:gd name="T78" fmla="*/ 8 w 159"/>
                    <a:gd name="T79" fmla="*/ 265 h 263"/>
                    <a:gd name="T80" fmla="*/ 18 w 159"/>
                    <a:gd name="T81" fmla="*/ 246 h 263"/>
                    <a:gd name="T82" fmla="*/ 40 w 159"/>
                    <a:gd name="T83" fmla="*/ 221 h 263"/>
                    <a:gd name="T84" fmla="*/ 50 w 159"/>
                    <a:gd name="T85" fmla="*/ 206 h 263"/>
                    <a:gd name="T86" fmla="*/ 58 w 159"/>
                    <a:gd name="T87" fmla="*/ 192 h 263"/>
                    <a:gd name="T88" fmla="*/ 70 w 159"/>
                    <a:gd name="T89" fmla="*/ 188 h 263"/>
                    <a:gd name="T90" fmla="*/ 66 w 159"/>
                    <a:gd name="T91" fmla="*/ 168 h 263"/>
                    <a:gd name="T92" fmla="*/ 54 w 159"/>
                    <a:gd name="T93" fmla="*/ 157 h 263"/>
                    <a:gd name="T94" fmla="*/ 42 w 159"/>
                    <a:gd name="T95" fmla="*/ 151 h 263"/>
                    <a:gd name="T96" fmla="*/ 14 w 159"/>
                    <a:gd name="T97" fmla="*/ 104 h 263"/>
                    <a:gd name="T98" fmla="*/ 4 w 159"/>
                    <a:gd name="T99" fmla="*/ 39 h 2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9"/>
                    <a:gd name="T151" fmla="*/ 0 h 263"/>
                    <a:gd name="T152" fmla="*/ 159 w 159"/>
                    <a:gd name="T153" fmla="*/ 263 h 2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9" h="263">
                      <a:moveTo>
                        <a:pt x="4" y="28"/>
                      </a:moveTo>
                      <a:lnTo>
                        <a:pt x="6" y="24"/>
                      </a:lnTo>
                      <a:lnTo>
                        <a:pt x="26" y="32"/>
                      </a:lnTo>
                      <a:lnTo>
                        <a:pt x="28" y="36"/>
                      </a:lnTo>
                      <a:lnTo>
                        <a:pt x="34" y="38"/>
                      </a:lnTo>
                      <a:lnTo>
                        <a:pt x="36" y="36"/>
                      </a:lnTo>
                      <a:lnTo>
                        <a:pt x="42" y="32"/>
                      </a:lnTo>
                      <a:lnTo>
                        <a:pt x="46" y="30"/>
                      </a:lnTo>
                      <a:lnTo>
                        <a:pt x="52" y="34"/>
                      </a:lnTo>
                      <a:lnTo>
                        <a:pt x="54" y="36"/>
                      </a:lnTo>
                      <a:lnTo>
                        <a:pt x="60" y="40"/>
                      </a:lnTo>
                      <a:lnTo>
                        <a:pt x="64" y="36"/>
                      </a:lnTo>
                      <a:lnTo>
                        <a:pt x="72" y="30"/>
                      </a:lnTo>
                      <a:lnTo>
                        <a:pt x="70" y="22"/>
                      </a:lnTo>
                      <a:lnTo>
                        <a:pt x="70" y="14"/>
                      </a:lnTo>
                      <a:lnTo>
                        <a:pt x="72" y="8"/>
                      </a:lnTo>
                      <a:lnTo>
                        <a:pt x="80" y="4"/>
                      </a:lnTo>
                      <a:lnTo>
                        <a:pt x="92" y="2"/>
                      </a:lnTo>
                      <a:lnTo>
                        <a:pt x="102" y="0"/>
                      </a:lnTo>
                      <a:lnTo>
                        <a:pt x="110" y="8"/>
                      </a:lnTo>
                      <a:lnTo>
                        <a:pt x="114" y="14"/>
                      </a:lnTo>
                      <a:lnTo>
                        <a:pt x="116" y="20"/>
                      </a:lnTo>
                      <a:lnTo>
                        <a:pt x="114" y="24"/>
                      </a:lnTo>
                      <a:lnTo>
                        <a:pt x="110" y="28"/>
                      </a:lnTo>
                      <a:lnTo>
                        <a:pt x="108" y="34"/>
                      </a:lnTo>
                      <a:lnTo>
                        <a:pt x="108" y="38"/>
                      </a:lnTo>
                      <a:lnTo>
                        <a:pt x="106" y="42"/>
                      </a:lnTo>
                      <a:lnTo>
                        <a:pt x="104" y="48"/>
                      </a:lnTo>
                      <a:lnTo>
                        <a:pt x="110" y="54"/>
                      </a:lnTo>
                      <a:lnTo>
                        <a:pt x="118" y="54"/>
                      </a:lnTo>
                      <a:lnTo>
                        <a:pt x="124" y="58"/>
                      </a:lnTo>
                      <a:lnTo>
                        <a:pt x="126" y="92"/>
                      </a:lnTo>
                      <a:lnTo>
                        <a:pt x="130" y="98"/>
                      </a:lnTo>
                      <a:lnTo>
                        <a:pt x="134" y="100"/>
                      </a:lnTo>
                      <a:lnTo>
                        <a:pt x="138" y="106"/>
                      </a:lnTo>
                      <a:lnTo>
                        <a:pt x="138" y="112"/>
                      </a:lnTo>
                      <a:lnTo>
                        <a:pt x="138" y="118"/>
                      </a:lnTo>
                      <a:lnTo>
                        <a:pt x="136" y="124"/>
                      </a:lnTo>
                      <a:lnTo>
                        <a:pt x="134" y="130"/>
                      </a:lnTo>
                      <a:lnTo>
                        <a:pt x="134" y="136"/>
                      </a:lnTo>
                      <a:lnTo>
                        <a:pt x="136" y="140"/>
                      </a:lnTo>
                      <a:lnTo>
                        <a:pt x="138" y="144"/>
                      </a:lnTo>
                      <a:lnTo>
                        <a:pt x="140" y="152"/>
                      </a:lnTo>
                      <a:lnTo>
                        <a:pt x="140" y="160"/>
                      </a:lnTo>
                      <a:lnTo>
                        <a:pt x="140" y="170"/>
                      </a:lnTo>
                      <a:lnTo>
                        <a:pt x="146" y="174"/>
                      </a:lnTo>
                      <a:lnTo>
                        <a:pt x="152" y="178"/>
                      </a:lnTo>
                      <a:lnTo>
                        <a:pt x="158" y="184"/>
                      </a:lnTo>
                      <a:lnTo>
                        <a:pt x="158" y="188"/>
                      </a:lnTo>
                      <a:lnTo>
                        <a:pt x="152" y="190"/>
                      </a:lnTo>
                      <a:lnTo>
                        <a:pt x="146" y="192"/>
                      </a:lnTo>
                      <a:lnTo>
                        <a:pt x="144" y="198"/>
                      </a:lnTo>
                      <a:lnTo>
                        <a:pt x="140" y="206"/>
                      </a:lnTo>
                      <a:lnTo>
                        <a:pt x="140" y="212"/>
                      </a:lnTo>
                      <a:lnTo>
                        <a:pt x="138" y="220"/>
                      </a:lnTo>
                      <a:lnTo>
                        <a:pt x="134" y="226"/>
                      </a:lnTo>
                      <a:lnTo>
                        <a:pt x="126" y="232"/>
                      </a:lnTo>
                      <a:lnTo>
                        <a:pt x="122" y="238"/>
                      </a:lnTo>
                      <a:lnTo>
                        <a:pt x="120" y="242"/>
                      </a:lnTo>
                      <a:lnTo>
                        <a:pt x="114" y="244"/>
                      </a:lnTo>
                      <a:lnTo>
                        <a:pt x="106" y="244"/>
                      </a:lnTo>
                      <a:lnTo>
                        <a:pt x="98" y="244"/>
                      </a:lnTo>
                      <a:lnTo>
                        <a:pt x="90" y="246"/>
                      </a:lnTo>
                      <a:lnTo>
                        <a:pt x="80" y="248"/>
                      </a:lnTo>
                      <a:lnTo>
                        <a:pt x="72" y="250"/>
                      </a:lnTo>
                      <a:lnTo>
                        <a:pt x="64" y="256"/>
                      </a:lnTo>
                      <a:lnTo>
                        <a:pt x="54" y="258"/>
                      </a:lnTo>
                      <a:lnTo>
                        <a:pt x="48" y="260"/>
                      </a:lnTo>
                      <a:lnTo>
                        <a:pt x="40" y="262"/>
                      </a:lnTo>
                      <a:lnTo>
                        <a:pt x="36" y="258"/>
                      </a:lnTo>
                      <a:lnTo>
                        <a:pt x="36" y="248"/>
                      </a:lnTo>
                      <a:lnTo>
                        <a:pt x="30" y="244"/>
                      </a:lnTo>
                      <a:lnTo>
                        <a:pt x="24" y="246"/>
                      </a:lnTo>
                      <a:lnTo>
                        <a:pt x="18" y="244"/>
                      </a:lnTo>
                      <a:lnTo>
                        <a:pt x="12" y="240"/>
                      </a:lnTo>
                      <a:lnTo>
                        <a:pt x="12" y="226"/>
                      </a:lnTo>
                      <a:lnTo>
                        <a:pt x="12" y="218"/>
                      </a:lnTo>
                      <a:lnTo>
                        <a:pt x="10" y="210"/>
                      </a:lnTo>
                      <a:lnTo>
                        <a:pt x="8" y="200"/>
                      </a:lnTo>
                      <a:lnTo>
                        <a:pt x="8" y="190"/>
                      </a:lnTo>
                      <a:lnTo>
                        <a:pt x="10" y="184"/>
                      </a:lnTo>
                      <a:lnTo>
                        <a:pt x="18" y="176"/>
                      </a:lnTo>
                      <a:lnTo>
                        <a:pt x="30" y="166"/>
                      </a:lnTo>
                      <a:lnTo>
                        <a:pt x="40" y="158"/>
                      </a:lnTo>
                      <a:lnTo>
                        <a:pt x="44" y="158"/>
                      </a:lnTo>
                      <a:lnTo>
                        <a:pt x="50" y="148"/>
                      </a:lnTo>
                      <a:lnTo>
                        <a:pt x="50" y="142"/>
                      </a:lnTo>
                      <a:lnTo>
                        <a:pt x="58" y="138"/>
                      </a:lnTo>
                      <a:lnTo>
                        <a:pt x="66" y="138"/>
                      </a:lnTo>
                      <a:lnTo>
                        <a:pt x="70" y="134"/>
                      </a:lnTo>
                      <a:lnTo>
                        <a:pt x="70" y="124"/>
                      </a:lnTo>
                      <a:lnTo>
                        <a:pt x="66" y="120"/>
                      </a:lnTo>
                      <a:lnTo>
                        <a:pt x="60" y="114"/>
                      </a:lnTo>
                      <a:lnTo>
                        <a:pt x="54" y="112"/>
                      </a:lnTo>
                      <a:lnTo>
                        <a:pt x="52" y="110"/>
                      </a:lnTo>
                      <a:lnTo>
                        <a:pt x="42" y="108"/>
                      </a:lnTo>
                      <a:lnTo>
                        <a:pt x="22" y="94"/>
                      </a:lnTo>
                      <a:lnTo>
                        <a:pt x="14" y="74"/>
                      </a:lnTo>
                      <a:lnTo>
                        <a:pt x="0" y="38"/>
                      </a:lnTo>
                      <a:lnTo>
                        <a:pt x="4" y="28"/>
                      </a:lnTo>
                    </a:path>
                  </a:pathLst>
                </a:custGeom>
                <a:solidFill>
                  <a:schemeClr val="hlink"/>
                </a:solidFill>
                <a:ln w="12700" cap="rnd">
                  <a:solidFill>
                    <a:schemeClr val="bg1"/>
                  </a:solidFill>
                  <a:round/>
                  <a:headEnd/>
                  <a:tailEnd/>
                </a:ln>
              </p:spPr>
              <p:txBody>
                <a:bodyPr/>
                <a:lstStyle/>
                <a:p>
                  <a:endParaRPr lang="en-US"/>
                </a:p>
              </p:txBody>
            </p:sp>
            <p:sp>
              <p:nvSpPr>
                <p:cNvPr id="14112" name="Freeform 393"/>
                <p:cNvSpPr>
                  <a:spLocks/>
                </p:cNvSpPr>
                <p:nvPr/>
              </p:nvSpPr>
              <p:spPr bwMode="ltGray">
                <a:xfrm>
                  <a:off x="2750" y="1689"/>
                  <a:ext cx="86" cy="77"/>
                </a:xfrm>
                <a:custGeom>
                  <a:avLst/>
                  <a:gdLst>
                    <a:gd name="T0" fmla="*/ 22 w 87"/>
                    <a:gd name="T1" fmla="*/ 88 h 69"/>
                    <a:gd name="T2" fmla="*/ 30 w 87"/>
                    <a:gd name="T3" fmla="*/ 86 h 69"/>
                    <a:gd name="T4" fmla="*/ 38 w 87"/>
                    <a:gd name="T5" fmla="*/ 95 h 69"/>
                    <a:gd name="T6" fmla="*/ 42 w 87"/>
                    <a:gd name="T7" fmla="*/ 86 h 69"/>
                    <a:gd name="T8" fmla="*/ 42 w 87"/>
                    <a:gd name="T9" fmla="*/ 75 h 69"/>
                    <a:gd name="T10" fmla="*/ 45 w 87"/>
                    <a:gd name="T11" fmla="*/ 69 h 69"/>
                    <a:gd name="T12" fmla="*/ 51 w 87"/>
                    <a:gd name="T13" fmla="*/ 75 h 69"/>
                    <a:gd name="T14" fmla="*/ 53 w 87"/>
                    <a:gd name="T15" fmla="*/ 75 h 69"/>
                    <a:gd name="T16" fmla="*/ 59 w 87"/>
                    <a:gd name="T17" fmla="*/ 77 h 69"/>
                    <a:gd name="T18" fmla="*/ 83 w 87"/>
                    <a:gd name="T19" fmla="*/ 36 h 69"/>
                    <a:gd name="T20" fmla="*/ 69 w 87"/>
                    <a:gd name="T21" fmla="*/ 22 h 69"/>
                    <a:gd name="T22" fmla="*/ 47 w 87"/>
                    <a:gd name="T23" fmla="*/ 22 h 69"/>
                    <a:gd name="T24" fmla="*/ 45 w 87"/>
                    <a:gd name="T25" fmla="*/ 13 h 69"/>
                    <a:gd name="T26" fmla="*/ 45 w 87"/>
                    <a:gd name="T27" fmla="*/ 2 h 69"/>
                    <a:gd name="T28" fmla="*/ 43 w 87"/>
                    <a:gd name="T29" fmla="*/ 0 h 69"/>
                    <a:gd name="T30" fmla="*/ 32 w 87"/>
                    <a:gd name="T31" fmla="*/ 2 h 69"/>
                    <a:gd name="T32" fmla="*/ 26 w 87"/>
                    <a:gd name="T33" fmla="*/ 9 h 69"/>
                    <a:gd name="T34" fmla="*/ 18 w 87"/>
                    <a:gd name="T35" fmla="*/ 17 h 69"/>
                    <a:gd name="T36" fmla="*/ 10 w 87"/>
                    <a:gd name="T37" fmla="*/ 28 h 69"/>
                    <a:gd name="T38" fmla="*/ 4 w 87"/>
                    <a:gd name="T39" fmla="*/ 31 h 69"/>
                    <a:gd name="T40" fmla="*/ 0 w 87"/>
                    <a:gd name="T41" fmla="*/ 36 h 69"/>
                    <a:gd name="T42" fmla="*/ 22 w 87"/>
                    <a:gd name="T43" fmla="*/ 88 h 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7"/>
                    <a:gd name="T67" fmla="*/ 0 h 69"/>
                    <a:gd name="T68" fmla="*/ 87 w 87"/>
                    <a:gd name="T69" fmla="*/ 69 h 6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7" h="69">
                      <a:moveTo>
                        <a:pt x="22" y="64"/>
                      </a:moveTo>
                      <a:lnTo>
                        <a:pt x="30" y="62"/>
                      </a:lnTo>
                      <a:lnTo>
                        <a:pt x="38" y="68"/>
                      </a:lnTo>
                      <a:lnTo>
                        <a:pt x="42" y="62"/>
                      </a:lnTo>
                      <a:lnTo>
                        <a:pt x="42" y="54"/>
                      </a:lnTo>
                      <a:lnTo>
                        <a:pt x="48" y="50"/>
                      </a:lnTo>
                      <a:lnTo>
                        <a:pt x="54" y="54"/>
                      </a:lnTo>
                      <a:lnTo>
                        <a:pt x="56" y="54"/>
                      </a:lnTo>
                      <a:lnTo>
                        <a:pt x="62" y="56"/>
                      </a:lnTo>
                      <a:lnTo>
                        <a:pt x="86" y="26"/>
                      </a:lnTo>
                      <a:lnTo>
                        <a:pt x="72" y="16"/>
                      </a:lnTo>
                      <a:lnTo>
                        <a:pt x="50" y="16"/>
                      </a:lnTo>
                      <a:lnTo>
                        <a:pt x="48" y="10"/>
                      </a:lnTo>
                      <a:lnTo>
                        <a:pt x="48" y="2"/>
                      </a:lnTo>
                      <a:lnTo>
                        <a:pt x="46" y="0"/>
                      </a:lnTo>
                      <a:lnTo>
                        <a:pt x="32" y="2"/>
                      </a:lnTo>
                      <a:lnTo>
                        <a:pt x="26" y="6"/>
                      </a:lnTo>
                      <a:lnTo>
                        <a:pt x="18" y="12"/>
                      </a:lnTo>
                      <a:lnTo>
                        <a:pt x="10" y="20"/>
                      </a:lnTo>
                      <a:lnTo>
                        <a:pt x="4" y="22"/>
                      </a:lnTo>
                      <a:lnTo>
                        <a:pt x="0" y="26"/>
                      </a:lnTo>
                      <a:lnTo>
                        <a:pt x="22" y="64"/>
                      </a:lnTo>
                    </a:path>
                  </a:pathLst>
                </a:custGeom>
                <a:solidFill>
                  <a:schemeClr val="hlink"/>
                </a:solidFill>
                <a:ln w="12700" cap="rnd">
                  <a:solidFill>
                    <a:schemeClr val="bg1"/>
                  </a:solidFill>
                  <a:round/>
                  <a:headEnd/>
                  <a:tailEnd/>
                </a:ln>
              </p:spPr>
              <p:txBody>
                <a:bodyPr/>
                <a:lstStyle/>
                <a:p>
                  <a:endParaRPr lang="en-US"/>
                </a:p>
              </p:txBody>
            </p:sp>
            <p:sp>
              <p:nvSpPr>
                <p:cNvPr id="14113" name="Freeform 394"/>
                <p:cNvSpPr>
                  <a:spLocks/>
                </p:cNvSpPr>
                <p:nvPr/>
              </p:nvSpPr>
              <p:spPr bwMode="auto">
                <a:xfrm>
                  <a:off x="252" y="875"/>
                  <a:ext cx="549" cy="628"/>
                </a:xfrm>
                <a:custGeom>
                  <a:avLst/>
                  <a:gdLst>
                    <a:gd name="T0" fmla="*/ 546 w 549"/>
                    <a:gd name="T1" fmla="*/ 139 h 628"/>
                    <a:gd name="T2" fmla="*/ 507 w 549"/>
                    <a:gd name="T3" fmla="*/ 127 h 628"/>
                    <a:gd name="T4" fmla="*/ 477 w 549"/>
                    <a:gd name="T5" fmla="*/ 70 h 628"/>
                    <a:gd name="T6" fmla="*/ 462 w 549"/>
                    <a:gd name="T7" fmla="*/ 85 h 628"/>
                    <a:gd name="T8" fmla="*/ 447 w 549"/>
                    <a:gd name="T9" fmla="*/ 52 h 628"/>
                    <a:gd name="T10" fmla="*/ 429 w 549"/>
                    <a:gd name="T11" fmla="*/ 49 h 628"/>
                    <a:gd name="T12" fmla="*/ 423 w 549"/>
                    <a:gd name="T13" fmla="*/ 4 h 628"/>
                    <a:gd name="T14" fmla="*/ 399 w 549"/>
                    <a:gd name="T15" fmla="*/ 25 h 628"/>
                    <a:gd name="T16" fmla="*/ 372 w 549"/>
                    <a:gd name="T17" fmla="*/ 4 h 628"/>
                    <a:gd name="T18" fmla="*/ 366 w 549"/>
                    <a:gd name="T19" fmla="*/ 34 h 628"/>
                    <a:gd name="T20" fmla="*/ 357 w 549"/>
                    <a:gd name="T21" fmla="*/ 61 h 628"/>
                    <a:gd name="T22" fmla="*/ 342 w 549"/>
                    <a:gd name="T23" fmla="*/ 37 h 628"/>
                    <a:gd name="T24" fmla="*/ 267 w 549"/>
                    <a:gd name="T25" fmla="*/ 91 h 628"/>
                    <a:gd name="T26" fmla="*/ 249 w 549"/>
                    <a:gd name="T27" fmla="*/ 139 h 628"/>
                    <a:gd name="T28" fmla="*/ 282 w 549"/>
                    <a:gd name="T29" fmla="*/ 205 h 628"/>
                    <a:gd name="T30" fmla="*/ 243 w 549"/>
                    <a:gd name="T31" fmla="*/ 202 h 628"/>
                    <a:gd name="T32" fmla="*/ 207 w 549"/>
                    <a:gd name="T33" fmla="*/ 199 h 628"/>
                    <a:gd name="T34" fmla="*/ 219 w 549"/>
                    <a:gd name="T35" fmla="*/ 178 h 628"/>
                    <a:gd name="T36" fmla="*/ 159 w 549"/>
                    <a:gd name="T37" fmla="*/ 199 h 628"/>
                    <a:gd name="T38" fmla="*/ 180 w 549"/>
                    <a:gd name="T39" fmla="*/ 232 h 628"/>
                    <a:gd name="T40" fmla="*/ 150 w 549"/>
                    <a:gd name="T41" fmla="*/ 238 h 628"/>
                    <a:gd name="T42" fmla="*/ 156 w 549"/>
                    <a:gd name="T43" fmla="*/ 262 h 628"/>
                    <a:gd name="T44" fmla="*/ 231 w 549"/>
                    <a:gd name="T45" fmla="*/ 250 h 628"/>
                    <a:gd name="T46" fmla="*/ 213 w 549"/>
                    <a:gd name="T47" fmla="*/ 307 h 628"/>
                    <a:gd name="T48" fmla="*/ 156 w 549"/>
                    <a:gd name="T49" fmla="*/ 325 h 628"/>
                    <a:gd name="T50" fmla="*/ 90 w 549"/>
                    <a:gd name="T51" fmla="*/ 364 h 628"/>
                    <a:gd name="T52" fmla="*/ 93 w 549"/>
                    <a:gd name="T53" fmla="*/ 430 h 628"/>
                    <a:gd name="T54" fmla="*/ 123 w 549"/>
                    <a:gd name="T55" fmla="*/ 448 h 628"/>
                    <a:gd name="T56" fmla="*/ 168 w 549"/>
                    <a:gd name="T57" fmla="*/ 499 h 628"/>
                    <a:gd name="T58" fmla="*/ 90 w 549"/>
                    <a:gd name="T59" fmla="*/ 562 h 628"/>
                    <a:gd name="T60" fmla="*/ 42 w 549"/>
                    <a:gd name="T61" fmla="*/ 586 h 628"/>
                    <a:gd name="T62" fmla="*/ 9 w 549"/>
                    <a:gd name="T63" fmla="*/ 628 h 628"/>
                    <a:gd name="T64" fmla="*/ 96 w 549"/>
                    <a:gd name="T65" fmla="*/ 586 h 628"/>
                    <a:gd name="T66" fmla="*/ 177 w 549"/>
                    <a:gd name="T67" fmla="*/ 532 h 628"/>
                    <a:gd name="T68" fmla="*/ 207 w 549"/>
                    <a:gd name="T69" fmla="*/ 499 h 628"/>
                    <a:gd name="T70" fmla="*/ 210 w 549"/>
                    <a:gd name="T71" fmla="*/ 478 h 628"/>
                    <a:gd name="T72" fmla="*/ 282 w 549"/>
                    <a:gd name="T73" fmla="*/ 421 h 628"/>
                    <a:gd name="T74" fmla="*/ 285 w 549"/>
                    <a:gd name="T75" fmla="*/ 442 h 628"/>
                    <a:gd name="T76" fmla="*/ 231 w 549"/>
                    <a:gd name="T77" fmla="*/ 499 h 628"/>
                    <a:gd name="T78" fmla="*/ 279 w 549"/>
                    <a:gd name="T79" fmla="*/ 481 h 628"/>
                    <a:gd name="T80" fmla="*/ 309 w 549"/>
                    <a:gd name="T81" fmla="*/ 484 h 628"/>
                    <a:gd name="T82" fmla="*/ 312 w 549"/>
                    <a:gd name="T83" fmla="*/ 454 h 628"/>
                    <a:gd name="T84" fmla="*/ 342 w 549"/>
                    <a:gd name="T85" fmla="*/ 469 h 628"/>
                    <a:gd name="T86" fmla="*/ 327 w 549"/>
                    <a:gd name="T87" fmla="*/ 490 h 628"/>
                    <a:gd name="T88" fmla="*/ 378 w 549"/>
                    <a:gd name="T89" fmla="*/ 502 h 628"/>
                    <a:gd name="T90" fmla="*/ 411 w 549"/>
                    <a:gd name="T91" fmla="*/ 439 h 628"/>
                    <a:gd name="T92" fmla="*/ 429 w 549"/>
                    <a:gd name="T93" fmla="*/ 355 h 628"/>
                    <a:gd name="T94" fmla="*/ 462 w 549"/>
                    <a:gd name="T95" fmla="*/ 280 h 628"/>
                    <a:gd name="T96" fmla="*/ 525 w 549"/>
                    <a:gd name="T97" fmla="*/ 181 h 628"/>
                    <a:gd name="T98" fmla="*/ 546 w 549"/>
                    <a:gd name="T99" fmla="*/ 139 h 6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49"/>
                    <a:gd name="T151" fmla="*/ 0 h 628"/>
                    <a:gd name="T152" fmla="*/ 549 w 549"/>
                    <a:gd name="T153" fmla="*/ 628 h 6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49" h="628">
                      <a:moveTo>
                        <a:pt x="546" y="139"/>
                      </a:moveTo>
                      <a:cubicBezTo>
                        <a:pt x="543" y="130"/>
                        <a:pt x="518" y="138"/>
                        <a:pt x="507" y="127"/>
                      </a:cubicBezTo>
                      <a:cubicBezTo>
                        <a:pt x="496" y="116"/>
                        <a:pt x="484" y="77"/>
                        <a:pt x="477" y="70"/>
                      </a:cubicBezTo>
                      <a:cubicBezTo>
                        <a:pt x="470" y="63"/>
                        <a:pt x="467" y="88"/>
                        <a:pt x="462" y="85"/>
                      </a:cubicBezTo>
                      <a:cubicBezTo>
                        <a:pt x="457" y="82"/>
                        <a:pt x="452" y="58"/>
                        <a:pt x="447" y="52"/>
                      </a:cubicBezTo>
                      <a:cubicBezTo>
                        <a:pt x="442" y="46"/>
                        <a:pt x="433" y="57"/>
                        <a:pt x="429" y="49"/>
                      </a:cubicBezTo>
                      <a:cubicBezTo>
                        <a:pt x="425" y="41"/>
                        <a:pt x="428" y="8"/>
                        <a:pt x="423" y="4"/>
                      </a:cubicBezTo>
                      <a:cubicBezTo>
                        <a:pt x="418" y="0"/>
                        <a:pt x="407" y="25"/>
                        <a:pt x="399" y="25"/>
                      </a:cubicBezTo>
                      <a:cubicBezTo>
                        <a:pt x="391" y="25"/>
                        <a:pt x="377" y="3"/>
                        <a:pt x="372" y="4"/>
                      </a:cubicBezTo>
                      <a:cubicBezTo>
                        <a:pt x="367" y="5"/>
                        <a:pt x="368" y="25"/>
                        <a:pt x="366" y="34"/>
                      </a:cubicBezTo>
                      <a:cubicBezTo>
                        <a:pt x="364" y="43"/>
                        <a:pt x="361" y="61"/>
                        <a:pt x="357" y="61"/>
                      </a:cubicBezTo>
                      <a:cubicBezTo>
                        <a:pt x="353" y="61"/>
                        <a:pt x="357" y="32"/>
                        <a:pt x="342" y="37"/>
                      </a:cubicBezTo>
                      <a:cubicBezTo>
                        <a:pt x="327" y="42"/>
                        <a:pt x="282" y="74"/>
                        <a:pt x="267" y="91"/>
                      </a:cubicBezTo>
                      <a:cubicBezTo>
                        <a:pt x="252" y="108"/>
                        <a:pt x="247" y="120"/>
                        <a:pt x="249" y="139"/>
                      </a:cubicBezTo>
                      <a:cubicBezTo>
                        <a:pt x="251" y="158"/>
                        <a:pt x="283" y="195"/>
                        <a:pt x="282" y="205"/>
                      </a:cubicBezTo>
                      <a:cubicBezTo>
                        <a:pt x="281" y="215"/>
                        <a:pt x="255" y="203"/>
                        <a:pt x="243" y="202"/>
                      </a:cubicBezTo>
                      <a:cubicBezTo>
                        <a:pt x="231" y="201"/>
                        <a:pt x="211" y="203"/>
                        <a:pt x="207" y="199"/>
                      </a:cubicBezTo>
                      <a:cubicBezTo>
                        <a:pt x="203" y="195"/>
                        <a:pt x="227" y="178"/>
                        <a:pt x="219" y="178"/>
                      </a:cubicBezTo>
                      <a:cubicBezTo>
                        <a:pt x="211" y="178"/>
                        <a:pt x="165" y="190"/>
                        <a:pt x="159" y="199"/>
                      </a:cubicBezTo>
                      <a:cubicBezTo>
                        <a:pt x="153" y="208"/>
                        <a:pt x="181" y="226"/>
                        <a:pt x="180" y="232"/>
                      </a:cubicBezTo>
                      <a:cubicBezTo>
                        <a:pt x="179" y="238"/>
                        <a:pt x="154" y="233"/>
                        <a:pt x="150" y="238"/>
                      </a:cubicBezTo>
                      <a:cubicBezTo>
                        <a:pt x="146" y="243"/>
                        <a:pt x="143" y="260"/>
                        <a:pt x="156" y="262"/>
                      </a:cubicBezTo>
                      <a:cubicBezTo>
                        <a:pt x="169" y="264"/>
                        <a:pt x="222" y="243"/>
                        <a:pt x="231" y="250"/>
                      </a:cubicBezTo>
                      <a:cubicBezTo>
                        <a:pt x="240" y="257"/>
                        <a:pt x="225" y="295"/>
                        <a:pt x="213" y="307"/>
                      </a:cubicBezTo>
                      <a:cubicBezTo>
                        <a:pt x="201" y="319"/>
                        <a:pt x="176" y="316"/>
                        <a:pt x="156" y="325"/>
                      </a:cubicBezTo>
                      <a:cubicBezTo>
                        <a:pt x="136" y="334"/>
                        <a:pt x="100" y="347"/>
                        <a:pt x="90" y="364"/>
                      </a:cubicBezTo>
                      <a:cubicBezTo>
                        <a:pt x="80" y="381"/>
                        <a:pt x="88" y="416"/>
                        <a:pt x="93" y="430"/>
                      </a:cubicBezTo>
                      <a:cubicBezTo>
                        <a:pt x="98" y="444"/>
                        <a:pt x="111" y="437"/>
                        <a:pt x="123" y="448"/>
                      </a:cubicBezTo>
                      <a:cubicBezTo>
                        <a:pt x="135" y="459"/>
                        <a:pt x="173" y="480"/>
                        <a:pt x="168" y="499"/>
                      </a:cubicBezTo>
                      <a:cubicBezTo>
                        <a:pt x="163" y="518"/>
                        <a:pt x="111" y="547"/>
                        <a:pt x="90" y="562"/>
                      </a:cubicBezTo>
                      <a:cubicBezTo>
                        <a:pt x="69" y="577"/>
                        <a:pt x="55" y="575"/>
                        <a:pt x="42" y="586"/>
                      </a:cubicBezTo>
                      <a:cubicBezTo>
                        <a:pt x="29" y="597"/>
                        <a:pt x="0" y="628"/>
                        <a:pt x="9" y="628"/>
                      </a:cubicBezTo>
                      <a:cubicBezTo>
                        <a:pt x="18" y="628"/>
                        <a:pt x="68" y="602"/>
                        <a:pt x="96" y="586"/>
                      </a:cubicBezTo>
                      <a:cubicBezTo>
                        <a:pt x="124" y="570"/>
                        <a:pt x="158" y="547"/>
                        <a:pt x="177" y="532"/>
                      </a:cubicBezTo>
                      <a:cubicBezTo>
                        <a:pt x="196" y="517"/>
                        <a:pt x="202" y="508"/>
                        <a:pt x="207" y="499"/>
                      </a:cubicBezTo>
                      <a:cubicBezTo>
                        <a:pt x="212" y="490"/>
                        <a:pt x="198" y="491"/>
                        <a:pt x="210" y="478"/>
                      </a:cubicBezTo>
                      <a:cubicBezTo>
                        <a:pt x="222" y="465"/>
                        <a:pt x="269" y="427"/>
                        <a:pt x="282" y="421"/>
                      </a:cubicBezTo>
                      <a:cubicBezTo>
                        <a:pt x="295" y="415"/>
                        <a:pt x="294" y="429"/>
                        <a:pt x="285" y="442"/>
                      </a:cubicBezTo>
                      <a:cubicBezTo>
                        <a:pt x="276" y="455"/>
                        <a:pt x="232" y="493"/>
                        <a:pt x="231" y="499"/>
                      </a:cubicBezTo>
                      <a:cubicBezTo>
                        <a:pt x="230" y="505"/>
                        <a:pt x="266" y="483"/>
                        <a:pt x="279" y="481"/>
                      </a:cubicBezTo>
                      <a:cubicBezTo>
                        <a:pt x="292" y="479"/>
                        <a:pt x="304" y="488"/>
                        <a:pt x="309" y="484"/>
                      </a:cubicBezTo>
                      <a:cubicBezTo>
                        <a:pt x="314" y="480"/>
                        <a:pt x="307" y="456"/>
                        <a:pt x="312" y="454"/>
                      </a:cubicBezTo>
                      <a:cubicBezTo>
                        <a:pt x="317" y="452"/>
                        <a:pt x="340" y="463"/>
                        <a:pt x="342" y="469"/>
                      </a:cubicBezTo>
                      <a:cubicBezTo>
                        <a:pt x="344" y="475"/>
                        <a:pt x="321" y="485"/>
                        <a:pt x="327" y="490"/>
                      </a:cubicBezTo>
                      <a:cubicBezTo>
                        <a:pt x="333" y="495"/>
                        <a:pt x="364" y="510"/>
                        <a:pt x="378" y="502"/>
                      </a:cubicBezTo>
                      <a:cubicBezTo>
                        <a:pt x="392" y="494"/>
                        <a:pt x="403" y="463"/>
                        <a:pt x="411" y="439"/>
                      </a:cubicBezTo>
                      <a:cubicBezTo>
                        <a:pt x="419" y="415"/>
                        <a:pt x="421" y="381"/>
                        <a:pt x="429" y="355"/>
                      </a:cubicBezTo>
                      <a:cubicBezTo>
                        <a:pt x="437" y="329"/>
                        <a:pt x="446" y="309"/>
                        <a:pt x="462" y="280"/>
                      </a:cubicBezTo>
                      <a:cubicBezTo>
                        <a:pt x="478" y="251"/>
                        <a:pt x="511" y="206"/>
                        <a:pt x="525" y="181"/>
                      </a:cubicBezTo>
                      <a:cubicBezTo>
                        <a:pt x="539" y="156"/>
                        <a:pt x="549" y="148"/>
                        <a:pt x="546" y="139"/>
                      </a:cubicBezTo>
                      <a:close/>
                    </a:path>
                  </a:pathLst>
                </a:custGeom>
                <a:solidFill>
                  <a:schemeClr val="hlink"/>
                </a:solidFill>
                <a:ln w="12700">
                  <a:solidFill>
                    <a:schemeClr val="bg1"/>
                  </a:solidFill>
                  <a:round/>
                  <a:headEnd/>
                  <a:tailEnd/>
                </a:ln>
              </p:spPr>
              <p:txBody>
                <a:bodyPr wrap="none" anchor="ctr"/>
                <a:lstStyle/>
                <a:p>
                  <a:endParaRPr lang="en-US"/>
                </a:p>
              </p:txBody>
            </p:sp>
            <p:sp>
              <p:nvSpPr>
                <p:cNvPr id="14114" name="Freeform 395"/>
                <p:cNvSpPr>
                  <a:spLocks/>
                </p:cNvSpPr>
                <p:nvPr/>
              </p:nvSpPr>
              <p:spPr bwMode="auto">
                <a:xfrm>
                  <a:off x="620" y="1015"/>
                  <a:ext cx="1084" cy="947"/>
                </a:xfrm>
                <a:custGeom>
                  <a:avLst/>
                  <a:gdLst>
                    <a:gd name="T0" fmla="*/ 244 w 1084"/>
                    <a:gd name="T1" fmla="*/ 92 h 947"/>
                    <a:gd name="T2" fmla="*/ 262 w 1084"/>
                    <a:gd name="T3" fmla="*/ 74 h 947"/>
                    <a:gd name="T4" fmla="*/ 295 w 1084"/>
                    <a:gd name="T5" fmla="*/ 59 h 947"/>
                    <a:gd name="T6" fmla="*/ 355 w 1084"/>
                    <a:gd name="T7" fmla="*/ 53 h 947"/>
                    <a:gd name="T8" fmla="*/ 388 w 1084"/>
                    <a:gd name="T9" fmla="*/ 71 h 947"/>
                    <a:gd name="T10" fmla="*/ 460 w 1084"/>
                    <a:gd name="T11" fmla="*/ 155 h 947"/>
                    <a:gd name="T12" fmla="*/ 466 w 1084"/>
                    <a:gd name="T13" fmla="*/ 173 h 947"/>
                    <a:gd name="T14" fmla="*/ 463 w 1084"/>
                    <a:gd name="T15" fmla="*/ 203 h 947"/>
                    <a:gd name="T16" fmla="*/ 547 w 1084"/>
                    <a:gd name="T17" fmla="*/ 242 h 947"/>
                    <a:gd name="T18" fmla="*/ 580 w 1084"/>
                    <a:gd name="T19" fmla="*/ 197 h 947"/>
                    <a:gd name="T20" fmla="*/ 670 w 1084"/>
                    <a:gd name="T21" fmla="*/ 236 h 947"/>
                    <a:gd name="T22" fmla="*/ 751 w 1084"/>
                    <a:gd name="T23" fmla="*/ 347 h 947"/>
                    <a:gd name="T24" fmla="*/ 706 w 1084"/>
                    <a:gd name="T25" fmla="*/ 368 h 947"/>
                    <a:gd name="T26" fmla="*/ 649 w 1084"/>
                    <a:gd name="T27" fmla="*/ 359 h 947"/>
                    <a:gd name="T28" fmla="*/ 679 w 1084"/>
                    <a:gd name="T29" fmla="*/ 407 h 947"/>
                    <a:gd name="T30" fmla="*/ 604 w 1084"/>
                    <a:gd name="T31" fmla="*/ 530 h 947"/>
                    <a:gd name="T32" fmla="*/ 631 w 1084"/>
                    <a:gd name="T33" fmla="*/ 596 h 947"/>
                    <a:gd name="T34" fmla="*/ 712 w 1084"/>
                    <a:gd name="T35" fmla="*/ 647 h 947"/>
                    <a:gd name="T36" fmla="*/ 730 w 1084"/>
                    <a:gd name="T37" fmla="*/ 719 h 947"/>
                    <a:gd name="T38" fmla="*/ 787 w 1084"/>
                    <a:gd name="T39" fmla="*/ 728 h 947"/>
                    <a:gd name="T40" fmla="*/ 829 w 1084"/>
                    <a:gd name="T41" fmla="*/ 638 h 947"/>
                    <a:gd name="T42" fmla="*/ 859 w 1084"/>
                    <a:gd name="T43" fmla="*/ 524 h 947"/>
                    <a:gd name="T44" fmla="*/ 859 w 1084"/>
                    <a:gd name="T45" fmla="*/ 455 h 947"/>
                    <a:gd name="T46" fmla="*/ 916 w 1084"/>
                    <a:gd name="T47" fmla="*/ 515 h 947"/>
                    <a:gd name="T48" fmla="*/ 940 w 1084"/>
                    <a:gd name="T49" fmla="*/ 542 h 947"/>
                    <a:gd name="T50" fmla="*/ 955 w 1084"/>
                    <a:gd name="T51" fmla="*/ 602 h 947"/>
                    <a:gd name="T52" fmla="*/ 1027 w 1084"/>
                    <a:gd name="T53" fmla="*/ 635 h 947"/>
                    <a:gd name="T54" fmla="*/ 1081 w 1084"/>
                    <a:gd name="T55" fmla="*/ 734 h 947"/>
                    <a:gd name="T56" fmla="*/ 1018 w 1084"/>
                    <a:gd name="T57" fmla="*/ 803 h 947"/>
                    <a:gd name="T58" fmla="*/ 946 w 1084"/>
                    <a:gd name="T59" fmla="*/ 836 h 947"/>
                    <a:gd name="T60" fmla="*/ 922 w 1084"/>
                    <a:gd name="T61" fmla="*/ 902 h 947"/>
                    <a:gd name="T62" fmla="*/ 886 w 1084"/>
                    <a:gd name="T63" fmla="*/ 887 h 947"/>
                    <a:gd name="T64" fmla="*/ 859 w 1084"/>
                    <a:gd name="T65" fmla="*/ 851 h 947"/>
                    <a:gd name="T66" fmla="*/ 787 w 1084"/>
                    <a:gd name="T67" fmla="*/ 908 h 947"/>
                    <a:gd name="T68" fmla="*/ 715 w 1084"/>
                    <a:gd name="T69" fmla="*/ 911 h 947"/>
                    <a:gd name="T70" fmla="*/ 523 w 1084"/>
                    <a:gd name="T71" fmla="*/ 803 h 947"/>
                    <a:gd name="T72" fmla="*/ 376 w 1084"/>
                    <a:gd name="T73" fmla="*/ 785 h 947"/>
                    <a:gd name="T74" fmla="*/ 163 w 1084"/>
                    <a:gd name="T75" fmla="*/ 767 h 947"/>
                    <a:gd name="T76" fmla="*/ 85 w 1084"/>
                    <a:gd name="T77" fmla="*/ 683 h 947"/>
                    <a:gd name="T78" fmla="*/ 67 w 1084"/>
                    <a:gd name="T79" fmla="*/ 596 h 947"/>
                    <a:gd name="T80" fmla="*/ 67 w 1084"/>
                    <a:gd name="T81" fmla="*/ 491 h 947"/>
                    <a:gd name="T82" fmla="*/ 73 w 1084"/>
                    <a:gd name="T83" fmla="*/ 419 h 947"/>
                    <a:gd name="T84" fmla="*/ 46 w 1084"/>
                    <a:gd name="T85" fmla="*/ 415 h 947"/>
                    <a:gd name="T86" fmla="*/ 43 w 1084"/>
                    <a:gd name="T87" fmla="*/ 557 h 947"/>
                    <a:gd name="T88" fmla="*/ 30 w 1084"/>
                    <a:gd name="T89" fmla="*/ 515 h 947"/>
                    <a:gd name="T90" fmla="*/ 28 w 1084"/>
                    <a:gd name="T91" fmla="*/ 380 h 947"/>
                    <a:gd name="T92" fmla="*/ 37 w 1084"/>
                    <a:gd name="T93" fmla="*/ 284 h 947"/>
                    <a:gd name="T94" fmla="*/ 181 w 1084"/>
                    <a:gd name="T95" fmla="*/ 5 h 94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84"/>
                    <a:gd name="T145" fmla="*/ 0 h 947"/>
                    <a:gd name="T146" fmla="*/ 1084 w 1084"/>
                    <a:gd name="T147" fmla="*/ 947 h 94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84" h="947">
                      <a:moveTo>
                        <a:pt x="181" y="5"/>
                      </a:moveTo>
                      <a:cubicBezTo>
                        <a:pt x="199" y="0"/>
                        <a:pt x="232" y="85"/>
                        <a:pt x="244" y="92"/>
                      </a:cubicBezTo>
                      <a:cubicBezTo>
                        <a:pt x="256" y="99"/>
                        <a:pt x="247" y="53"/>
                        <a:pt x="250" y="50"/>
                      </a:cubicBezTo>
                      <a:cubicBezTo>
                        <a:pt x="253" y="47"/>
                        <a:pt x="255" y="77"/>
                        <a:pt x="262" y="74"/>
                      </a:cubicBezTo>
                      <a:cubicBezTo>
                        <a:pt x="269" y="71"/>
                        <a:pt x="287" y="37"/>
                        <a:pt x="292" y="35"/>
                      </a:cubicBezTo>
                      <a:cubicBezTo>
                        <a:pt x="297" y="33"/>
                        <a:pt x="292" y="52"/>
                        <a:pt x="295" y="59"/>
                      </a:cubicBezTo>
                      <a:cubicBezTo>
                        <a:pt x="298" y="66"/>
                        <a:pt x="303" y="78"/>
                        <a:pt x="313" y="77"/>
                      </a:cubicBezTo>
                      <a:cubicBezTo>
                        <a:pt x="323" y="76"/>
                        <a:pt x="346" y="51"/>
                        <a:pt x="355" y="53"/>
                      </a:cubicBezTo>
                      <a:cubicBezTo>
                        <a:pt x="364" y="55"/>
                        <a:pt x="362" y="86"/>
                        <a:pt x="367" y="89"/>
                      </a:cubicBezTo>
                      <a:cubicBezTo>
                        <a:pt x="372" y="92"/>
                        <a:pt x="379" y="65"/>
                        <a:pt x="388" y="71"/>
                      </a:cubicBezTo>
                      <a:cubicBezTo>
                        <a:pt x="397" y="77"/>
                        <a:pt x="412" y="114"/>
                        <a:pt x="424" y="128"/>
                      </a:cubicBezTo>
                      <a:cubicBezTo>
                        <a:pt x="436" y="142"/>
                        <a:pt x="451" y="151"/>
                        <a:pt x="460" y="155"/>
                      </a:cubicBezTo>
                      <a:cubicBezTo>
                        <a:pt x="469" y="159"/>
                        <a:pt x="477" y="152"/>
                        <a:pt x="478" y="155"/>
                      </a:cubicBezTo>
                      <a:cubicBezTo>
                        <a:pt x="479" y="158"/>
                        <a:pt x="473" y="170"/>
                        <a:pt x="466" y="173"/>
                      </a:cubicBezTo>
                      <a:cubicBezTo>
                        <a:pt x="459" y="176"/>
                        <a:pt x="436" y="171"/>
                        <a:pt x="436" y="176"/>
                      </a:cubicBezTo>
                      <a:cubicBezTo>
                        <a:pt x="436" y="181"/>
                        <a:pt x="449" y="198"/>
                        <a:pt x="463" y="203"/>
                      </a:cubicBezTo>
                      <a:cubicBezTo>
                        <a:pt x="477" y="208"/>
                        <a:pt x="506" y="200"/>
                        <a:pt x="520" y="206"/>
                      </a:cubicBezTo>
                      <a:cubicBezTo>
                        <a:pt x="534" y="212"/>
                        <a:pt x="542" y="244"/>
                        <a:pt x="547" y="242"/>
                      </a:cubicBezTo>
                      <a:cubicBezTo>
                        <a:pt x="552" y="240"/>
                        <a:pt x="548" y="201"/>
                        <a:pt x="553" y="194"/>
                      </a:cubicBezTo>
                      <a:cubicBezTo>
                        <a:pt x="558" y="187"/>
                        <a:pt x="569" y="188"/>
                        <a:pt x="580" y="197"/>
                      </a:cubicBezTo>
                      <a:cubicBezTo>
                        <a:pt x="591" y="206"/>
                        <a:pt x="607" y="241"/>
                        <a:pt x="622" y="248"/>
                      </a:cubicBezTo>
                      <a:cubicBezTo>
                        <a:pt x="637" y="255"/>
                        <a:pt x="656" y="227"/>
                        <a:pt x="670" y="236"/>
                      </a:cubicBezTo>
                      <a:cubicBezTo>
                        <a:pt x="684" y="245"/>
                        <a:pt x="696" y="287"/>
                        <a:pt x="709" y="305"/>
                      </a:cubicBezTo>
                      <a:cubicBezTo>
                        <a:pt x="722" y="323"/>
                        <a:pt x="745" y="333"/>
                        <a:pt x="751" y="347"/>
                      </a:cubicBezTo>
                      <a:cubicBezTo>
                        <a:pt x="757" y="361"/>
                        <a:pt x="755" y="386"/>
                        <a:pt x="748" y="389"/>
                      </a:cubicBezTo>
                      <a:cubicBezTo>
                        <a:pt x="741" y="392"/>
                        <a:pt x="713" y="367"/>
                        <a:pt x="706" y="368"/>
                      </a:cubicBezTo>
                      <a:cubicBezTo>
                        <a:pt x="699" y="369"/>
                        <a:pt x="712" y="399"/>
                        <a:pt x="703" y="398"/>
                      </a:cubicBezTo>
                      <a:cubicBezTo>
                        <a:pt x="694" y="397"/>
                        <a:pt x="661" y="363"/>
                        <a:pt x="649" y="359"/>
                      </a:cubicBezTo>
                      <a:cubicBezTo>
                        <a:pt x="637" y="355"/>
                        <a:pt x="626" y="363"/>
                        <a:pt x="631" y="371"/>
                      </a:cubicBezTo>
                      <a:cubicBezTo>
                        <a:pt x="636" y="379"/>
                        <a:pt x="682" y="389"/>
                        <a:pt x="679" y="407"/>
                      </a:cubicBezTo>
                      <a:cubicBezTo>
                        <a:pt x="676" y="425"/>
                        <a:pt x="622" y="462"/>
                        <a:pt x="610" y="482"/>
                      </a:cubicBezTo>
                      <a:cubicBezTo>
                        <a:pt x="598" y="502"/>
                        <a:pt x="602" y="515"/>
                        <a:pt x="604" y="530"/>
                      </a:cubicBezTo>
                      <a:cubicBezTo>
                        <a:pt x="606" y="545"/>
                        <a:pt x="618" y="564"/>
                        <a:pt x="622" y="575"/>
                      </a:cubicBezTo>
                      <a:cubicBezTo>
                        <a:pt x="626" y="586"/>
                        <a:pt x="622" y="590"/>
                        <a:pt x="631" y="596"/>
                      </a:cubicBezTo>
                      <a:cubicBezTo>
                        <a:pt x="640" y="602"/>
                        <a:pt x="663" y="606"/>
                        <a:pt x="676" y="614"/>
                      </a:cubicBezTo>
                      <a:cubicBezTo>
                        <a:pt x="689" y="622"/>
                        <a:pt x="702" y="638"/>
                        <a:pt x="712" y="647"/>
                      </a:cubicBezTo>
                      <a:cubicBezTo>
                        <a:pt x="722" y="656"/>
                        <a:pt x="733" y="656"/>
                        <a:pt x="736" y="668"/>
                      </a:cubicBezTo>
                      <a:cubicBezTo>
                        <a:pt x="739" y="680"/>
                        <a:pt x="728" y="703"/>
                        <a:pt x="730" y="719"/>
                      </a:cubicBezTo>
                      <a:cubicBezTo>
                        <a:pt x="732" y="735"/>
                        <a:pt x="739" y="763"/>
                        <a:pt x="748" y="764"/>
                      </a:cubicBezTo>
                      <a:cubicBezTo>
                        <a:pt x="757" y="765"/>
                        <a:pt x="781" y="743"/>
                        <a:pt x="787" y="728"/>
                      </a:cubicBezTo>
                      <a:cubicBezTo>
                        <a:pt x="793" y="713"/>
                        <a:pt x="777" y="686"/>
                        <a:pt x="784" y="671"/>
                      </a:cubicBezTo>
                      <a:cubicBezTo>
                        <a:pt x="791" y="656"/>
                        <a:pt x="822" y="657"/>
                        <a:pt x="829" y="638"/>
                      </a:cubicBezTo>
                      <a:cubicBezTo>
                        <a:pt x="836" y="619"/>
                        <a:pt x="821" y="576"/>
                        <a:pt x="826" y="557"/>
                      </a:cubicBezTo>
                      <a:cubicBezTo>
                        <a:pt x="831" y="538"/>
                        <a:pt x="853" y="537"/>
                        <a:pt x="859" y="524"/>
                      </a:cubicBezTo>
                      <a:cubicBezTo>
                        <a:pt x="865" y="511"/>
                        <a:pt x="862" y="493"/>
                        <a:pt x="862" y="482"/>
                      </a:cubicBezTo>
                      <a:cubicBezTo>
                        <a:pt x="862" y="471"/>
                        <a:pt x="851" y="455"/>
                        <a:pt x="859" y="455"/>
                      </a:cubicBezTo>
                      <a:cubicBezTo>
                        <a:pt x="867" y="455"/>
                        <a:pt x="901" y="469"/>
                        <a:pt x="910" y="479"/>
                      </a:cubicBezTo>
                      <a:cubicBezTo>
                        <a:pt x="919" y="489"/>
                        <a:pt x="911" y="512"/>
                        <a:pt x="916" y="515"/>
                      </a:cubicBezTo>
                      <a:cubicBezTo>
                        <a:pt x="921" y="518"/>
                        <a:pt x="939" y="495"/>
                        <a:pt x="943" y="500"/>
                      </a:cubicBezTo>
                      <a:cubicBezTo>
                        <a:pt x="947" y="505"/>
                        <a:pt x="943" y="532"/>
                        <a:pt x="940" y="542"/>
                      </a:cubicBezTo>
                      <a:cubicBezTo>
                        <a:pt x="937" y="552"/>
                        <a:pt x="922" y="553"/>
                        <a:pt x="925" y="563"/>
                      </a:cubicBezTo>
                      <a:cubicBezTo>
                        <a:pt x="928" y="573"/>
                        <a:pt x="941" y="603"/>
                        <a:pt x="955" y="602"/>
                      </a:cubicBezTo>
                      <a:cubicBezTo>
                        <a:pt x="969" y="601"/>
                        <a:pt x="997" y="551"/>
                        <a:pt x="1009" y="557"/>
                      </a:cubicBezTo>
                      <a:cubicBezTo>
                        <a:pt x="1021" y="563"/>
                        <a:pt x="1026" y="618"/>
                        <a:pt x="1027" y="635"/>
                      </a:cubicBezTo>
                      <a:cubicBezTo>
                        <a:pt x="1028" y="652"/>
                        <a:pt x="1009" y="645"/>
                        <a:pt x="1018" y="662"/>
                      </a:cubicBezTo>
                      <a:cubicBezTo>
                        <a:pt x="1027" y="679"/>
                        <a:pt x="1078" y="715"/>
                        <a:pt x="1081" y="734"/>
                      </a:cubicBezTo>
                      <a:cubicBezTo>
                        <a:pt x="1084" y="753"/>
                        <a:pt x="1049" y="765"/>
                        <a:pt x="1039" y="776"/>
                      </a:cubicBezTo>
                      <a:cubicBezTo>
                        <a:pt x="1029" y="787"/>
                        <a:pt x="1028" y="796"/>
                        <a:pt x="1018" y="803"/>
                      </a:cubicBezTo>
                      <a:cubicBezTo>
                        <a:pt x="1008" y="810"/>
                        <a:pt x="988" y="812"/>
                        <a:pt x="976" y="818"/>
                      </a:cubicBezTo>
                      <a:cubicBezTo>
                        <a:pt x="964" y="824"/>
                        <a:pt x="954" y="827"/>
                        <a:pt x="946" y="836"/>
                      </a:cubicBezTo>
                      <a:cubicBezTo>
                        <a:pt x="938" y="845"/>
                        <a:pt x="929" y="864"/>
                        <a:pt x="925" y="875"/>
                      </a:cubicBezTo>
                      <a:cubicBezTo>
                        <a:pt x="921" y="886"/>
                        <a:pt x="925" y="895"/>
                        <a:pt x="922" y="902"/>
                      </a:cubicBezTo>
                      <a:cubicBezTo>
                        <a:pt x="919" y="909"/>
                        <a:pt x="910" y="919"/>
                        <a:pt x="904" y="917"/>
                      </a:cubicBezTo>
                      <a:cubicBezTo>
                        <a:pt x="898" y="915"/>
                        <a:pt x="887" y="898"/>
                        <a:pt x="886" y="887"/>
                      </a:cubicBezTo>
                      <a:cubicBezTo>
                        <a:pt x="885" y="876"/>
                        <a:pt x="902" y="854"/>
                        <a:pt x="898" y="848"/>
                      </a:cubicBezTo>
                      <a:cubicBezTo>
                        <a:pt x="894" y="842"/>
                        <a:pt x="870" y="842"/>
                        <a:pt x="859" y="851"/>
                      </a:cubicBezTo>
                      <a:cubicBezTo>
                        <a:pt x="848" y="860"/>
                        <a:pt x="847" y="890"/>
                        <a:pt x="835" y="899"/>
                      </a:cubicBezTo>
                      <a:cubicBezTo>
                        <a:pt x="823" y="908"/>
                        <a:pt x="803" y="900"/>
                        <a:pt x="787" y="908"/>
                      </a:cubicBezTo>
                      <a:cubicBezTo>
                        <a:pt x="771" y="916"/>
                        <a:pt x="751" y="947"/>
                        <a:pt x="739" y="947"/>
                      </a:cubicBezTo>
                      <a:cubicBezTo>
                        <a:pt x="727" y="947"/>
                        <a:pt x="731" y="925"/>
                        <a:pt x="715" y="911"/>
                      </a:cubicBezTo>
                      <a:cubicBezTo>
                        <a:pt x="699" y="897"/>
                        <a:pt x="675" y="881"/>
                        <a:pt x="643" y="863"/>
                      </a:cubicBezTo>
                      <a:cubicBezTo>
                        <a:pt x="611" y="845"/>
                        <a:pt x="549" y="816"/>
                        <a:pt x="523" y="803"/>
                      </a:cubicBezTo>
                      <a:cubicBezTo>
                        <a:pt x="497" y="790"/>
                        <a:pt x="508" y="788"/>
                        <a:pt x="484" y="785"/>
                      </a:cubicBezTo>
                      <a:cubicBezTo>
                        <a:pt x="460" y="782"/>
                        <a:pt x="412" y="788"/>
                        <a:pt x="376" y="785"/>
                      </a:cubicBezTo>
                      <a:cubicBezTo>
                        <a:pt x="340" y="782"/>
                        <a:pt x="300" y="770"/>
                        <a:pt x="265" y="767"/>
                      </a:cubicBezTo>
                      <a:cubicBezTo>
                        <a:pt x="230" y="764"/>
                        <a:pt x="189" y="770"/>
                        <a:pt x="163" y="767"/>
                      </a:cubicBezTo>
                      <a:cubicBezTo>
                        <a:pt x="137" y="764"/>
                        <a:pt x="122" y="763"/>
                        <a:pt x="109" y="749"/>
                      </a:cubicBezTo>
                      <a:cubicBezTo>
                        <a:pt x="96" y="735"/>
                        <a:pt x="86" y="703"/>
                        <a:pt x="85" y="683"/>
                      </a:cubicBezTo>
                      <a:cubicBezTo>
                        <a:pt x="84" y="663"/>
                        <a:pt x="103" y="643"/>
                        <a:pt x="100" y="629"/>
                      </a:cubicBezTo>
                      <a:cubicBezTo>
                        <a:pt x="97" y="615"/>
                        <a:pt x="68" y="612"/>
                        <a:pt x="67" y="596"/>
                      </a:cubicBezTo>
                      <a:cubicBezTo>
                        <a:pt x="66" y="580"/>
                        <a:pt x="94" y="550"/>
                        <a:pt x="94" y="533"/>
                      </a:cubicBezTo>
                      <a:cubicBezTo>
                        <a:pt x="94" y="516"/>
                        <a:pt x="67" y="504"/>
                        <a:pt x="67" y="491"/>
                      </a:cubicBezTo>
                      <a:cubicBezTo>
                        <a:pt x="67" y="478"/>
                        <a:pt x="96" y="464"/>
                        <a:pt x="97" y="452"/>
                      </a:cubicBezTo>
                      <a:cubicBezTo>
                        <a:pt x="98" y="440"/>
                        <a:pt x="78" y="437"/>
                        <a:pt x="73" y="419"/>
                      </a:cubicBezTo>
                      <a:cubicBezTo>
                        <a:pt x="68" y="401"/>
                        <a:pt x="71" y="342"/>
                        <a:pt x="67" y="341"/>
                      </a:cubicBezTo>
                      <a:cubicBezTo>
                        <a:pt x="63" y="340"/>
                        <a:pt x="49" y="388"/>
                        <a:pt x="46" y="415"/>
                      </a:cubicBezTo>
                      <a:cubicBezTo>
                        <a:pt x="43" y="442"/>
                        <a:pt x="48" y="479"/>
                        <a:pt x="48" y="503"/>
                      </a:cubicBezTo>
                      <a:cubicBezTo>
                        <a:pt x="48" y="527"/>
                        <a:pt x="47" y="539"/>
                        <a:pt x="43" y="557"/>
                      </a:cubicBezTo>
                      <a:cubicBezTo>
                        <a:pt x="39" y="575"/>
                        <a:pt x="26" y="617"/>
                        <a:pt x="24" y="610"/>
                      </a:cubicBezTo>
                      <a:cubicBezTo>
                        <a:pt x="22" y="603"/>
                        <a:pt x="30" y="542"/>
                        <a:pt x="30" y="515"/>
                      </a:cubicBezTo>
                      <a:cubicBezTo>
                        <a:pt x="30" y="488"/>
                        <a:pt x="25" y="470"/>
                        <a:pt x="25" y="448"/>
                      </a:cubicBezTo>
                      <a:cubicBezTo>
                        <a:pt x="25" y="426"/>
                        <a:pt x="32" y="394"/>
                        <a:pt x="28" y="380"/>
                      </a:cubicBezTo>
                      <a:cubicBezTo>
                        <a:pt x="24" y="366"/>
                        <a:pt x="0" y="378"/>
                        <a:pt x="1" y="362"/>
                      </a:cubicBezTo>
                      <a:cubicBezTo>
                        <a:pt x="2" y="346"/>
                        <a:pt x="23" y="319"/>
                        <a:pt x="37" y="284"/>
                      </a:cubicBezTo>
                      <a:cubicBezTo>
                        <a:pt x="51" y="249"/>
                        <a:pt x="61" y="195"/>
                        <a:pt x="85" y="149"/>
                      </a:cubicBezTo>
                      <a:cubicBezTo>
                        <a:pt x="109" y="103"/>
                        <a:pt x="161" y="35"/>
                        <a:pt x="181" y="5"/>
                      </a:cubicBezTo>
                      <a:close/>
                    </a:path>
                  </a:pathLst>
                </a:custGeom>
                <a:solidFill>
                  <a:schemeClr val="hlink"/>
                </a:solidFill>
                <a:ln w="12700">
                  <a:solidFill>
                    <a:schemeClr val="bg1"/>
                  </a:solidFill>
                  <a:round/>
                  <a:headEnd/>
                  <a:tailEnd/>
                </a:ln>
              </p:spPr>
              <p:txBody>
                <a:bodyPr wrap="none" anchor="ctr"/>
                <a:lstStyle/>
                <a:p>
                  <a:endParaRPr lang="en-US"/>
                </a:p>
              </p:txBody>
            </p:sp>
          </p:grpSp>
        </p:grpSp>
        <p:sp>
          <p:nvSpPr>
            <p:cNvPr id="13319" name="Freeform 396"/>
            <p:cNvSpPr>
              <a:spLocks/>
            </p:cNvSpPr>
            <p:nvPr/>
          </p:nvSpPr>
          <p:spPr bwMode="ltGray">
            <a:xfrm>
              <a:off x="144" y="1439"/>
              <a:ext cx="19" cy="19"/>
            </a:xfrm>
            <a:custGeom>
              <a:avLst/>
              <a:gdLst>
                <a:gd name="T0" fmla="*/ 0 w 19"/>
                <a:gd name="T1" fmla="*/ 4 h 17"/>
                <a:gd name="T2" fmla="*/ 16 w 19"/>
                <a:gd name="T3" fmla="*/ 0 h 17"/>
                <a:gd name="T4" fmla="*/ 18 w 19"/>
                <a:gd name="T5" fmla="*/ 11 h 17"/>
                <a:gd name="T6" fmla="*/ 8 w 19"/>
                <a:gd name="T7" fmla="*/ 22 h 17"/>
                <a:gd name="T8" fmla="*/ 0 w 19"/>
                <a:gd name="T9" fmla="*/ 17 h 17"/>
                <a:gd name="T10" fmla="*/ 0 w 19"/>
                <a:gd name="T11" fmla="*/ 4 h 17"/>
                <a:gd name="T12" fmla="*/ 0 60000 65536"/>
                <a:gd name="T13" fmla="*/ 0 60000 65536"/>
                <a:gd name="T14" fmla="*/ 0 60000 65536"/>
                <a:gd name="T15" fmla="*/ 0 60000 65536"/>
                <a:gd name="T16" fmla="*/ 0 60000 65536"/>
                <a:gd name="T17" fmla="*/ 0 60000 65536"/>
                <a:gd name="T18" fmla="*/ 0 w 19"/>
                <a:gd name="T19" fmla="*/ 0 h 17"/>
                <a:gd name="T20" fmla="*/ 19 w 19"/>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9" h="17">
                  <a:moveTo>
                    <a:pt x="0" y="4"/>
                  </a:moveTo>
                  <a:lnTo>
                    <a:pt x="16" y="0"/>
                  </a:lnTo>
                  <a:lnTo>
                    <a:pt x="18" y="8"/>
                  </a:lnTo>
                  <a:lnTo>
                    <a:pt x="8" y="16"/>
                  </a:lnTo>
                  <a:lnTo>
                    <a:pt x="0" y="12"/>
                  </a:lnTo>
                  <a:lnTo>
                    <a:pt x="0" y="4"/>
                  </a:lnTo>
                </a:path>
              </a:pathLst>
            </a:custGeom>
            <a:solidFill>
              <a:schemeClr val="hlink"/>
            </a:solidFill>
            <a:ln w="12700" cap="rnd">
              <a:solidFill>
                <a:schemeClr val="bg1"/>
              </a:solidFill>
              <a:round/>
              <a:headEnd/>
              <a:tailEnd/>
            </a:ln>
          </p:spPr>
          <p:txBody>
            <a:bodyPr/>
            <a:lstStyle/>
            <a:p>
              <a:endParaRPr lang="en-US"/>
            </a:p>
          </p:txBody>
        </p:sp>
        <p:sp>
          <p:nvSpPr>
            <p:cNvPr id="13320" name="Freeform 397"/>
            <p:cNvSpPr>
              <a:spLocks/>
            </p:cNvSpPr>
            <p:nvPr/>
          </p:nvSpPr>
          <p:spPr bwMode="ltGray">
            <a:xfrm>
              <a:off x="1410" y="2754"/>
              <a:ext cx="21" cy="32"/>
            </a:xfrm>
            <a:custGeom>
              <a:avLst/>
              <a:gdLst>
                <a:gd name="T0" fmla="*/ 14 w 21"/>
                <a:gd name="T1" fmla="*/ 9 h 29"/>
                <a:gd name="T2" fmla="*/ 20 w 21"/>
                <a:gd name="T3" fmla="*/ 29 h 29"/>
                <a:gd name="T4" fmla="*/ 4 w 21"/>
                <a:gd name="T5" fmla="*/ 38 h 29"/>
                <a:gd name="T6" fmla="*/ 6 w 21"/>
                <a:gd name="T7" fmla="*/ 24 h 29"/>
                <a:gd name="T8" fmla="*/ 0 w 21"/>
                <a:gd name="T9" fmla="*/ 0 h 29"/>
                <a:gd name="T10" fmla="*/ 14 w 21"/>
                <a:gd name="T11" fmla="*/ 9 h 29"/>
                <a:gd name="T12" fmla="*/ 0 60000 65536"/>
                <a:gd name="T13" fmla="*/ 0 60000 65536"/>
                <a:gd name="T14" fmla="*/ 0 60000 65536"/>
                <a:gd name="T15" fmla="*/ 0 60000 65536"/>
                <a:gd name="T16" fmla="*/ 0 60000 65536"/>
                <a:gd name="T17" fmla="*/ 0 60000 65536"/>
                <a:gd name="T18" fmla="*/ 0 w 21"/>
                <a:gd name="T19" fmla="*/ 0 h 29"/>
                <a:gd name="T20" fmla="*/ 21 w 21"/>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21" h="29">
                  <a:moveTo>
                    <a:pt x="14" y="6"/>
                  </a:moveTo>
                  <a:lnTo>
                    <a:pt x="20" y="22"/>
                  </a:lnTo>
                  <a:lnTo>
                    <a:pt x="4" y="28"/>
                  </a:lnTo>
                  <a:lnTo>
                    <a:pt x="6" y="18"/>
                  </a:lnTo>
                  <a:lnTo>
                    <a:pt x="0" y="0"/>
                  </a:lnTo>
                  <a:lnTo>
                    <a:pt x="14" y="6"/>
                  </a:lnTo>
                </a:path>
              </a:pathLst>
            </a:custGeom>
            <a:solidFill>
              <a:schemeClr val="hlink"/>
            </a:solidFill>
            <a:ln w="12700" cap="rnd">
              <a:solidFill>
                <a:schemeClr val="bg1"/>
              </a:solidFill>
              <a:round/>
              <a:headEnd/>
              <a:tailEnd/>
            </a:ln>
          </p:spPr>
          <p:txBody>
            <a:bodyPr/>
            <a:lstStyle/>
            <a:p>
              <a:endParaRPr lang="en-US"/>
            </a:p>
          </p:txBody>
        </p:sp>
        <p:sp>
          <p:nvSpPr>
            <p:cNvPr id="13321" name="Freeform 398"/>
            <p:cNvSpPr>
              <a:spLocks/>
            </p:cNvSpPr>
            <p:nvPr/>
          </p:nvSpPr>
          <p:spPr bwMode="ltGray">
            <a:xfrm>
              <a:off x="512" y="1624"/>
              <a:ext cx="16" cy="66"/>
            </a:xfrm>
            <a:custGeom>
              <a:avLst/>
              <a:gdLst>
                <a:gd name="T0" fmla="*/ 0 w 17"/>
                <a:gd name="T1" fmla="*/ 0 h 59"/>
                <a:gd name="T2" fmla="*/ 8 w 17"/>
                <a:gd name="T3" fmla="*/ 0 h 59"/>
                <a:gd name="T4" fmla="*/ 13 w 17"/>
                <a:gd name="T5" fmla="*/ 25 h 59"/>
                <a:gd name="T6" fmla="*/ 11 w 17"/>
                <a:gd name="T7" fmla="*/ 45 h 59"/>
                <a:gd name="T8" fmla="*/ 9 w 17"/>
                <a:gd name="T9" fmla="*/ 67 h 59"/>
                <a:gd name="T10" fmla="*/ 4 w 17"/>
                <a:gd name="T11" fmla="*/ 82 h 59"/>
                <a:gd name="T12" fmla="*/ 0 w 17"/>
                <a:gd name="T13" fmla="*/ 73 h 59"/>
                <a:gd name="T14" fmla="*/ 2 w 17"/>
                <a:gd name="T15" fmla="*/ 62 h 59"/>
                <a:gd name="T16" fmla="*/ 2 w 17"/>
                <a:gd name="T17" fmla="*/ 39 h 59"/>
                <a:gd name="T18" fmla="*/ 0 w 17"/>
                <a:gd name="T19" fmla="*/ 20 h 59"/>
                <a:gd name="T20" fmla="*/ 0 w 17"/>
                <a:gd name="T21" fmla="*/ 0 h 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59"/>
                <a:gd name="T35" fmla="*/ 17 w 17"/>
                <a:gd name="T36" fmla="*/ 59 h 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59">
                  <a:moveTo>
                    <a:pt x="0" y="0"/>
                  </a:moveTo>
                  <a:lnTo>
                    <a:pt x="10" y="0"/>
                  </a:lnTo>
                  <a:lnTo>
                    <a:pt x="16" y="18"/>
                  </a:lnTo>
                  <a:lnTo>
                    <a:pt x="14" y="32"/>
                  </a:lnTo>
                  <a:lnTo>
                    <a:pt x="12" y="48"/>
                  </a:lnTo>
                  <a:lnTo>
                    <a:pt x="4" y="58"/>
                  </a:lnTo>
                  <a:lnTo>
                    <a:pt x="0" y="52"/>
                  </a:lnTo>
                  <a:lnTo>
                    <a:pt x="2" y="44"/>
                  </a:lnTo>
                  <a:lnTo>
                    <a:pt x="2" y="28"/>
                  </a:lnTo>
                  <a:lnTo>
                    <a:pt x="0" y="14"/>
                  </a:lnTo>
                  <a:lnTo>
                    <a:pt x="0" y="0"/>
                  </a:lnTo>
                </a:path>
              </a:pathLst>
            </a:custGeom>
            <a:solidFill>
              <a:schemeClr val="hlink"/>
            </a:solidFill>
            <a:ln w="12700" cap="rnd">
              <a:solidFill>
                <a:schemeClr val="bg1"/>
              </a:solidFill>
              <a:round/>
              <a:headEnd/>
              <a:tailEnd/>
            </a:ln>
          </p:spPr>
          <p:txBody>
            <a:bodyPr/>
            <a:lstStyle/>
            <a:p>
              <a:endParaRPr lang="en-US"/>
            </a:p>
          </p:txBody>
        </p:sp>
        <p:sp>
          <p:nvSpPr>
            <p:cNvPr id="13322" name="Freeform 399"/>
            <p:cNvSpPr>
              <a:spLocks/>
            </p:cNvSpPr>
            <p:nvPr/>
          </p:nvSpPr>
          <p:spPr bwMode="ltGray">
            <a:xfrm>
              <a:off x="515" y="1694"/>
              <a:ext cx="21" cy="45"/>
            </a:xfrm>
            <a:custGeom>
              <a:avLst/>
              <a:gdLst>
                <a:gd name="T0" fmla="*/ 8 w 21"/>
                <a:gd name="T1" fmla="*/ 0 h 41"/>
                <a:gd name="T2" fmla="*/ 14 w 21"/>
                <a:gd name="T3" fmla="*/ 11 h 41"/>
                <a:gd name="T4" fmla="*/ 18 w 21"/>
                <a:gd name="T5" fmla="*/ 22 h 41"/>
                <a:gd name="T6" fmla="*/ 20 w 21"/>
                <a:gd name="T7" fmla="*/ 37 h 41"/>
                <a:gd name="T8" fmla="*/ 16 w 21"/>
                <a:gd name="T9" fmla="*/ 48 h 41"/>
                <a:gd name="T10" fmla="*/ 2 w 21"/>
                <a:gd name="T11" fmla="*/ 53 h 41"/>
                <a:gd name="T12" fmla="*/ 4 w 21"/>
                <a:gd name="T13" fmla="*/ 48 h 41"/>
                <a:gd name="T14" fmla="*/ 6 w 21"/>
                <a:gd name="T15" fmla="*/ 37 h 41"/>
                <a:gd name="T16" fmla="*/ 2 w 21"/>
                <a:gd name="T17" fmla="*/ 18 h 41"/>
                <a:gd name="T18" fmla="*/ 0 w 21"/>
                <a:gd name="T19" fmla="*/ 13 h 41"/>
                <a:gd name="T20" fmla="*/ 2 w 21"/>
                <a:gd name="T21" fmla="*/ 2 h 41"/>
                <a:gd name="T22" fmla="*/ 8 w 21"/>
                <a:gd name="T23" fmla="*/ 0 h 4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
                <a:gd name="T37" fmla="*/ 0 h 41"/>
                <a:gd name="T38" fmla="*/ 21 w 21"/>
                <a:gd name="T39" fmla="*/ 41 h 4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 h="41">
                  <a:moveTo>
                    <a:pt x="8" y="0"/>
                  </a:moveTo>
                  <a:lnTo>
                    <a:pt x="14" y="8"/>
                  </a:lnTo>
                  <a:lnTo>
                    <a:pt x="18" y="16"/>
                  </a:lnTo>
                  <a:lnTo>
                    <a:pt x="20" y="28"/>
                  </a:lnTo>
                  <a:lnTo>
                    <a:pt x="16" y="36"/>
                  </a:lnTo>
                  <a:lnTo>
                    <a:pt x="2" y="40"/>
                  </a:lnTo>
                  <a:lnTo>
                    <a:pt x="4" y="36"/>
                  </a:lnTo>
                  <a:lnTo>
                    <a:pt x="6" y="28"/>
                  </a:lnTo>
                  <a:lnTo>
                    <a:pt x="2" y="14"/>
                  </a:lnTo>
                  <a:lnTo>
                    <a:pt x="0" y="10"/>
                  </a:lnTo>
                  <a:lnTo>
                    <a:pt x="2" y="2"/>
                  </a:lnTo>
                  <a:lnTo>
                    <a:pt x="8" y="0"/>
                  </a:lnTo>
                </a:path>
              </a:pathLst>
            </a:custGeom>
            <a:solidFill>
              <a:schemeClr val="hlink"/>
            </a:solidFill>
            <a:ln w="12700" cap="rnd">
              <a:solidFill>
                <a:schemeClr val="bg1"/>
              </a:solidFill>
              <a:round/>
              <a:headEnd/>
              <a:tailEnd/>
            </a:ln>
          </p:spPr>
          <p:txBody>
            <a:bodyPr/>
            <a:lstStyle/>
            <a:p>
              <a:endParaRPr lang="en-US"/>
            </a:p>
          </p:txBody>
        </p:sp>
        <p:sp>
          <p:nvSpPr>
            <p:cNvPr id="13323" name="Freeform 400"/>
            <p:cNvSpPr>
              <a:spLocks/>
            </p:cNvSpPr>
            <p:nvPr/>
          </p:nvSpPr>
          <p:spPr bwMode="ltGray">
            <a:xfrm>
              <a:off x="1284" y="3335"/>
              <a:ext cx="173" cy="916"/>
            </a:xfrm>
            <a:custGeom>
              <a:avLst/>
              <a:gdLst>
                <a:gd name="T0" fmla="*/ 18 w 173"/>
                <a:gd name="T1" fmla="*/ 28 h 819"/>
                <a:gd name="T2" fmla="*/ 18 w 173"/>
                <a:gd name="T3" fmla="*/ 84 h 819"/>
                <a:gd name="T4" fmla="*/ 20 w 173"/>
                <a:gd name="T5" fmla="*/ 160 h 819"/>
                <a:gd name="T6" fmla="*/ 20 w 173"/>
                <a:gd name="T7" fmla="*/ 221 h 819"/>
                <a:gd name="T8" fmla="*/ 18 w 173"/>
                <a:gd name="T9" fmla="*/ 263 h 819"/>
                <a:gd name="T10" fmla="*/ 14 w 173"/>
                <a:gd name="T11" fmla="*/ 310 h 819"/>
                <a:gd name="T12" fmla="*/ 14 w 173"/>
                <a:gd name="T13" fmla="*/ 350 h 819"/>
                <a:gd name="T14" fmla="*/ 20 w 173"/>
                <a:gd name="T15" fmla="*/ 400 h 819"/>
                <a:gd name="T16" fmla="*/ 28 w 173"/>
                <a:gd name="T17" fmla="*/ 451 h 819"/>
                <a:gd name="T18" fmla="*/ 18 w 173"/>
                <a:gd name="T19" fmla="*/ 484 h 819"/>
                <a:gd name="T20" fmla="*/ 12 w 173"/>
                <a:gd name="T21" fmla="*/ 518 h 819"/>
                <a:gd name="T22" fmla="*/ 8 w 173"/>
                <a:gd name="T23" fmla="*/ 557 h 819"/>
                <a:gd name="T24" fmla="*/ 2 w 173"/>
                <a:gd name="T25" fmla="*/ 566 h 819"/>
                <a:gd name="T26" fmla="*/ 6 w 173"/>
                <a:gd name="T27" fmla="*/ 585 h 819"/>
                <a:gd name="T28" fmla="*/ 16 w 173"/>
                <a:gd name="T29" fmla="*/ 615 h 819"/>
                <a:gd name="T30" fmla="*/ 12 w 173"/>
                <a:gd name="T31" fmla="*/ 672 h 819"/>
                <a:gd name="T32" fmla="*/ 34 w 173"/>
                <a:gd name="T33" fmla="*/ 695 h 819"/>
                <a:gd name="T34" fmla="*/ 36 w 173"/>
                <a:gd name="T35" fmla="*/ 701 h 819"/>
                <a:gd name="T36" fmla="*/ 36 w 173"/>
                <a:gd name="T37" fmla="*/ 747 h 819"/>
                <a:gd name="T38" fmla="*/ 34 w 173"/>
                <a:gd name="T39" fmla="*/ 783 h 819"/>
                <a:gd name="T40" fmla="*/ 36 w 173"/>
                <a:gd name="T41" fmla="*/ 820 h 819"/>
                <a:gd name="T42" fmla="*/ 18 w 173"/>
                <a:gd name="T43" fmla="*/ 820 h 819"/>
                <a:gd name="T44" fmla="*/ 6 w 173"/>
                <a:gd name="T45" fmla="*/ 851 h 819"/>
                <a:gd name="T46" fmla="*/ 12 w 173"/>
                <a:gd name="T47" fmla="*/ 851 h 819"/>
                <a:gd name="T48" fmla="*/ 30 w 173"/>
                <a:gd name="T49" fmla="*/ 853 h 819"/>
                <a:gd name="T50" fmla="*/ 34 w 173"/>
                <a:gd name="T51" fmla="*/ 885 h 819"/>
                <a:gd name="T52" fmla="*/ 16 w 173"/>
                <a:gd name="T53" fmla="*/ 900 h 819"/>
                <a:gd name="T54" fmla="*/ 30 w 173"/>
                <a:gd name="T55" fmla="*/ 957 h 819"/>
                <a:gd name="T56" fmla="*/ 48 w 173"/>
                <a:gd name="T57" fmla="*/ 1002 h 819"/>
                <a:gd name="T58" fmla="*/ 56 w 173"/>
                <a:gd name="T59" fmla="*/ 1021 h 819"/>
                <a:gd name="T60" fmla="*/ 74 w 173"/>
                <a:gd name="T61" fmla="*/ 1066 h 819"/>
                <a:gd name="T62" fmla="*/ 102 w 173"/>
                <a:gd name="T63" fmla="*/ 1084 h 819"/>
                <a:gd name="T64" fmla="*/ 122 w 173"/>
                <a:gd name="T65" fmla="*/ 1079 h 819"/>
                <a:gd name="T66" fmla="*/ 138 w 173"/>
                <a:gd name="T67" fmla="*/ 1041 h 819"/>
                <a:gd name="T68" fmla="*/ 132 w 173"/>
                <a:gd name="T69" fmla="*/ 1060 h 819"/>
                <a:gd name="T70" fmla="*/ 146 w 173"/>
                <a:gd name="T71" fmla="*/ 1075 h 819"/>
                <a:gd name="T72" fmla="*/ 142 w 173"/>
                <a:gd name="T73" fmla="*/ 1097 h 819"/>
                <a:gd name="T74" fmla="*/ 148 w 173"/>
                <a:gd name="T75" fmla="*/ 1113 h 819"/>
                <a:gd name="T76" fmla="*/ 134 w 173"/>
                <a:gd name="T77" fmla="*/ 1124 h 819"/>
                <a:gd name="T78" fmla="*/ 142 w 173"/>
                <a:gd name="T79" fmla="*/ 1144 h 819"/>
                <a:gd name="T80" fmla="*/ 162 w 173"/>
                <a:gd name="T81" fmla="*/ 1131 h 819"/>
                <a:gd name="T82" fmla="*/ 154 w 173"/>
                <a:gd name="T83" fmla="*/ 1036 h 819"/>
                <a:gd name="T84" fmla="*/ 84 w 173"/>
                <a:gd name="T85" fmla="*/ 805 h 819"/>
                <a:gd name="T86" fmla="*/ 94 w 173"/>
                <a:gd name="T87" fmla="*/ 213 h 8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73"/>
                <a:gd name="T133" fmla="*/ 0 h 819"/>
                <a:gd name="T134" fmla="*/ 173 w 173"/>
                <a:gd name="T135" fmla="*/ 819 h 8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73" h="819">
                  <a:moveTo>
                    <a:pt x="70" y="20"/>
                  </a:moveTo>
                  <a:lnTo>
                    <a:pt x="34" y="0"/>
                  </a:lnTo>
                  <a:lnTo>
                    <a:pt x="18" y="20"/>
                  </a:lnTo>
                  <a:lnTo>
                    <a:pt x="18" y="46"/>
                  </a:lnTo>
                  <a:lnTo>
                    <a:pt x="22" y="56"/>
                  </a:lnTo>
                  <a:lnTo>
                    <a:pt x="18" y="60"/>
                  </a:lnTo>
                  <a:lnTo>
                    <a:pt x="22" y="80"/>
                  </a:lnTo>
                  <a:lnTo>
                    <a:pt x="24" y="114"/>
                  </a:lnTo>
                  <a:lnTo>
                    <a:pt x="20" y="114"/>
                  </a:lnTo>
                  <a:lnTo>
                    <a:pt x="20" y="142"/>
                  </a:lnTo>
                  <a:lnTo>
                    <a:pt x="24" y="152"/>
                  </a:lnTo>
                  <a:lnTo>
                    <a:pt x="20" y="158"/>
                  </a:lnTo>
                  <a:lnTo>
                    <a:pt x="24" y="170"/>
                  </a:lnTo>
                  <a:lnTo>
                    <a:pt x="22" y="184"/>
                  </a:lnTo>
                  <a:lnTo>
                    <a:pt x="18" y="188"/>
                  </a:lnTo>
                  <a:lnTo>
                    <a:pt x="20" y="194"/>
                  </a:lnTo>
                  <a:lnTo>
                    <a:pt x="16" y="216"/>
                  </a:lnTo>
                  <a:lnTo>
                    <a:pt x="14" y="222"/>
                  </a:lnTo>
                  <a:lnTo>
                    <a:pt x="18" y="232"/>
                  </a:lnTo>
                  <a:lnTo>
                    <a:pt x="18" y="248"/>
                  </a:lnTo>
                  <a:lnTo>
                    <a:pt x="14" y="250"/>
                  </a:lnTo>
                  <a:lnTo>
                    <a:pt x="16" y="264"/>
                  </a:lnTo>
                  <a:lnTo>
                    <a:pt x="20" y="276"/>
                  </a:lnTo>
                  <a:lnTo>
                    <a:pt x="20" y="286"/>
                  </a:lnTo>
                  <a:lnTo>
                    <a:pt x="26" y="304"/>
                  </a:lnTo>
                  <a:lnTo>
                    <a:pt x="24" y="312"/>
                  </a:lnTo>
                  <a:lnTo>
                    <a:pt x="28" y="322"/>
                  </a:lnTo>
                  <a:lnTo>
                    <a:pt x="20" y="332"/>
                  </a:lnTo>
                  <a:lnTo>
                    <a:pt x="22" y="334"/>
                  </a:lnTo>
                  <a:lnTo>
                    <a:pt x="18" y="346"/>
                  </a:lnTo>
                  <a:lnTo>
                    <a:pt x="16" y="352"/>
                  </a:lnTo>
                  <a:lnTo>
                    <a:pt x="14" y="362"/>
                  </a:lnTo>
                  <a:lnTo>
                    <a:pt x="12" y="370"/>
                  </a:lnTo>
                  <a:lnTo>
                    <a:pt x="10" y="376"/>
                  </a:lnTo>
                  <a:lnTo>
                    <a:pt x="6" y="382"/>
                  </a:lnTo>
                  <a:lnTo>
                    <a:pt x="8" y="398"/>
                  </a:lnTo>
                  <a:lnTo>
                    <a:pt x="4" y="394"/>
                  </a:lnTo>
                  <a:lnTo>
                    <a:pt x="2" y="396"/>
                  </a:lnTo>
                  <a:lnTo>
                    <a:pt x="2" y="404"/>
                  </a:lnTo>
                  <a:lnTo>
                    <a:pt x="0" y="408"/>
                  </a:lnTo>
                  <a:lnTo>
                    <a:pt x="8" y="412"/>
                  </a:lnTo>
                  <a:lnTo>
                    <a:pt x="6" y="418"/>
                  </a:lnTo>
                  <a:lnTo>
                    <a:pt x="8" y="422"/>
                  </a:lnTo>
                  <a:lnTo>
                    <a:pt x="10" y="428"/>
                  </a:lnTo>
                  <a:lnTo>
                    <a:pt x="16" y="440"/>
                  </a:lnTo>
                  <a:lnTo>
                    <a:pt x="14" y="452"/>
                  </a:lnTo>
                  <a:lnTo>
                    <a:pt x="12" y="462"/>
                  </a:lnTo>
                  <a:lnTo>
                    <a:pt x="12" y="480"/>
                  </a:lnTo>
                  <a:lnTo>
                    <a:pt x="20" y="490"/>
                  </a:lnTo>
                  <a:lnTo>
                    <a:pt x="20" y="494"/>
                  </a:lnTo>
                  <a:lnTo>
                    <a:pt x="34" y="496"/>
                  </a:lnTo>
                  <a:lnTo>
                    <a:pt x="34" y="490"/>
                  </a:lnTo>
                  <a:lnTo>
                    <a:pt x="36" y="490"/>
                  </a:lnTo>
                  <a:lnTo>
                    <a:pt x="36" y="502"/>
                  </a:lnTo>
                  <a:lnTo>
                    <a:pt x="36" y="516"/>
                  </a:lnTo>
                  <a:lnTo>
                    <a:pt x="38" y="522"/>
                  </a:lnTo>
                  <a:lnTo>
                    <a:pt x="36" y="534"/>
                  </a:lnTo>
                  <a:lnTo>
                    <a:pt x="38" y="542"/>
                  </a:lnTo>
                  <a:lnTo>
                    <a:pt x="36" y="550"/>
                  </a:lnTo>
                  <a:lnTo>
                    <a:pt x="34" y="560"/>
                  </a:lnTo>
                  <a:lnTo>
                    <a:pt x="36" y="570"/>
                  </a:lnTo>
                  <a:lnTo>
                    <a:pt x="40" y="580"/>
                  </a:lnTo>
                  <a:lnTo>
                    <a:pt x="36" y="586"/>
                  </a:lnTo>
                  <a:lnTo>
                    <a:pt x="36" y="598"/>
                  </a:lnTo>
                  <a:lnTo>
                    <a:pt x="24" y="586"/>
                  </a:lnTo>
                  <a:lnTo>
                    <a:pt x="18" y="586"/>
                  </a:lnTo>
                  <a:lnTo>
                    <a:pt x="14" y="588"/>
                  </a:lnTo>
                  <a:lnTo>
                    <a:pt x="16" y="596"/>
                  </a:lnTo>
                  <a:lnTo>
                    <a:pt x="6" y="608"/>
                  </a:lnTo>
                  <a:lnTo>
                    <a:pt x="8" y="612"/>
                  </a:lnTo>
                  <a:lnTo>
                    <a:pt x="12" y="614"/>
                  </a:lnTo>
                  <a:lnTo>
                    <a:pt x="12" y="608"/>
                  </a:lnTo>
                  <a:lnTo>
                    <a:pt x="20" y="604"/>
                  </a:lnTo>
                  <a:lnTo>
                    <a:pt x="22" y="610"/>
                  </a:lnTo>
                  <a:lnTo>
                    <a:pt x="30" y="610"/>
                  </a:lnTo>
                  <a:lnTo>
                    <a:pt x="36" y="614"/>
                  </a:lnTo>
                  <a:lnTo>
                    <a:pt x="30" y="624"/>
                  </a:lnTo>
                  <a:lnTo>
                    <a:pt x="34" y="632"/>
                  </a:lnTo>
                  <a:lnTo>
                    <a:pt x="34" y="642"/>
                  </a:lnTo>
                  <a:lnTo>
                    <a:pt x="24" y="638"/>
                  </a:lnTo>
                  <a:lnTo>
                    <a:pt x="16" y="644"/>
                  </a:lnTo>
                  <a:lnTo>
                    <a:pt x="20" y="658"/>
                  </a:lnTo>
                  <a:lnTo>
                    <a:pt x="24" y="668"/>
                  </a:lnTo>
                  <a:lnTo>
                    <a:pt x="30" y="684"/>
                  </a:lnTo>
                  <a:lnTo>
                    <a:pt x="40" y="688"/>
                  </a:lnTo>
                  <a:lnTo>
                    <a:pt x="42" y="700"/>
                  </a:lnTo>
                  <a:lnTo>
                    <a:pt x="48" y="716"/>
                  </a:lnTo>
                  <a:lnTo>
                    <a:pt x="58" y="716"/>
                  </a:lnTo>
                  <a:lnTo>
                    <a:pt x="62" y="724"/>
                  </a:lnTo>
                  <a:lnTo>
                    <a:pt x="56" y="730"/>
                  </a:lnTo>
                  <a:lnTo>
                    <a:pt x="64" y="736"/>
                  </a:lnTo>
                  <a:lnTo>
                    <a:pt x="72" y="744"/>
                  </a:lnTo>
                  <a:lnTo>
                    <a:pt x="74" y="762"/>
                  </a:lnTo>
                  <a:lnTo>
                    <a:pt x="86" y="764"/>
                  </a:lnTo>
                  <a:lnTo>
                    <a:pt x="92" y="772"/>
                  </a:lnTo>
                  <a:lnTo>
                    <a:pt x="102" y="774"/>
                  </a:lnTo>
                  <a:lnTo>
                    <a:pt x="112" y="782"/>
                  </a:lnTo>
                  <a:lnTo>
                    <a:pt x="122" y="782"/>
                  </a:lnTo>
                  <a:lnTo>
                    <a:pt x="122" y="772"/>
                  </a:lnTo>
                  <a:lnTo>
                    <a:pt x="124" y="760"/>
                  </a:lnTo>
                  <a:lnTo>
                    <a:pt x="130" y="750"/>
                  </a:lnTo>
                  <a:lnTo>
                    <a:pt x="138" y="744"/>
                  </a:lnTo>
                  <a:lnTo>
                    <a:pt x="138" y="752"/>
                  </a:lnTo>
                  <a:lnTo>
                    <a:pt x="134" y="756"/>
                  </a:lnTo>
                  <a:lnTo>
                    <a:pt x="132" y="758"/>
                  </a:lnTo>
                  <a:lnTo>
                    <a:pt x="132" y="768"/>
                  </a:lnTo>
                  <a:lnTo>
                    <a:pt x="138" y="774"/>
                  </a:lnTo>
                  <a:lnTo>
                    <a:pt x="146" y="768"/>
                  </a:lnTo>
                  <a:lnTo>
                    <a:pt x="150" y="770"/>
                  </a:lnTo>
                  <a:lnTo>
                    <a:pt x="142" y="778"/>
                  </a:lnTo>
                  <a:lnTo>
                    <a:pt x="142" y="784"/>
                  </a:lnTo>
                  <a:lnTo>
                    <a:pt x="150" y="792"/>
                  </a:lnTo>
                  <a:lnTo>
                    <a:pt x="166" y="796"/>
                  </a:lnTo>
                  <a:lnTo>
                    <a:pt x="148" y="796"/>
                  </a:lnTo>
                  <a:lnTo>
                    <a:pt x="134" y="798"/>
                  </a:lnTo>
                  <a:lnTo>
                    <a:pt x="120" y="802"/>
                  </a:lnTo>
                  <a:lnTo>
                    <a:pt x="134" y="804"/>
                  </a:lnTo>
                  <a:lnTo>
                    <a:pt x="132" y="810"/>
                  </a:lnTo>
                  <a:lnTo>
                    <a:pt x="130" y="810"/>
                  </a:lnTo>
                  <a:lnTo>
                    <a:pt x="142" y="818"/>
                  </a:lnTo>
                  <a:lnTo>
                    <a:pt x="144" y="814"/>
                  </a:lnTo>
                  <a:lnTo>
                    <a:pt x="144" y="810"/>
                  </a:lnTo>
                  <a:lnTo>
                    <a:pt x="162" y="808"/>
                  </a:lnTo>
                  <a:lnTo>
                    <a:pt x="172" y="804"/>
                  </a:lnTo>
                  <a:lnTo>
                    <a:pt x="162" y="766"/>
                  </a:lnTo>
                  <a:lnTo>
                    <a:pt x="154" y="740"/>
                  </a:lnTo>
                  <a:lnTo>
                    <a:pt x="144" y="728"/>
                  </a:lnTo>
                  <a:lnTo>
                    <a:pt x="94" y="714"/>
                  </a:lnTo>
                  <a:lnTo>
                    <a:pt x="84" y="576"/>
                  </a:lnTo>
                  <a:lnTo>
                    <a:pt x="68" y="492"/>
                  </a:lnTo>
                  <a:lnTo>
                    <a:pt x="68" y="332"/>
                  </a:lnTo>
                  <a:lnTo>
                    <a:pt x="94" y="152"/>
                  </a:lnTo>
                  <a:lnTo>
                    <a:pt x="104" y="74"/>
                  </a:lnTo>
                  <a:lnTo>
                    <a:pt x="70" y="20"/>
                  </a:lnTo>
                </a:path>
              </a:pathLst>
            </a:custGeom>
            <a:solidFill>
              <a:schemeClr val="hlink"/>
            </a:solidFill>
            <a:ln w="12700" cap="rnd">
              <a:solidFill>
                <a:schemeClr val="bg1"/>
              </a:solidFill>
              <a:round/>
              <a:headEnd/>
              <a:tailEnd/>
            </a:ln>
          </p:spPr>
          <p:txBody>
            <a:bodyPr/>
            <a:lstStyle/>
            <a:p>
              <a:endParaRPr lang="en-US"/>
            </a:p>
          </p:txBody>
        </p:sp>
        <p:sp>
          <p:nvSpPr>
            <p:cNvPr id="13324" name="Freeform 401"/>
            <p:cNvSpPr>
              <a:spLocks/>
            </p:cNvSpPr>
            <p:nvPr/>
          </p:nvSpPr>
          <p:spPr bwMode="ltGray">
            <a:xfrm>
              <a:off x="1325" y="3416"/>
              <a:ext cx="300" cy="824"/>
            </a:xfrm>
            <a:custGeom>
              <a:avLst/>
              <a:gdLst>
                <a:gd name="T0" fmla="*/ 36 w 303"/>
                <a:gd name="T1" fmla="*/ 78 h 737"/>
                <a:gd name="T2" fmla="*/ 20 w 303"/>
                <a:gd name="T3" fmla="*/ 108 h 737"/>
                <a:gd name="T4" fmla="*/ 24 w 303"/>
                <a:gd name="T5" fmla="*/ 157 h 737"/>
                <a:gd name="T6" fmla="*/ 8 w 303"/>
                <a:gd name="T7" fmla="*/ 192 h 737"/>
                <a:gd name="T8" fmla="*/ 2 w 303"/>
                <a:gd name="T9" fmla="*/ 233 h 737"/>
                <a:gd name="T10" fmla="*/ 0 w 303"/>
                <a:gd name="T11" fmla="*/ 274 h 737"/>
                <a:gd name="T12" fmla="*/ 12 w 303"/>
                <a:gd name="T13" fmla="*/ 330 h 737"/>
                <a:gd name="T14" fmla="*/ 12 w 303"/>
                <a:gd name="T15" fmla="*/ 369 h 737"/>
                <a:gd name="T16" fmla="*/ 12 w 303"/>
                <a:gd name="T17" fmla="*/ 400 h 737"/>
                <a:gd name="T18" fmla="*/ 6 w 303"/>
                <a:gd name="T19" fmla="*/ 430 h 737"/>
                <a:gd name="T20" fmla="*/ 8 w 303"/>
                <a:gd name="T21" fmla="*/ 475 h 737"/>
                <a:gd name="T22" fmla="*/ 14 w 303"/>
                <a:gd name="T23" fmla="*/ 495 h 737"/>
                <a:gd name="T24" fmla="*/ 2 w 303"/>
                <a:gd name="T25" fmla="*/ 533 h 737"/>
                <a:gd name="T26" fmla="*/ 10 w 303"/>
                <a:gd name="T27" fmla="*/ 587 h 737"/>
                <a:gd name="T28" fmla="*/ 8 w 303"/>
                <a:gd name="T29" fmla="*/ 608 h 737"/>
                <a:gd name="T30" fmla="*/ 26 w 303"/>
                <a:gd name="T31" fmla="*/ 663 h 737"/>
                <a:gd name="T32" fmla="*/ 20 w 303"/>
                <a:gd name="T33" fmla="*/ 679 h 737"/>
                <a:gd name="T34" fmla="*/ 26 w 303"/>
                <a:gd name="T35" fmla="*/ 690 h 737"/>
                <a:gd name="T36" fmla="*/ 32 w 303"/>
                <a:gd name="T37" fmla="*/ 719 h 737"/>
                <a:gd name="T38" fmla="*/ 32 w 303"/>
                <a:gd name="T39" fmla="*/ 763 h 737"/>
                <a:gd name="T40" fmla="*/ 34 w 303"/>
                <a:gd name="T41" fmla="*/ 783 h 737"/>
                <a:gd name="T42" fmla="*/ 26 w 303"/>
                <a:gd name="T43" fmla="*/ 875 h 737"/>
                <a:gd name="T44" fmla="*/ 38 w 303"/>
                <a:gd name="T45" fmla="*/ 875 h 737"/>
                <a:gd name="T46" fmla="*/ 73 w 303"/>
                <a:gd name="T47" fmla="*/ 920 h 737"/>
                <a:gd name="T48" fmla="*/ 109 w 303"/>
                <a:gd name="T49" fmla="*/ 931 h 737"/>
                <a:gd name="T50" fmla="*/ 139 w 303"/>
                <a:gd name="T51" fmla="*/ 1026 h 737"/>
                <a:gd name="T52" fmla="*/ 160 w 303"/>
                <a:gd name="T53" fmla="*/ 1029 h 737"/>
                <a:gd name="T54" fmla="*/ 174 w 303"/>
                <a:gd name="T55" fmla="*/ 1020 h 737"/>
                <a:gd name="T56" fmla="*/ 164 w 303"/>
                <a:gd name="T57" fmla="*/ 1011 h 737"/>
                <a:gd name="T58" fmla="*/ 135 w 303"/>
                <a:gd name="T59" fmla="*/ 986 h 737"/>
                <a:gd name="T60" fmla="*/ 121 w 303"/>
                <a:gd name="T61" fmla="*/ 970 h 737"/>
                <a:gd name="T62" fmla="*/ 115 w 303"/>
                <a:gd name="T63" fmla="*/ 945 h 737"/>
                <a:gd name="T64" fmla="*/ 107 w 303"/>
                <a:gd name="T65" fmla="*/ 917 h 737"/>
                <a:gd name="T66" fmla="*/ 93 w 303"/>
                <a:gd name="T67" fmla="*/ 875 h 737"/>
                <a:gd name="T68" fmla="*/ 111 w 303"/>
                <a:gd name="T69" fmla="*/ 841 h 737"/>
                <a:gd name="T70" fmla="*/ 117 w 303"/>
                <a:gd name="T71" fmla="*/ 807 h 737"/>
                <a:gd name="T72" fmla="*/ 133 w 303"/>
                <a:gd name="T73" fmla="*/ 774 h 737"/>
                <a:gd name="T74" fmla="*/ 117 w 303"/>
                <a:gd name="T75" fmla="*/ 752 h 737"/>
                <a:gd name="T76" fmla="*/ 95 w 303"/>
                <a:gd name="T77" fmla="*/ 723 h 737"/>
                <a:gd name="T78" fmla="*/ 101 w 303"/>
                <a:gd name="T79" fmla="*/ 697 h 737"/>
                <a:gd name="T80" fmla="*/ 125 w 303"/>
                <a:gd name="T81" fmla="*/ 688 h 737"/>
                <a:gd name="T82" fmla="*/ 129 w 303"/>
                <a:gd name="T83" fmla="*/ 667 h 737"/>
                <a:gd name="T84" fmla="*/ 127 w 303"/>
                <a:gd name="T85" fmla="*/ 635 h 737"/>
                <a:gd name="T86" fmla="*/ 125 w 303"/>
                <a:gd name="T87" fmla="*/ 615 h 737"/>
                <a:gd name="T88" fmla="*/ 137 w 303"/>
                <a:gd name="T89" fmla="*/ 617 h 737"/>
                <a:gd name="T90" fmla="*/ 129 w 303"/>
                <a:gd name="T91" fmla="*/ 593 h 737"/>
                <a:gd name="T92" fmla="*/ 117 w 303"/>
                <a:gd name="T93" fmla="*/ 557 h 737"/>
                <a:gd name="T94" fmla="*/ 143 w 303"/>
                <a:gd name="T95" fmla="*/ 565 h 737"/>
                <a:gd name="T96" fmla="*/ 162 w 303"/>
                <a:gd name="T97" fmla="*/ 540 h 737"/>
                <a:gd name="T98" fmla="*/ 162 w 303"/>
                <a:gd name="T99" fmla="*/ 489 h 737"/>
                <a:gd name="T100" fmla="*/ 214 w 303"/>
                <a:gd name="T101" fmla="*/ 481 h 737"/>
                <a:gd name="T102" fmla="*/ 238 w 303"/>
                <a:gd name="T103" fmla="*/ 449 h 737"/>
                <a:gd name="T104" fmla="*/ 238 w 303"/>
                <a:gd name="T105" fmla="*/ 416 h 737"/>
                <a:gd name="T106" fmla="*/ 232 w 303"/>
                <a:gd name="T107" fmla="*/ 389 h 737"/>
                <a:gd name="T108" fmla="*/ 206 w 303"/>
                <a:gd name="T109" fmla="*/ 363 h 737"/>
                <a:gd name="T110" fmla="*/ 178 w 303"/>
                <a:gd name="T111" fmla="*/ 0 h 7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03"/>
                <a:gd name="T169" fmla="*/ 0 h 737"/>
                <a:gd name="T170" fmla="*/ 303 w 303"/>
                <a:gd name="T171" fmla="*/ 737 h 73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03" h="737">
                  <a:moveTo>
                    <a:pt x="46" y="30"/>
                  </a:moveTo>
                  <a:lnTo>
                    <a:pt x="44" y="44"/>
                  </a:lnTo>
                  <a:lnTo>
                    <a:pt x="36" y="56"/>
                  </a:lnTo>
                  <a:lnTo>
                    <a:pt x="22" y="64"/>
                  </a:lnTo>
                  <a:lnTo>
                    <a:pt x="16" y="70"/>
                  </a:lnTo>
                  <a:lnTo>
                    <a:pt x="20" y="78"/>
                  </a:lnTo>
                  <a:lnTo>
                    <a:pt x="22" y="92"/>
                  </a:lnTo>
                  <a:lnTo>
                    <a:pt x="22" y="102"/>
                  </a:lnTo>
                  <a:lnTo>
                    <a:pt x="24" y="112"/>
                  </a:lnTo>
                  <a:lnTo>
                    <a:pt x="18" y="124"/>
                  </a:lnTo>
                  <a:lnTo>
                    <a:pt x="14" y="138"/>
                  </a:lnTo>
                  <a:lnTo>
                    <a:pt x="8" y="138"/>
                  </a:lnTo>
                  <a:lnTo>
                    <a:pt x="6" y="154"/>
                  </a:lnTo>
                  <a:lnTo>
                    <a:pt x="0" y="156"/>
                  </a:lnTo>
                  <a:lnTo>
                    <a:pt x="2" y="166"/>
                  </a:lnTo>
                  <a:lnTo>
                    <a:pt x="4" y="174"/>
                  </a:lnTo>
                  <a:lnTo>
                    <a:pt x="2" y="192"/>
                  </a:lnTo>
                  <a:lnTo>
                    <a:pt x="0" y="196"/>
                  </a:lnTo>
                  <a:lnTo>
                    <a:pt x="0" y="208"/>
                  </a:lnTo>
                  <a:lnTo>
                    <a:pt x="10" y="226"/>
                  </a:lnTo>
                  <a:lnTo>
                    <a:pt x="12" y="236"/>
                  </a:lnTo>
                  <a:lnTo>
                    <a:pt x="16" y="238"/>
                  </a:lnTo>
                  <a:lnTo>
                    <a:pt x="18" y="264"/>
                  </a:lnTo>
                  <a:lnTo>
                    <a:pt x="12" y="264"/>
                  </a:lnTo>
                  <a:lnTo>
                    <a:pt x="10" y="274"/>
                  </a:lnTo>
                  <a:lnTo>
                    <a:pt x="8" y="286"/>
                  </a:lnTo>
                  <a:lnTo>
                    <a:pt x="12" y="286"/>
                  </a:lnTo>
                  <a:lnTo>
                    <a:pt x="14" y="290"/>
                  </a:lnTo>
                  <a:lnTo>
                    <a:pt x="14" y="294"/>
                  </a:lnTo>
                  <a:lnTo>
                    <a:pt x="6" y="308"/>
                  </a:lnTo>
                  <a:lnTo>
                    <a:pt x="8" y="320"/>
                  </a:lnTo>
                  <a:lnTo>
                    <a:pt x="6" y="326"/>
                  </a:lnTo>
                  <a:lnTo>
                    <a:pt x="8" y="340"/>
                  </a:lnTo>
                  <a:lnTo>
                    <a:pt x="14" y="346"/>
                  </a:lnTo>
                  <a:lnTo>
                    <a:pt x="16" y="350"/>
                  </a:lnTo>
                  <a:lnTo>
                    <a:pt x="14" y="354"/>
                  </a:lnTo>
                  <a:lnTo>
                    <a:pt x="10" y="356"/>
                  </a:lnTo>
                  <a:lnTo>
                    <a:pt x="8" y="370"/>
                  </a:lnTo>
                  <a:lnTo>
                    <a:pt x="2" y="382"/>
                  </a:lnTo>
                  <a:lnTo>
                    <a:pt x="8" y="390"/>
                  </a:lnTo>
                  <a:lnTo>
                    <a:pt x="8" y="420"/>
                  </a:lnTo>
                  <a:lnTo>
                    <a:pt x="10" y="420"/>
                  </a:lnTo>
                  <a:lnTo>
                    <a:pt x="14" y="426"/>
                  </a:lnTo>
                  <a:lnTo>
                    <a:pt x="10" y="432"/>
                  </a:lnTo>
                  <a:lnTo>
                    <a:pt x="8" y="436"/>
                  </a:lnTo>
                  <a:lnTo>
                    <a:pt x="14" y="454"/>
                  </a:lnTo>
                  <a:lnTo>
                    <a:pt x="20" y="472"/>
                  </a:lnTo>
                  <a:lnTo>
                    <a:pt x="26" y="474"/>
                  </a:lnTo>
                  <a:lnTo>
                    <a:pt x="32" y="482"/>
                  </a:lnTo>
                  <a:lnTo>
                    <a:pt x="26" y="484"/>
                  </a:lnTo>
                  <a:lnTo>
                    <a:pt x="20" y="486"/>
                  </a:lnTo>
                  <a:lnTo>
                    <a:pt x="20" y="490"/>
                  </a:lnTo>
                  <a:lnTo>
                    <a:pt x="22" y="494"/>
                  </a:lnTo>
                  <a:lnTo>
                    <a:pt x="26" y="494"/>
                  </a:lnTo>
                  <a:lnTo>
                    <a:pt x="30" y="494"/>
                  </a:lnTo>
                  <a:lnTo>
                    <a:pt x="30" y="498"/>
                  </a:lnTo>
                  <a:lnTo>
                    <a:pt x="32" y="514"/>
                  </a:lnTo>
                  <a:lnTo>
                    <a:pt x="36" y="522"/>
                  </a:lnTo>
                  <a:lnTo>
                    <a:pt x="32" y="528"/>
                  </a:lnTo>
                  <a:lnTo>
                    <a:pt x="32" y="546"/>
                  </a:lnTo>
                  <a:lnTo>
                    <a:pt x="36" y="548"/>
                  </a:lnTo>
                  <a:lnTo>
                    <a:pt x="30" y="552"/>
                  </a:lnTo>
                  <a:lnTo>
                    <a:pt x="34" y="560"/>
                  </a:lnTo>
                  <a:lnTo>
                    <a:pt x="34" y="574"/>
                  </a:lnTo>
                  <a:lnTo>
                    <a:pt x="22" y="614"/>
                  </a:lnTo>
                  <a:lnTo>
                    <a:pt x="26" y="626"/>
                  </a:lnTo>
                  <a:lnTo>
                    <a:pt x="32" y="634"/>
                  </a:lnTo>
                  <a:lnTo>
                    <a:pt x="36" y="628"/>
                  </a:lnTo>
                  <a:lnTo>
                    <a:pt x="38" y="626"/>
                  </a:lnTo>
                  <a:lnTo>
                    <a:pt x="42" y="628"/>
                  </a:lnTo>
                  <a:lnTo>
                    <a:pt x="50" y="654"/>
                  </a:lnTo>
                  <a:lnTo>
                    <a:pt x="76" y="658"/>
                  </a:lnTo>
                  <a:lnTo>
                    <a:pt x="96" y="658"/>
                  </a:lnTo>
                  <a:lnTo>
                    <a:pt x="104" y="660"/>
                  </a:lnTo>
                  <a:lnTo>
                    <a:pt x="112" y="666"/>
                  </a:lnTo>
                  <a:lnTo>
                    <a:pt x="118" y="684"/>
                  </a:lnTo>
                  <a:lnTo>
                    <a:pt x="132" y="734"/>
                  </a:lnTo>
                  <a:lnTo>
                    <a:pt x="142" y="734"/>
                  </a:lnTo>
                  <a:lnTo>
                    <a:pt x="158" y="732"/>
                  </a:lnTo>
                  <a:lnTo>
                    <a:pt x="162" y="732"/>
                  </a:lnTo>
                  <a:lnTo>
                    <a:pt x="166" y="736"/>
                  </a:lnTo>
                  <a:lnTo>
                    <a:pt x="174" y="734"/>
                  </a:lnTo>
                  <a:lnTo>
                    <a:pt x="174" y="730"/>
                  </a:lnTo>
                  <a:lnTo>
                    <a:pt x="180" y="730"/>
                  </a:lnTo>
                  <a:lnTo>
                    <a:pt x="184" y="726"/>
                  </a:lnTo>
                  <a:lnTo>
                    <a:pt x="176" y="722"/>
                  </a:lnTo>
                  <a:lnTo>
                    <a:pt x="170" y="724"/>
                  </a:lnTo>
                  <a:lnTo>
                    <a:pt x="156" y="716"/>
                  </a:lnTo>
                  <a:lnTo>
                    <a:pt x="144" y="712"/>
                  </a:lnTo>
                  <a:lnTo>
                    <a:pt x="138" y="706"/>
                  </a:lnTo>
                  <a:lnTo>
                    <a:pt x="130" y="704"/>
                  </a:lnTo>
                  <a:lnTo>
                    <a:pt x="128" y="694"/>
                  </a:lnTo>
                  <a:lnTo>
                    <a:pt x="124" y="694"/>
                  </a:lnTo>
                  <a:lnTo>
                    <a:pt x="122" y="688"/>
                  </a:lnTo>
                  <a:lnTo>
                    <a:pt x="128" y="688"/>
                  </a:lnTo>
                  <a:lnTo>
                    <a:pt x="118" y="676"/>
                  </a:lnTo>
                  <a:lnTo>
                    <a:pt x="118" y="668"/>
                  </a:lnTo>
                  <a:lnTo>
                    <a:pt x="120" y="666"/>
                  </a:lnTo>
                  <a:lnTo>
                    <a:pt x="110" y="656"/>
                  </a:lnTo>
                  <a:lnTo>
                    <a:pt x="104" y="634"/>
                  </a:lnTo>
                  <a:lnTo>
                    <a:pt x="98" y="630"/>
                  </a:lnTo>
                  <a:lnTo>
                    <a:pt x="96" y="626"/>
                  </a:lnTo>
                  <a:lnTo>
                    <a:pt x="98" y="622"/>
                  </a:lnTo>
                  <a:lnTo>
                    <a:pt x="110" y="608"/>
                  </a:lnTo>
                  <a:lnTo>
                    <a:pt x="114" y="602"/>
                  </a:lnTo>
                  <a:lnTo>
                    <a:pt x="116" y="594"/>
                  </a:lnTo>
                  <a:lnTo>
                    <a:pt x="112" y="590"/>
                  </a:lnTo>
                  <a:lnTo>
                    <a:pt x="120" y="578"/>
                  </a:lnTo>
                  <a:lnTo>
                    <a:pt x="124" y="578"/>
                  </a:lnTo>
                  <a:lnTo>
                    <a:pt x="136" y="564"/>
                  </a:lnTo>
                  <a:lnTo>
                    <a:pt x="136" y="554"/>
                  </a:lnTo>
                  <a:lnTo>
                    <a:pt x="134" y="552"/>
                  </a:lnTo>
                  <a:lnTo>
                    <a:pt x="132" y="538"/>
                  </a:lnTo>
                  <a:lnTo>
                    <a:pt x="120" y="538"/>
                  </a:lnTo>
                  <a:lnTo>
                    <a:pt x="112" y="530"/>
                  </a:lnTo>
                  <a:lnTo>
                    <a:pt x="104" y="526"/>
                  </a:lnTo>
                  <a:lnTo>
                    <a:pt x="98" y="518"/>
                  </a:lnTo>
                  <a:lnTo>
                    <a:pt x="100" y="510"/>
                  </a:lnTo>
                  <a:lnTo>
                    <a:pt x="102" y="506"/>
                  </a:lnTo>
                  <a:lnTo>
                    <a:pt x="104" y="498"/>
                  </a:lnTo>
                  <a:lnTo>
                    <a:pt x="112" y="496"/>
                  </a:lnTo>
                  <a:lnTo>
                    <a:pt x="116" y="492"/>
                  </a:lnTo>
                  <a:lnTo>
                    <a:pt x="128" y="492"/>
                  </a:lnTo>
                  <a:lnTo>
                    <a:pt x="126" y="482"/>
                  </a:lnTo>
                  <a:lnTo>
                    <a:pt x="130" y="484"/>
                  </a:lnTo>
                  <a:lnTo>
                    <a:pt x="132" y="478"/>
                  </a:lnTo>
                  <a:lnTo>
                    <a:pt x="130" y="476"/>
                  </a:lnTo>
                  <a:lnTo>
                    <a:pt x="128" y="466"/>
                  </a:lnTo>
                  <a:lnTo>
                    <a:pt x="130" y="454"/>
                  </a:lnTo>
                  <a:lnTo>
                    <a:pt x="132" y="450"/>
                  </a:lnTo>
                  <a:lnTo>
                    <a:pt x="138" y="446"/>
                  </a:lnTo>
                  <a:lnTo>
                    <a:pt x="128" y="440"/>
                  </a:lnTo>
                  <a:lnTo>
                    <a:pt x="134" y="434"/>
                  </a:lnTo>
                  <a:lnTo>
                    <a:pt x="140" y="434"/>
                  </a:lnTo>
                  <a:lnTo>
                    <a:pt x="140" y="442"/>
                  </a:lnTo>
                  <a:lnTo>
                    <a:pt x="152" y="438"/>
                  </a:lnTo>
                  <a:lnTo>
                    <a:pt x="150" y="420"/>
                  </a:lnTo>
                  <a:lnTo>
                    <a:pt x="132" y="424"/>
                  </a:lnTo>
                  <a:lnTo>
                    <a:pt x="126" y="424"/>
                  </a:lnTo>
                  <a:lnTo>
                    <a:pt x="124" y="414"/>
                  </a:lnTo>
                  <a:lnTo>
                    <a:pt x="120" y="398"/>
                  </a:lnTo>
                  <a:lnTo>
                    <a:pt x="120" y="390"/>
                  </a:lnTo>
                  <a:lnTo>
                    <a:pt x="132" y="396"/>
                  </a:lnTo>
                  <a:lnTo>
                    <a:pt x="146" y="404"/>
                  </a:lnTo>
                  <a:lnTo>
                    <a:pt x="160" y="404"/>
                  </a:lnTo>
                  <a:lnTo>
                    <a:pt x="164" y="398"/>
                  </a:lnTo>
                  <a:lnTo>
                    <a:pt x="168" y="386"/>
                  </a:lnTo>
                  <a:lnTo>
                    <a:pt x="164" y="368"/>
                  </a:lnTo>
                  <a:lnTo>
                    <a:pt x="168" y="354"/>
                  </a:lnTo>
                  <a:lnTo>
                    <a:pt x="168" y="350"/>
                  </a:lnTo>
                  <a:lnTo>
                    <a:pt x="174" y="350"/>
                  </a:lnTo>
                  <a:lnTo>
                    <a:pt x="186" y="352"/>
                  </a:lnTo>
                  <a:lnTo>
                    <a:pt x="220" y="344"/>
                  </a:lnTo>
                  <a:lnTo>
                    <a:pt x="238" y="336"/>
                  </a:lnTo>
                  <a:lnTo>
                    <a:pt x="240" y="326"/>
                  </a:lnTo>
                  <a:lnTo>
                    <a:pt x="244" y="322"/>
                  </a:lnTo>
                  <a:lnTo>
                    <a:pt x="250" y="310"/>
                  </a:lnTo>
                  <a:lnTo>
                    <a:pt x="248" y="294"/>
                  </a:lnTo>
                  <a:lnTo>
                    <a:pt x="244" y="298"/>
                  </a:lnTo>
                  <a:lnTo>
                    <a:pt x="240" y="298"/>
                  </a:lnTo>
                  <a:lnTo>
                    <a:pt x="236" y="296"/>
                  </a:lnTo>
                  <a:lnTo>
                    <a:pt x="238" y="278"/>
                  </a:lnTo>
                  <a:lnTo>
                    <a:pt x="236" y="274"/>
                  </a:lnTo>
                  <a:lnTo>
                    <a:pt x="228" y="268"/>
                  </a:lnTo>
                  <a:lnTo>
                    <a:pt x="212" y="260"/>
                  </a:lnTo>
                  <a:lnTo>
                    <a:pt x="222" y="246"/>
                  </a:lnTo>
                  <a:lnTo>
                    <a:pt x="302" y="90"/>
                  </a:lnTo>
                  <a:lnTo>
                    <a:pt x="184" y="0"/>
                  </a:lnTo>
                  <a:lnTo>
                    <a:pt x="50" y="10"/>
                  </a:lnTo>
                  <a:lnTo>
                    <a:pt x="46" y="30"/>
                  </a:lnTo>
                </a:path>
              </a:pathLst>
            </a:custGeom>
            <a:solidFill>
              <a:schemeClr val="hlink"/>
            </a:solidFill>
            <a:ln w="12700" cap="rnd">
              <a:solidFill>
                <a:schemeClr val="bg1"/>
              </a:solidFill>
              <a:round/>
              <a:headEnd/>
              <a:tailEnd/>
            </a:ln>
          </p:spPr>
          <p:txBody>
            <a:bodyPr/>
            <a:lstStyle/>
            <a:p>
              <a:endParaRPr lang="en-US"/>
            </a:p>
          </p:txBody>
        </p:sp>
        <p:sp>
          <p:nvSpPr>
            <p:cNvPr id="13325" name="Freeform 402"/>
            <p:cNvSpPr>
              <a:spLocks/>
            </p:cNvSpPr>
            <p:nvPr/>
          </p:nvSpPr>
          <p:spPr bwMode="ltGray">
            <a:xfrm>
              <a:off x="1535" y="3595"/>
              <a:ext cx="90" cy="124"/>
            </a:xfrm>
            <a:custGeom>
              <a:avLst/>
              <a:gdLst>
                <a:gd name="T0" fmla="*/ 8 w 91"/>
                <a:gd name="T1" fmla="*/ 4 h 111"/>
                <a:gd name="T2" fmla="*/ 0 w 91"/>
                <a:gd name="T3" fmla="*/ 25 h 111"/>
                <a:gd name="T4" fmla="*/ 4 w 91"/>
                <a:gd name="T5" fmla="*/ 36 h 111"/>
                <a:gd name="T6" fmla="*/ 0 w 91"/>
                <a:gd name="T7" fmla="*/ 64 h 111"/>
                <a:gd name="T8" fmla="*/ 4 w 91"/>
                <a:gd name="T9" fmla="*/ 73 h 111"/>
                <a:gd name="T10" fmla="*/ 0 w 91"/>
                <a:gd name="T11" fmla="*/ 84 h 111"/>
                <a:gd name="T12" fmla="*/ 0 w 91"/>
                <a:gd name="T13" fmla="*/ 97 h 111"/>
                <a:gd name="T14" fmla="*/ 0 w 91"/>
                <a:gd name="T15" fmla="*/ 104 h 111"/>
                <a:gd name="T16" fmla="*/ 0 w 91"/>
                <a:gd name="T17" fmla="*/ 120 h 111"/>
                <a:gd name="T18" fmla="*/ 2 w 91"/>
                <a:gd name="T19" fmla="*/ 131 h 111"/>
                <a:gd name="T20" fmla="*/ 6 w 91"/>
                <a:gd name="T21" fmla="*/ 136 h 111"/>
                <a:gd name="T22" fmla="*/ 24 w 91"/>
                <a:gd name="T23" fmla="*/ 140 h 111"/>
                <a:gd name="T24" fmla="*/ 32 w 91"/>
                <a:gd name="T25" fmla="*/ 147 h 111"/>
                <a:gd name="T26" fmla="*/ 44 w 91"/>
                <a:gd name="T27" fmla="*/ 147 h 111"/>
                <a:gd name="T28" fmla="*/ 49 w 91"/>
                <a:gd name="T29" fmla="*/ 147 h 111"/>
                <a:gd name="T30" fmla="*/ 59 w 91"/>
                <a:gd name="T31" fmla="*/ 153 h 111"/>
                <a:gd name="T32" fmla="*/ 73 w 91"/>
                <a:gd name="T33" fmla="*/ 142 h 111"/>
                <a:gd name="T34" fmla="*/ 79 w 91"/>
                <a:gd name="T35" fmla="*/ 128 h 111"/>
                <a:gd name="T36" fmla="*/ 79 w 91"/>
                <a:gd name="T37" fmla="*/ 117 h 111"/>
                <a:gd name="T38" fmla="*/ 81 w 91"/>
                <a:gd name="T39" fmla="*/ 108 h 111"/>
                <a:gd name="T40" fmla="*/ 83 w 91"/>
                <a:gd name="T41" fmla="*/ 97 h 111"/>
                <a:gd name="T42" fmla="*/ 87 w 91"/>
                <a:gd name="T43" fmla="*/ 82 h 111"/>
                <a:gd name="T44" fmla="*/ 57 w 91"/>
                <a:gd name="T45" fmla="*/ 25 h 111"/>
                <a:gd name="T46" fmla="*/ 22 w 91"/>
                <a:gd name="T47" fmla="*/ 0 h 111"/>
                <a:gd name="T48" fmla="*/ 8 w 91"/>
                <a:gd name="T49" fmla="*/ 4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1"/>
                <a:gd name="T76" fmla="*/ 0 h 111"/>
                <a:gd name="T77" fmla="*/ 91 w 91"/>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1" h="111">
                  <a:moveTo>
                    <a:pt x="8" y="4"/>
                  </a:moveTo>
                  <a:lnTo>
                    <a:pt x="0" y="18"/>
                  </a:lnTo>
                  <a:lnTo>
                    <a:pt x="4" y="26"/>
                  </a:lnTo>
                  <a:lnTo>
                    <a:pt x="0" y="46"/>
                  </a:lnTo>
                  <a:lnTo>
                    <a:pt x="4" y="52"/>
                  </a:lnTo>
                  <a:lnTo>
                    <a:pt x="0" y="60"/>
                  </a:lnTo>
                  <a:lnTo>
                    <a:pt x="0" y="70"/>
                  </a:lnTo>
                  <a:lnTo>
                    <a:pt x="0" y="74"/>
                  </a:lnTo>
                  <a:lnTo>
                    <a:pt x="0" y="86"/>
                  </a:lnTo>
                  <a:lnTo>
                    <a:pt x="2" y="94"/>
                  </a:lnTo>
                  <a:lnTo>
                    <a:pt x="6" y="98"/>
                  </a:lnTo>
                  <a:lnTo>
                    <a:pt x="24" y="100"/>
                  </a:lnTo>
                  <a:lnTo>
                    <a:pt x="32" y="106"/>
                  </a:lnTo>
                  <a:lnTo>
                    <a:pt x="44" y="106"/>
                  </a:lnTo>
                  <a:lnTo>
                    <a:pt x="52" y="106"/>
                  </a:lnTo>
                  <a:lnTo>
                    <a:pt x="62" y="110"/>
                  </a:lnTo>
                  <a:lnTo>
                    <a:pt x="76" y="102"/>
                  </a:lnTo>
                  <a:lnTo>
                    <a:pt x="82" y="92"/>
                  </a:lnTo>
                  <a:lnTo>
                    <a:pt x="82" y="84"/>
                  </a:lnTo>
                  <a:lnTo>
                    <a:pt x="84" y="78"/>
                  </a:lnTo>
                  <a:lnTo>
                    <a:pt x="86" y="70"/>
                  </a:lnTo>
                  <a:lnTo>
                    <a:pt x="90" y="58"/>
                  </a:lnTo>
                  <a:lnTo>
                    <a:pt x="60" y="18"/>
                  </a:lnTo>
                  <a:lnTo>
                    <a:pt x="22" y="0"/>
                  </a:lnTo>
                  <a:lnTo>
                    <a:pt x="8" y="4"/>
                  </a:lnTo>
                </a:path>
              </a:pathLst>
            </a:custGeom>
            <a:solidFill>
              <a:schemeClr val="hlink"/>
            </a:solidFill>
            <a:ln w="12700" cap="rnd">
              <a:solidFill>
                <a:schemeClr val="bg1"/>
              </a:solidFill>
              <a:round/>
              <a:headEnd/>
              <a:tailEnd/>
            </a:ln>
          </p:spPr>
          <p:txBody>
            <a:bodyPr/>
            <a:lstStyle/>
            <a:p>
              <a:endParaRPr lang="en-US"/>
            </a:p>
          </p:txBody>
        </p:sp>
        <p:sp>
          <p:nvSpPr>
            <p:cNvPr id="13326" name="Freeform 403"/>
            <p:cNvSpPr>
              <a:spLocks/>
            </p:cNvSpPr>
            <p:nvPr/>
          </p:nvSpPr>
          <p:spPr bwMode="ltGray">
            <a:xfrm>
              <a:off x="1082" y="2816"/>
              <a:ext cx="98" cy="51"/>
            </a:xfrm>
            <a:custGeom>
              <a:avLst/>
              <a:gdLst>
                <a:gd name="T0" fmla="*/ 8 w 99"/>
                <a:gd name="T1" fmla="*/ 52 h 45"/>
                <a:gd name="T2" fmla="*/ 22 w 99"/>
                <a:gd name="T3" fmla="*/ 44 h 45"/>
                <a:gd name="T4" fmla="*/ 38 w 99"/>
                <a:gd name="T5" fmla="*/ 46 h 45"/>
                <a:gd name="T6" fmla="*/ 53 w 99"/>
                <a:gd name="T7" fmla="*/ 50 h 45"/>
                <a:gd name="T8" fmla="*/ 57 w 99"/>
                <a:gd name="T9" fmla="*/ 23 h 45"/>
                <a:gd name="T10" fmla="*/ 63 w 99"/>
                <a:gd name="T11" fmla="*/ 18 h 45"/>
                <a:gd name="T12" fmla="*/ 75 w 99"/>
                <a:gd name="T13" fmla="*/ 26 h 45"/>
                <a:gd name="T14" fmla="*/ 79 w 99"/>
                <a:gd name="T15" fmla="*/ 52 h 45"/>
                <a:gd name="T16" fmla="*/ 83 w 99"/>
                <a:gd name="T17" fmla="*/ 65 h 45"/>
                <a:gd name="T18" fmla="*/ 89 w 99"/>
                <a:gd name="T19" fmla="*/ 52 h 45"/>
                <a:gd name="T20" fmla="*/ 95 w 99"/>
                <a:gd name="T21" fmla="*/ 44 h 45"/>
                <a:gd name="T22" fmla="*/ 93 w 99"/>
                <a:gd name="T23" fmla="*/ 29 h 45"/>
                <a:gd name="T24" fmla="*/ 83 w 99"/>
                <a:gd name="T25" fmla="*/ 11 h 45"/>
                <a:gd name="T26" fmla="*/ 61 w 99"/>
                <a:gd name="T27" fmla="*/ 0 h 45"/>
                <a:gd name="T28" fmla="*/ 44 w 99"/>
                <a:gd name="T29" fmla="*/ 26 h 45"/>
                <a:gd name="T30" fmla="*/ 28 w 99"/>
                <a:gd name="T31" fmla="*/ 20 h 45"/>
                <a:gd name="T32" fmla="*/ 8 w 99"/>
                <a:gd name="T33" fmla="*/ 0 h 45"/>
                <a:gd name="T34" fmla="*/ 0 w 99"/>
                <a:gd name="T35" fmla="*/ 23 h 45"/>
                <a:gd name="T36" fmla="*/ 8 w 99"/>
                <a:gd name="T37" fmla="*/ 52 h 4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9"/>
                <a:gd name="T58" fmla="*/ 0 h 45"/>
                <a:gd name="T59" fmla="*/ 99 w 99"/>
                <a:gd name="T60" fmla="*/ 45 h 4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9" h="45">
                  <a:moveTo>
                    <a:pt x="8" y="36"/>
                  </a:moveTo>
                  <a:lnTo>
                    <a:pt x="22" y="30"/>
                  </a:lnTo>
                  <a:lnTo>
                    <a:pt x="38" y="32"/>
                  </a:lnTo>
                  <a:lnTo>
                    <a:pt x="56" y="34"/>
                  </a:lnTo>
                  <a:lnTo>
                    <a:pt x="60" y="16"/>
                  </a:lnTo>
                  <a:lnTo>
                    <a:pt x="66" y="12"/>
                  </a:lnTo>
                  <a:lnTo>
                    <a:pt x="78" y="18"/>
                  </a:lnTo>
                  <a:lnTo>
                    <a:pt x="82" y="36"/>
                  </a:lnTo>
                  <a:lnTo>
                    <a:pt x="86" y="44"/>
                  </a:lnTo>
                  <a:lnTo>
                    <a:pt x="92" y="36"/>
                  </a:lnTo>
                  <a:lnTo>
                    <a:pt x="98" y="30"/>
                  </a:lnTo>
                  <a:lnTo>
                    <a:pt x="96" y="20"/>
                  </a:lnTo>
                  <a:lnTo>
                    <a:pt x="86" y="8"/>
                  </a:lnTo>
                  <a:lnTo>
                    <a:pt x="64" y="0"/>
                  </a:lnTo>
                  <a:lnTo>
                    <a:pt x="44" y="18"/>
                  </a:lnTo>
                  <a:lnTo>
                    <a:pt x="28" y="14"/>
                  </a:lnTo>
                  <a:lnTo>
                    <a:pt x="8" y="0"/>
                  </a:lnTo>
                  <a:lnTo>
                    <a:pt x="0" y="16"/>
                  </a:lnTo>
                  <a:lnTo>
                    <a:pt x="8" y="36"/>
                  </a:lnTo>
                </a:path>
              </a:pathLst>
            </a:custGeom>
            <a:solidFill>
              <a:schemeClr val="hlink"/>
            </a:solidFill>
            <a:ln w="12700" cap="rnd">
              <a:solidFill>
                <a:schemeClr val="bg1"/>
              </a:solidFill>
              <a:round/>
              <a:headEnd/>
              <a:tailEnd/>
            </a:ln>
          </p:spPr>
          <p:txBody>
            <a:bodyPr/>
            <a:lstStyle/>
            <a:p>
              <a:endParaRPr lang="en-US"/>
            </a:p>
          </p:txBody>
        </p:sp>
        <p:sp>
          <p:nvSpPr>
            <p:cNvPr id="13327" name="Freeform 404"/>
            <p:cNvSpPr>
              <a:spLocks/>
            </p:cNvSpPr>
            <p:nvPr/>
          </p:nvSpPr>
          <p:spPr bwMode="ltGray">
            <a:xfrm>
              <a:off x="975" y="2729"/>
              <a:ext cx="52" cy="41"/>
            </a:xfrm>
            <a:custGeom>
              <a:avLst/>
              <a:gdLst>
                <a:gd name="T0" fmla="*/ 0 w 53"/>
                <a:gd name="T1" fmla="*/ 20 h 37"/>
                <a:gd name="T2" fmla="*/ 0 w 53"/>
                <a:gd name="T3" fmla="*/ 35 h 37"/>
                <a:gd name="T4" fmla="*/ 12 w 53"/>
                <a:gd name="T5" fmla="*/ 33 h 37"/>
                <a:gd name="T6" fmla="*/ 26 w 53"/>
                <a:gd name="T7" fmla="*/ 38 h 37"/>
                <a:gd name="T8" fmla="*/ 41 w 53"/>
                <a:gd name="T9" fmla="*/ 49 h 37"/>
                <a:gd name="T10" fmla="*/ 49 w 53"/>
                <a:gd name="T11" fmla="*/ 13 h 37"/>
                <a:gd name="T12" fmla="*/ 22 w 53"/>
                <a:gd name="T13" fmla="*/ 0 h 37"/>
                <a:gd name="T14" fmla="*/ 0 w 53"/>
                <a:gd name="T15" fmla="*/ 20 h 37"/>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37"/>
                <a:gd name="T26" fmla="*/ 53 w 53"/>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37">
                  <a:moveTo>
                    <a:pt x="0" y="14"/>
                  </a:moveTo>
                  <a:lnTo>
                    <a:pt x="0" y="26"/>
                  </a:lnTo>
                  <a:lnTo>
                    <a:pt x="12" y="24"/>
                  </a:lnTo>
                  <a:lnTo>
                    <a:pt x="28" y="28"/>
                  </a:lnTo>
                  <a:lnTo>
                    <a:pt x="44" y="36"/>
                  </a:lnTo>
                  <a:lnTo>
                    <a:pt x="52" y="10"/>
                  </a:lnTo>
                  <a:lnTo>
                    <a:pt x="22"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3328" name="Freeform 405"/>
            <p:cNvSpPr>
              <a:spLocks/>
            </p:cNvSpPr>
            <p:nvPr/>
          </p:nvSpPr>
          <p:spPr bwMode="ltGray">
            <a:xfrm>
              <a:off x="1044" y="2792"/>
              <a:ext cx="52" cy="66"/>
            </a:xfrm>
            <a:custGeom>
              <a:avLst/>
              <a:gdLst>
                <a:gd name="T0" fmla="*/ 0 w 53"/>
                <a:gd name="T1" fmla="*/ 0 h 59"/>
                <a:gd name="T2" fmla="*/ 4 w 53"/>
                <a:gd name="T3" fmla="*/ 13 h 59"/>
                <a:gd name="T4" fmla="*/ 4 w 53"/>
                <a:gd name="T5" fmla="*/ 34 h 59"/>
                <a:gd name="T6" fmla="*/ 16 w 53"/>
                <a:gd name="T7" fmla="*/ 43 h 59"/>
                <a:gd name="T8" fmla="*/ 27 w 53"/>
                <a:gd name="T9" fmla="*/ 50 h 59"/>
                <a:gd name="T10" fmla="*/ 33 w 53"/>
                <a:gd name="T11" fmla="*/ 59 h 59"/>
                <a:gd name="T12" fmla="*/ 35 w 53"/>
                <a:gd name="T13" fmla="*/ 67 h 59"/>
                <a:gd name="T14" fmla="*/ 45 w 53"/>
                <a:gd name="T15" fmla="*/ 82 h 59"/>
                <a:gd name="T16" fmla="*/ 47 w 53"/>
                <a:gd name="T17" fmla="*/ 67 h 59"/>
                <a:gd name="T18" fmla="*/ 43 w 53"/>
                <a:gd name="T19" fmla="*/ 54 h 59"/>
                <a:gd name="T20" fmla="*/ 49 w 53"/>
                <a:gd name="T21" fmla="*/ 36 h 59"/>
                <a:gd name="T22" fmla="*/ 41 w 53"/>
                <a:gd name="T23" fmla="*/ 28 h 59"/>
                <a:gd name="T24" fmla="*/ 35 w 53"/>
                <a:gd name="T25" fmla="*/ 11 h 59"/>
                <a:gd name="T26" fmla="*/ 0 w 53"/>
                <a:gd name="T27" fmla="*/ 0 h 5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3"/>
                <a:gd name="T43" fmla="*/ 0 h 59"/>
                <a:gd name="T44" fmla="*/ 53 w 53"/>
                <a:gd name="T45" fmla="*/ 59 h 5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3" h="59">
                  <a:moveTo>
                    <a:pt x="0" y="0"/>
                  </a:moveTo>
                  <a:lnTo>
                    <a:pt x="4" y="10"/>
                  </a:lnTo>
                  <a:lnTo>
                    <a:pt x="4" y="24"/>
                  </a:lnTo>
                  <a:lnTo>
                    <a:pt x="16" y="30"/>
                  </a:lnTo>
                  <a:lnTo>
                    <a:pt x="30" y="36"/>
                  </a:lnTo>
                  <a:lnTo>
                    <a:pt x="36" y="42"/>
                  </a:lnTo>
                  <a:lnTo>
                    <a:pt x="38" y="48"/>
                  </a:lnTo>
                  <a:lnTo>
                    <a:pt x="48" y="58"/>
                  </a:lnTo>
                  <a:lnTo>
                    <a:pt x="50" y="48"/>
                  </a:lnTo>
                  <a:lnTo>
                    <a:pt x="46" y="38"/>
                  </a:lnTo>
                  <a:lnTo>
                    <a:pt x="52" y="26"/>
                  </a:lnTo>
                  <a:lnTo>
                    <a:pt x="44" y="20"/>
                  </a:lnTo>
                  <a:lnTo>
                    <a:pt x="38"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329" name="Freeform 406"/>
            <p:cNvSpPr>
              <a:spLocks/>
            </p:cNvSpPr>
            <p:nvPr/>
          </p:nvSpPr>
          <p:spPr bwMode="ltGray">
            <a:xfrm>
              <a:off x="1023" y="2727"/>
              <a:ext cx="68" cy="77"/>
            </a:xfrm>
            <a:custGeom>
              <a:avLst/>
              <a:gdLst>
                <a:gd name="T0" fmla="*/ 0 w 69"/>
                <a:gd name="T1" fmla="*/ 56 h 69"/>
                <a:gd name="T2" fmla="*/ 10 w 69"/>
                <a:gd name="T3" fmla="*/ 73 h 69"/>
                <a:gd name="T4" fmla="*/ 18 w 69"/>
                <a:gd name="T5" fmla="*/ 88 h 69"/>
                <a:gd name="T6" fmla="*/ 32 w 69"/>
                <a:gd name="T7" fmla="*/ 84 h 69"/>
                <a:gd name="T8" fmla="*/ 37 w 69"/>
                <a:gd name="T9" fmla="*/ 88 h 69"/>
                <a:gd name="T10" fmla="*/ 47 w 69"/>
                <a:gd name="T11" fmla="*/ 88 h 69"/>
                <a:gd name="T12" fmla="*/ 57 w 69"/>
                <a:gd name="T13" fmla="*/ 95 h 69"/>
                <a:gd name="T14" fmla="*/ 59 w 69"/>
                <a:gd name="T15" fmla="*/ 88 h 69"/>
                <a:gd name="T16" fmla="*/ 55 w 69"/>
                <a:gd name="T17" fmla="*/ 77 h 69"/>
                <a:gd name="T18" fmla="*/ 59 w 69"/>
                <a:gd name="T19" fmla="*/ 61 h 69"/>
                <a:gd name="T20" fmla="*/ 57 w 69"/>
                <a:gd name="T21" fmla="*/ 36 h 69"/>
                <a:gd name="T22" fmla="*/ 65 w 69"/>
                <a:gd name="T23" fmla="*/ 22 h 69"/>
                <a:gd name="T24" fmla="*/ 63 w 69"/>
                <a:gd name="T25" fmla="*/ 0 h 69"/>
                <a:gd name="T26" fmla="*/ 20 w 69"/>
                <a:gd name="T27" fmla="*/ 0 h 69"/>
                <a:gd name="T28" fmla="*/ 0 w 69"/>
                <a:gd name="T29" fmla="*/ 56 h 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9"/>
                <a:gd name="T46" fmla="*/ 0 h 69"/>
                <a:gd name="T47" fmla="*/ 69 w 69"/>
                <a:gd name="T48" fmla="*/ 69 h 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9" h="69">
                  <a:moveTo>
                    <a:pt x="0" y="40"/>
                  </a:moveTo>
                  <a:lnTo>
                    <a:pt x="10" y="52"/>
                  </a:lnTo>
                  <a:lnTo>
                    <a:pt x="18" y="64"/>
                  </a:lnTo>
                  <a:lnTo>
                    <a:pt x="32" y="60"/>
                  </a:lnTo>
                  <a:lnTo>
                    <a:pt x="40" y="64"/>
                  </a:lnTo>
                  <a:lnTo>
                    <a:pt x="50" y="64"/>
                  </a:lnTo>
                  <a:lnTo>
                    <a:pt x="60" y="68"/>
                  </a:lnTo>
                  <a:lnTo>
                    <a:pt x="62" y="64"/>
                  </a:lnTo>
                  <a:lnTo>
                    <a:pt x="58" y="56"/>
                  </a:lnTo>
                  <a:lnTo>
                    <a:pt x="62" y="44"/>
                  </a:lnTo>
                  <a:lnTo>
                    <a:pt x="60" y="26"/>
                  </a:lnTo>
                  <a:lnTo>
                    <a:pt x="68" y="16"/>
                  </a:lnTo>
                  <a:lnTo>
                    <a:pt x="66" y="0"/>
                  </a:lnTo>
                  <a:lnTo>
                    <a:pt x="20" y="0"/>
                  </a:lnTo>
                  <a:lnTo>
                    <a:pt x="0" y="40"/>
                  </a:lnTo>
                </a:path>
              </a:pathLst>
            </a:custGeom>
            <a:solidFill>
              <a:schemeClr val="hlink"/>
            </a:solidFill>
            <a:ln w="12700" cap="rnd">
              <a:solidFill>
                <a:schemeClr val="bg1"/>
              </a:solidFill>
              <a:round/>
              <a:headEnd/>
              <a:tailEnd/>
            </a:ln>
          </p:spPr>
          <p:txBody>
            <a:bodyPr/>
            <a:lstStyle/>
            <a:p>
              <a:endParaRPr lang="en-US"/>
            </a:p>
          </p:txBody>
        </p:sp>
        <p:sp>
          <p:nvSpPr>
            <p:cNvPr id="13330" name="Freeform 407"/>
            <p:cNvSpPr>
              <a:spLocks/>
            </p:cNvSpPr>
            <p:nvPr/>
          </p:nvSpPr>
          <p:spPr bwMode="ltGray">
            <a:xfrm>
              <a:off x="996" y="2718"/>
              <a:ext cx="95" cy="66"/>
            </a:xfrm>
            <a:custGeom>
              <a:avLst/>
              <a:gdLst>
                <a:gd name="T0" fmla="*/ 0 w 95"/>
                <a:gd name="T1" fmla="*/ 39 h 59"/>
                <a:gd name="T2" fmla="*/ 10 w 95"/>
                <a:gd name="T3" fmla="*/ 45 h 59"/>
                <a:gd name="T4" fmla="*/ 14 w 95"/>
                <a:gd name="T5" fmla="*/ 48 h 59"/>
                <a:gd name="T6" fmla="*/ 18 w 95"/>
                <a:gd name="T7" fmla="*/ 45 h 59"/>
                <a:gd name="T8" fmla="*/ 20 w 95"/>
                <a:gd name="T9" fmla="*/ 62 h 59"/>
                <a:gd name="T10" fmla="*/ 22 w 95"/>
                <a:gd name="T11" fmla="*/ 75 h 59"/>
                <a:gd name="T12" fmla="*/ 26 w 95"/>
                <a:gd name="T13" fmla="*/ 82 h 59"/>
                <a:gd name="T14" fmla="*/ 32 w 95"/>
                <a:gd name="T15" fmla="*/ 75 h 59"/>
                <a:gd name="T16" fmla="*/ 34 w 95"/>
                <a:gd name="T17" fmla="*/ 64 h 59"/>
                <a:gd name="T18" fmla="*/ 36 w 95"/>
                <a:gd name="T19" fmla="*/ 50 h 59"/>
                <a:gd name="T20" fmla="*/ 42 w 95"/>
                <a:gd name="T21" fmla="*/ 45 h 59"/>
                <a:gd name="T22" fmla="*/ 54 w 95"/>
                <a:gd name="T23" fmla="*/ 54 h 59"/>
                <a:gd name="T24" fmla="*/ 62 w 95"/>
                <a:gd name="T25" fmla="*/ 45 h 59"/>
                <a:gd name="T26" fmla="*/ 64 w 95"/>
                <a:gd name="T27" fmla="*/ 36 h 59"/>
                <a:gd name="T28" fmla="*/ 70 w 95"/>
                <a:gd name="T29" fmla="*/ 31 h 59"/>
                <a:gd name="T30" fmla="*/ 72 w 95"/>
                <a:gd name="T31" fmla="*/ 34 h 59"/>
                <a:gd name="T32" fmla="*/ 86 w 95"/>
                <a:gd name="T33" fmla="*/ 25 h 59"/>
                <a:gd name="T34" fmla="*/ 94 w 95"/>
                <a:gd name="T35" fmla="*/ 22 h 59"/>
                <a:gd name="T36" fmla="*/ 90 w 95"/>
                <a:gd name="T37" fmla="*/ 13 h 59"/>
                <a:gd name="T38" fmla="*/ 78 w 95"/>
                <a:gd name="T39" fmla="*/ 4 h 59"/>
                <a:gd name="T40" fmla="*/ 60 w 95"/>
                <a:gd name="T41" fmla="*/ 2 h 59"/>
                <a:gd name="T42" fmla="*/ 40 w 95"/>
                <a:gd name="T43" fmla="*/ 0 h 59"/>
                <a:gd name="T44" fmla="*/ 26 w 95"/>
                <a:gd name="T45" fmla="*/ 2 h 59"/>
                <a:gd name="T46" fmla="*/ 16 w 95"/>
                <a:gd name="T47" fmla="*/ 9 h 59"/>
                <a:gd name="T48" fmla="*/ 2 w 95"/>
                <a:gd name="T49" fmla="*/ 17 h 59"/>
                <a:gd name="T50" fmla="*/ 0 w 95"/>
                <a:gd name="T51" fmla="*/ 39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5"/>
                <a:gd name="T79" fmla="*/ 0 h 59"/>
                <a:gd name="T80" fmla="*/ 95 w 95"/>
                <a:gd name="T81" fmla="*/ 59 h 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5" h="59">
                  <a:moveTo>
                    <a:pt x="0" y="28"/>
                  </a:moveTo>
                  <a:lnTo>
                    <a:pt x="10" y="32"/>
                  </a:lnTo>
                  <a:lnTo>
                    <a:pt x="14" y="34"/>
                  </a:lnTo>
                  <a:lnTo>
                    <a:pt x="18" y="32"/>
                  </a:lnTo>
                  <a:lnTo>
                    <a:pt x="20" y="44"/>
                  </a:lnTo>
                  <a:lnTo>
                    <a:pt x="22" y="54"/>
                  </a:lnTo>
                  <a:lnTo>
                    <a:pt x="26" y="58"/>
                  </a:lnTo>
                  <a:lnTo>
                    <a:pt x="32" y="54"/>
                  </a:lnTo>
                  <a:lnTo>
                    <a:pt x="34" y="46"/>
                  </a:lnTo>
                  <a:lnTo>
                    <a:pt x="36" y="36"/>
                  </a:lnTo>
                  <a:lnTo>
                    <a:pt x="42" y="32"/>
                  </a:lnTo>
                  <a:lnTo>
                    <a:pt x="54" y="38"/>
                  </a:lnTo>
                  <a:lnTo>
                    <a:pt x="62" y="32"/>
                  </a:lnTo>
                  <a:lnTo>
                    <a:pt x="64" y="26"/>
                  </a:lnTo>
                  <a:lnTo>
                    <a:pt x="70" y="22"/>
                  </a:lnTo>
                  <a:lnTo>
                    <a:pt x="72" y="24"/>
                  </a:lnTo>
                  <a:lnTo>
                    <a:pt x="86" y="18"/>
                  </a:lnTo>
                  <a:lnTo>
                    <a:pt x="94" y="16"/>
                  </a:lnTo>
                  <a:lnTo>
                    <a:pt x="90" y="10"/>
                  </a:lnTo>
                  <a:lnTo>
                    <a:pt x="78" y="4"/>
                  </a:lnTo>
                  <a:lnTo>
                    <a:pt x="60" y="2"/>
                  </a:lnTo>
                  <a:lnTo>
                    <a:pt x="40" y="0"/>
                  </a:lnTo>
                  <a:lnTo>
                    <a:pt x="26" y="2"/>
                  </a:lnTo>
                  <a:lnTo>
                    <a:pt x="16" y="6"/>
                  </a:lnTo>
                  <a:lnTo>
                    <a:pt x="2" y="12"/>
                  </a:lnTo>
                  <a:lnTo>
                    <a:pt x="0" y="28"/>
                  </a:lnTo>
                </a:path>
              </a:pathLst>
            </a:custGeom>
            <a:solidFill>
              <a:schemeClr val="hlink"/>
            </a:solidFill>
            <a:ln w="12700" cap="rnd">
              <a:solidFill>
                <a:schemeClr val="bg1"/>
              </a:solidFill>
              <a:round/>
              <a:headEnd/>
              <a:tailEnd/>
            </a:ln>
          </p:spPr>
          <p:txBody>
            <a:bodyPr/>
            <a:lstStyle/>
            <a:p>
              <a:endParaRPr lang="en-US"/>
            </a:p>
          </p:txBody>
        </p:sp>
        <p:sp>
          <p:nvSpPr>
            <p:cNvPr id="13331" name="Freeform 408"/>
            <p:cNvSpPr>
              <a:spLocks/>
            </p:cNvSpPr>
            <p:nvPr/>
          </p:nvSpPr>
          <p:spPr bwMode="ltGray">
            <a:xfrm>
              <a:off x="944" y="2669"/>
              <a:ext cx="70" cy="88"/>
            </a:xfrm>
            <a:custGeom>
              <a:avLst/>
              <a:gdLst>
                <a:gd name="T0" fmla="*/ 0 w 69"/>
                <a:gd name="T1" fmla="*/ 72 h 79"/>
                <a:gd name="T2" fmla="*/ 10 w 69"/>
                <a:gd name="T3" fmla="*/ 95 h 79"/>
                <a:gd name="T4" fmla="*/ 26 w 69"/>
                <a:gd name="T5" fmla="*/ 108 h 79"/>
                <a:gd name="T6" fmla="*/ 34 w 69"/>
                <a:gd name="T7" fmla="*/ 108 h 79"/>
                <a:gd name="T8" fmla="*/ 45 w 69"/>
                <a:gd name="T9" fmla="*/ 91 h 79"/>
                <a:gd name="T10" fmla="*/ 59 w 69"/>
                <a:gd name="T11" fmla="*/ 88 h 79"/>
                <a:gd name="T12" fmla="*/ 59 w 69"/>
                <a:gd name="T13" fmla="*/ 75 h 79"/>
                <a:gd name="T14" fmla="*/ 71 w 69"/>
                <a:gd name="T15" fmla="*/ 63 h 79"/>
                <a:gd name="T16" fmla="*/ 59 w 69"/>
                <a:gd name="T17" fmla="*/ 50 h 79"/>
                <a:gd name="T18" fmla="*/ 61 w 69"/>
                <a:gd name="T19" fmla="*/ 2 h 79"/>
                <a:gd name="T20" fmla="*/ 16 w 69"/>
                <a:gd name="T21" fmla="*/ 0 h 79"/>
                <a:gd name="T22" fmla="*/ 0 w 69"/>
                <a:gd name="T23" fmla="*/ 72 h 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9"/>
                <a:gd name="T37" fmla="*/ 0 h 79"/>
                <a:gd name="T38" fmla="*/ 69 w 69"/>
                <a:gd name="T39" fmla="*/ 79 h 7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9" h="79">
                  <a:moveTo>
                    <a:pt x="0" y="52"/>
                  </a:moveTo>
                  <a:lnTo>
                    <a:pt x="10" y="68"/>
                  </a:lnTo>
                  <a:lnTo>
                    <a:pt x="26" y="78"/>
                  </a:lnTo>
                  <a:lnTo>
                    <a:pt x="34" y="78"/>
                  </a:lnTo>
                  <a:lnTo>
                    <a:pt x="42" y="66"/>
                  </a:lnTo>
                  <a:lnTo>
                    <a:pt x="56" y="64"/>
                  </a:lnTo>
                  <a:lnTo>
                    <a:pt x="56" y="54"/>
                  </a:lnTo>
                  <a:lnTo>
                    <a:pt x="68" y="46"/>
                  </a:lnTo>
                  <a:lnTo>
                    <a:pt x="56" y="36"/>
                  </a:lnTo>
                  <a:lnTo>
                    <a:pt x="58" y="2"/>
                  </a:lnTo>
                  <a:lnTo>
                    <a:pt x="16" y="0"/>
                  </a:lnTo>
                  <a:lnTo>
                    <a:pt x="0" y="52"/>
                  </a:lnTo>
                </a:path>
              </a:pathLst>
            </a:custGeom>
            <a:solidFill>
              <a:schemeClr val="hlink"/>
            </a:solidFill>
            <a:ln w="12700" cap="rnd">
              <a:solidFill>
                <a:schemeClr val="bg1"/>
              </a:solidFill>
              <a:round/>
              <a:headEnd/>
              <a:tailEnd/>
            </a:ln>
          </p:spPr>
          <p:txBody>
            <a:bodyPr/>
            <a:lstStyle/>
            <a:p>
              <a:endParaRPr lang="en-US"/>
            </a:p>
          </p:txBody>
        </p:sp>
        <p:sp>
          <p:nvSpPr>
            <p:cNvPr id="13332" name="Freeform 409"/>
            <p:cNvSpPr>
              <a:spLocks/>
            </p:cNvSpPr>
            <p:nvPr/>
          </p:nvSpPr>
          <p:spPr bwMode="ltGray">
            <a:xfrm>
              <a:off x="591" y="2333"/>
              <a:ext cx="450" cy="411"/>
            </a:xfrm>
            <a:custGeom>
              <a:avLst/>
              <a:gdLst>
                <a:gd name="T0" fmla="*/ 10 w 453"/>
                <a:gd name="T1" fmla="*/ 75 h 367"/>
                <a:gd name="T2" fmla="*/ 26 w 453"/>
                <a:gd name="T3" fmla="*/ 118 h 367"/>
                <a:gd name="T4" fmla="*/ 42 w 453"/>
                <a:gd name="T5" fmla="*/ 164 h 367"/>
                <a:gd name="T6" fmla="*/ 32 w 453"/>
                <a:gd name="T7" fmla="*/ 195 h 367"/>
                <a:gd name="T8" fmla="*/ 54 w 453"/>
                <a:gd name="T9" fmla="*/ 216 h 367"/>
                <a:gd name="T10" fmla="*/ 62 w 453"/>
                <a:gd name="T11" fmla="*/ 268 h 367"/>
                <a:gd name="T12" fmla="*/ 97 w 453"/>
                <a:gd name="T13" fmla="*/ 317 h 367"/>
                <a:gd name="T14" fmla="*/ 95 w 453"/>
                <a:gd name="T15" fmla="*/ 290 h 367"/>
                <a:gd name="T16" fmla="*/ 85 w 453"/>
                <a:gd name="T17" fmla="*/ 270 h 367"/>
                <a:gd name="T18" fmla="*/ 74 w 453"/>
                <a:gd name="T19" fmla="*/ 206 h 367"/>
                <a:gd name="T20" fmla="*/ 42 w 453"/>
                <a:gd name="T21" fmla="*/ 138 h 367"/>
                <a:gd name="T22" fmla="*/ 48 w 453"/>
                <a:gd name="T23" fmla="*/ 73 h 367"/>
                <a:gd name="T24" fmla="*/ 66 w 453"/>
                <a:gd name="T25" fmla="*/ 118 h 367"/>
                <a:gd name="T26" fmla="*/ 89 w 453"/>
                <a:gd name="T27" fmla="*/ 195 h 367"/>
                <a:gd name="T28" fmla="*/ 113 w 453"/>
                <a:gd name="T29" fmla="*/ 231 h 367"/>
                <a:gd name="T30" fmla="*/ 123 w 453"/>
                <a:gd name="T31" fmla="*/ 264 h 367"/>
                <a:gd name="T32" fmla="*/ 143 w 453"/>
                <a:gd name="T33" fmla="*/ 297 h 367"/>
                <a:gd name="T34" fmla="*/ 153 w 453"/>
                <a:gd name="T35" fmla="*/ 359 h 367"/>
                <a:gd name="T36" fmla="*/ 153 w 453"/>
                <a:gd name="T37" fmla="*/ 383 h 367"/>
                <a:gd name="T38" fmla="*/ 173 w 453"/>
                <a:gd name="T39" fmla="*/ 408 h 367"/>
                <a:gd name="T40" fmla="*/ 191 w 453"/>
                <a:gd name="T41" fmla="*/ 430 h 367"/>
                <a:gd name="T42" fmla="*/ 225 w 453"/>
                <a:gd name="T43" fmla="*/ 456 h 367"/>
                <a:gd name="T44" fmla="*/ 244 w 453"/>
                <a:gd name="T45" fmla="*/ 469 h 367"/>
                <a:gd name="T46" fmla="*/ 310 w 453"/>
                <a:gd name="T47" fmla="*/ 475 h 367"/>
                <a:gd name="T48" fmla="*/ 340 w 453"/>
                <a:gd name="T49" fmla="*/ 496 h 367"/>
                <a:gd name="T50" fmla="*/ 356 w 453"/>
                <a:gd name="T51" fmla="*/ 496 h 367"/>
                <a:gd name="T52" fmla="*/ 381 w 453"/>
                <a:gd name="T53" fmla="*/ 475 h 367"/>
                <a:gd name="T54" fmla="*/ 374 w 453"/>
                <a:gd name="T55" fmla="*/ 458 h 367"/>
                <a:gd name="T56" fmla="*/ 373 w 453"/>
                <a:gd name="T57" fmla="*/ 449 h 367"/>
                <a:gd name="T58" fmla="*/ 399 w 453"/>
                <a:gd name="T59" fmla="*/ 436 h 367"/>
                <a:gd name="T60" fmla="*/ 403 w 453"/>
                <a:gd name="T61" fmla="*/ 475 h 367"/>
                <a:gd name="T62" fmla="*/ 415 w 453"/>
                <a:gd name="T63" fmla="*/ 467 h 367"/>
                <a:gd name="T64" fmla="*/ 415 w 453"/>
                <a:gd name="T65" fmla="*/ 415 h 367"/>
                <a:gd name="T66" fmla="*/ 429 w 453"/>
                <a:gd name="T67" fmla="*/ 408 h 367"/>
                <a:gd name="T68" fmla="*/ 439 w 453"/>
                <a:gd name="T69" fmla="*/ 365 h 367"/>
                <a:gd name="T70" fmla="*/ 429 w 453"/>
                <a:gd name="T71" fmla="*/ 339 h 367"/>
                <a:gd name="T72" fmla="*/ 389 w 453"/>
                <a:gd name="T73" fmla="*/ 354 h 367"/>
                <a:gd name="T74" fmla="*/ 381 w 453"/>
                <a:gd name="T75" fmla="*/ 396 h 367"/>
                <a:gd name="T76" fmla="*/ 342 w 453"/>
                <a:gd name="T77" fmla="*/ 419 h 367"/>
                <a:gd name="T78" fmla="*/ 294 w 453"/>
                <a:gd name="T79" fmla="*/ 399 h 367"/>
                <a:gd name="T80" fmla="*/ 286 w 453"/>
                <a:gd name="T81" fmla="*/ 376 h 367"/>
                <a:gd name="T82" fmla="*/ 280 w 453"/>
                <a:gd name="T83" fmla="*/ 283 h 367"/>
                <a:gd name="T84" fmla="*/ 286 w 453"/>
                <a:gd name="T85" fmla="*/ 247 h 367"/>
                <a:gd name="T86" fmla="*/ 75 w 453"/>
                <a:gd name="T87" fmla="*/ 0 h 36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53"/>
                <a:gd name="T133" fmla="*/ 0 h 367"/>
                <a:gd name="T134" fmla="*/ 453 w 453"/>
                <a:gd name="T135" fmla="*/ 367 h 36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53" h="367">
                  <a:moveTo>
                    <a:pt x="0" y="24"/>
                  </a:moveTo>
                  <a:lnTo>
                    <a:pt x="10" y="54"/>
                  </a:lnTo>
                  <a:lnTo>
                    <a:pt x="16" y="74"/>
                  </a:lnTo>
                  <a:lnTo>
                    <a:pt x="26" y="84"/>
                  </a:lnTo>
                  <a:lnTo>
                    <a:pt x="24" y="92"/>
                  </a:lnTo>
                  <a:lnTo>
                    <a:pt x="42" y="116"/>
                  </a:lnTo>
                  <a:lnTo>
                    <a:pt x="44" y="134"/>
                  </a:lnTo>
                  <a:lnTo>
                    <a:pt x="32" y="138"/>
                  </a:lnTo>
                  <a:lnTo>
                    <a:pt x="46" y="154"/>
                  </a:lnTo>
                  <a:lnTo>
                    <a:pt x="54" y="154"/>
                  </a:lnTo>
                  <a:lnTo>
                    <a:pt x="68" y="168"/>
                  </a:lnTo>
                  <a:lnTo>
                    <a:pt x="62" y="190"/>
                  </a:lnTo>
                  <a:lnTo>
                    <a:pt x="84" y="206"/>
                  </a:lnTo>
                  <a:lnTo>
                    <a:pt x="100" y="226"/>
                  </a:lnTo>
                  <a:lnTo>
                    <a:pt x="104" y="222"/>
                  </a:lnTo>
                  <a:lnTo>
                    <a:pt x="98" y="206"/>
                  </a:lnTo>
                  <a:lnTo>
                    <a:pt x="88" y="196"/>
                  </a:lnTo>
                  <a:lnTo>
                    <a:pt x="88" y="192"/>
                  </a:lnTo>
                  <a:lnTo>
                    <a:pt x="82" y="166"/>
                  </a:lnTo>
                  <a:lnTo>
                    <a:pt x="74" y="146"/>
                  </a:lnTo>
                  <a:lnTo>
                    <a:pt x="58" y="112"/>
                  </a:lnTo>
                  <a:lnTo>
                    <a:pt x="42" y="98"/>
                  </a:lnTo>
                  <a:lnTo>
                    <a:pt x="42" y="76"/>
                  </a:lnTo>
                  <a:lnTo>
                    <a:pt x="48" y="52"/>
                  </a:lnTo>
                  <a:lnTo>
                    <a:pt x="60" y="68"/>
                  </a:lnTo>
                  <a:lnTo>
                    <a:pt x="66" y="84"/>
                  </a:lnTo>
                  <a:lnTo>
                    <a:pt x="72" y="102"/>
                  </a:lnTo>
                  <a:lnTo>
                    <a:pt x="92" y="138"/>
                  </a:lnTo>
                  <a:lnTo>
                    <a:pt x="104" y="152"/>
                  </a:lnTo>
                  <a:lnTo>
                    <a:pt x="116" y="164"/>
                  </a:lnTo>
                  <a:lnTo>
                    <a:pt x="106" y="168"/>
                  </a:lnTo>
                  <a:lnTo>
                    <a:pt x="126" y="188"/>
                  </a:lnTo>
                  <a:lnTo>
                    <a:pt x="132" y="194"/>
                  </a:lnTo>
                  <a:lnTo>
                    <a:pt x="146" y="212"/>
                  </a:lnTo>
                  <a:lnTo>
                    <a:pt x="162" y="244"/>
                  </a:lnTo>
                  <a:lnTo>
                    <a:pt x="156" y="256"/>
                  </a:lnTo>
                  <a:lnTo>
                    <a:pt x="154" y="266"/>
                  </a:lnTo>
                  <a:lnTo>
                    <a:pt x="156" y="272"/>
                  </a:lnTo>
                  <a:lnTo>
                    <a:pt x="160" y="278"/>
                  </a:lnTo>
                  <a:lnTo>
                    <a:pt x="176" y="290"/>
                  </a:lnTo>
                  <a:lnTo>
                    <a:pt x="182" y="292"/>
                  </a:lnTo>
                  <a:lnTo>
                    <a:pt x="194" y="306"/>
                  </a:lnTo>
                  <a:lnTo>
                    <a:pt x="208" y="310"/>
                  </a:lnTo>
                  <a:lnTo>
                    <a:pt x="230" y="324"/>
                  </a:lnTo>
                  <a:lnTo>
                    <a:pt x="242" y="328"/>
                  </a:lnTo>
                  <a:lnTo>
                    <a:pt x="250" y="334"/>
                  </a:lnTo>
                  <a:lnTo>
                    <a:pt x="298" y="348"/>
                  </a:lnTo>
                  <a:lnTo>
                    <a:pt x="316" y="338"/>
                  </a:lnTo>
                  <a:lnTo>
                    <a:pt x="334" y="342"/>
                  </a:lnTo>
                  <a:lnTo>
                    <a:pt x="346" y="354"/>
                  </a:lnTo>
                  <a:lnTo>
                    <a:pt x="362" y="366"/>
                  </a:lnTo>
                  <a:lnTo>
                    <a:pt x="362" y="354"/>
                  </a:lnTo>
                  <a:lnTo>
                    <a:pt x="368" y="338"/>
                  </a:lnTo>
                  <a:lnTo>
                    <a:pt x="390" y="338"/>
                  </a:lnTo>
                  <a:lnTo>
                    <a:pt x="386" y="332"/>
                  </a:lnTo>
                  <a:lnTo>
                    <a:pt x="382" y="326"/>
                  </a:lnTo>
                  <a:lnTo>
                    <a:pt x="372" y="322"/>
                  </a:lnTo>
                  <a:lnTo>
                    <a:pt x="380" y="320"/>
                  </a:lnTo>
                  <a:lnTo>
                    <a:pt x="382" y="310"/>
                  </a:lnTo>
                  <a:lnTo>
                    <a:pt x="408" y="310"/>
                  </a:lnTo>
                  <a:lnTo>
                    <a:pt x="408" y="338"/>
                  </a:lnTo>
                  <a:lnTo>
                    <a:pt x="412" y="338"/>
                  </a:lnTo>
                  <a:lnTo>
                    <a:pt x="418" y="332"/>
                  </a:lnTo>
                  <a:lnTo>
                    <a:pt x="424" y="332"/>
                  </a:lnTo>
                  <a:lnTo>
                    <a:pt x="424" y="318"/>
                  </a:lnTo>
                  <a:lnTo>
                    <a:pt x="424" y="296"/>
                  </a:lnTo>
                  <a:lnTo>
                    <a:pt x="432" y="304"/>
                  </a:lnTo>
                  <a:lnTo>
                    <a:pt x="438" y="290"/>
                  </a:lnTo>
                  <a:lnTo>
                    <a:pt x="438" y="276"/>
                  </a:lnTo>
                  <a:lnTo>
                    <a:pt x="448" y="260"/>
                  </a:lnTo>
                  <a:lnTo>
                    <a:pt x="452" y="244"/>
                  </a:lnTo>
                  <a:lnTo>
                    <a:pt x="438" y="242"/>
                  </a:lnTo>
                  <a:lnTo>
                    <a:pt x="414" y="246"/>
                  </a:lnTo>
                  <a:lnTo>
                    <a:pt x="398" y="252"/>
                  </a:lnTo>
                  <a:lnTo>
                    <a:pt x="392" y="272"/>
                  </a:lnTo>
                  <a:lnTo>
                    <a:pt x="390" y="282"/>
                  </a:lnTo>
                  <a:lnTo>
                    <a:pt x="378" y="290"/>
                  </a:lnTo>
                  <a:lnTo>
                    <a:pt x="348" y="298"/>
                  </a:lnTo>
                  <a:lnTo>
                    <a:pt x="324" y="300"/>
                  </a:lnTo>
                  <a:lnTo>
                    <a:pt x="300" y="284"/>
                  </a:lnTo>
                  <a:lnTo>
                    <a:pt x="296" y="274"/>
                  </a:lnTo>
                  <a:lnTo>
                    <a:pt x="292" y="268"/>
                  </a:lnTo>
                  <a:lnTo>
                    <a:pt x="286" y="252"/>
                  </a:lnTo>
                  <a:lnTo>
                    <a:pt x="286" y="202"/>
                  </a:lnTo>
                  <a:lnTo>
                    <a:pt x="290" y="178"/>
                  </a:lnTo>
                  <a:lnTo>
                    <a:pt x="292" y="176"/>
                  </a:lnTo>
                  <a:lnTo>
                    <a:pt x="288" y="74"/>
                  </a:lnTo>
                  <a:lnTo>
                    <a:pt x="78" y="0"/>
                  </a:lnTo>
                  <a:lnTo>
                    <a:pt x="0" y="24"/>
                  </a:lnTo>
                </a:path>
              </a:pathLst>
            </a:custGeom>
            <a:solidFill>
              <a:schemeClr val="hlink"/>
            </a:solidFill>
            <a:ln w="12700" cap="rnd">
              <a:solidFill>
                <a:schemeClr val="bg1"/>
              </a:solidFill>
              <a:round/>
              <a:headEnd/>
              <a:tailEnd/>
            </a:ln>
          </p:spPr>
          <p:txBody>
            <a:bodyPr/>
            <a:lstStyle/>
            <a:p>
              <a:endParaRPr lang="en-US"/>
            </a:p>
          </p:txBody>
        </p:sp>
        <p:sp>
          <p:nvSpPr>
            <p:cNvPr id="13333" name="Freeform 410"/>
            <p:cNvSpPr>
              <a:spLocks/>
            </p:cNvSpPr>
            <p:nvPr/>
          </p:nvSpPr>
          <p:spPr bwMode="ltGray">
            <a:xfrm>
              <a:off x="527" y="1940"/>
              <a:ext cx="866" cy="602"/>
            </a:xfrm>
            <a:custGeom>
              <a:avLst/>
              <a:gdLst>
                <a:gd name="T0" fmla="*/ 72 w 871"/>
                <a:gd name="T1" fmla="*/ 36 h 539"/>
                <a:gd name="T2" fmla="*/ 50 w 871"/>
                <a:gd name="T3" fmla="*/ 58 h 539"/>
                <a:gd name="T4" fmla="*/ 36 w 871"/>
                <a:gd name="T5" fmla="*/ 126 h 539"/>
                <a:gd name="T6" fmla="*/ 10 w 871"/>
                <a:gd name="T7" fmla="*/ 248 h 539"/>
                <a:gd name="T8" fmla="*/ 4 w 871"/>
                <a:gd name="T9" fmla="*/ 314 h 539"/>
                <a:gd name="T10" fmla="*/ 14 w 871"/>
                <a:gd name="T11" fmla="*/ 393 h 539"/>
                <a:gd name="T12" fmla="*/ 24 w 871"/>
                <a:gd name="T13" fmla="*/ 451 h 539"/>
                <a:gd name="T14" fmla="*/ 48 w 871"/>
                <a:gd name="T15" fmla="*/ 501 h 539"/>
                <a:gd name="T16" fmla="*/ 66 w 871"/>
                <a:gd name="T17" fmla="*/ 535 h 539"/>
                <a:gd name="T18" fmla="*/ 103 w 871"/>
                <a:gd name="T19" fmla="*/ 535 h 539"/>
                <a:gd name="T20" fmla="*/ 227 w 871"/>
                <a:gd name="T21" fmla="*/ 568 h 539"/>
                <a:gd name="T22" fmla="*/ 249 w 871"/>
                <a:gd name="T23" fmla="*/ 599 h 539"/>
                <a:gd name="T24" fmla="*/ 264 w 871"/>
                <a:gd name="T25" fmla="*/ 641 h 539"/>
                <a:gd name="T26" fmla="*/ 278 w 871"/>
                <a:gd name="T27" fmla="*/ 623 h 539"/>
                <a:gd name="T28" fmla="*/ 292 w 871"/>
                <a:gd name="T29" fmla="*/ 619 h 539"/>
                <a:gd name="T30" fmla="*/ 304 w 871"/>
                <a:gd name="T31" fmla="*/ 634 h 539"/>
                <a:gd name="T32" fmla="*/ 320 w 871"/>
                <a:gd name="T33" fmla="*/ 686 h 539"/>
                <a:gd name="T34" fmla="*/ 334 w 871"/>
                <a:gd name="T35" fmla="*/ 718 h 539"/>
                <a:gd name="T36" fmla="*/ 352 w 871"/>
                <a:gd name="T37" fmla="*/ 723 h 539"/>
                <a:gd name="T38" fmla="*/ 358 w 871"/>
                <a:gd name="T39" fmla="*/ 686 h 539"/>
                <a:gd name="T40" fmla="*/ 396 w 871"/>
                <a:gd name="T41" fmla="*/ 641 h 539"/>
                <a:gd name="T42" fmla="*/ 414 w 871"/>
                <a:gd name="T43" fmla="*/ 628 h 539"/>
                <a:gd name="T44" fmla="*/ 447 w 871"/>
                <a:gd name="T45" fmla="*/ 639 h 539"/>
                <a:gd name="T46" fmla="*/ 453 w 871"/>
                <a:gd name="T47" fmla="*/ 649 h 539"/>
                <a:gd name="T48" fmla="*/ 467 w 871"/>
                <a:gd name="T49" fmla="*/ 649 h 539"/>
                <a:gd name="T50" fmla="*/ 469 w 871"/>
                <a:gd name="T51" fmla="*/ 623 h 539"/>
                <a:gd name="T52" fmla="*/ 495 w 871"/>
                <a:gd name="T53" fmla="*/ 605 h 539"/>
                <a:gd name="T54" fmla="*/ 521 w 871"/>
                <a:gd name="T55" fmla="*/ 612 h 539"/>
                <a:gd name="T56" fmla="*/ 539 w 871"/>
                <a:gd name="T57" fmla="*/ 634 h 539"/>
                <a:gd name="T58" fmla="*/ 555 w 871"/>
                <a:gd name="T59" fmla="*/ 623 h 539"/>
                <a:gd name="T60" fmla="*/ 577 w 871"/>
                <a:gd name="T61" fmla="*/ 658 h 539"/>
                <a:gd name="T62" fmla="*/ 573 w 871"/>
                <a:gd name="T63" fmla="*/ 700 h 539"/>
                <a:gd name="T64" fmla="*/ 583 w 871"/>
                <a:gd name="T65" fmla="*/ 727 h 539"/>
                <a:gd name="T66" fmla="*/ 603 w 871"/>
                <a:gd name="T67" fmla="*/ 749 h 539"/>
                <a:gd name="T68" fmla="*/ 606 w 871"/>
                <a:gd name="T69" fmla="*/ 694 h 539"/>
                <a:gd name="T70" fmla="*/ 605 w 871"/>
                <a:gd name="T71" fmla="*/ 663 h 539"/>
                <a:gd name="T72" fmla="*/ 603 w 871"/>
                <a:gd name="T73" fmla="*/ 621 h 539"/>
                <a:gd name="T74" fmla="*/ 600 w 871"/>
                <a:gd name="T75" fmla="*/ 601 h 539"/>
                <a:gd name="T76" fmla="*/ 614 w 871"/>
                <a:gd name="T77" fmla="*/ 568 h 539"/>
                <a:gd name="T78" fmla="*/ 630 w 871"/>
                <a:gd name="T79" fmla="*/ 557 h 539"/>
                <a:gd name="T80" fmla="*/ 648 w 871"/>
                <a:gd name="T81" fmla="*/ 526 h 539"/>
                <a:gd name="T82" fmla="*/ 676 w 871"/>
                <a:gd name="T83" fmla="*/ 504 h 539"/>
                <a:gd name="T84" fmla="*/ 692 w 871"/>
                <a:gd name="T85" fmla="*/ 508 h 539"/>
                <a:gd name="T86" fmla="*/ 700 w 871"/>
                <a:gd name="T87" fmla="*/ 488 h 539"/>
                <a:gd name="T88" fmla="*/ 698 w 871"/>
                <a:gd name="T89" fmla="*/ 446 h 539"/>
                <a:gd name="T90" fmla="*/ 730 w 871"/>
                <a:gd name="T91" fmla="*/ 386 h 539"/>
                <a:gd name="T92" fmla="*/ 750 w 871"/>
                <a:gd name="T93" fmla="*/ 341 h 539"/>
                <a:gd name="T94" fmla="*/ 773 w 871"/>
                <a:gd name="T95" fmla="*/ 332 h 539"/>
                <a:gd name="T96" fmla="*/ 797 w 871"/>
                <a:gd name="T97" fmla="*/ 314 h 539"/>
                <a:gd name="T98" fmla="*/ 815 w 871"/>
                <a:gd name="T99" fmla="*/ 257 h 539"/>
                <a:gd name="T100" fmla="*/ 855 w 871"/>
                <a:gd name="T101" fmla="*/ 223 h 539"/>
                <a:gd name="T102" fmla="*/ 813 w 871"/>
                <a:gd name="T103" fmla="*/ 108 h 539"/>
                <a:gd name="T104" fmla="*/ 87 w 871"/>
                <a:gd name="T105" fmla="*/ 0 h 53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71"/>
                <a:gd name="T160" fmla="*/ 0 h 539"/>
                <a:gd name="T161" fmla="*/ 871 w 871"/>
                <a:gd name="T162" fmla="*/ 539 h 53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71" h="539">
                  <a:moveTo>
                    <a:pt x="72" y="10"/>
                  </a:moveTo>
                  <a:lnTo>
                    <a:pt x="72" y="26"/>
                  </a:lnTo>
                  <a:lnTo>
                    <a:pt x="50" y="28"/>
                  </a:lnTo>
                  <a:lnTo>
                    <a:pt x="50" y="42"/>
                  </a:lnTo>
                  <a:lnTo>
                    <a:pt x="44" y="66"/>
                  </a:lnTo>
                  <a:lnTo>
                    <a:pt x="36" y="90"/>
                  </a:lnTo>
                  <a:lnTo>
                    <a:pt x="10" y="150"/>
                  </a:lnTo>
                  <a:lnTo>
                    <a:pt x="10" y="178"/>
                  </a:lnTo>
                  <a:lnTo>
                    <a:pt x="0" y="202"/>
                  </a:lnTo>
                  <a:lnTo>
                    <a:pt x="4" y="226"/>
                  </a:lnTo>
                  <a:lnTo>
                    <a:pt x="2" y="246"/>
                  </a:lnTo>
                  <a:lnTo>
                    <a:pt x="14" y="282"/>
                  </a:lnTo>
                  <a:lnTo>
                    <a:pt x="16" y="300"/>
                  </a:lnTo>
                  <a:lnTo>
                    <a:pt x="24" y="324"/>
                  </a:lnTo>
                  <a:lnTo>
                    <a:pt x="32" y="340"/>
                  </a:lnTo>
                  <a:lnTo>
                    <a:pt x="48" y="360"/>
                  </a:lnTo>
                  <a:lnTo>
                    <a:pt x="64" y="378"/>
                  </a:lnTo>
                  <a:lnTo>
                    <a:pt x="66" y="384"/>
                  </a:lnTo>
                  <a:lnTo>
                    <a:pt x="84" y="386"/>
                  </a:lnTo>
                  <a:lnTo>
                    <a:pt x="106" y="384"/>
                  </a:lnTo>
                  <a:lnTo>
                    <a:pt x="156" y="412"/>
                  </a:lnTo>
                  <a:lnTo>
                    <a:pt x="230" y="408"/>
                  </a:lnTo>
                  <a:lnTo>
                    <a:pt x="242" y="420"/>
                  </a:lnTo>
                  <a:lnTo>
                    <a:pt x="252" y="430"/>
                  </a:lnTo>
                  <a:lnTo>
                    <a:pt x="252" y="444"/>
                  </a:lnTo>
                  <a:lnTo>
                    <a:pt x="270" y="460"/>
                  </a:lnTo>
                  <a:lnTo>
                    <a:pt x="276" y="460"/>
                  </a:lnTo>
                  <a:lnTo>
                    <a:pt x="284" y="448"/>
                  </a:lnTo>
                  <a:lnTo>
                    <a:pt x="288" y="444"/>
                  </a:lnTo>
                  <a:lnTo>
                    <a:pt x="298" y="444"/>
                  </a:lnTo>
                  <a:lnTo>
                    <a:pt x="304" y="452"/>
                  </a:lnTo>
                  <a:lnTo>
                    <a:pt x="310" y="456"/>
                  </a:lnTo>
                  <a:lnTo>
                    <a:pt x="316" y="476"/>
                  </a:lnTo>
                  <a:lnTo>
                    <a:pt x="326" y="492"/>
                  </a:lnTo>
                  <a:lnTo>
                    <a:pt x="326" y="510"/>
                  </a:lnTo>
                  <a:lnTo>
                    <a:pt x="340" y="516"/>
                  </a:lnTo>
                  <a:lnTo>
                    <a:pt x="356" y="526"/>
                  </a:lnTo>
                  <a:lnTo>
                    <a:pt x="358" y="518"/>
                  </a:lnTo>
                  <a:lnTo>
                    <a:pt x="356" y="512"/>
                  </a:lnTo>
                  <a:lnTo>
                    <a:pt x="364" y="492"/>
                  </a:lnTo>
                  <a:lnTo>
                    <a:pt x="372" y="482"/>
                  </a:lnTo>
                  <a:lnTo>
                    <a:pt x="402" y="460"/>
                  </a:lnTo>
                  <a:lnTo>
                    <a:pt x="408" y="460"/>
                  </a:lnTo>
                  <a:lnTo>
                    <a:pt x="420" y="450"/>
                  </a:lnTo>
                  <a:lnTo>
                    <a:pt x="444" y="450"/>
                  </a:lnTo>
                  <a:lnTo>
                    <a:pt x="456" y="458"/>
                  </a:lnTo>
                  <a:lnTo>
                    <a:pt x="456" y="466"/>
                  </a:lnTo>
                  <a:lnTo>
                    <a:pt x="462" y="466"/>
                  </a:lnTo>
                  <a:lnTo>
                    <a:pt x="464" y="464"/>
                  </a:lnTo>
                  <a:lnTo>
                    <a:pt x="476" y="466"/>
                  </a:lnTo>
                  <a:lnTo>
                    <a:pt x="478" y="456"/>
                  </a:lnTo>
                  <a:lnTo>
                    <a:pt x="478" y="448"/>
                  </a:lnTo>
                  <a:lnTo>
                    <a:pt x="490" y="436"/>
                  </a:lnTo>
                  <a:lnTo>
                    <a:pt x="504" y="434"/>
                  </a:lnTo>
                  <a:lnTo>
                    <a:pt x="516" y="440"/>
                  </a:lnTo>
                  <a:lnTo>
                    <a:pt x="530" y="440"/>
                  </a:lnTo>
                  <a:lnTo>
                    <a:pt x="540" y="444"/>
                  </a:lnTo>
                  <a:lnTo>
                    <a:pt x="548" y="456"/>
                  </a:lnTo>
                  <a:lnTo>
                    <a:pt x="558" y="450"/>
                  </a:lnTo>
                  <a:lnTo>
                    <a:pt x="564" y="448"/>
                  </a:lnTo>
                  <a:lnTo>
                    <a:pt x="578" y="466"/>
                  </a:lnTo>
                  <a:lnTo>
                    <a:pt x="586" y="472"/>
                  </a:lnTo>
                  <a:lnTo>
                    <a:pt x="584" y="486"/>
                  </a:lnTo>
                  <a:lnTo>
                    <a:pt x="582" y="502"/>
                  </a:lnTo>
                  <a:lnTo>
                    <a:pt x="590" y="508"/>
                  </a:lnTo>
                  <a:lnTo>
                    <a:pt x="592" y="522"/>
                  </a:lnTo>
                  <a:lnTo>
                    <a:pt x="602" y="536"/>
                  </a:lnTo>
                  <a:lnTo>
                    <a:pt x="614" y="538"/>
                  </a:lnTo>
                  <a:lnTo>
                    <a:pt x="622" y="512"/>
                  </a:lnTo>
                  <a:lnTo>
                    <a:pt x="618" y="498"/>
                  </a:lnTo>
                  <a:lnTo>
                    <a:pt x="616" y="488"/>
                  </a:lnTo>
                  <a:lnTo>
                    <a:pt x="616" y="476"/>
                  </a:lnTo>
                  <a:lnTo>
                    <a:pt x="614" y="466"/>
                  </a:lnTo>
                  <a:lnTo>
                    <a:pt x="614" y="446"/>
                  </a:lnTo>
                  <a:lnTo>
                    <a:pt x="610" y="440"/>
                  </a:lnTo>
                  <a:lnTo>
                    <a:pt x="610" y="432"/>
                  </a:lnTo>
                  <a:lnTo>
                    <a:pt x="616" y="418"/>
                  </a:lnTo>
                  <a:lnTo>
                    <a:pt x="626" y="408"/>
                  </a:lnTo>
                  <a:lnTo>
                    <a:pt x="634" y="402"/>
                  </a:lnTo>
                  <a:lnTo>
                    <a:pt x="642" y="400"/>
                  </a:lnTo>
                  <a:lnTo>
                    <a:pt x="650" y="398"/>
                  </a:lnTo>
                  <a:lnTo>
                    <a:pt x="660" y="378"/>
                  </a:lnTo>
                  <a:lnTo>
                    <a:pt x="674" y="378"/>
                  </a:lnTo>
                  <a:lnTo>
                    <a:pt x="688" y="362"/>
                  </a:lnTo>
                  <a:lnTo>
                    <a:pt x="696" y="366"/>
                  </a:lnTo>
                  <a:lnTo>
                    <a:pt x="704" y="364"/>
                  </a:lnTo>
                  <a:lnTo>
                    <a:pt x="708" y="358"/>
                  </a:lnTo>
                  <a:lnTo>
                    <a:pt x="712" y="350"/>
                  </a:lnTo>
                  <a:lnTo>
                    <a:pt x="712" y="330"/>
                  </a:lnTo>
                  <a:lnTo>
                    <a:pt x="710" y="320"/>
                  </a:lnTo>
                  <a:lnTo>
                    <a:pt x="734" y="288"/>
                  </a:lnTo>
                  <a:lnTo>
                    <a:pt x="742" y="278"/>
                  </a:lnTo>
                  <a:lnTo>
                    <a:pt x="754" y="254"/>
                  </a:lnTo>
                  <a:lnTo>
                    <a:pt x="762" y="244"/>
                  </a:lnTo>
                  <a:lnTo>
                    <a:pt x="792" y="248"/>
                  </a:lnTo>
                  <a:lnTo>
                    <a:pt x="786" y="238"/>
                  </a:lnTo>
                  <a:lnTo>
                    <a:pt x="794" y="230"/>
                  </a:lnTo>
                  <a:lnTo>
                    <a:pt x="812" y="226"/>
                  </a:lnTo>
                  <a:lnTo>
                    <a:pt x="806" y="202"/>
                  </a:lnTo>
                  <a:lnTo>
                    <a:pt x="830" y="184"/>
                  </a:lnTo>
                  <a:lnTo>
                    <a:pt x="854" y="174"/>
                  </a:lnTo>
                  <a:lnTo>
                    <a:pt x="870" y="160"/>
                  </a:lnTo>
                  <a:lnTo>
                    <a:pt x="864" y="100"/>
                  </a:lnTo>
                  <a:lnTo>
                    <a:pt x="828" y="78"/>
                  </a:lnTo>
                  <a:lnTo>
                    <a:pt x="434" y="6"/>
                  </a:lnTo>
                  <a:lnTo>
                    <a:pt x="90" y="0"/>
                  </a:lnTo>
                  <a:lnTo>
                    <a:pt x="72" y="10"/>
                  </a:lnTo>
                </a:path>
              </a:pathLst>
            </a:custGeom>
            <a:solidFill>
              <a:schemeClr val="hlink"/>
            </a:solidFill>
            <a:ln w="12700" cap="rnd">
              <a:solidFill>
                <a:schemeClr val="bg1"/>
              </a:solidFill>
              <a:round/>
              <a:headEnd/>
              <a:tailEnd/>
            </a:ln>
          </p:spPr>
          <p:txBody>
            <a:bodyPr/>
            <a:lstStyle/>
            <a:p>
              <a:endParaRPr lang="en-US"/>
            </a:p>
          </p:txBody>
        </p:sp>
        <p:sp>
          <p:nvSpPr>
            <p:cNvPr id="13334" name="Freeform 411"/>
            <p:cNvSpPr>
              <a:spLocks/>
            </p:cNvSpPr>
            <p:nvPr/>
          </p:nvSpPr>
          <p:spPr bwMode="ltGray">
            <a:xfrm>
              <a:off x="1504" y="1978"/>
              <a:ext cx="82" cy="113"/>
            </a:xfrm>
            <a:custGeom>
              <a:avLst/>
              <a:gdLst>
                <a:gd name="T0" fmla="*/ 49 w 83"/>
                <a:gd name="T1" fmla="*/ 0 h 101"/>
                <a:gd name="T2" fmla="*/ 40 w 83"/>
                <a:gd name="T3" fmla="*/ 4 h 101"/>
                <a:gd name="T4" fmla="*/ 36 w 83"/>
                <a:gd name="T5" fmla="*/ 22 h 101"/>
                <a:gd name="T6" fmla="*/ 28 w 83"/>
                <a:gd name="T7" fmla="*/ 34 h 101"/>
                <a:gd name="T8" fmla="*/ 24 w 83"/>
                <a:gd name="T9" fmla="*/ 50 h 101"/>
                <a:gd name="T10" fmla="*/ 18 w 83"/>
                <a:gd name="T11" fmla="*/ 59 h 101"/>
                <a:gd name="T12" fmla="*/ 20 w 83"/>
                <a:gd name="T13" fmla="*/ 67 h 101"/>
                <a:gd name="T14" fmla="*/ 26 w 83"/>
                <a:gd name="T15" fmla="*/ 70 h 101"/>
                <a:gd name="T16" fmla="*/ 22 w 83"/>
                <a:gd name="T17" fmla="*/ 78 h 101"/>
                <a:gd name="T18" fmla="*/ 16 w 83"/>
                <a:gd name="T19" fmla="*/ 78 h 101"/>
                <a:gd name="T20" fmla="*/ 0 w 83"/>
                <a:gd name="T21" fmla="*/ 106 h 101"/>
                <a:gd name="T22" fmla="*/ 6 w 83"/>
                <a:gd name="T23" fmla="*/ 106 h 101"/>
                <a:gd name="T24" fmla="*/ 8 w 83"/>
                <a:gd name="T25" fmla="*/ 102 h 101"/>
                <a:gd name="T26" fmla="*/ 14 w 83"/>
                <a:gd name="T27" fmla="*/ 106 h 101"/>
                <a:gd name="T28" fmla="*/ 32 w 83"/>
                <a:gd name="T29" fmla="*/ 106 h 101"/>
                <a:gd name="T30" fmla="*/ 34 w 83"/>
                <a:gd name="T31" fmla="*/ 106 h 101"/>
                <a:gd name="T32" fmla="*/ 40 w 83"/>
                <a:gd name="T33" fmla="*/ 102 h 101"/>
                <a:gd name="T34" fmla="*/ 41 w 83"/>
                <a:gd name="T35" fmla="*/ 113 h 101"/>
                <a:gd name="T36" fmla="*/ 43 w 83"/>
                <a:gd name="T37" fmla="*/ 113 h 101"/>
                <a:gd name="T38" fmla="*/ 47 w 83"/>
                <a:gd name="T39" fmla="*/ 106 h 101"/>
                <a:gd name="T40" fmla="*/ 51 w 83"/>
                <a:gd name="T41" fmla="*/ 113 h 101"/>
                <a:gd name="T42" fmla="*/ 41 w 83"/>
                <a:gd name="T43" fmla="*/ 126 h 101"/>
                <a:gd name="T44" fmla="*/ 41 w 83"/>
                <a:gd name="T45" fmla="*/ 131 h 101"/>
                <a:gd name="T46" fmla="*/ 47 w 83"/>
                <a:gd name="T47" fmla="*/ 126 h 101"/>
                <a:gd name="T48" fmla="*/ 61 w 83"/>
                <a:gd name="T49" fmla="*/ 113 h 101"/>
                <a:gd name="T50" fmla="*/ 65 w 83"/>
                <a:gd name="T51" fmla="*/ 113 h 101"/>
                <a:gd name="T52" fmla="*/ 65 w 83"/>
                <a:gd name="T53" fmla="*/ 120 h 101"/>
                <a:gd name="T54" fmla="*/ 63 w 83"/>
                <a:gd name="T55" fmla="*/ 129 h 101"/>
                <a:gd name="T56" fmla="*/ 65 w 83"/>
                <a:gd name="T57" fmla="*/ 134 h 101"/>
                <a:gd name="T58" fmla="*/ 69 w 83"/>
                <a:gd name="T59" fmla="*/ 126 h 101"/>
                <a:gd name="T60" fmla="*/ 69 w 83"/>
                <a:gd name="T61" fmla="*/ 138 h 101"/>
                <a:gd name="T62" fmla="*/ 77 w 83"/>
                <a:gd name="T63" fmla="*/ 140 h 101"/>
                <a:gd name="T64" fmla="*/ 79 w 83"/>
                <a:gd name="T65" fmla="*/ 131 h 101"/>
                <a:gd name="T66" fmla="*/ 79 w 83"/>
                <a:gd name="T67" fmla="*/ 117 h 101"/>
                <a:gd name="T68" fmla="*/ 79 w 83"/>
                <a:gd name="T69" fmla="*/ 109 h 101"/>
                <a:gd name="T70" fmla="*/ 79 w 83"/>
                <a:gd name="T71" fmla="*/ 104 h 101"/>
                <a:gd name="T72" fmla="*/ 71 w 83"/>
                <a:gd name="T73" fmla="*/ 106 h 101"/>
                <a:gd name="T74" fmla="*/ 73 w 83"/>
                <a:gd name="T75" fmla="*/ 115 h 101"/>
                <a:gd name="T76" fmla="*/ 65 w 83"/>
                <a:gd name="T77" fmla="*/ 104 h 101"/>
                <a:gd name="T78" fmla="*/ 67 w 83"/>
                <a:gd name="T79" fmla="*/ 95 h 101"/>
                <a:gd name="T80" fmla="*/ 69 w 83"/>
                <a:gd name="T81" fmla="*/ 78 h 101"/>
                <a:gd name="T82" fmla="*/ 77 w 83"/>
                <a:gd name="T83" fmla="*/ 67 h 101"/>
                <a:gd name="T84" fmla="*/ 75 w 83"/>
                <a:gd name="T85" fmla="*/ 56 h 101"/>
                <a:gd name="T86" fmla="*/ 65 w 83"/>
                <a:gd name="T87" fmla="*/ 59 h 101"/>
                <a:gd name="T88" fmla="*/ 61 w 83"/>
                <a:gd name="T89" fmla="*/ 67 h 101"/>
                <a:gd name="T90" fmla="*/ 57 w 83"/>
                <a:gd name="T91" fmla="*/ 70 h 101"/>
                <a:gd name="T92" fmla="*/ 49 w 83"/>
                <a:gd name="T93" fmla="*/ 67 h 101"/>
                <a:gd name="T94" fmla="*/ 43 w 83"/>
                <a:gd name="T95" fmla="*/ 54 h 101"/>
                <a:gd name="T96" fmla="*/ 53 w 83"/>
                <a:gd name="T97" fmla="*/ 43 h 101"/>
                <a:gd name="T98" fmla="*/ 43 w 83"/>
                <a:gd name="T99" fmla="*/ 36 h 101"/>
                <a:gd name="T100" fmla="*/ 38 w 83"/>
                <a:gd name="T101" fmla="*/ 48 h 101"/>
                <a:gd name="T102" fmla="*/ 38 w 83"/>
                <a:gd name="T103" fmla="*/ 43 h 101"/>
                <a:gd name="T104" fmla="*/ 45 w 83"/>
                <a:gd name="T105" fmla="*/ 22 h 101"/>
                <a:gd name="T106" fmla="*/ 43 w 83"/>
                <a:gd name="T107" fmla="*/ 13 h 101"/>
                <a:gd name="T108" fmla="*/ 45 w 83"/>
                <a:gd name="T109" fmla="*/ 11 h 101"/>
                <a:gd name="T110" fmla="*/ 51 w 83"/>
                <a:gd name="T111" fmla="*/ 13 h 101"/>
                <a:gd name="T112" fmla="*/ 53 w 83"/>
                <a:gd name="T113" fmla="*/ 11 h 101"/>
                <a:gd name="T114" fmla="*/ 49 w 83"/>
                <a:gd name="T115" fmla="*/ 0 h 10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3"/>
                <a:gd name="T175" fmla="*/ 0 h 101"/>
                <a:gd name="T176" fmla="*/ 83 w 83"/>
                <a:gd name="T177" fmla="*/ 101 h 10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3" h="101">
                  <a:moveTo>
                    <a:pt x="52" y="0"/>
                  </a:moveTo>
                  <a:lnTo>
                    <a:pt x="40" y="4"/>
                  </a:lnTo>
                  <a:lnTo>
                    <a:pt x="36" y="16"/>
                  </a:lnTo>
                  <a:lnTo>
                    <a:pt x="28" y="24"/>
                  </a:lnTo>
                  <a:lnTo>
                    <a:pt x="24" y="36"/>
                  </a:lnTo>
                  <a:lnTo>
                    <a:pt x="18" y="42"/>
                  </a:lnTo>
                  <a:lnTo>
                    <a:pt x="20" y="48"/>
                  </a:lnTo>
                  <a:lnTo>
                    <a:pt x="26" y="50"/>
                  </a:lnTo>
                  <a:lnTo>
                    <a:pt x="22" y="56"/>
                  </a:lnTo>
                  <a:lnTo>
                    <a:pt x="16" y="56"/>
                  </a:lnTo>
                  <a:lnTo>
                    <a:pt x="0" y="76"/>
                  </a:lnTo>
                  <a:lnTo>
                    <a:pt x="6" y="76"/>
                  </a:lnTo>
                  <a:lnTo>
                    <a:pt x="8" y="72"/>
                  </a:lnTo>
                  <a:lnTo>
                    <a:pt x="14" y="76"/>
                  </a:lnTo>
                  <a:lnTo>
                    <a:pt x="32" y="76"/>
                  </a:lnTo>
                  <a:lnTo>
                    <a:pt x="34" y="76"/>
                  </a:lnTo>
                  <a:lnTo>
                    <a:pt x="40" y="72"/>
                  </a:lnTo>
                  <a:lnTo>
                    <a:pt x="42" y="80"/>
                  </a:lnTo>
                  <a:lnTo>
                    <a:pt x="46" y="80"/>
                  </a:lnTo>
                  <a:lnTo>
                    <a:pt x="50" y="76"/>
                  </a:lnTo>
                  <a:lnTo>
                    <a:pt x="54" y="80"/>
                  </a:lnTo>
                  <a:lnTo>
                    <a:pt x="42" y="90"/>
                  </a:lnTo>
                  <a:lnTo>
                    <a:pt x="44" y="94"/>
                  </a:lnTo>
                  <a:lnTo>
                    <a:pt x="50" y="90"/>
                  </a:lnTo>
                  <a:lnTo>
                    <a:pt x="64" y="80"/>
                  </a:lnTo>
                  <a:lnTo>
                    <a:pt x="68" y="80"/>
                  </a:lnTo>
                  <a:lnTo>
                    <a:pt x="68" y="86"/>
                  </a:lnTo>
                  <a:lnTo>
                    <a:pt x="66" y="92"/>
                  </a:lnTo>
                  <a:lnTo>
                    <a:pt x="68" y="96"/>
                  </a:lnTo>
                  <a:lnTo>
                    <a:pt x="72" y="90"/>
                  </a:lnTo>
                  <a:lnTo>
                    <a:pt x="72" y="98"/>
                  </a:lnTo>
                  <a:lnTo>
                    <a:pt x="80" y="100"/>
                  </a:lnTo>
                  <a:lnTo>
                    <a:pt x="82" y="94"/>
                  </a:lnTo>
                  <a:lnTo>
                    <a:pt x="82" y="84"/>
                  </a:lnTo>
                  <a:lnTo>
                    <a:pt x="82" y="78"/>
                  </a:lnTo>
                  <a:lnTo>
                    <a:pt x="82" y="74"/>
                  </a:lnTo>
                  <a:lnTo>
                    <a:pt x="74" y="76"/>
                  </a:lnTo>
                  <a:lnTo>
                    <a:pt x="76" y="82"/>
                  </a:lnTo>
                  <a:lnTo>
                    <a:pt x="68" y="74"/>
                  </a:lnTo>
                  <a:lnTo>
                    <a:pt x="70" y="68"/>
                  </a:lnTo>
                  <a:lnTo>
                    <a:pt x="72" y="56"/>
                  </a:lnTo>
                  <a:lnTo>
                    <a:pt x="80" y="48"/>
                  </a:lnTo>
                  <a:lnTo>
                    <a:pt x="78" y="40"/>
                  </a:lnTo>
                  <a:lnTo>
                    <a:pt x="68" y="42"/>
                  </a:lnTo>
                  <a:lnTo>
                    <a:pt x="64" y="48"/>
                  </a:lnTo>
                  <a:lnTo>
                    <a:pt x="60" y="50"/>
                  </a:lnTo>
                  <a:lnTo>
                    <a:pt x="52" y="48"/>
                  </a:lnTo>
                  <a:lnTo>
                    <a:pt x="46" y="38"/>
                  </a:lnTo>
                  <a:lnTo>
                    <a:pt x="56" y="30"/>
                  </a:lnTo>
                  <a:lnTo>
                    <a:pt x="46" y="26"/>
                  </a:lnTo>
                  <a:lnTo>
                    <a:pt x="38" y="34"/>
                  </a:lnTo>
                  <a:lnTo>
                    <a:pt x="38" y="30"/>
                  </a:lnTo>
                  <a:lnTo>
                    <a:pt x="48" y="16"/>
                  </a:lnTo>
                  <a:lnTo>
                    <a:pt x="46" y="10"/>
                  </a:lnTo>
                  <a:lnTo>
                    <a:pt x="48" y="8"/>
                  </a:lnTo>
                  <a:lnTo>
                    <a:pt x="54" y="10"/>
                  </a:lnTo>
                  <a:lnTo>
                    <a:pt x="56" y="8"/>
                  </a:lnTo>
                  <a:lnTo>
                    <a:pt x="52" y="0"/>
                  </a:lnTo>
                </a:path>
              </a:pathLst>
            </a:custGeom>
            <a:solidFill>
              <a:schemeClr val="hlink"/>
            </a:solidFill>
            <a:ln w="12700" cap="rnd">
              <a:solidFill>
                <a:schemeClr val="bg1"/>
              </a:solidFill>
              <a:round/>
              <a:headEnd/>
              <a:tailEnd/>
            </a:ln>
          </p:spPr>
          <p:txBody>
            <a:bodyPr/>
            <a:lstStyle/>
            <a:p>
              <a:endParaRPr lang="en-US"/>
            </a:p>
          </p:txBody>
        </p:sp>
        <p:sp>
          <p:nvSpPr>
            <p:cNvPr id="13335" name="Freeform 412"/>
            <p:cNvSpPr>
              <a:spLocks/>
            </p:cNvSpPr>
            <p:nvPr/>
          </p:nvSpPr>
          <p:spPr bwMode="ltGray">
            <a:xfrm>
              <a:off x="1197" y="2897"/>
              <a:ext cx="709" cy="777"/>
            </a:xfrm>
            <a:custGeom>
              <a:avLst/>
              <a:gdLst>
                <a:gd name="T0" fmla="*/ 414 w 713"/>
                <a:gd name="T1" fmla="*/ 958 h 695"/>
                <a:gd name="T2" fmla="*/ 402 w 713"/>
                <a:gd name="T3" fmla="*/ 928 h 695"/>
                <a:gd name="T4" fmla="*/ 394 w 713"/>
                <a:gd name="T5" fmla="*/ 916 h 695"/>
                <a:gd name="T6" fmla="*/ 376 w 713"/>
                <a:gd name="T7" fmla="*/ 900 h 695"/>
                <a:gd name="T8" fmla="*/ 358 w 713"/>
                <a:gd name="T9" fmla="*/ 887 h 695"/>
                <a:gd name="T10" fmla="*/ 352 w 713"/>
                <a:gd name="T11" fmla="*/ 878 h 695"/>
                <a:gd name="T12" fmla="*/ 354 w 713"/>
                <a:gd name="T13" fmla="*/ 852 h 695"/>
                <a:gd name="T14" fmla="*/ 362 w 713"/>
                <a:gd name="T15" fmla="*/ 833 h 695"/>
                <a:gd name="T16" fmla="*/ 370 w 713"/>
                <a:gd name="T17" fmla="*/ 825 h 695"/>
                <a:gd name="T18" fmla="*/ 400 w 713"/>
                <a:gd name="T19" fmla="*/ 803 h 695"/>
                <a:gd name="T20" fmla="*/ 374 w 713"/>
                <a:gd name="T21" fmla="*/ 751 h 695"/>
                <a:gd name="T22" fmla="*/ 199 w 713"/>
                <a:gd name="T23" fmla="*/ 473 h 695"/>
                <a:gd name="T24" fmla="*/ 0 w 713"/>
                <a:gd name="T25" fmla="*/ 305 h 695"/>
                <a:gd name="T26" fmla="*/ 215 w 713"/>
                <a:gd name="T27" fmla="*/ 0 h 695"/>
                <a:gd name="T28" fmla="*/ 422 w 713"/>
                <a:gd name="T29" fmla="*/ 42 h 695"/>
                <a:gd name="T30" fmla="*/ 428 w 713"/>
                <a:gd name="T31" fmla="*/ 78 h 695"/>
                <a:gd name="T32" fmla="*/ 441 w 713"/>
                <a:gd name="T33" fmla="*/ 97 h 695"/>
                <a:gd name="T34" fmla="*/ 455 w 713"/>
                <a:gd name="T35" fmla="*/ 142 h 695"/>
                <a:gd name="T36" fmla="*/ 467 w 713"/>
                <a:gd name="T37" fmla="*/ 159 h 695"/>
                <a:gd name="T38" fmla="*/ 493 w 713"/>
                <a:gd name="T39" fmla="*/ 159 h 695"/>
                <a:gd name="T40" fmla="*/ 525 w 713"/>
                <a:gd name="T41" fmla="*/ 173 h 695"/>
                <a:gd name="T42" fmla="*/ 539 w 713"/>
                <a:gd name="T43" fmla="*/ 201 h 695"/>
                <a:gd name="T44" fmla="*/ 573 w 713"/>
                <a:gd name="T45" fmla="*/ 203 h 695"/>
                <a:gd name="T46" fmla="*/ 632 w 713"/>
                <a:gd name="T47" fmla="*/ 224 h 695"/>
                <a:gd name="T48" fmla="*/ 668 w 713"/>
                <a:gd name="T49" fmla="*/ 260 h 695"/>
                <a:gd name="T50" fmla="*/ 682 w 713"/>
                <a:gd name="T51" fmla="*/ 260 h 695"/>
                <a:gd name="T52" fmla="*/ 694 w 713"/>
                <a:gd name="T53" fmla="*/ 291 h 695"/>
                <a:gd name="T54" fmla="*/ 700 w 713"/>
                <a:gd name="T55" fmla="*/ 332 h 695"/>
                <a:gd name="T56" fmla="*/ 686 w 713"/>
                <a:gd name="T57" fmla="*/ 363 h 695"/>
                <a:gd name="T58" fmla="*/ 656 w 713"/>
                <a:gd name="T59" fmla="*/ 414 h 695"/>
                <a:gd name="T60" fmla="*/ 636 w 713"/>
                <a:gd name="T61" fmla="*/ 447 h 695"/>
                <a:gd name="T62" fmla="*/ 630 w 713"/>
                <a:gd name="T63" fmla="*/ 477 h 695"/>
                <a:gd name="T64" fmla="*/ 632 w 713"/>
                <a:gd name="T65" fmla="*/ 511 h 695"/>
                <a:gd name="T66" fmla="*/ 628 w 713"/>
                <a:gd name="T67" fmla="*/ 561 h 695"/>
                <a:gd name="T68" fmla="*/ 619 w 713"/>
                <a:gd name="T69" fmla="*/ 595 h 695"/>
                <a:gd name="T70" fmla="*/ 609 w 713"/>
                <a:gd name="T71" fmla="*/ 646 h 695"/>
                <a:gd name="T72" fmla="*/ 589 w 713"/>
                <a:gd name="T73" fmla="*/ 693 h 695"/>
                <a:gd name="T74" fmla="*/ 547 w 713"/>
                <a:gd name="T75" fmla="*/ 693 h 695"/>
                <a:gd name="T76" fmla="*/ 545 w 713"/>
                <a:gd name="T77" fmla="*/ 699 h 695"/>
                <a:gd name="T78" fmla="*/ 519 w 713"/>
                <a:gd name="T79" fmla="*/ 712 h 695"/>
                <a:gd name="T80" fmla="*/ 483 w 713"/>
                <a:gd name="T81" fmla="*/ 760 h 695"/>
                <a:gd name="T82" fmla="*/ 477 w 713"/>
                <a:gd name="T83" fmla="*/ 777 h 695"/>
                <a:gd name="T84" fmla="*/ 481 w 713"/>
                <a:gd name="T85" fmla="*/ 833 h 695"/>
                <a:gd name="T86" fmla="*/ 453 w 713"/>
                <a:gd name="T87" fmla="*/ 878 h 695"/>
                <a:gd name="T88" fmla="*/ 443 w 713"/>
                <a:gd name="T89" fmla="*/ 889 h 695"/>
                <a:gd name="T90" fmla="*/ 441 w 713"/>
                <a:gd name="T91" fmla="*/ 913 h 695"/>
                <a:gd name="T92" fmla="*/ 430 w 713"/>
                <a:gd name="T93" fmla="*/ 920 h 695"/>
                <a:gd name="T94" fmla="*/ 428 w 713"/>
                <a:gd name="T95" fmla="*/ 958 h 69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13"/>
                <a:gd name="T145" fmla="*/ 0 h 695"/>
                <a:gd name="T146" fmla="*/ 713 w 713"/>
                <a:gd name="T147" fmla="*/ 695 h 69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13" h="695">
                  <a:moveTo>
                    <a:pt x="428" y="694"/>
                  </a:moveTo>
                  <a:lnTo>
                    <a:pt x="420" y="686"/>
                  </a:lnTo>
                  <a:lnTo>
                    <a:pt x="422" y="680"/>
                  </a:lnTo>
                  <a:lnTo>
                    <a:pt x="408" y="664"/>
                  </a:lnTo>
                  <a:lnTo>
                    <a:pt x="404" y="664"/>
                  </a:lnTo>
                  <a:lnTo>
                    <a:pt x="400" y="656"/>
                  </a:lnTo>
                  <a:lnTo>
                    <a:pt x="392" y="654"/>
                  </a:lnTo>
                  <a:lnTo>
                    <a:pt x="382" y="644"/>
                  </a:lnTo>
                  <a:lnTo>
                    <a:pt x="380" y="648"/>
                  </a:lnTo>
                  <a:lnTo>
                    <a:pt x="364" y="634"/>
                  </a:lnTo>
                  <a:lnTo>
                    <a:pt x="364" y="630"/>
                  </a:lnTo>
                  <a:lnTo>
                    <a:pt x="358" y="628"/>
                  </a:lnTo>
                  <a:lnTo>
                    <a:pt x="346" y="630"/>
                  </a:lnTo>
                  <a:lnTo>
                    <a:pt x="360" y="610"/>
                  </a:lnTo>
                  <a:lnTo>
                    <a:pt x="362" y="602"/>
                  </a:lnTo>
                  <a:lnTo>
                    <a:pt x="368" y="596"/>
                  </a:lnTo>
                  <a:lnTo>
                    <a:pt x="376" y="598"/>
                  </a:lnTo>
                  <a:lnTo>
                    <a:pt x="376" y="590"/>
                  </a:lnTo>
                  <a:lnTo>
                    <a:pt x="400" y="574"/>
                  </a:lnTo>
                  <a:lnTo>
                    <a:pt x="406" y="574"/>
                  </a:lnTo>
                  <a:lnTo>
                    <a:pt x="406" y="548"/>
                  </a:lnTo>
                  <a:lnTo>
                    <a:pt x="380" y="538"/>
                  </a:lnTo>
                  <a:lnTo>
                    <a:pt x="280" y="442"/>
                  </a:lnTo>
                  <a:lnTo>
                    <a:pt x="202" y="338"/>
                  </a:lnTo>
                  <a:lnTo>
                    <a:pt x="94" y="328"/>
                  </a:lnTo>
                  <a:lnTo>
                    <a:pt x="0" y="218"/>
                  </a:lnTo>
                  <a:lnTo>
                    <a:pt x="100" y="48"/>
                  </a:lnTo>
                  <a:lnTo>
                    <a:pt x="218" y="0"/>
                  </a:lnTo>
                  <a:lnTo>
                    <a:pt x="420" y="26"/>
                  </a:lnTo>
                  <a:lnTo>
                    <a:pt x="428" y="30"/>
                  </a:lnTo>
                  <a:lnTo>
                    <a:pt x="430" y="42"/>
                  </a:lnTo>
                  <a:lnTo>
                    <a:pt x="434" y="56"/>
                  </a:lnTo>
                  <a:lnTo>
                    <a:pt x="440" y="66"/>
                  </a:lnTo>
                  <a:lnTo>
                    <a:pt x="448" y="70"/>
                  </a:lnTo>
                  <a:lnTo>
                    <a:pt x="448" y="94"/>
                  </a:lnTo>
                  <a:lnTo>
                    <a:pt x="464" y="102"/>
                  </a:lnTo>
                  <a:lnTo>
                    <a:pt x="478" y="108"/>
                  </a:lnTo>
                  <a:lnTo>
                    <a:pt x="476" y="114"/>
                  </a:lnTo>
                  <a:lnTo>
                    <a:pt x="484" y="112"/>
                  </a:lnTo>
                  <a:lnTo>
                    <a:pt x="502" y="114"/>
                  </a:lnTo>
                  <a:lnTo>
                    <a:pt x="528" y="124"/>
                  </a:lnTo>
                  <a:lnTo>
                    <a:pt x="534" y="124"/>
                  </a:lnTo>
                  <a:lnTo>
                    <a:pt x="542" y="128"/>
                  </a:lnTo>
                  <a:lnTo>
                    <a:pt x="548" y="144"/>
                  </a:lnTo>
                  <a:lnTo>
                    <a:pt x="562" y="142"/>
                  </a:lnTo>
                  <a:lnTo>
                    <a:pt x="582" y="146"/>
                  </a:lnTo>
                  <a:lnTo>
                    <a:pt x="610" y="146"/>
                  </a:lnTo>
                  <a:lnTo>
                    <a:pt x="644" y="160"/>
                  </a:lnTo>
                  <a:lnTo>
                    <a:pt x="664" y="178"/>
                  </a:lnTo>
                  <a:lnTo>
                    <a:pt x="680" y="186"/>
                  </a:lnTo>
                  <a:lnTo>
                    <a:pt x="682" y="182"/>
                  </a:lnTo>
                  <a:lnTo>
                    <a:pt x="694" y="186"/>
                  </a:lnTo>
                  <a:lnTo>
                    <a:pt x="702" y="188"/>
                  </a:lnTo>
                  <a:lnTo>
                    <a:pt x="706" y="208"/>
                  </a:lnTo>
                  <a:lnTo>
                    <a:pt x="710" y="222"/>
                  </a:lnTo>
                  <a:lnTo>
                    <a:pt x="712" y="238"/>
                  </a:lnTo>
                  <a:lnTo>
                    <a:pt x="708" y="244"/>
                  </a:lnTo>
                  <a:lnTo>
                    <a:pt x="698" y="260"/>
                  </a:lnTo>
                  <a:lnTo>
                    <a:pt x="672" y="288"/>
                  </a:lnTo>
                  <a:lnTo>
                    <a:pt x="668" y="296"/>
                  </a:lnTo>
                  <a:lnTo>
                    <a:pt x="656" y="318"/>
                  </a:lnTo>
                  <a:lnTo>
                    <a:pt x="648" y="320"/>
                  </a:lnTo>
                  <a:lnTo>
                    <a:pt x="646" y="330"/>
                  </a:lnTo>
                  <a:lnTo>
                    <a:pt x="642" y="342"/>
                  </a:lnTo>
                  <a:lnTo>
                    <a:pt x="642" y="356"/>
                  </a:lnTo>
                  <a:lnTo>
                    <a:pt x="644" y="366"/>
                  </a:lnTo>
                  <a:lnTo>
                    <a:pt x="640" y="392"/>
                  </a:lnTo>
                  <a:lnTo>
                    <a:pt x="640" y="402"/>
                  </a:lnTo>
                  <a:lnTo>
                    <a:pt x="632" y="412"/>
                  </a:lnTo>
                  <a:lnTo>
                    <a:pt x="630" y="426"/>
                  </a:lnTo>
                  <a:lnTo>
                    <a:pt x="620" y="454"/>
                  </a:lnTo>
                  <a:lnTo>
                    <a:pt x="618" y="462"/>
                  </a:lnTo>
                  <a:lnTo>
                    <a:pt x="600" y="484"/>
                  </a:lnTo>
                  <a:lnTo>
                    <a:pt x="598" y="496"/>
                  </a:lnTo>
                  <a:lnTo>
                    <a:pt x="574" y="494"/>
                  </a:lnTo>
                  <a:lnTo>
                    <a:pt x="556" y="496"/>
                  </a:lnTo>
                  <a:lnTo>
                    <a:pt x="550" y="494"/>
                  </a:lnTo>
                  <a:lnTo>
                    <a:pt x="554" y="500"/>
                  </a:lnTo>
                  <a:lnTo>
                    <a:pt x="546" y="508"/>
                  </a:lnTo>
                  <a:lnTo>
                    <a:pt x="528" y="510"/>
                  </a:lnTo>
                  <a:lnTo>
                    <a:pt x="508" y="532"/>
                  </a:lnTo>
                  <a:lnTo>
                    <a:pt x="492" y="544"/>
                  </a:lnTo>
                  <a:lnTo>
                    <a:pt x="490" y="558"/>
                  </a:lnTo>
                  <a:lnTo>
                    <a:pt x="486" y="556"/>
                  </a:lnTo>
                  <a:lnTo>
                    <a:pt x="494" y="588"/>
                  </a:lnTo>
                  <a:lnTo>
                    <a:pt x="490" y="596"/>
                  </a:lnTo>
                  <a:lnTo>
                    <a:pt x="474" y="614"/>
                  </a:lnTo>
                  <a:lnTo>
                    <a:pt x="462" y="628"/>
                  </a:lnTo>
                  <a:lnTo>
                    <a:pt x="458" y="638"/>
                  </a:lnTo>
                  <a:lnTo>
                    <a:pt x="452" y="636"/>
                  </a:lnTo>
                  <a:lnTo>
                    <a:pt x="448" y="646"/>
                  </a:lnTo>
                  <a:lnTo>
                    <a:pt x="448" y="654"/>
                  </a:lnTo>
                  <a:lnTo>
                    <a:pt x="440" y="656"/>
                  </a:lnTo>
                  <a:lnTo>
                    <a:pt x="436" y="658"/>
                  </a:lnTo>
                  <a:lnTo>
                    <a:pt x="436" y="670"/>
                  </a:lnTo>
                  <a:lnTo>
                    <a:pt x="434" y="686"/>
                  </a:lnTo>
                  <a:lnTo>
                    <a:pt x="428" y="694"/>
                  </a:lnTo>
                </a:path>
              </a:pathLst>
            </a:custGeom>
            <a:solidFill>
              <a:schemeClr val="hlink"/>
            </a:solidFill>
            <a:ln w="12700" cap="rnd">
              <a:solidFill>
                <a:schemeClr val="bg1"/>
              </a:solidFill>
              <a:round/>
              <a:headEnd/>
              <a:tailEnd/>
            </a:ln>
          </p:spPr>
          <p:txBody>
            <a:bodyPr/>
            <a:lstStyle/>
            <a:p>
              <a:endParaRPr lang="en-US"/>
            </a:p>
          </p:txBody>
        </p:sp>
        <p:sp>
          <p:nvSpPr>
            <p:cNvPr id="13336" name="Freeform 413"/>
            <p:cNvSpPr>
              <a:spLocks/>
            </p:cNvSpPr>
            <p:nvPr/>
          </p:nvSpPr>
          <p:spPr bwMode="ltGray">
            <a:xfrm>
              <a:off x="1432" y="3367"/>
              <a:ext cx="154" cy="184"/>
            </a:xfrm>
            <a:custGeom>
              <a:avLst/>
              <a:gdLst>
                <a:gd name="T0" fmla="*/ 85 w 155"/>
                <a:gd name="T1" fmla="*/ 22 h 165"/>
                <a:gd name="T2" fmla="*/ 85 w 155"/>
                <a:gd name="T3" fmla="*/ 45 h 165"/>
                <a:gd name="T4" fmla="*/ 89 w 155"/>
                <a:gd name="T5" fmla="*/ 58 h 165"/>
                <a:gd name="T6" fmla="*/ 89 w 155"/>
                <a:gd name="T7" fmla="*/ 88 h 165"/>
                <a:gd name="T8" fmla="*/ 99 w 155"/>
                <a:gd name="T9" fmla="*/ 86 h 165"/>
                <a:gd name="T10" fmla="*/ 111 w 155"/>
                <a:gd name="T11" fmla="*/ 93 h 165"/>
                <a:gd name="T12" fmla="*/ 113 w 155"/>
                <a:gd name="T13" fmla="*/ 86 h 165"/>
                <a:gd name="T14" fmla="*/ 117 w 155"/>
                <a:gd name="T15" fmla="*/ 86 h 165"/>
                <a:gd name="T16" fmla="*/ 123 w 155"/>
                <a:gd name="T17" fmla="*/ 88 h 165"/>
                <a:gd name="T18" fmla="*/ 127 w 155"/>
                <a:gd name="T19" fmla="*/ 95 h 165"/>
                <a:gd name="T20" fmla="*/ 131 w 155"/>
                <a:gd name="T21" fmla="*/ 113 h 165"/>
                <a:gd name="T22" fmla="*/ 133 w 155"/>
                <a:gd name="T23" fmla="*/ 128 h 165"/>
                <a:gd name="T24" fmla="*/ 137 w 155"/>
                <a:gd name="T25" fmla="*/ 136 h 165"/>
                <a:gd name="T26" fmla="*/ 141 w 155"/>
                <a:gd name="T27" fmla="*/ 136 h 165"/>
                <a:gd name="T28" fmla="*/ 143 w 155"/>
                <a:gd name="T29" fmla="*/ 130 h 165"/>
                <a:gd name="T30" fmla="*/ 147 w 155"/>
                <a:gd name="T31" fmla="*/ 128 h 165"/>
                <a:gd name="T32" fmla="*/ 151 w 155"/>
                <a:gd name="T33" fmla="*/ 136 h 165"/>
                <a:gd name="T34" fmla="*/ 151 w 155"/>
                <a:gd name="T35" fmla="*/ 142 h 165"/>
                <a:gd name="T36" fmla="*/ 151 w 155"/>
                <a:gd name="T37" fmla="*/ 170 h 165"/>
                <a:gd name="T38" fmla="*/ 147 w 155"/>
                <a:gd name="T39" fmla="*/ 196 h 165"/>
                <a:gd name="T40" fmla="*/ 143 w 155"/>
                <a:gd name="T41" fmla="*/ 205 h 165"/>
                <a:gd name="T42" fmla="*/ 137 w 155"/>
                <a:gd name="T43" fmla="*/ 212 h 165"/>
                <a:gd name="T44" fmla="*/ 131 w 155"/>
                <a:gd name="T45" fmla="*/ 216 h 165"/>
                <a:gd name="T46" fmla="*/ 123 w 155"/>
                <a:gd name="T47" fmla="*/ 225 h 165"/>
                <a:gd name="T48" fmla="*/ 117 w 155"/>
                <a:gd name="T49" fmla="*/ 225 h 165"/>
                <a:gd name="T50" fmla="*/ 113 w 155"/>
                <a:gd name="T51" fmla="*/ 227 h 165"/>
                <a:gd name="T52" fmla="*/ 107 w 155"/>
                <a:gd name="T53" fmla="*/ 219 h 165"/>
                <a:gd name="T54" fmla="*/ 95 w 155"/>
                <a:gd name="T55" fmla="*/ 216 h 165"/>
                <a:gd name="T56" fmla="*/ 83 w 155"/>
                <a:gd name="T57" fmla="*/ 221 h 165"/>
                <a:gd name="T58" fmla="*/ 89 w 155"/>
                <a:gd name="T59" fmla="*/ 201 h 165"/>
                <a:gd name="T60" fmla="*/ 91 w 155"/>
                <a:gd name="T61" fmla="*/ 190 h 165"/>
                <a:gd name="T62" fmla="*/ 95 w 155"/>
                <a:gd name="T63" fmla="*/ 181 h 165"/>
                <a:gd name="T64" fmla="*/ 95 w 155"/>
                <a:gd name="T65" fmla="*/ 164 h 165"/>
                <a:gd name="T66" fmla="*/ 89 w 155"/>
                <a:gd name="T67" fmla="*/ 158 h 165"/>
                <a:gd name="T68" fmla="*/ 83 w 155"/>
                <a:gd name="T69" fmla="*/ 161 h 165"/>
                <a:gd name="T70" fmla="*/ 74 w 155"/>
                <a:gd name="T71" fmla="*/ 158 h 165"/>
                <a:gd name="T72" fmla="*/ 70 w 155"/>
                <a:gd name="T73" fmla="*/ 147 h 165"/>
                <a:gd name="T74" fmla="*/ 62 w 155"/>
                <a:gd name="T75" fmla="*/ 139 h 165"/>
                <a:gd name="T76" fmla="*/ 48 w 155"/>
                <a:gd name="T77" fmla="*/ 139 h 165"/>
                <a:gd name="T78" fmla="*/ 44 w 155"/>
                <a:gd name="T79" fmla="*/ 130 h 165"/>
                <a:gd name="T80" fmla="*/ 40 w 155"/>
                <a:gd name="T81" fmla="*/ 125 h 165"/>
                <a:gd name="T82" fmla="*/ 32 w 155"/>
                <a:gd name="T83" fmla="*/ 122 h 165"/>
                <a:gd name="T84" fmla="*/ 20 w 155"/>
                <a:gd name="T85" fmla="*/ 99 h 165"/>
                <a:gd name="T86" fmla="*/ 12 w 155"/>
                <a:gd name="T87" fmla="*/ 88 h 165"/>
                <a:gd name="T88" fmla="*/ 0 w 155"/>
                <a:gd name="T89" fmla="*/ 39 h 165"/>
                <a:gd name="T90" fmla="*/ 40 w 155"/>
                <a:gd name="T91" fmla="*/ 0 h 165"/>
                <a:gd name="T92" fmla="*/ 85 w 155"/>
                <a:gd name="T93" fmla="*/ 22 h 16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55"/>
                <a:gd name="T142" fmla="*/ 0 h 165"/>
                <a:gd name="T143" fmla="*/ 155 w 155"/>
                <a:gd name="T144" fmla="*/ 165 h 16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55" h="165">
                  <a:moveTo>
                    <a:pt x="88" y="16"/>
                  </a:moveTo>
                  <a:lnTo>
                    <a:pt x="88" y="32"/>
                  </a:lnTo>
                  <a:lnTo>
                    <a:pt x="92" y="42"/>
                  </a:lnTo>
                  <a:lnTo>
                    <a:pt x="92" y="64"/>
                  </a:lnTo>
                  <a:lnTo>
                    <a:pt x="102" y="62"/>
                  </a:lnTo>
                  <a:lnTo>
                    <a:pt x="114" y="66"/>
                  </a:lnTo>
                  <a:lnTo>
                    <a:pt x="116" y="62"/>
                  </a:lnTo>
                  <a:lnTo>
                    <a:pt x="120" y="62"/>
                  </a:lnTo>
                  <a:lnTo>
                    <a:pt x="126" y="64"/>
                  </a:lnTo>
                  <a:lnTo>
                    <a:pt x="130" y="68"/>
                  </a:lnTo>
                  <a:lnTo>
                    <a:pt x="134" y="82"/>
                  </a:lnTo>
                  <a:lnTo>
                    <a:pt x="136" y="92"/>
                  </a:lnTo>
                  <a:lnTo>
                    <a:pt x="140" y="98"/>
                  </a:lnTo>
                  <a:lnTo>
                    <a:pt x="144" y="98"/>
                  </a:lnTo>
                  <a:lnTo>
                    <a:pt x="146" y="94"/>
                  </a:lnTo>
                  <a:lnTo>
                    <a:pt x="150" y="92"/>
                  </a:lnTo>
                  <a:lnTo>
                    <a:pt x="154" y="98"/>
                  </a:lnTo>
                  <a:lnTo>
                    <a:pt x="154" y="102"/>
                  </a:lnTo>
                  <a:lnTo>
                    <a:pt x="154" y="122"/>
                  </a:lnTo>
                  <a:lnTo>
                    <a:pt x="150" y="142"/>
                  </a:lnTo>
                  <a:lnTo>
                    <a:pt x="146" y="148"/>
                  </a:lnTo>
                  <a:lnTo>
                    <a:pt x="140" y="152"/>
                  </a:lnTo>
                  <a:lnTo>
                    <a:pt x="134" y="156"/>
                  </a:lnTo>
                  <a:lnTo>
                    <a:pt x="126" y="162"/>
                  </a:lnTo>
                  <a:lnTo>
                    <a:pt x="120" y="162"/>
                  </a:lnTo>
                  <a:lnTo>
                    <a:pt x="116" y="164"/>
                  </a:lnTo>
                  <a:lnTo>
                    <a:pt x="110" y="158"/>
                  </a:lnTo>
                  <a:lnTo>
                    <a:pt x="98" y="156"/>
                  </a:lnTo>
                  <a:lnTo>
                    <a:pt x="86" y="160"/>
                  </a:lnTo>
                  <a:lnTo>
                    <a:pt x="92" y="144"/>
                  </a:lnTo>
                  <a:lnTo>
                    <a:pt x="94" y="136"/>
                  </a:lnTo>
                  <a:lnTo>
                    <a:pt x="98" y="130"/>
                  </a:lnTo>
                  <a:lnTo>
                    <a:pt x="98" y="118"/>
                  </a:lnTo>
                  <a:lnTo>
                    <a:pt x="92" y="114"/>
                  </a:lnTo>
                  <a:lnTo>
                    <a:pt x="86" y="116"/>
                  </a:lnTo>
                  <a:lnTo>
                    <a:pt x="74" y="114"/>
                  </a:lnTo>
                  <a:lnTo>
                    <a:pt x="70" y="106"/>
                  </a:lnTo>
                  <a:lnTo>
                    <a:pt x="62" y="100"/>
                  </a:lnTo>
                  <a:lnTo>
                    <a:pt x="48" y="100"/>
                  </a:lnTo>
                  <a:lnTo>
                    <a:pt x="44" y="94"/>
                  </a:lnTo>
                  <a:lnTo>
                    <a:pt x="40" y="90"/>
                  </a:lnTo>
                  <a:lnTo>
                    <a:pt x="32" y="88"/>
                  </a:lnTo>
                  <a:lnTo>
                    <a:pt x="20" y="72"/>
                  </a:lnTo>
                  <a:lnTo>
                    <a:pt x="12" y="64"/>
                  </a:lnTo>
                  <a:lnTo>
                    <a:pt x="0" y="28"/>
                  </a:lnTo>
                  <a:lnTo>
                    <a:pt x="40" y="0"/>
                  </a:lnTo>
                  <a:lnTo>
                    <a:pt x="88" y="16"/>
                  </a:lnTo>
                </a:path>
              </a:pathLst>
            </a:custGeom>
            <a:solidFill>
              <a:schemeClr val="hlink"/>
            </a:solidFill>
            <a:ln w="12700" cap="rnd">
              <a:solidFill>
                <a:schemeClr val="bg1"/>
              </a:solidFill>
              <a:round/>
              <a:headEnd/>
              <a:tailEnd/>
            </a:ln>
          </p:spPr>
          <p:txBody>
            <a:bodyPr/>
            <a:lstStyle/>
            <a:p>
              <a:endParaRPr lang="en-US"/>
            </a:p>
          </p:txBody>
        </p:sp>
        <p:sp>
          <p:nvSpPr>
            <p:cNvPr id="13337" name="Freeform 414"/>
            <p:cNvSpPr>
              <a:spLocks/>
            </p:cNvSpPr>
            <p:nvPr/>
          </p:nvSpPr>
          <p:spPr bwMode="ltGray">
            <a:xfrm>
              <a:off x="1310" y="3192"/>
              <a:ext cx="216" cy="265"/>
            </a:xfrm>
            <a:custGeom>
              <a:avLst/>
              <a:gdLst>
                <a:gd name="T0" fmla="*/ 16 w 217"/>
                <a:gd name="T1" fmla="*/ 36 h 237"/>
                <a:gd name="T2" fmla="*/ 38 w 217"/>
                <a:gd name="T3" fmla="*/ 28 h 237"/>
                <a:gd name="T4" fmla="*/ 44 w 217"/>
                <a:gd name="T5" fmla="*/ 20 h 237"/>
                <a:gd name="T6" fmla="*/ 68 w 217"/>
                <a:gd name="T7" fmla="*/ 9 h 237"/>
                <a:gd name="T8" fmla="*/ 76 w 217"/>
                <a:gd name="T9" fmla="*/ 22 h 237"/>
                <a:gd name="T10" fmla="*/ 76 w 217"/>
                <a:gd name="T11" fmla="*/ 45 h 237"/>
                <a:gd name="T12" fmla="*/ 82 w 217"/>
                <a:gd name="T13" fmla="*/ 59 h 237"/>
                <a:gd name="T14" fmla="*/ 106 w 217"/>
                <a:gd name="T15" fmla="*/ 67 h 237"/>
                <a:gd name="T16" fmla="*/ 113 w 217"/>
                <a:gd name="T17" fmla="*/ 75 h 237"/>
                <a:gd name="T18" fmla="*/ 131 w 217"/>
                <a:gd name="T19" fmla="*/ 84 h 237"/>
                <a:gd name="T20" fmla="*/ 153 w 217"/>
                <a:gd name="T21" fmla="*/ 97 h 237"/>
                <a:gd name="T22" fmla="*/ 159 w 217"/>
                <a:gd name="T23" fmla="*/ 117 h 237"/>
                <a:gd name="T24" fmla="*/ 157 w 217"/>
                <a:gd name="T25" fmla="*/ 131 h 237"/>
                <a:gd name="T26" fmla="*/ 193 w 217"/>
                <a:gd name="T27" fmla="*/ 159 h 237"/>
                <a:gd name="T28" fmla="*/ 203 w 217"/>
                <a:gd name="T29" fmla="*/ 184 h 237"/>
                <a:gd name="T30" fmla="*/ 213 w 217"/>
                <a:gd name="T31" fmla="*/ 206 h 237"/>
                <a:gd name="T32" fmla="*/ 207 w 217"/>
                <a:gd name="T33" fmla="*/ 235 h 237"/>
                <a:gd name="T34" fmla="*/ 189 w 217"/>
                <a:gd name="T35" fmla="*/ 235 h 237"/>
                <a:gd name="T36" fmla="*/ 141 w 217"/>
                <a:gd name="T37" fmla="*/ 249 h 237"/>
                <a:gd name="T38" fmla="*/ 133 w 217"/>
                <a:gd name="T39" fmla="*/ 274 h 237"/>
                <a:gd name="T40" fmla="*/ 135 w 217"/>
                <a:gd name="T41" fmla="*/ 287 h 237"/>
                <a:gd name="T42" fmla="*/ 123 w 217"/>
                <a:gd name="T43" fmla="*/ 305 h 237"/>
                <a:gd name="T44" fmla="*/ 109 w 217"/>
                <a:gd name="T45" fmla="*/ 305 h 237"/>
                <a:gd name="T46" fmla="*/ 106 w 217"/>
                <a:gd name="T47" fmla="*/ 328 h 237"/>
                <a:gd name="T48" fmla="*/ 102 w 217"/>
                <a:gd name="T49" fmla="*/ 313 h 237"/>
                <a:gd name="T50" fmla="*/ 90 w 217"/>
                <a:gd name="T51" fmla="*/ 307 h 237"/>
                <a:gd name="T52" fmla="*/ 78 w 217"/>
                <a:gd name="T53" fmla="*/ 303 h 237"/>
                <a:gd name="T54" fmla="*/ 70 w 217"/>
                <a:gd name="T55" fmla="*/ 305 h 237"/>
                <a:gd name="T56" fmla="*/ 52 w 217"/>
                <a:gd name="T57" fmla="*/ 330 h 237"/>
                <a:gd name="T58" fmla="*/ 50 w 217"/>
                <a:gd name="T59" fmla="*/ 321 h 237"/>
                <a:gd name="T60" fmla="*/ 30 w 217"/>
                <a:gd name="T61" fmla="*/ 268 h 237"/>
                <a:gd name="T62" fmla="*/ 34 w 217"/>
                <a:gd name="T63" fmla="*/ 240 h 237"/>
                <a:gd name="T64" fmla="*/ 26 w 217"/>
                <a:gd name="T65" fmla="*/ 233 h 237"/>
                <a:gd name="T66" fmla="*/ 24 w 217"/>
                <a:gd name="T67" fmla="*/ 210 h 237"/>
                <a:gd name="T68" fmla="*/ 6 w 217"/>
                <a:gd name="T69" fmla="*/ 102 h 23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17"/>
                <a:gd name="T106" fmla="*/ 0 h 237"/>
                <a:gd name="T107" fmla="*/ 217 w 217"/>
                <a:gd name="T108" fmla="*/ 237 h 23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17" h="237">
                  <a:moveTo>
                    <a:pt x="0" y="26"/>
                  </a:moveTo>
                  <a:lnTo>
                    <a:pt x="16" y="26"/>
                  </a:lnTo>
                  <a:lnTo>
                    <a:pt x="32" y="18"/>
                  </a:lnTo>
                  <a:lnTo>
                    <a:pt x="38" y="20"/>
                  </a:lnTo>
                  <a:lnTo>
                    <a:pt x="44" y="18"/>
                  </a:lnTo>
                  <a:lnTo>
                    <a:pt x="44" y="14"/>
                  </a:lnTo>
                  <a:lnTo>
                    <a:pt x="48" y="6"/>
                  </a:lnTo>
                  <a:lnTo>
                    <a:pt x="68" y="6"/>
                  </a:lnTo>
                  <a:lnTo>
                    <a:pt x="74" y="0"/>
                  </a:lnTo>
                  <a:lnTo>
                    <a:pt x="76" y="16"/>
                  </a:lnTo>
                  <a:lnTo>
                    <a:pt x="78" y="28"/>
                  </a:lnTo>
                  <a:lnTo>
                    <a:pt x="76" y="32"/>
                  </a:lnTo>
                  <a:lnTo>
                    <a:pt x="76" y="36"/>
                  </a:lnTo>
                  <a:lnTo>
                    <a:pt x="82" y="42"/>
                  </a:lnTo>
                  <a:lnTo>
                    <a:pt x="96" y="50"/>
                  </a:lnTo>
                  <a:lnTo>
                    <a:pt x="106" y="48"/>
                  </a:lnTo>
                  <a:lnTo>
                    <a:pt x="112" y="52"/>
                  </a:lnTo>
                  <a:lnTo>
                    <a:pt x="116" y="54"/>
                  </a:lnTo>
                  <a:lnTo>
                    <a:pt x="124" y="58"/>
                  </a:lnTo>
                  <a:lnTo>
                    <a:pt x="134" y="60"/>
                  </a:lnTo>
                  <a:lnTo>
                    <a:pt x="142" y="70"/>
                  </a:lnTo>
                  <a:lnTo>
                    <a:pt x="156" y="70"/>
                  </a:lnTo>
                  <a:lnTo>
                    <a:pt x="160" y="74"/>
                  </a:lnTo>
                  <a:lnTo>
                    <a:pt x="162" y="84"/>
                  </a:lnTo>
                  <a:lnTo>
                    <a:pt x="164" y="94"/>
                  </a:lnTo>
                  <a:lnTo>
                    <a:pt x="160" y="94"/>
                  </a:lnTo>
                  <a:lnTo>
                    <a:pt x="170" y="114"/>
                  </a:lnTo>
                  <a:lnTo>
                    <a:pt x="196" y="114"/>
                  </a:lnTo>
                  <a:lnTo>
                    <a:pt x="200" y="130"/>
                  </a:lnTo>
                  <a:lnTo>
                    <a:pt x="206" y="132"/>
                  </a:lnTo>
                  <a:lnTo>
                    <a:pt x="210" y="136"/>
                  </a:lnTo>
                  <a:lnTo>
                    <a:pt x="216" y="148"/>
                  </a:lnTo>
                  <a:lnTo>
                    <a:pt x="214" y="158"/>
                  </a:lnTo>
                  <a:lnTo>
                    <a:pt x="210" y="168"/>
                  </a:lnTo>
                  <a:lnTo>
                    <a:pt x="208" y="182"/>
                  </a:lnTo>
                  <a:lnTo>
                    <a:pt x="192" y="168"/>
                  </a:lnTo>
                  <a:lnTo>
                    <a:pt x="166" y="168"/>
                  </a:lnTo>
                  <a:lnTo>
                    <a:pt x="144" y="178"/>
                  </a:lnTo>
                  <a:lnTo>
                    <a:pt x="140" y="188"/>
                  </a:lnTo>
                  <a:lnTo>
                    <a:pt x="136" y="196"/>
                  </a:lnTo>
                  <a:lnTo>
                    <a:pt x="138" y="198"/>
                  </a:lnTo>
                  <a:lnTo>
                    <a:pt x="138" y="206"/>
                  </a:lnTo>
                  <a:lnTo>
                    <a:pt x="132" y="220"/>
                  </a:lnTo>
                  <a:lnTo>
                    <a:pt x="126" y="218"/>
                  </a:lnTo>
                  <a:lnTo>
                    <a:pt x="122" y="216"/>
                  </a:lnTo>
                  <a:lnTo>
                    <a:pt x="112" y="218"/>
                  </a:lnTo>
                  <a:lnTo>
                    <a:pt x="108" y="228"/>
                  </a:lnTo>
                  <a:lnTo>
                    <a:pt x="106" y="234"/>
                  </a:lnTo>
                  <a:lnTo>
                    <a:pt x="100" y="228"/>
                  </a:lnTo>
                  <a:lnTo>
                    <a:pt x="102" y="224"/>
                  </a:lnTo>
                  <a:lnTo>
                    <a:pt x="100" y="218"/>
                  </a:lnTo>
                  <a:lnTo>
                    <a:pt x="90" y="220"/>
                  </a:lnTo>
                  <a:lnTo>
                    <a:pt x="84" y="222"/>
                  </a:lnTo>
                  <a:lnTo>
                    <a:pt x="78" y="216"/>
                  </a:lnTo>
                  <a:lnTo>
                    <a:pt x="70" y="216"/>
                  </a:lnTo>
                  <a:lnTo>
                    <a:pt x="70" y="218"/>
                  </a:lnTo>
                  <a:lnTo>
                    <a:pt x="62" y="228"/>
                  </a:lnTo>
                  <a:lnTo>
                    <a:pt x="52" y="236"/>
                  </a:lnTo>
                  <a:lnTo>
                    <a:pt x="50" y="236"/>
                  </a:lnTo>
                  <a:lnTo>
                    <a:pt x="50" y="230"/>
                  </a:lnTo>
                  <a:lnTo>
                    <a:pt x="44" y="214"/>
                  </a:lnTo>
                  <a:lnTo>
                    <a:pt x="30" y="192"/>
                  </a:lnTo>
                  <a:lnTo>
                    <a:pt x="30" y="178"/>
                  </a:lnTo>
                  <a:lnTo>
                    <a:pt x="34" y="172"/>
                  </a:lnTo>
                  <a:lnTo>
                    <a:pt x="30" y="170"/>
                  </a:lnTo>
                  <a:lnTo>
                    <a:pt x="26" y="166"/>
                  </a:lnTo>
                  <a:lnTo>
                    <a:pt x="24" y="162"/>
                  </a:lnTo>
                  <a:lnTo>
                    <a:pt x="24" y="150"/>
                  </a:lnTo>
                  <a:lnTo>
                    <a:pt x="6" y="130"/>
                  </a:lnTo>
                  <a:lnTo>
                    <a:pt x="6" y="72"/>
                  </a:lnTo>
                  <a:lnTo>
                    <a:pt x="0" y="26"/>
                  </a:lnTo>
                </a:path>
              </a:pathLst>
            </a:custGeom>
            <a:solidFill>
              <a:schemeClr val="hlink"/>
            </a:solidFill>
            <a:ln w="12700" cap="rnd">
              <a:solidFill>
                <a:schemeClr val="bg1"/>
              </a:solidFill>
              <a:round/>
              <a:headEnd/>
              <a:tailEnd/>
            </a:ln>
          </p:spPr>
          <p:txBody>
            <a:bodyPr/>
            <a:lstStyle/>
            <a:p>
              <a:endParaRPr lang="en-US"/>
            </a:p>
          </p:txBody>
        </p:sp>
        <p:sp>
          <p:nvSpPr>
            <p:cNvPr id="13338" name="Freeform 415"/>
            <p:cNvSpPr>
              <a:spLocks/>
            </p:cNvSpPr>
            <p:nvPr/>
          </p:nvSpPr>
          <p:spPr bwMode="ltGray">
            <a:xfrm>
              <a:off x="1110" y="3002"/>
              <a:ext cx="221" cy="363"/>
            </a:xfrm>
            <a:custGeom>
              <a:avLst/>
              <a:gdLst>
                <a:gd name="T0" fmla="*/ 174 w 223"/>
                <a:gd name="T1" fmla="*/ 106 h 325"/>
                <a:gd name="T2" fmla="*/ 159 w 223"/>
                <a:gd name="T3" fmla="*/ 115 h 325"/>
                <a:gd name="T4" fmla="*/ 141 w 223"/>
                <a:gd name="T5" fmla="*/ 126 h 325"/>
                <a:gd name="T6" fmla="*/ 135 w 223"/>
                <a:gd name="T7" fmla="*/ 151 h 325"/>
                <a:gd name="T8" fmla="*/ 131 w 223"/>
                <a:gd name="T9" fmla="*/ 168 h 325"/>
                <a:gd name="T10" fmla="*/ 123 w 223"/>
                <a:gd name="T11" fmla="*/ 190 h 325"/>
                <a:gd name="T12" fmla="*/ 135 w 223"/>
                <a:gd name="T13" fmla="*/ 231 h 325"/>
                <a:gd name="T14" fmla="*/ 159 w 223"/>
                <a:gd name="T15" fmla="*/ 251 h 325"/>
                <a:gd name="T16" fmla="*/ 170 w 223"/>
                <a:gd name="T17" fmla="*/ 246 h 325"/>
                <a:gd name="T18" fmla="*/ 184 w 223"/>
                <a:gd name="T19" fmla="*/ 231 h 325"/>
                <a:gd name="T20" fmla="*/ 184 w 223"/>
                <a:gd name="T21" fmla="*/ 270 h 325"/>
                <a:gd name="T22" fmla="*/ 202 w 223"/>
                <a:gd name="T23" fmla="*/ 270 h 325"/>
                <a:gd name="T24" fmla="*/ 210 w 223"/>
                <a:gd name="T25" fmla="*/ 323 h 325"/>
                <a:gd name="T26" fmla="*/ 212 w 223"/>
                <a:gd name="T27" fmla="*/ 348 h 325"/>
                <a:gd name="T28" fmla="*/ 216 w 223"/>
                <a:gd name="T29" fmla="*/ 402 h 325"/>
                <a:gd name="T30" fmla="*/ 208 w 223"/>
                <a:gd name="T31" fmla="*/ 415 h 325"/>
                <a:gd name="T32" fmla="*/ 206 w 223"/>
                <a:gd name="T33" fmla="*/ 449 h 325"/>
                <a:gd name="T34" fmla="*/ 182 w 223"/>
                <a:gd name="T35" fmla="*/ 438 h 325"/>
                <a:gd name="T36" fmla="*/ 165 w 223"/>
                <a:gd name="T37" fmla="*/ 418 h 325"/>
                <a:gd name="T38" fmla="*/ 155 w 223"/>
                <a:gd name="T39" fmla="*/ 404 h 325"/>
                <a:gd name="T40" fmla="*/ 143 w 223"/>
                <a:gd name="T41" fmla="*/ 402 h 325"/>
                <a:gd name="T42" fmla="*/ 125 w 223"/>
                <a:gd name="T43" fmla="*/ 388 h 325"/>
                <a:gd name="T44" fmla="*/ 107 w 223"/>
                <a:gd name="T45" fmla="*/ 365 h 325"/>
                <a:gd name="T46" fmla="*/ 91 w 223"/>
                <a:gd name="T47" fmla="*/ 334 h 325"/>
                <a:gd name="T48" fmla="*/ 73 w 223"/>
                <a:gd name="T49" fmla="*/ 296 h 325"/>
                <a:gd name="T50" fmla="*/ 63 w 223"/>
                <a:gd name="T51" fmla="*/ 276 h 325"/>
                <a:gd name="T52" fmla="*/ 55 w 223"/>
                <a:gd name="T53" fmla="*/ 246 h 325"/>
                <a:gd name="T54" fmla="*/ 42 w 223"/>
                <a:gd name="T55" fmla="*/ 212 h 325"/>
                <a:gd name="T56" fmla="*/ 24 w 223"/>
                <a:gd name="T57" fmla="*/ 172 h 325"/>
                <a:gd name="T58" fmla="*/ 6 w 223"/>
                <a:gd name="T59" fmla="*/ 147 h 325"/>
                <a:gd name="T60" fmla="*/ 0 w 223"/>
                <a:gd name="T61" fmla="*/ 126 h 325"/>
                <a:gd name="T62" fmla="*/ 2 w 223"/>
                <a:gd name="T63" fmla="*/ 104 h 325"/>
                <a:gd name="T64" fmla="*/ 28 w 223"/>
                <a:gd name="T65" fmla="*/ 86 h 325"/>
                <a:gd name="T66" fmla="*/ 161 w 223"/>
                <a:gd name="T67" fmla="*/ 39 h 325"/>
                <a:gd name="T68" fmla="*/ 182 w 223"/>
                <a:gd name="T69" fmla="*/ 97 h 3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23"/>
                <a:gd name="T106" fmla="*/ 0 h 325"/>
                <a:gd name="T107" fmla="*/ 223 w 223"/>
                <a:gd name="T108" fmla="*/ 325 h 3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23" h="325">
                  <a:moveTo>
                    <a:pt x="188" y="70"/>
                  </a:moveTo>
                  <a:lnTo>
                    <a:pt x="180" y="76"/>
                  </a:lnTo>
                  <a:lnTo>
                    <a:pt x="170" y="84"/>
                  </a:lnTo>
                  <a:lnTo>
                    <a:pt x="162" y="82"/>
                  </a:lnTo>
                  <a:lnTo>
                    <a:pt x="154" y="88"/>
                  </a:lnTo>
                  <a:lnTo>
                    <a:pt x="144" y="90"/>
                  </a:lnTo>
                  <a:lnTo>
                    <a:pt x="142" y="102"/>
                  </a:lnTo>
                  <a:lnTo>
                    <a:pt x="138" y="108"/>
                  </a:lnTo>
                  <a:lnTo>
                    <a:pt x="142" y="116"/>
                  </a:lnTo>
                  <a:lnTo>
                    <a:pt x="134" y="120"/>
                  </a:lnTo>
                  <a:lnTo>
                    <a:pt x="130" y="128"/>
                  </a:lnTo>
                  <a:lnTo>
                    <a:pt x="126" y="136"/>
                  </a:lnTo>
                  <a:lnTo>
                    <a:pt x="142" y="160"/>
                  </a:lnTo>
                  <a:lnTo>
                    <a:pt x="138" y="166"/>
                  </a:lnTo>
                  <a:lnTo>
                    <a:pt x="154" y="164"/>
                  </a:lnTo>
                  <a:lnTo>
                    <a:pt x="162" y="180"/>
                  </a:lnTo>
                  <a:lnTo>
                    <a:pt x="166" y="174"/>
                  </a:lnTo>
                  <a:lnTo>
                    <a:pt x="176" y="176"/>
                  </a:lnTo>
                  <a:lnTo>
                    <a:pt x="184" y="164"/>
                  </a:lnTo>
                  <a:lnTo>
                    <a:pt x="190" y="166"/>
                  </a:lnTo>
                  <a:lnTo>
                    <a:pt x="188" y="176"/>
                  </a:lnTo>
                  <a:lnTo>
                    <a:pt x="190" y="194"/>
                  </a:lnTo>
                  <a:lnTo>
                    <a:pt x="200" y="194"/>
                  </a:lnTo>
                  <a:lnTo>
                    <a:pt x="208" y="194"/>
                  </a:lnTo>
                  <a:lnTo>
                    <a:pt x="220" y="218"/>
                  </a:lnTo>
                  <a:lnTo>
                    <a:pt x="216" y="232"/>
                  </a:lnTo>
                  <a:lnTo>
                    <a:pt x="216" y="244"/>
                  </a:lnTo>
                  <a:lnTo>
                    <a:pt x="218" y="250"/>
                  </a:lnTo>
                  <a:lnTo>
                    <a:pt x="216" y="256"/>
                  </a:lnTo>
                  <a:lnTo>
                    <a:pt x="222" y="288"/>
                  </a:lnTo>
                  <a:lnTo>
                    <a:pt x="220" y="296"/>
                  </a:lnTo>
                  <a:lnTo>
                    <a:pt x="214" y="298"/>
                  </a:lnTo>
                  <a:lnTo>
                    <a:pt x="212" y="308"/>
                  </a:lnTo>
                  <a:lnTo>
                    <a:pt x="212" y="322"/>
                  </a:lnTo>
                  <a:lnTo>
                    <a:pt x="198" y="324"/>
                  </a:lnTo>
                  <a:lnTo>
                    <a:pt x="188" y="314"/>
                  </a:lnTo>
                  <a:lnTo>
                    <a:pt x="180" y="312"/>
                  </a:lnTo>
                  <a:lnTo>
                    <a:pt x="170" y="300"/>
                  </a:lnTo>
                  <a:lnTo>
                    <a:pt x="166" y="300"/>
                  </a:lnTo>
                  <a:lnTo>
                    <a:pt x="158" y="290"/>
                  </a:lnTo>
                  <a:lnTo>
                    <a:pt x="156" y="292"/>
                  </a:lnTo>
                  <a:lnTo>
                    <a:pt x="146" y="288"/>
                  </a:lnTo>
                  <a:lnTo>
                    <a:pt x="136" y="286"/>
                  </a:lnTo>
                  <a:lnTo>
                    <a:pt x="128" y="278"/>
                  </a:lnTo>
                  <a:lnTo>
                    <a:pt x="116" y="272"/>
                  </a:lnTo>
                  <a:lnTo>
                    <a:pt x="110" y="262"/>
                  </a:lnTo>
                  <a:lnTo>
                    <a:pt x="90" y="246"/>
                  </a:lnTo>
                  <a:lnTo>
                    <a:pt x="94" y="240"/>
                  </a:lnTo>
                  <a:lnTo>
                    <a:pt x="80" y="218"/>
                  </a:lnTo>
                  <a:lnTo>
                    <a:pt x="76" y="212"/>
                  </a:lnTo>
                  <a:lnTo>
                    <a:pt x="72" y="204"/>
                  </a:lnTo>
                  <a:lnTo>
                    <a:pt x="66" y="198"/>
                  </a:lnTo>
                  <a:lnTo>
                    <a:pt x="56" y="186"/>
                  </a:lnTo>
                  <a:lnTo>
                    <a:pt x="58" y="176"/>
                  </a:lnTo>
                  <a:lnTo>
                    <a:pt x="52" y="164"/>
                  </a:lnTo>
                  <a:lnTo>
                    <a:pt x="42" y="152"/>
                  </a:lnTo>
                  <a:lnTo>
                    <a:pt x="32" y="140"/>
                  </a:lnTo>
                  <a:lnTo>
                    <a:pt x="24" y="124"/>
                  </a:lnTo>
                  <a:lnTo>
                    <a:pt x="12" y="116"/>
                  </a:lnTo>
                  <a:lnTo>
                    <a:pt x="6" y="106"/>
                  </a:lnTo>
                  <a:lnTo>
                    <a:pt x="4" y="102"/>
                  </a:lnTo>
                  <a:lnTo>
                    <a:pt x="0" y="90"/>
                  </a:lnTo>
                  <a:lnTo>
                    <a:pt x="0" y="84"/>
                  </a:lnTo>
                  <a:lnTo>
                    <a:pt x="2" y="74"/>
                  </a:lnTo>
                  <a:lnTo>
                    <a:pt x="12" y="68"/>
                  </a:lnTo>
                  <a:lnTo>
                    <a:pt x="28" y="62"/>
                  </a:lnTo>
                  <a:lnTo>
                    <a:pt x="94" y="0"/>
                  </a:lnTo>
                  <a:lnTo>
                    <a:pt x="164" y="28"/>
                  </a:lnTo>
                  <a:lnTo>
                    <a:pt x="196" y="48"/>
                  </a:lnTo>
                  <a:lnTo>
                    <a:pt x="188" y="70"/>
                  </a:lnTo>
                </a:path>
              </a:pathLst>
            </a:custGeom>
            <a:solidFill>
              <a:schemeClr val="hlink"/>
            </a:solidFill>
            <a:ln w="12700" cap="rnd">
              <a:solidFill>
                <a:schemeClr val="bg1"/>
              </a:solidFill>
              <a:round/>
              <a:headEnd/>
              <a:tailEnd/>
            </a:ln>
          </p:spPr>
          <p:txBody>
            <a:bodyPr/>
            <a:lstStyle/>
            <a:p>
              <a:endParaRPr lang="en-US"/>
            </a:p>
          </p:txBody>
        </p:sp>
        <p:sp>
          <p:nvSpPr>
            <p:cNvPr id="13339" name="Freeform 416"/>
            <p:cNvSpPr>
              <a:spLocks/>
            </p:cNvSpPr>
            <p:nvPr/>
          </p:nvSpPr>
          <p:spPr bwMode="ltGray">
            <a:xfrm>
              <a:off x="1112" y="2980"/>
              <a:ext cx="100" cy="121"/>
            </a:xfrm>
            <a:custGeom>
              <a:avLst/>
              <a:gdLst>
                <a:gd name="T0" fmla="*/ 42 w 101"/>
                <a:gd name="T1" fmla="*/ 0 h 109"/>
                <a:gd name="T2" fmla="*/ 14 w 101"/>
                <a:gd name="T3" fmla="*/ 16 h 109"/>
                <a:gd name="T4" fmla="*/ 20 w 101"/>
                <a:gd name="T5" fmla="*/ 33 h 109"/>
                <a:gd name="T6" fmla="*/ 8 w 101"/>
                <a:gd name="T7" fmla="*/ 47 h 109"/>
                <a:gd name="T8" fmla="*/ 10 w 101"/>
                <a:gd name="T9" fmla="*/ 58 h 109"/>
                <a:gd name="T10" fmla="*/ 6 w 101"/>
                <a:gd name="T11" fmla="*/ 54 h 109"/>
                <a:gd name="T12" fmla="*/ 2 w 101"/>
                <a:gd name="T13" fmla="*/ 82 h 109"/>
                <a:gd name="T14" fmla="*/ 0 w 101"/>
                <a:gd name="T15" fmla="*/ 85 h 109"/>
                <a:gd name="T16" fmla="*/ 12 w 101"/>
                <a:gd name="T17" fmla="*/ 101 h 109"/>
                <a:gd name="T18" fmla="*/ 18 w 101"/>
                <a:gd name="T19" fmla="*/ 110 h 109"/>
                <a:gd name="T20" fmla="*/ 20 w 101"/>
                <a:gd name="T21" fmla="*/ 114 h 109"/>
                <a:gd name="T22" fmla="*/ 14 w 101"/>
                <a:gd name="T23" fmla="*/ 128 h 109"/>
                <a:gd name="T24" fmla="*/ 14 w 101"/>
                <a:gd name="T25" fmla="*/ 134 h 109"/>
                <a:gd name="T26" fmla="*/ 14 w 101"/>
                <a:gd name="T27" fmla="*/ 137 h 109"/>
                <a:gd name="T28" fmla="*/ 16 w 101"/>
                <a:gd name="T29" fmla="*/ 137 h 109"/>
                <a:gd name="T30" fmla="*/ 28 w 101"/>
                <a:gd name="T31" fmla="*/ 134 h 109"/>
                <a:gd name="T32" fmla="*/ 38 w 101"/>
                <a:gd name="T33" fmla="*/ 148 h 109"/>
                <a:gd name="T34" fmla="*/ 53 w 101"/>
                <a:gd name="T35" fmla="*/ 103 h 109"/>
                <a:gd name="T36" fmla="*/ 65 w 101"/>
                <a:gd name="T37" fmla="*/ 99 h 109"/>
                <a:gd name="T38" fmla="*/ 77 w 101"/>
                <a:gd name="T39" fmla="*/ 97 h 109"/>
                <a:gd name="T40" fmla="*/ 85 w 101"/>
                <a:gd name="T41" fmla="*/ 88 h 109"/>
                <a:gd name="T42" fmla="*/ 89 w 101"/>
                <a:gd name="T43" fmla="*/ 82 h 109"/>
                <a:gd name="T44" fmla="*/ 91 w 101"/>
                <a:gd name="T45" fmla="*/ 77 h 109"/>
                <a:gd name="T46" fmla="*/ 97 w 101"/>
                <a:gd name="T47" fmla="*/ 44 h 109"/>
                <a:gd name="T48" fmla="*/ 97 w 101"/>
                <a:gd name="T49" fmla="*/ 24 h 109"/>
                <a:gd name="T50" fmla="*/ 69 w 101"/>
                <a:gd name="T51" fmla="*/ 0 h 109"/>
                <a:gd name="T52" fmla="*/ 42 w 101"/>
                <a:gd name="T53" fmla="*/ 0 h 10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01"/>
                <a:gd name="T82" fmla="*/ 0 h 109"/>
                <a:gd name="T83" fmla="*/ 101 w 101"/>
                <a:gd name="T84" fmla="*/ 109 h 10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01" h="109">
                  <a:moveTo>
                    <a:pt x="42" y="0"/>
                  </a:moveTo>
                  <a:lnTo>
                    <a:pt x="14" y="12"/>
                  </a:lnTo>
                  <a:lnTo>
                    <a:pt x="20" y="24"/>
                  </a:lnTo>
                  <a:lnTo>
                    <a:pt x="8" y="34"/>
                  </a:lnTo>
                  <a:lnTo>
                    <a:pt x="10" y="42"/>
                  </a:lnTo>
                  <a:lnTo>
                    <a:pt x="6" y="40"/>
                  </a:lnTo>
                  <a:lnTo>
                    <a:pt x="2" y="60"/>
                  </a:lnTo>
                  <a:lnTo>
                    <a:pt x="0" y="62"/>
                  </a:lnTo>
                  <a:lnTo>
                    <a:pt x="12" y="74"/>
                  </a:lnTo>
                  <a:lnTo>
                    <a:pt x="18" y="80"/>
                  </a:lnTo>
                  <a:lnTo>
                    <a:pt x="20" y="84"/>
                  </a:lnTo>
                  <a:lnTo>
                    <a:pt x="14" y="94"/>
                  </a:lnTo>
                  <a:lnTo>
                    <a:pt x="14" y="98"/>
                  </a:lnTo>
                  <a:lnTo>
                    <a:pt x="14" y="100"/>
                  </a:lnTo>
                  <a:lnTo>
                    <a:pt x="16" y="100"/>
                  </a:lnTo>
                  <a:lnTo>
                    <a:pt x="28" y="98"/>
                  </a:lnTo>
                  <a:lnTo>
                    <a:pt x="38" y="108"/>
                  </a:lnTo>
                  <a:lnTo>
                    <a:pt x="56" y="76"/>
                  </a:lnTo>
                  <a:lnTo>
                    <a:pt x="68" y="72"/>
                  </a:lnTo>
                  <a:lnTo>
                    <a:pt x="80" y="70"/>
                  </a:lnTo>
                  <a:lnTo>
                    <a:pt x="88" y="64"/>
                  </a:lnTo>
                  <a:lnTo>
                    <a:pt x="92" y="60"/>
                  </a:lnTo>
                  <a:lnTo>
                    <a:pt x="94" y="56"/>
                  </a:lnTo>
                  <a:lnTo>
                    <a:pt x="100" y="32"/>
                  </a:lnTo>
                  <a:lnTo>
                    <a:pt x="100" y="18"/>
                  </a:lnTo>
                  <a:lnTo>
                    <a:pt x="72" y="0"/>
                  </a:lnTo>
                  <a:lnTo>
                    <a:pt x="42" y="0"/>
                  </a:lnTo>
                </a:path>
              </a:pathLst>
            </a:custGeom>
            <a:solidFill>
              <a:schemeClr val="hlink"/>
            </a:solidFill>
            <a:ln w="12700" cap="rnd">
              <a:solidFill>
                <a:schemeClr val="bg1"/>
              </a:solidFill>
              <a:round/>
              <a:headEnd/>
              <a:tailEnd/>
            </a:ln>
          </p:spPr>
          <p:txBody>
            <a:bodyPr/>
            <a:lstStyle/>
            <a:p>
              <a:endParaRPr lang="en-US"/>
            </a:p>
          </p:txBody>
        </p:sp>
        <p:sp>
          <p:nvSpPr>
            <p:cNvPr id="13340" name="Freeform 417"/>
            <p:cNvSpPr>
              <a:spLocks/>
            </p:cNvSpPr>
            <p:nvPr/>
          </p:nvSpPr>
          <p:spPr bwMode="ltGray">
            <a:xfrm>
              <a:off x="1565" y="2897"/>
              <a:ext cx="53" cy="79"/>
            </a:xfrm>
            <a:custGeom>
              <a:avLst/>
              <a:gdLst>
                <a:gd name="T0" fmla="*/ 8 w 53"/>
                <a:gd name="T1" fmla="*/ 0 h 71"/>
                <a:gd name="T2" fmla="*/ 28 w 53"/>
                <a:gd name="T3" fmla="*/ 11 h 71"/>
                <a:gd name="T4" fmla="*/ 48 w 53"/>
                <a:gd name="T5" fmla="*/ 30 h 71"/>
                <a:gd name="T6" fmla="*/ 52 w 53"/>
                <a:gd name="T7" fmla="*/ 36 h 71"/>
                <a:gd name="T8" fmla="*/ 48 w 53"/>
                <a:gd name="T9" fmla="*/ 50 h 71"/>
                <a:gd name="T10" fmla="*/ 42 w 53"/>
                <a:gd name="T11" fmla="*/ 52 h 71"/>
                <a:gd name="T12" fmla="*/ 36 w 53"/>
                <a:gd name="T13" fmla="*/ 69 h 71"/>
                <a:gd name="T14" fmla="*/ 34 w 53"/>
                <a:gd name="T15" fmla="*/ 86 h 71"/>
                <a:gd name="T16" fmla="*/ 28 w 53"/>
                <a:gd name="T17" fmla="*/ 86 h 71"/>
                <a:gd name="T18" fmla="*/ 26 w 53"/>
                <a:gd name="T19" fmla="*/ 97 h 71"/>
                <a:gd name="T20" fmla="*/ 18 w 53"/>
                <a:gd name="T21" fmla="*/ 97 h 71"/>
                <a:gd name="T22" fmla="*/ 14 w 53"/>
                <a:gd name="T23" fmla="*/ 83 h 71"/>
                <a:gd name="T24" fmla="*/ 10 w 53"/>
                <a:gd name="T25" fmla="*/ 95 h 71"/>
                <a:gd name="T26" fmla="*/ 4 w 53"/>
                <a:gd name="T27" fmla="*/ 83 h 71"/>
                <a:gd name="T28" fmla="*/ 0 w 53"/>
                <a:gd name="T29" fmla="*/ 38 h 71"/>
                <a:gd name="T30" fmla="*/ 2 w 53"/>
                <a:gd name="T31" fmla="*/ 4 h 71"/>
                <a:gd name="T32" fmla="*/ 8 w 53"/>
                <a:gd name="T33" fmla="*/ 0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71"/>
                <a:gd name="T53" fmla="*/ 53 w 53"/>
                <a:gd name="T54" fmla="*/ 71 h 7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71">
                  <a:moveTo>
                    <a:pt x="8" y="0"/>
                  </a:moveTo>
                  <a:lnTo>
                    <a:pt x="28" y="8"/>
                  </a:lnTo>
                  <a:lnTo>
                    <a:pt x="48" y="22"/>
                  </a:lnTo>
                  <a:lnTo>
                    <a:pt x="52" y="26"/>
                  </a:lnTo>
                  <a:lnTo>
                    <a:pt x="48" y="36"/>
                  </a:lnTo>
                  <a:lnTo>
                    <a:pt x="42" y="38"/>
                  </a:lnTo>
                  <a:lnTo>
                    <a:pt x="36" y="50"/>
                  </a:lnTo>
                  <a:lnTo>
                    <a:pt x="34" y="62"/>
                  </a:lnTo>
                  <a:lnTo>
                    <a:pt x="28" y="62"/>
                  </a:lnTo>
                  <a:lnTo>
                    <a:pt x="26" y="70"/>
                  </a:lnTo>
                  <a:lnTo>
                    <a:pt x="18" y="70"/>
                  </a:lnTo>
                  <a:lnTo>
                    <a:pt x="14" y="60"/>
                  </a:lnTo>
                  <a:lnTo>
                    <a:pt x="10" y="68"/>
                  </a:lnTo>
                  <a:lnTo>
                    <a:pt x="4" y="60"/>
                  </a:lnTo>
                  <a:lnTo>
                    <a:pt x="0" y="28"/>
                  </a:lnTo>
                  <a:lnTo>
                    <a:pt x="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341" name="Freeform 418"/>
            <p:cNvSpPr>
              <a:spLocks/>
            </p:cNvSpPr>
            <p:nvPr/>
          </p:nvSpPr>
          <p:spPr bwMode="ltGray">
            <a:xfrm>
              <a:off x="1501" y="2890"/>
              <a:ext cx="76" cy="84"/>
            </a:xfrm>
            <a:custGeom>
              <a:avLst/>
              <a:gdLst>
                <a:gd name="T0" fmla="*/ 18 w 77"/>
                <a:gd name="T1" fmla="*/ 2 h 75"/>
                <a:gd name="T2" fmla="*/ 34 w 77"/>
                <a:gd name="T3" fmla="*/ 2 h 75"/>
                <a:gd name="T4" fmla="*/ 43 w 77"/>
                <a:gd name="T5" fmla="*/ 2 h 75"/>
                <a:gd name="T6" fmla="*/ 45 w 77"/>
                <a:gd name="T7" fmla="*/ 0 h 75"/>
                <a:gd name="T8" fmla="*/ 57 w 77"/>
                <a:gd name="T9" fmla="*/ 2 h 75"/>
                <a:gd name="T10" fmla="*/ 73 w 77"/>
                <a:gd name="T11" fmla="*/ 9 h 75"/>
                <a:gd name="T12" fmla="*/ 65 w 77"/>
                <a:gd name="T13" fmla="*/ 22 h 75"/>
                <a:gd name="T14" fmla="*/ 65 w 77"/>
                <a:gd name="T15" fmla="*/ 45 h 75"/>
                <a:gd name="T16" fmla="*/ 71 w 77"/>
                <a:gd name="T17" fmla="*/ 54 h 75"/>
                <a:gd name="T18" fmla="*/ 73 w 77"/>
                <a:gd name="T19" fmla="*/ 71 h 75"/>
                <a:gd name="T20" fmla="*/ 69 w 77"/>
                <a:gd name="T21" fmla="*/ 75 h 75"/>
                <a:gd name="T22" fmla="*/ 69 w 77"/>
                <a:gd name="T23" fmla="*/ 84 h 75"/>
                <a:gd name="T24" fmla="*/ 65 w 77"/>
                <a:gd name="T25" fmla="*/ 95 h 75"/>
                <a:gd name="T26" fmla="*/ 59 w 77"/>
                <a:gd name="T27" fmla="*/ 91 h 75"/>
                <a:gd name="T28" fmla="*/ 38 w 77"/>
                <a:gd name="T29" fmla="*/ 86 h 75"/>
                <a:gd name="T30" fmla="*/ 38 w 77"/>
                <a:gd name="T31" fmla="*/ 95 h 75"/>
                <a:gd name="T32" fmla="*/ 39 w 77"/>
                <a:gd name="T33" fmla="*/ 104 h 75"/>
                <a:gd name="T34" fmla="*/ 22 w 77"/>
                <a:gd name="T35" fmla="*/ 93 h 75"/>
                <a:gd name="T36" fmla="*/ 0 w 77"/>
                <a:gd name="T37" fmla="*/ 54 h 75"/>
                <a:gd name="T38" fmla="*/ 2 w 77"/>
                <a:gd name="T39" fmla="*/ 20 h 75"/>
                <a:gd name="T40" fmla="*/ 18 w 77"/>
                <a:gd name="T41" fmla="*/ 2 h 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5"/>
                <a:gd name="T65" fmla="*/ 77 w 77"/>
                <a:gd name="T66" fmla="*/ 75 h 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5">
                  <a:moveTo>
                    <a:pt x="18" y="2"/>
                  </a:moveTo>
                  <a:lnTo>
                    <a:pt x="34" y="2"/>
                  </a:lnTo>
                  <a:lnTo>
                    <a:pt x="46" y="2"/>
                  </a:lnTo>
                  <a:lnTo>
                    <a:pt x="48" y="0"/>
                  </a:lnTo>
                  <a:lnTo>
                    <a:pt x="60" y="2"/>
                  </a:lnTo>
                  <a:lnTo>
                    <a:pt x="76" y="6"/>
                  </a:lnTo>
                  <a:lnTo>
                    <a:pt x="68" y="16"/>
                  </a:lnTo>
                  <a:lnTo>
                    <a:pt x="68" y="32"/>
                  </a:lnTo>
                  <a:lnTo>
                    <a:pt x="74" y="38"/>
                  </a:lnTo>
                  <a:lnTo>
                    <a:pt x="76" y="50"/>
                  </a:lnTo>
                  <a:lnTo>
                    <a:pt x="72" y="54"/>
                  </a:lnTo>
                  <a:lnTo>
                    <a:pt x="72" y="60"/>
                  </a:lnTo>
                  <a:lnTo>
                    <a:pt x="68" y="68"/>
                  </a:lnTo>
                  <a:lnTo>
                    <a:pt x="62" y="64"/>
                  </a:lnTo>
                  <a:lnTo>
                    <a:pt x="40" y="62"/>
                  </a:lnTo>
                  <a:lnTo>
                    <a:pt x="38" y="68"/>
                  </a:lnTo>
                  <a:lnTo>
                    <a:pt x="42" y="74"/>
                  </a:lnTo>
                  <a:lnTo>
                    <a:pt x="22" y="66"/>
                  </a:lnTo>
                  <a:lnTo>
                    <a:pt x="0" y="38"/>
                  </a:lnTo>
                  <a:lnTo>
                    <a:pt x="2" y="14"/>
                  </a:lnTo>
                  <a:lnTo>
                    <a:pt x="18" y="2"/>
                  </a:lnTo>
                </a:path>
              </a:pathLst>
            </a:custGeom>
            <a:solidFill>
              <a:schemeClr val="hlink"/>
            </a:solidFill>
            <a:ln w="12700" cap="rnd">
              <a:solidFill>
                <a:schemeClr val="bg1"/>
              </a:solidFill>
              <a:round/>
              <a:headEnd/>
              <a:tailEnd/>
            </a:ln>
          </p:spPr>
          <p:txBody>
            <a:bodyPr/>
            <a:lstStyle/>
            <a:p>
              <a:endParaRPr lang="en-US"/>
            </a:p>
          </p:txBody>
        </p:sp>
        <p:sp>
          <p:nvSpPr>
            <p:cNvPr id="13342" name="Freeform 419"/>
            <p:cNvSpPr>
              <a:spLocks/>
            </p:cNvSpPr>
            <p:nvPr/>
          </p:nvSpPr>
          <p:spPr bwMode="ltGray">
            <a:xfrm>
              <a:off x="1442" y="2845"/>
              <a:ext cx="91" cy="147"/>
            </a:xfrm>
            <a:custGeom>
              <a:avLst/>
              <a:gdLst>
                <a:gd name="T0" fmla="*/ 30 w 91"/>
                <a:gd name="T1" fmla="*/ 0 h 131"/>
                <a:gd name="T2" fmla="*/ 40 w 91"/>
                <a:gd name="T3" fmla="*/ 2 h 131"/>
                <a:gd name="T4" fmla="*/ 50 w 91"/>
                <a:gd name="T5" fmla="*/ 13 h 131"/>
                <a:gd name="T6" fmla="*/ 56 w 91"/>
                <a:gd name="T7" fmla="*/ 22 h 131"/>
                <a:gd name="T8" fmla="*/ 58 w 91"/>
                <a:gd name="T9" fmla="*/ 45 h 131"/>
                <a:gd name="T10" fmla="*/ 62 w 91"/>
                <a:gd name="T11" fmla="*/ 39 h 131"/>
                <a:gd name="T12" fmla="*/ 70 w 91"/>
                <a:gd name="T13" fmla="*/ 45 h 131"/>
                <a:gd name="T14" fmla="*/ 76 w 91"/>
                <a:gd name="T15" fmla="*/ 54 h 131"/>
                <a:gd name="T16" fmla="*/ 82 w 91"/>
                <a:gd name="T17" fmla="*/ 54 h 131"/>
                <a:gd name="T18" fmla="*/ 82 w 91"/>
                <a:gd name="T19" fmla="*/ 65 h 131"/>
                <a:gd name="T20" fmla="*/ 82 w 91"/>
                <a:gd name="T21" fmla="*/ 73 h 131"/>
                <a:gd name="T22" fmla="*/ 80 w 91"/>
                <a:gd name="T23" fmla="*/ 76 h 131"/>
                <a:gd name="T24" fmla="*/ 78 w 91"/>
                <a:gd name="T25" fmla="*/ 82 h 131"/>
                <a:gd name="T26" fmla="*/ 70 w 91"/>
                <a:gd name="T27" fmla="*/ 89 h 131"/>
                <a:gd name="T28" fmla="*/ 70 w 91"/>
                <a:gd name="T29" fmla="*/ 95 h 131"/>
                <a:gd name="T30" fmla="*/ 68 w 91"/>
                <a:gd name="T31" fmla="*/ 102 h 131"/>
                <a:gd name="T32" fmla="*/ 74 w 91"/>
                <a:gd name="T33" fmla="*/ 111 h 131"/>
                <a:gd name="T34" fmla="*/ 82 w 91"/>
                <a:gd name="T35" fmla="*/ 125 h 131"/>
                <a:gd name="T36" fmla="*/ 82 w 91"/>
                <a:gd name="T37" fmla="*/ 138 h 131"/>
                <a:gd name="T38" fmla="*/ 90 w 91"/>
                <a:gd name="T39" fmla="*/ 155 h 131"/>
                <a:gd name="T40" fmla="*/ 82 w 91"/>
                <a:gd name="T41" fmla="*/ 155 h 131"/>
                <a:gd name="T42" fmla="*/ 76 w 91"/>
                <a:gd name="T43" fmla="*/ 169 h 131"/>
                <a:gd name="T44" fmla="*/ 62 w 91"/>
                <a:gd name="T45" fmla="*/ 166 h 131"/>
                <a:gd name="T46" fmla="*/ 62 w 91"/>
                <a:gd name="T47" fmla="*/ 173 h 131"/>
                <a:gd name="T48" fmla="*/ 60 w 91"/>
                <a:gd name="T49" fmla="*/ 169 h 131"/>
                <a:gd name="T50" fmla="*/ 54 w 91"/>
                <a:gd name="T51" fmla="*/ 173 h 131"/>
                <a:gd name="T52" fmla="*/ 50 w 91"/>
                <a:gd name="T53" fmla="*/ 184 h 131"/>
                <a:gd name="T54" fmla="*/ 40 w 91"/>
                <a:gd name="T55" fmla="*/ 166 h 131"/>
                <a:gd name="T56" fmla="*/ 40 w 91"/>
                <a:gd name="T57" fmla="*/ 155 h 131"/>
                <a:gd name="T58" fmla="*/ 36 w 91"/>
                <a:gd name="T59" fmla="*/ 153 h 131"/>
                <a:gd name="T60" fmla="*/ 30 w 91"/>
                <a:gd name="T61" fmla="*/ 144 h 131"/>
                <a:gd name="T62" fmla="*/ 36 w 91"/>
                <a:gd name="T63" fmla="*/ 122 h 131"/>
                <a:gd name="T64" fmla="*/ 38 w 91"/>
                <a:gd name="T65" fmla="*/ 113 h 131"/>
                <a:gd name="T66" fmla="*/ 38 w 91"/>
                <a:gd name="T67" fmla="*/ 102 h 131"/>
                <a:gd name="T68" fmla="*/ 32 w 91"/>
                <a:gd name="T69" fmla="*/ 93 h 131"/>
                <a:gd name="T70" fmla="*/ 30 w 91"/>
                <a:gd name="T71" fmla="*/ 80 h 131"/>
                <a:gd name="T72" fmla="*/ 14 w 91"/>
                <a:gd name="T73" fmla="*/ 80 h 131"/>
                <a:gd name="T74" fmla="*/ 0 w 91"/>
                <a:gd name="T75" fmla="*/ 50 h 131"/>
                <a:gd name="T76" fmla="*/ 16 w 91"/>
                <a:gd name="T77" fmla="*/ 9 h 131"/>
                <a:gd name="T78" fmla="*/ 30 w 91"/>
                <a:gd name="T79" fmla="*/ 0 h 13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1"/>
                <a:gd name="T121" fmla="*/ 0 h 131"/>
                <a:gd name="T122" fmla="*/ 91 w 91"/>
                <a:gd name="T123" fmla="*/ 131 h 13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1" h="131">
                  <a:moveTo>
                    <a:pt x="30" y="0"/>
                  </a:moveTo>
                  <a:lnTo>
                    <a:pt x="40" y="2"/>
                  </a:lnTo>
                  <a:lnTo>
                    <a:pt x="50" y="10"/>
                  </a:lnTo>
                  <a:lnTo>
                    <a:pt x="56" y="16"/>
                  </a:lnTo>
                  <a:lnTo>
                    <a:pt x="58" y="32"/>
                  </a:lnTo>
                  <a:lnTo>
                    <a:pt x="62" y="28"/>
                  </a:lnTo>
                  <a:lnTo>
                    <a:pt x="70" y="32"/>
                  </a:lnTo>
                  <a:lnTo>
                    <a:pt x="76" y="38"/>
                  </a:lnTo>
                  <a:lnTo>
                    <a:pt x="82" y="38"/>
                  </a:lnTo>
                  <a:lnTo>
                    <a:pt x="82" y="46"/>
                  </a:lnTo>
                  <a:lnTo>
                    <a:pt x="82" y="52"/>
                  </a:lnTo>
                  <a:lnTo>
                    <a:pt x="80" y="54"/>
                  </a:lnTo>
                  <a:lnTo>
                    <a:pt x="78" y="58"/>
                  </a:lnTo>
                  <a:lnTo>
                    <a:pt x="70" y="62"/>
                  </a:lnTo>
                  <a:lnTo>
                    <a:pt x="70" y="68"/>
                  </a:lnTo>
                  <a:lnTo>
                    <a:pt x="68" y="72"/>
                  </a:lnTo>
                  <a:lnTo>
                    <a:pt x="74" y="78"/>
                  </a:lnTo>
                  <a:lnTo>
                    <a:pt x="82" y="88"/>
                  </a:lnTo>
                  <a:lnTo>
                    <a:pt x="82" y="98"/>
                  </a:lnTo>
                  <a:lnTo>
                    <a:pt x="90" y="110"/>
                  </a:lnTo>
                  <a:lnTo>
                    <a:pt x="82" y="110"/>
                  </a:lnTo>
                  <a:lnTo>
                    <a:pt x="76" y="120"/>
                  </a:lnTo>
                  <a:lnTo>
                    <a:pt x="62" y="118"/>
                  </a:lnTo>
                  <a:lnTo>
                    <a:pt x="62" y="122"/>
                  </a:lnTo>
                  <a:lnTo>
                    <a:pt x="60" y="120"/>
                  </a:lnTo>
                  <a:lnTo>
                    <a:pt x="54" y="122"/>
                  </a:lnTo>
                  <a:lnTo>
                    <a:pt x="50" y="130"/>
                  </a:lnTo>
                  <a:lnTo>
                    <a:pt x="40" y="118"/>
                  </a:lnTo>
                  <a:lnTo>
                    <a:pt x="40" y="110"/>
                  </a:lnTo>
                  <a:lnTo>
                    <a:pt x="36" y="108"/>
                  </a:lnTo>
                  <a:lnTo>
                    <a:pt x="30" y="102"/>
                  </a:lnTo>
                  <a:lnTo>
                    <a:pt x="36" y="86"/>
                  </a:lnTo>
                  <a:lnTo>
                    <a:pt x="38" y="80"/>
                  </a:lnTo>
                  <a:lnTo>
                    <a:pt x="38" y="72"/>
                  </a:lnTo>
                  <a:lnTo>
                    <a:pt x="32" y="66"/>
                  </a:lnTo>
                  <a:lnTo>
                    <a:pt x="30" y="56"/>
                  </a:lnTo>
                  <a:lnTo>
                    <a:pt x="14" y="56"/>
                  </a:lnTo>
                  <a:lnTo>
                    <a:pt x="0" y="36"/>
                  </a:lnTo>
                  <a:lnTo>
                    <a:pt x="16" y="6"/>
                  </a:lnTo>
                  <a:lnTo>
                    <a:pt x="30" y="0"/>
                  </a:lnTo>
                </a:path>
              </a:pathLst>
            </a:custGeom>
            <a:solidFill>
              <a:schemeClr val="hlink"/>
            </a:solidFill>
            <a:ln w="12700" cap="rnd">
              <a:solidFill>
                <a:schemeClr val="bg1"/>
              </a:solidFill>
              <a:round/>
              <a:headEnd/>
              <a:tailEnd/>
            </a:ln>
          </p:spPr>
          <p:txBody>
            <a:bodyPr/>
            <a:lstStyle/>
            <a:p>
              <a:endParaRPr lang="en-US"/>
            </a:p>
          </p:txBody>
        </p:sp>
        <p:sp>
          <p:nvSpPr>
            <p:cNvPr id="13343" name="Freeform 420"/>
            <p:cNvSpPr>
              <a:spLocks/>
            </p:cNvSpPr>
            <p:nvPr/>
          </p:nvSpPr>
          <p:spPr bwMode="ltGray">
            <a:xfrm>
              <a:off x="1239" y="2772"/>
              <a:ext cx="240" cy="224"/>
            </a:xfrm>
            <a:custGeom>
              <a:avLst/>
              <a:gdLst>
                <a:gd name="T0" fmla="*/ 163 w 241"/>
                <a:gd name="T1" fmla="*/ 243 h 201"/>
                <a:gd name="T2" fmla="*/ 149 w 241"/>
                <a:gd name="T3" fmla="*/ 257 h 201"/>
                <a:gd name="T4" fmla="*/ 141 w 241"/>
                <a:gd name="T5" fmla="*/ 274 h 201"/>
                <a:gd name="T6" fmla="*/ 120 w 241"/>
                <a:gd name="T7" fmla="*/ 269 h 201"/>
                <a:gd name="T8" fmla="*/ 98 w 241"/>
                <a:gd name="T9" fmla="*/ 235 h 201"/>
                <a:gd name="T10" fmla="*/ 22 w 241"/>
                <a:gd name="T11" fmla="*/ 128 h 201"/>
                <a:gd name="T12" fmla="*/ 30 w 241"/>
                <a:gd name="T13" fmla="*/ 9 h 201"/>
                <a:gd name="T14" fmla="*/ 38 w 241"/>
                <a:gd name="T15" fmla="*/ 31 h 201"/>
                <a:gd name="T16" fmla="*/ 50 w 241"/>
                <a:gd name="T17" fmla="*/ 22 h 201"/>
                <a:gd name="T18" fmla="*/ 72 w 241"/>
                <a:gd name="T19" fmla="*/ 0 h 201"/>
                <a:gd name="T20" fmla="*/ 96 w 241"/>
                <a:gd name="T21" fmla="*/ 20 h 201"/>
                <a:gd name="T22" fmla="*/ 100 w 241"/>
                <a:gd name="T23" fmla="*/ 39 h 201"/>
                <a:gd name="T24" fmla="*/ 121 w 241"/>
                <a:gd name="T25" fmla="*/ 45 h 201"/>
                <a:gd name="T26" fmla="*/ 147 w 241"/>
                <a:gd name="T27" fmla="*/ 58 h 201"/>
                <a:gd name="T28" fmla="*/ 171 w 241"/>
                <a:gd name="T29" fmla="*/ 33 h 201"/>
                <a:gd name="T30" fmla="*/ 203 w 241"/>
                <a:gd name="T31" fmla="*/ 39 h 201"/>
                <a:gd name="T32" fmla="*/ 193 w 241"/>
                <a:gd name="T33" fmla="*/ 52 h 201"/>
                <a:gd name="T34" fmla="*/ 209 w 241"/>
                <a:gd name="T35" fmla="*/ 66 h 201"/>
                <a:gd name="T36" fmla="*/ 219 w 241"/>
                <a:gd name="T37" fmla="*/ 84 h 201"/>
                <a:gd name="T38" fmla="*/ 237 w 241"/>
                <a:gd name="T39" fmla="*/ 91 h 201"/>
                <a:gd name="T40" fmla="*/ 223 w 241"/>
                <a:gd name="T41" fmla="*/ 108 h 201"/>
                <a:gd name="T42" fmla="*/ 221 w 241"/>
                <a:gd name="T43" fmla="*/ 113 h 201"/>
                <a:gd name="T44" fmla="*/ 229 w 241"/>
                <a:gd name="T45" fmla="*/ 121 h 201"/>
                <a:gd name="T46" fmla="*/ 215 w 241"/>
                <a:gd name="T47" fmla="*/ 133 h 201"/>
                <a:gd name="T48" fmla="*/ 209 w 241"/>
                <a:gd name="T49" fmla="*/ 147 h 201"/>
                <a:gd name="T50" fmla="*/ 219 w 241"/>
                <a:gd name="T51" fmla="*/ 177 h 201"/>
                <a:gd name="T52" fmla="*/ 199 w 241"/>
                <a:gd name="T53" fmla="*/ 194 h 201"/>
                <a:gd name="T54" fmla="*/ 185 w 241"/>
                <a:gd name="T55" fmla="*/ 196 h 201"/>
                <a:gd name="T56" fmla="*/ 177 w 241"/>
                <a:gd name="T57" fmla="*/ 205 h 201"/>
                <a:gd name="T58" fmla="*/ 169 w 241"/>
                <a:gd name="T59" fmla="*/ 196 h 201"/>
                <a:gd name="T60" fmla="*/ 149 w 241"/>
                <a:gd name="T61" fmla="*/ 192 h 201"/>
                <a:gd name="T62" fmla="*/ 157 w 241"/>
                <a:gd name="T63" fmla="*/ 216 h 201"/>
                <a:gd name="T64" fmla="*/ 153 w 241"/>
                <a:gd name="T65" fmla="*/ 232 h 201"/>
                <a:gd name="T66" fmla="*/ 173 w 241"/>
                <a:gd name="T67" fmla="*/ 235 h 2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41"/>
                <a:gd name="T103" fmla="*/ 0 h 201"/>
                <a:gd name="T104" fmla="*/ 241 w 241"/>
                <a:gd name="T105" fmla="*/ 201 h 201"/>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41" h="201">
                  <a:moveTo>
                    <a:pt x="174" y="178"/>
                  </a:moveTo>
                  <a:lnTo>
                    <a:pt x="166" y="176"/>
                  </a:lnTo>
                  <a:lnTo>
                    <a:pt x="160" y="186"/>
                  </a:lnTo>
                  <a:lnTo>
                    <a:pt x="152" y="186"/>
                  </a:lnTo>
                  <a:lnTo>
                    <a:pt x="148" y="194"/>
                  </a:lnTo>
                  <a:lnTo>
                    <a:pt x="144" y="198"/>
                  </a:lnTo>
                  <a:lnTo>
                    <a:pt x="134" y="200"/>
                  </a:lnTo>
                  <a:lnTo>
                    <a:pt x="122" y="194"/>
                  </a:lnTo>
                  <a:lnTo>
                    <a:pt x="118" y="190"/>
                  </a:lnTo>
                  <a:lnTo>
                    <a:pt x="98" y="170"/>
                  </a:lnTo>
                  <a:lnTo>
                    <a:pt x="86" y="142"/>
                  </a:lnTo>
                  <a:lnTo>
                    <a:pt x="22" y="92"/>
                  </a:lnTo>
                  <a:lnTo>
                    <a:pt x="0" y="52"/>
                  </a:lnTo>
                  <a:lnTo>
                    <a:pt x="30" y="6"/>
                  </a:lnTo>
                  <a:lnTo>
                    <a:pt x="34" y="14"/>
                  </a:lnTo>
                  <a:lnTo>
                    <a:pt x="38" y="22"/>
                  </a:lnTo>
                  <a:lnTo>
                    <a:pt x="42" y="22"/>
                  </a:lnTo>
                  <a:lnTo>
                    <a:pt x="50" y="16"/>
                  </a:lnTo>
                  <a:lnTo>
                    <a:pt x="62" y="2"/>
                  </a:lnTo>
                  <a:lnTo>
                    <a:pt x="72" y="0"/>
                  </a:lnTo>
                  <a:lnTo>
                    <a:pt x="78" y="14"/>
                  </a:lnTo>
                  <a:lnTo>
                    <a:pt x="96" y="14"/>
                  </a:lnTo>
                  <a:lnTo>
                    <a:pt x="96" y="20"/>
                  </a:lnTo>
                  <a:lnTo>
                    <a:pt x="100" y="28"/>
                  </a:lnTo>
                  <a:lnTo>
                    <a:pt x="116" y="32"/>
                  </a:lnTo>
                  <a:lnTo>
                    <a:pt x="124" y="32"/>
                  </a:lnTo>
                  <a:lnTo>
                    <a:pt x="132" y="32"/>
                  </a:lnTo>
                  <a:lnTo>
                    <a:pt x="150" y="42"/>
                  </a:lnTo>
                  <a:lnTo>
                    <a:pt x="164" y="30"/>
                  </a:lnTo>
                  <a:lnTo>
                    <a:pt x="174" y="24"/>
                  </a:lnTo>
                  <a:lnTo>
                    <a:pt x="192" y="26"/>
                  </a:lnTo>
                  <a:lnTo>
                    <a:pt x="206" y="28"/>
                  </a:lnTo>
                  <a:lnTo>
                    <a:pt x="196" y="34"/>
                  </a:lnTo>
                  <a:lnTo>
                    <a:pt x="196" y="38"/>
                  </a:lnTo>
                  <a:lnTo>
                    <a:pt x="200" y="44"/>
                  </a:lnTo>
                  <a:lnTo>
                    <a:pt x="212" y="48"/>
                  </a:lnTo>
                  <a:lnTo>
                    <a:pt x="222" y="52"/>
                  </a:lnTo>
                  <a:lnTo>
                    <a:pt x="222" y="60"/>
                  </a:lnTo>
                  <a:lnTo>
                    <a:pt x="232" y="60"/>
                  </a:lnTo>
                  <a:lnTo>
                    <a:pt x="240" y="66"/>
                  </a:lnTo>
                  <a:lnTo>
                    <a:pt x="232" y="76"/>
                  </a:lnTo>
                  <a:lnTo>
                    <a:pt x="226" y="78"/>
                  </a:lnTo>
                  <a:lnTo>
                    <a:pt x="222" y="78"/>
                  </a:lnTo>
                  <a:lnTo>
                    <a:pt x="224" y="82"/>
                  </a:lnTo>
                  <a:lnTo>
                    <a:pt x="228" y="88"/>
                  </a:lnTo>
                  <a:lnTo>
                    <a:pt x="232" y="88"/>
                  </a:lnTo>
                  <a:lnTo>
                    <a:pt x="234" y="96"/>
                  </a:lnTo>
                  <a:lnTo>
                    <a:pt x="218" y="96"/>
                  </a:lnTo>
                  <a:lnTo>
                    <a:pt x="218" y="106"/>
                  </a:lnTo>
                  <a:lnTo>
                    <a:pt x="212" y="106"/>
                  </a:lnTo>
                  <a:lnTo>
                    <a:pt x="226" y="124"/>
                  </a:lnTo>
                  <a:lnTo>
                    <a:pt x="222" y="128"/>
                  </a:lnTo>
                  <a:lnTo>
                    <a:pt x="214" y="136"/>
                  </a:lnTo>
                  <a:lnTo>
                    <a:pt x="202" y="140"/>
                  </a:lnTo>
                  <a:lnTo>
                    <a:pt x="196" y="136"/>
                  </a:lnTo>
                  <a:lnTo>
                    <a:pt x="188" y="142"/>
                  </a:lnTo>
                  <a:lnTo>
                    <a:pt x="186" y="148"/>
                  </a:lnTo>
                  <a:lnTo>
                    <a:pt x="180" y="148"/>
                  </a:lnTo>
                  <a:lnTo>
                    <a:pt x="176" y="140"/>
                  </a:lnTo>
                  <a:lnTo>
                    <a:pt x="172" y="142"/>
                  </a:lnTo>
                  <a:lnTo>
                    <a:pt x="164" y="142"/>
                  </a:lnTo>
                  <a:lnTo>
                    <a:pt x="152" y="138"/>
                  </a:lnTo>
                  <a:lnTo>
                    <a:pt x="160" y="150"/>
                  </a:lnTo>
                  <a:lnTo>
                    <a:pt x="160" y="156"/>
                  </a:lnTo>
                  <a:lnTo>
                    <a:pt x="156" y="160"/>
                  </a:lnTo>
                  <a:lnTo>
                    <a:pt x="156" y="168"/>
                  </a:lnTo>
                  <a:lnTo>
                    <a:pt x="164" y="172"/>
                  </a:lnTo>
                  <a:lnTo>
                    <a:pt x="176" y="170"/>
                  </a:lnTo>
                  <a:lnTo>
                    <a:pt x="174" y="178"/>
                  </a:lnTo>
                </a:path>
              </a:pathLst>
            </a:custGeom>
            <a:solidFill>
              <a:schemeClr val="hlink"/>
            </a:solidFill>
            <a:ln w="12700" cap="rnd">
              <a:solidFill>
                <a:schemeClr val="bg1"/>
              </a:solidFill>
              <a:round/>
              <a:headEnd/>
              <a:tailEnd/>
            </a:ln>
          </p:spPr>
          <p:txBody>
            <a:bodyPr/>
            <a:lstStyle/>
            <a:p>
              <a:endParaRPr lang="en-US"/>
            </a:p>
          </p:txBody>
        </p:sp>
        <p:sp>
          <p:nvSpPr>
            <p:cNvPr id="13344" name="Freeform 421"/>
            <p:cNvSpPr>
              <a:spLocks/>
            </p:cNvSpPr>
            <p:nvPr/>
          </p:nvSpPr>
          <p:spPr bwMode="ltGray">
            <a:xfrm>
              <a:off x="1149" y="2769"/>
              <a:ext cx="206" cy="321"/>
            </a:xfrm>
            <a:custGeom>
              <a:avLst/>
              <a:gdLst>
                <a:gd name="T0" fmla="*/ 127 w 207"/>
                <a:gd name="T1" fmla="*/ 13 h 287"/>
                <a:gd name="T2" fmla="*/ 103 w 207"/>
                <a:gd name="T3" fmla="*/ 43 h 287"/>
                <a:gd name="T4" fmla="*/ 100 w 207"/>
                <a:gd name="T5" fmla="*/ 75 h 287"/>
                <a:gd name="T6" fmla="*/ 113 w 207"/>
                <a:gd name="T7" fmla="*/ 95 h 287"/>
                <a:gd name="T8" fmla="*/ 111 w 207"/>
                <a:gd name="T9" fmla="*/ 115 h 287"/>
                <a:gd name="T10" fmla="*/ 137 w 207"/>
                <a:gd name="T11" fmla="*/ 126 h 287"/>
                <a:gd name="T12" fmla="*/ 163 w 207"/>
                <a:gd name="T13" fmla="*/ 149 h 287"/>
                <a:gd name="T14" fmla="*/ 179 w 207"/>
                <a:gd name="T15" fmla="*/ 151 h 287"/>
                <a:gd name="T16" fmla="*/ 199 w 207"/>
                <a:gd name="T17" fmla="*/ 143 h 287"/>
                <a:gd name="T18" fmla="*/ 187 w 207"/>
                <a:gd name="T19" fmla="*/ 177 h 287"/>
                <a:gd name="T20" fmla="*/ 191 w 207"/>
                <a:gd name="T21" fmla="*/ 218 h 287"/>
                <a:gd name="T22" fmla="*/ 195 w 207"/>
                <a:gd name="T23" fmla="*/ 238 h 287"/>
                <a:gd name="T24" fmla="*/ 203 w 207"/>
                <a:gd name="T25" fmla="*/ 268 h 287"/>
                <a:gd name="T26" fmla="*/ 193 w 207"/>
                <a:gd name="T27" fmla="*/ 255 h 287"/>
                <a:gd name="T28" fmla="*/ 185 w 207"/>
                <a:gd name="T29" fmla="*/ 255 h 287"/>
                <a:gd name="T30" fmla="*/ 175 w 207"/>
                <a:gd name="T31" fmla="*/ 261 h 287"/>
                <a:gd name="T32" fmla="*/ 155 w 207"/>
                <a:gd name="T33" fmla="*/ 268 h 287"/>
                <a:gd name="T34" fmla="*/ 165 w 207"/>
                <a:gd name="T35" fmla="*/ 274 h 287"/>
                <a:gd name="T36" fmla="*/ 155 w 207"/>
                <a:gd name="T37" fmla="*/ 285 h 287"/>
                <a:gd name="T38" fmla="*/ 147 w 207"/>
                <a:gd name="T39" fmla="*/ 294 h 287"/>
                <a:gd name="T40" fmla="*/ 159 w 207"/>
                <a:gd name="T41" fmla="*/ 314 h 287"/>
                <a:gd name="T42" fmla="*/ 163 w 207"/>
                <a:gd name="T43" fmla="*/ 333 h 287"/>
                <a:gd name="T44" fmla="*/ 139 w 207"/>
                <a:gd name="T45" fmla="*/ 391 h 287"/>
                <a:gd name="T46" fmla="*/ 137 w 207"/>
                <a:gd name="T47" fmla="*/ 352 h 287"/>
                <a:gd name="T48" fmla="*/ 129 w 207"/>
                <a:gd name="T49" fmla="*/ 356 h 287"/>
                <a:gd name="T50" fmla="*/ 115 w 207"/>
                <a:gd name="T51" fmla="*/ 356 h 287"/>
                <a:gd name="T52" fmla="*/ 100 w 207"/>
                <a:gd name="T53" fmla="*/ 344 h 287"/>
                <a:gd name="T54" fmla="*/ 92 w 207"/>
                <a:gd name="T55" fmla="*/ 324 h 287"/>
                <a:gd name="T56" fmla="*/ 80 w 207"/>
                <a:gd name="T57" fmla="*/ 317 h 287"/>
                <a:gd name="T58" fmla="*/ 56 w 207"/>
                <a:gd name="T59" fmla="*/ 294 h 287"/>
                <a:gd name="T60" fmla="*/ 52 w 207"/>
                <a:gd name="T61" fmla="*/ 285 h 287"/>
                <a:gd name="T62" fmla="*/ 42 w 207"/>
                <a:gd name="T63" fmla="*/ 285 h 287"/>
                <a:gd name="T64" fmla="*/ 44 w 207"/>
                <a:gd name="T65" fmla="*/ 294 h 287"/>
                <a:gd name="T66" fmla="*/ 20 w 207"/>
                <a:gd name="T67" fmla="*/ 281 h 287"/>
                <a:gd name="T68" fmla="*/ 10 w 207"/>
                <a:gd name="T69" fmla="*/ 238 h 287"/>
                <a:gd name="T70" fmla="*/ 20 w 207"/>
                <a:gd name="T71" fmla="*/ 233 h 287"/>
                <a:gd name="T72" fmla="*/ 26 w 207"/>
                <a:gd name="T73" fmla="*/ 190 h 287"/>
                <a:gd name="T74" fmla="*/ 24 w 207"/>
                <a:gd name="T75" fmla="*/ 160 h 287"/>
                <a:gd name="T76" fmla="*/ 22 w 207"/>
                <a:gd name="T77" fmla="*/ 129 h 287"/>
                <a:gd name="T78" fmla="*/ 30 w 207"/>
                <a:gd name="T79" fmla="*/ 102 h 287"/>
                <a:gd name="T80" fmla="*/ 42 w 207"/>
                <a:gd name="T81" fmla="*/ 84 h 287"/>
                <a:gd name="T82" fmla="*/ 56 w 207"/>
                <a:gd name="T83" fmla="*/ 75 h 287"/>
                <a:gd name="T84" fmla="*/ 62 w 207"/>
                <a:gd name="T85" fmla="*/ 59 h 287"/>
                <a:gd name="T86" fmla="*/ 70 w 207"/>
                <a:gd name="T87" fmla="*/ 31 h 287"/>
                <a:gd name="T88" fmla="*/ 86 w 207"/>
                <a:gd name="T89" fmla="*/ 25 h 287"/>
                <a:gd name="T90" fmla="*/ 102 w 207"/>
                <a:gd name="T91" fmla="*/ 22 h 287"/>
                <a:gd name="T92" fmla="*/ 111 w 207"/>
                <a:gd name="T93" fmla="*/ 2 h 287"/>
                <a:gd name="T94" fmla="*/ 129 w 207"/>
                <a:gd name="T95" fmla="*/ 0 h 28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7"/>
                <a:gd name="T145" fmla="*/ 0 h 287"/>
                <a:gd name="T146" fmla="*/ 207 w 207"/>
                <a:gd name="T147" fmla="*/ 287 h 28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7" h="287">
                  <a:moveTo>
                    <a:pt x="140" y="6"/>
                  </a:moveTo>
                  <a:lnTo>
                    <a:pt x="130" y="10"/>
                  </a:lnTo>
                  <a:lnTo>
                    <a:pt x="120" y="22"/>
                  </a:lnTo>
                  <a:lnTo>
                    <a:pt x="106" y="30"/>
                  </a:lnTo>
                  <a:lnTo>
                    <a:pt x="104" y="44"/>
                  </a:lnTo>
                  <a:lnTo>
                    <a:pt x="100" y="54"/>
                  </a:lnTo>
                  <a:lnTo>
                    <a:pt x="108" y="54"/>
                  </a:lnTo>
                  <a:lnTo>
                    <a:pt x="116" y="68"/>
                  </a:lnTo>
                  <a:lnTo>
                    <a:pt x="114" y="76"/>
                  </a:lnTo>
                  <a:lnTo>
                    <a:pt x="114" y="82"/>
                  </a:lnTo>
                  <a:lnTo>
                    <a:pt x="118" y="86"/>
                  </a:lnTo>
                  <a:lnTo>
                    <a:pt x="140" y="90"/>
                  </a:lnTo>
                  <a:lnTo>
                    <a:pt x="154" y="88"/>
                  </a:lnTo>
                  <a:lnTo>
                    <a:pt x="166" y="106"/>
                  </a:lnTo>
                  <a:lnTo>
                    <a:pt x="174" y="102"/>
                  </a:lnTo>
                  <a:lnTo>
                    <a:pt x="182" y="108"/>
                  </a:lnTo>
                  <a:lnTo>
                    <a:pt x="192" y="106"/>
                  </a:lnTo>
                  <a:lnTo>
                    <a:pt x="202" y="102"/>
                  </a:lnTo>
                  <a:lnTo>
                    <a:pt x="200" y="114"/>
                  </a:lnTo>
                  <a:lnTo>
                    <a:pt x="190" y="126"/>
                  </a:lnTo>
                  <a:lnTo>
                    <a:pt x="192" y="148"/>
                  </a:lnTo>
                  <a:lnTo>
                    <a:pt x="194" y="156"/>
                  </a:lnTo>
                  <a:lnTo>
                    <a:pt x="188" y="164"/>
                  </a:lnTo>
                  <a:lnTo>
                    <a:pt x="198" y="170"/>
                  </a:lnTo>
                  <a:lnTo>
                    <a:pt x="204" y="182"/>
                  </a:lnTo>
                  <a:lnTo>
                    <a:pt x="206" y="192"/>
                  </a:lnTo>
                  <a:lnTo>
                    <a:pt x="200" y="196"/>
                  </a:lnTo>
                  <a:lnTo>
                    <a:pt x="196" y="182"/>
                  </a:lnTo>
                  <a:lnTo>
                    <a:pt x="192" y="176"/>
                  </a:lnTo>
                  <a:lnTo>
                    <a:pt x="188" y="182"/>
                  </a:lnTo>
                  <a:lnTo>
                    <a:pt x="180" y="180"/>
                  </a:lnTo>
                  <a:lnTo>
                    <a:pt x="178" y="186"/>
                  </a:lnTo>
                  <a:lnTo>
                    <a:pt x="158" y="184"/>
                  </a:lnTo>
                  <a:lnTo>
                    <a:pt x="158" y="192"/>
                  </a:lnTo>
                  <a:lnTo>
                    <a:pt x="164" y="192"/>
                  </a:lnTo>
                  <a:lnTo>
                    <a:pt x="168" y="196"/>
                  </a:lnTo>
                  <a:lnTo>
                    <a:pt x="170" y="206"/>
                  </a:lnTo>
                  <a:lnTo>
                    <a:pt x="158" y="204"/>
                  </a:lnTo>
                  <a:lnTo>
                    <a:pt x="152" y="206"/>
                  </a:lnTo>
                  <a:lnTo>
                    <a:pt x="150" y="210"/>
                  </a:lnTo>
                  <a:lnTo>
                    <a:pt x="152" y="214"/>
                  </a:lnTo>
                  <a:lnTo>
                    <a:pt x="162" y="224"/>
                  </a:lnTo>
                  <a:lnTo>
                    <a:pt x="166" y="230"/>
                  </a:lnTo>
                  <a:lnTo>
                    <a:pt x="166" y="238"/>
                  </a:lnTo>
                  <a:lnTo>
                    <a:pt x="154" y="286"/>
                  </a:lnTo>
                  <a:lnTo>
                    <a:pt x="142" y="280"/>
                  </a:lnTo>
                  <a:lnTo>
                    <a:pt x="148" y="258"/>
                  </a:lnTo>
                  <a:lnTo>
                    <a:pt x="140" y="252"/>
                  </a:lnTo>
                  <a:lnTo>
                    <a:pt x="136" y="252"/>
                  </a:lnTo>
                  <a:lnTo>
                    <a:pt x="132" y="254"/>
                  </a:lnTo>
                  <a:lnTo>
                    <a:pt x="124" y="250"/>
                  </a:lnTo>
                  <a:lnTo>
                    <a:pt x="118" y="254"/>
                  </a:lnTo>
                  <a:lnTo>
                    <a:pt x="100" y="254"/>
                  </a:lnTo>
                  <a:lnTo>
                    <a:pt x="100" y="246"/>
                  </a:lnTo>
                  <a:lnTo>
                    <a:pt x="94" y="240"/>
                  </a:lnTo>
                  <a:lnTo>
                    <a:pt x="92" y="232"/>
                  </a:lnTo>
                  <a:lnTo>
                    <a:pt x="84" y="232"/>
                  </a:lnTo>
                  <a:lnTo>
                    <a:pt x="80" y="226"/>
                  </a:lnTo>
                  <a:lnTo>
                    <a:pt x="70" y="216"/>
                  </a:lnTo>
                  <a:lnTo>
                    <a:pt x="56" y="210"/>
                  </a:lnTo>
                  <a:lnTo>
                    <a:pt x="54" y="206"/>
                  </a:lnTo>
                  <a:lnTo>
                    <a:pt x="52" y="204"/>
                  </a:lnTo>
                  <a:lnTo>
                    <a:pt x="46" y="204"/>
                  </a:lnTo>
                  <a:lnTo>
                    <a:pt x="42" y="204"/>
                  </a:lnTo>
                  <a:lnTo>
                    <a:pt x="42" y="208"/>
                  </a:lnTo>
                  <a:lnTo>
                    <a:pt x="44" y="210"/>
                  </a:lnTo>
                  <a:lnTo>
                    <a:pt x="24" y="208"/>
                  </a:lnTo>
                  <a:lnTo>
                    <a:pt x="20" y="200"/>
                  </a:lnTo>
                  <a:lnTo>
                    <a:pt x="0" y="188"/>
                  </a:lnTo>
                  <a:lnTo>
                    <a:pt x="10" y="170"/>
                  </a:lnTo>
                  <a:lnTo>
                    <a:pt x="14" y="172"/>
                  </a:lnTo>
                  <a:lnTo>
                    <a:pt x="20" y="166"/>
                  </a:lnTo>
                  <a:lnTo>
                    <a:pt x="28" y="156"/>
                  </a:lnTo>
                  <a:lnTo>
                    <a:pt x="26" y="136"/>
                  </a:lnTo>
                  <a:lnTo>
                    <a:pt x="26" y="124"/>
                  </a:lnTo>
                  <a:lnTo>
                    <a:pt x="24" y="114"/>
                  </a:lnTo>
                  <a:lnTo>
                    <a:pt x="28" y="102"/>
                  </a:lnTo>
                  <a:lnTo>
                    <a:pt x="22" y="92"/>
                  </a:lnTo>
                  <a:lnTo>
                    <a:pt x="18" y="84"/>
                  </a:lnTo>
                  <a:lnTo>
                    <a:pt x="30" y="72"/>
                  </a:lnTo>
                  <a:lnTo>
                    <a:pt x="36" y="64"/>
                  </a:lnTo>
                  <a:lnTo>
                    <a:pt x="42" y="60"/>
                  </a:lnTo>
                  <a:lnTo>
                    <a:pt x="44" y="56"/>
                  </a:lnTo>
                  <a:lnTo>
                    <a:pt x="56" y="54"/>
                  </a:lnTo>
                  <a:lnTo>
                    <a:pt x="62" y="50"/>
                  </a:lnTo>
                  <a:lnTo>
                    <a:pt x="62" y="42"/>
                  </a:lnTo>
                  <a:lnTo>
                    <a:pt x="62" y="34"/>
                  </a:lnTo>
                  <a:lnTo>
                    <a:pt x="70" y="22"/>
                  </a:lnTo>
                  <a:lnTo>
                    <a:pt x="78" y="24"/>
                  </a:lnTo>
                  <a:lnTo>
                    <a:pt x="86" y="18"/>
                  </a:lnTo>
                  <a:lnTo>
                    <a:pt x="92" y="20"/>
                  </a:lnTo>
                  <a:lnTo>
                    <a:pt x="102" y="16"/>
                  </a:lnTo>
                  <a:lnTo>
                    <a:pt x="110" y="8"/>
                  </a:lnTo>
                  <a:lnTo>
                    <a:pt x="114" y="2"/>
                  </a:lnTo>
                  <a:lnTo>
                    <a:pt x="128" y="0"/>
                  </a:lnTo>
                  <a:lnTo>
                    <a:pt x="132" y="0"/>
                  </a:lnTo>
                  <a:lnTo>
                    <a:pt x="140" y="6"/>
                  </a:lnTo>
                </a:path>
              </a:pathLst>
            </a:custGeom>
            <a:solidFill>
              <a:schemeClr val="hlink"/>
            </a:solidFill>
            <a:ln w="12700" cap="rnd">
              <a:solidFill>
                <a:schemeClr val="bg1"/>
              </a:solidFill>
              <a:round/>
              <a:headEnd/>
              <a:tailEnd/>
            </a:ln>
          </p:spPr>
          <p:txBody>
            <a:bodyPr/>
            <a:lstStyle/>
            <a:p>
              <a:endParaRPr lang="en-US"/>
            </a:p>
          </p:txBody>
        </p:sp>
        <p:sp>
          <p:nvSpPr>
            <p:cNvPr id="13345" name="Freeform 422"/>
            <p:cNvSpPr>
              <a:spLocks/>
            </p:cNvSpPr>
            <p:nvPr/>
          </p:nvSpPr>
          <p:spPr bwMode="ltGray">
            <a:xfrm>
              <a:off x="1438" y="4239"/>
              <a:ext cx="42" cy="21"/>
            </a:xfrm>
            <a:custGeom>
              <a:avLst/>
              <a:gdLst>
                <a:gd name="T0" fmla="*/ 0 w 43"/>
                <a:gd name="T1" fmla="*/ 4 h 19"/>
                <a:gd name="T2" fmla="*/ 14 w 43"/>
                <a:gd name="T3" fmla="*/ 2 h 19"/>
                <a:gd name="T4" fmla="*/ 20 w 43"/>
                <a:gd name="T5" fmla="*/ 0 h 19"/>
                <a:gd name="T6" fmla="*/ 33 w 43"/>
                <a:gd name="T7" fmla="*/ 0 h 19"/>
                <a:gd name="T8" fmla="*/ 39 w 43"/>
                <a:gd name="T9" fmla="*/ 9 h 19"/>
                <a:gd name="T10" fmla="*/ 33 w 43"/>
                <a:gd name="T11" fmla="*/ 9 h 19"/>
                <a:gd name="T12" fmla="*/ 25 w 43"/>
                <a:gd name="T13" fmla="*/ 11 h 19"/>
                <a:gd name="T14" fmla="*/ 21 w 43"/>
                <a:gd name="T15" fmla="*/ 4 h 19"/>
                <a:gd name="T16" fmla="*/ 18 w 43"/>
                <a:gd name="T17" fmla="*/ 9 h 19"/>
                <a:gd name="T18" fmla="*/ 21 w 43"/>
                <a:gd name="T19" fmla="*/ 11 h 19"/>
                <a:gd name="T20" fmla="*/ 21 w 43"/>
                <a:gd name="T21" fmla="*/ 13 h 19"/>
                <a:gd name="T22" fmla="*/ 25 w 43"/>
                <a:gd name="T23" fmla="*/ 19 h 19"/>
                <a:gd name="T24" fmla="*/ 25 w 43"/>
                <a:gd name="T25" fmla="*/ 24 h 19"/>
                <a:gd name="T26" fmla="*/ 21 w 43"/>
                <a:gd name="T27" fmla="*/ 22 h 19"/>
                <a:gd name="T28" fmla="*/ 18 w 43"/>
                <a:gd name="T29" fmla="*/ 19 h 19"/>
                <a:gd name="T30" fmla="*/ 14 w 43"/>
                <a:gd name="T31" fmla="*/ 15 h 19"/>
                <a:gd name="T32" fmla="*/ 12 w 43"/>
                <a:gd name="T33" fmla="*/ 13 h 19"/>
                <a:gd name="T34" fmla="*/ 14 w 43"/>
                <a:gd name="T35" fmla="*/ 22 h 19"/>
                <a:gd name="T36" fmla="*/ 10 w 43"/>
                <a:gd name="T37" fmla="*/ 22 h 19"/>
                <a:gd name="T38" fmla="*/ 4 w 43"/>
                <a:gd name="T39" fmla="*/ 22 h 19"/>
                <a:gd name="T40" fmla="*/ 0 w 43"/>
                <a:gd name="T41" fmla="*/ 4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3"/>
                <a:gd name="T64" fmla="*/ 0 h 19"/>
                <a:gd name="T65" fmla="*/ 43 w 43"/>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3" h="19">
                  <a:moveTo>
                    <a:pt x="0" y="4"/>
                  </a:moveTo>
                  <a:lnTo>
                    <a:pt x="14" y="2"/>
                  </a:lnTo>
                  <a:lnTo>
                    <a:pt x="20" y="0"/>
                  </a:lnTo>
                  <a:lnTo>
                    <a:pt x="36" y="0"/>
                  </a:lnTo>
                  <a:lnTo>
                    <a:pt x="42" y="6"/>
                  </a:lnTo>
                  <a:lnTo>
                    <a:pt x="36" y="6"/>
                  </a:lnTo>
                  <a:lnTo>
                    <a:pt x="28" y="8"/>
                  </a:lnTo>
                  <a:lnTo>
                    <a:pt x="24" y="4"/>
                  </a:lnTo>
                  <a:lnTo>
                    <a:pt x="18" y="6"/>
                  </a:lnTo>
                  <a:lnTo>
                    <a:pt x="22" y="8"/>
                  </a:lnTo>
                  <a:lnTo>
                    <a:pt x="22" y="10"/>
                  </a:lnTo>
                  <a:lnTo>
                    <a:pt x="28" y="14"/>
                  </a:lnTo>
                  <a:lnTo>
                    <a:pt x="28" y="18"/>
                  </a:lnTo>
                  <a:lnTo>
                    <a:pt x="24" y="16"/>
                  </a:lnTo>
                  <a:lnTo>
                    <a:pt x="18" y="14"/>
                  </a:lnTo>
                  <a:lnTo>
                    <a:pt x="14" y="12"/>
                  </a:lnTo>
                  <a:lnTo>
                    <a:pt x="12" y="10"/>
                  </a:lnTo>
                  <a:lnTo>
                    <a:pt x="14" y="16"/>
                  </a:lnTo>
                  <a:lnTo>
                    <a:pt x="10" y="16"/>
                  </a:lnTo>
                  <a:lnTo>
                    <a:pt x="4" y="16"/>
                  </a:lnTo>
                  <a:lnTo>
                    <a:pt x="0" y="4"/>
                  </a:lnTo>
                </a:path>
              </a:pathLst>
            </a:custGeom>
            <a:solidFill>
              <a:schemeClr val="hlink"/>
            </a:solidFill>
            <a:ln w="12700" cap="rnd">
              <a:solidFill>
                <a:schemeClr val="bg1"/>
              </a:solidFill>
              <a:round/>
              <a:headEnd/>
              <a:tailEnd/>
            </a:ln>
          </p:spPr>
          <p:txBody>
            <a:bodyPr/>
            <a:lstStyle/>
            <a:p>
              <a:endParaRPr lang="en-US"/>
            </a:p>
          </p:txBody>
        </p:sp>
        <p:sp>
          <p:nvSpPr>
            <p:cNvPr id="13346" name="Freeform 423"/>
            <p:cNvSpPr>
              <a:spLocks/>
            </p:cNvSpPr>
            <p:nvPr/>
          </p:nvSpPr>
          <p:spPr bwMode="ltGray">
            <a:xfrm>
              <a:off x="1581" y="4118"/>
              <a:ext cx="27" cy="30"/>
            </a:xfrm>
            <a:custGeom>
              <a:avLst/>
              <a:gdLst>
                <a:gd name="T0" fmla="*/ 10 w 27"/>
                <a:gd name="T1" fmla="*/ 0 h 27"/>
                <a:gd name="T2" fmla="*/ 14 w 27"/>
                <a:gd name="T3" fmla="*/ 2 h 27"/>
                <a:gd name="T4" fmla="*/ 18 w 27"/>
                <a:gd name="T5" fmla="*/ 4 h 27"/>
                <a:gd name="T6" fmla="*/ 24 w 27"/>
                <a:gd name="T7" fmla="*/ 9 h 27"/>
                <a:gd name="T8" fmla="*/ 26 w 27"/>
                <a:gd name="T9" fmla="*/ 11 h 27"/>
                <a:gd name="T10" fmla="*/ 24 w 27"/>
                <a:gd name="T11" fmla="*/ 16 h 27"/>
                <a:gd name="T12" fmla="*/ 16 w 27"/>
                <a:gd name="T13" fmla="*/ 22 h 27"/>
                <a:gd name="T14" fmla="*/ 8 w 27"/>
                <a:gd name="T15" fmla="*/ 33 h 27"/>
                <a:gd name="T16" fmla="*/ 6 w 27"/>
                <a:gd name="T17" fmla="*/ 36 h 27"/>
                <a:gd name="T18" fmla="*/ 0 w 27"/>
                <a:gd name="T19" fmla="*/ 30 h 27"/>
                <a:gd name="T20" fmla="*/ 6 w 27"/>
                <a:gd name="T21" fmla="*/ 20 h 27"/>
                <a:gd name="T22" fmla="*/ 10 w 27"/>
                <a:gd name="T23" fmla="*/ 0 h 2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27"/>
                <a:gd name="T38" fmla="*/ 27 w 27"/>
                <a:gd name="T39" fmla="*/ 27 h 2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27">
                  <a:moveTo>
                    <a:pt x="10" y="0"/>
                  </a:moveTo>
                  <a:lnTo>
                    <a:pt x="14" y="2"/>
                  </a:lnTo>
                  <a:lnTo>
                    <a:pt x="18" y="4"/>
                  </a:lnTo>
                  <a:lnTo>
                    <a:pt x="24" y="6"/>
                  </a:lnTo>
                  <a:lnTo>
                    <a:pt x="26" y="8"/>
                  </a:lnTo>
                  <a:lnTo>
                    <a:pt x="24" y="12"/>
                  </a:lnTo>
                  <a:lnTo>
                    <a:pt x="16" y="16"/>
                  </a:lnTo>
                  <a:lnTo>
                    <a:pt x="8" y="24"/>
                  </a:lnTo>
                  <a:lnTo>
                    <a:pt x="6" y="26"/>
                  </a:lnTo>
                  <a:lnTo>
                    <a:pt x="0" y="22"/>
                  </a:lnTo>
                  <a:lnTo>
                    <a:pt x="6" y="14"/>
                  </a:lnTo>
                  <a:lnTo>
                    <a:pt x="10" y="0"/>
                  </a:lnTo>
                </a:path>
              </a:pathLst>
            </a:custGeom>
            <a:solidFill>
              <a:schemeClr val="hlink"/>
            </a:solidFill>
            <a:ln w="12700" cap="rnd">
              <a:solidFill>
                <a:schemeClr val="bg1"/>
              </a:solidFill>
              <a:round/>
              <a:headEnd/>
              <a:tailEnd/>
            </a:ln>
          </p:spPr>
          <p:txBody>
            <a:bodyPr/>
            <a:lstStyle/>
            <a:p>
              <a:endParaRPr lang="en-US"/>
            </a:p>
          </p:txBody>
        </p:sp>
        <p:sp>
          <p:nvSpPr>
            <p:cNvPr id="13347" name="Freeform 424"/>
            <p:cNvSpPr>
              <a:spLocks/>
            </p:cNvSpPr>
            <p:nvPr/>
          </p:nvSpPr>
          <p:spPr bwMode="ltGray">
            <a:xfrm>
              <a:off x="1561" y="4125"/>
              <a:ext cx="23" cy="25"/>
            </a:xfrm>
            <a:custGeom>
              <a:avLst/>
              <a:gdLst>
                <a:gd name="T0" fmla="*/ 22 w 23"/>
                <a:gd name="T1" fmla="*/ 0 h 23"/>
                <a:gd name="T2" fmla="*/ 16 w 23"/>
                <a:gd name="T3" fmla="*/ 13 h 23"/>
                <a:gd name="T4" fmla="*/ 14 w 23"/>
                <a:gd name="T5" fmla="*/ 17 h 23"/>
                <a:gd name="T6" fmla="*/ 6 w 23"/>
                <a:gd name="T7" fmla="*/ 17 h 23"/>
                <a:gd name="T8" fmla="*/ 8 w 23"/>
                <a:gd name="T9" fmla="*/ 24 h 23"/>
                <a:gd name="T10" fmla="*/ 6 w 23"/>
                <a:gd name="T11" fmla="*/ 28 h 23"/>
                <a:gd name="T12" fmla="*/ 2 w 23"/>
                <a:gd name="T13" fmla="*/ 20 h 23"/>
                <a:gd name="T14" fmla="*/ 2 w 23"/>
                <a:gd name="T15" fmla="*/ 13 h 23"/>
                <a:gd name="T16" fmla="*/ 0 w 23"/>
                <a:gd name="T17" fmla="*/ 2 h 23"/>
                <a:gd name="T18" fmla="*/ 6 w 23"/>
                <a:gd name="T19" fmla="*/ 0 h 23"/>
                <a:gd name="T20" fmla="*/ 22 w 23"/>
                <a:gd name="T21" fmla="*/ 0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3"/>
                <a:gd name="T35" fmla="*/ 23 w 23"/>
                <a:gd name="T36" fmla="*/ 23 h 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3">
                  <a:moveTo>
                    <a:pt x="22" y="0"/>
                  </a:moveTo>
                  <a:lnTo>
                    <a:pt x="16" y="10"/>
                  </a:lnTo>
                  <a:lnTo>
                    <a:pt x="14" y="14"/>
                  </a:lnTo>
                  <a:lnTo>
                    <a:pt x="6" y="14"/>
                  </a:lnTo>
                  <a:lnTo>
                    <a:pt x="8" y="18"/>
                  </a:lnTo>
                  <a:lnTo>
                    <a:pt x="6" y="22"/>
                  </a:lnTo>
                  <a:lnTo>
                    <a:pt x="2" y="16"/>
                  </a:lnTo>
                  <a:lnTo>
                    <a:pt x="2" y="10"/>
                  </a:lnTo>
                  <a:lnTo>
                    <a:pt x="0" y="2"/>
                  </a:lnTo>
                  <a:lnTo>
                    <a:pt x="6" y="0"/>
                  </a:lnTo>
                  <a:lnTo>
                    <a:pt x="22" y="0"/>
                  </a:lnTo>
                </a:path>
              </a:pathLst>
            </a:custGeom>
            <a:solidFill>
              <a:schemeClr val="hlink"/>
            </a:solidFill>
            <a:ln w="12700" cap="rnd">
              <a:solidFill>
                <a:schemeClr val="bg1"/>
              </a:solidFill>
              <a:round/>
              <a:headEnd/>
              <a:tailEnd/>
            </a:ln>
          </p:spPr>
          <p:txBody>
            <a:bodyPr/>
            <a:lstStyle/>
            <a:p>
              <a:endParaRPr lang="en-US"/>
            </a:p>
          </p:txBody>
        </p:sp>
        <p:sp>
          <p:nvSpPr>
            <p:cNvPr id="13348" name="Freeform 425"/>
            <p:cNvSpPr>
              <a:spLocks/>
            </p:cNvSpPr>
            <p:nvPr/>
          </p:nvSpPr>
          <p:spPr bwMode="ltGray">
            <a:xfrm>
              <a:off x="1364" y="4203"/>
              <a:ext cx="25" cy="23"/>
            </a:xfrm>
            <a:custGeom>
              <a:avLst/>
              <a:gdLst>
                <a:gd name="T0" fmla="*/ 24 w 25"/>
                <a:gd name="T1" fmla="*/ 11 h 21"/>
                <a:gd name="T2" fmla="*/ 14 w 25"/>
                <a:gd name="T3" fmla="*/ 0 h 21"/>
                <a:gd name="T4" fmla="*/ 0 w 25"/>
                <a:gd name="T5" fmla="*/ 0 h 21"/>
                <a:gd name="T6" fmla="*/ 4 w 25"/>
                <a:gd name="T7" fmla="*/ 11 h 21"/>
                <a:gd name="T8" fmla="*/ 10 w 25"/>
                <a:gd name="T9" fmla="*/ 18 h 21"/>
                <a:gd name="T10" fmla="*/ 16 w 25"/>
                <a:gd name="T11" fmla="*/ 18 h 21"/>
                <a:gd name="T12" fmla="*/ 18 w 25"/>
                <a:gd name="T13" fmla="*/ 24 h 21"/>
                <a:gd name="T14" fmla="*/ 22 w 25"/>
                <a:gd name="T15" fmla="*/ 26 h 21"/>
                <a:gd name="T16" fmla="*/ 24 w 25"/>
                <a:gd name="T17" fmla="*/ 11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
                <a:gd name="T28" fmla="*/ 0 h 21"/>
                <a:gd name="T29" fmla="*/ 25 w 25"/>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 h="21">
                  <a:moveTo>
                    <a:pt x="24" y="8"/>
                  </a:moveTo>
                  <a:lnTo>
                    <a:pt x="14" y="0"/>
                  </a:lnTo>
                  <a:lnTo>
                    <a:pt x="0" y="0"/>
                  </a:lnTo>
                  <a:lnTo>
                    <a:pt x="4" y="8"/>
                  </a:lnTo>
                  <a:lnTo>
                    <a:pt x="10" y="14"/>
                  </a:lnTo>
                  <a:lnTo>
                    <a:pt x="16" y="14"/>
                  </a:lnTo>
                  <a:lnTo>
                    <a:pt x="18" y="18"/>
                  </a:lnTo>
                  <a:lnTo>
                    <a:pt x="22" y="20"/>
                  </a:lnTo>
                  <a:lnTo>
                    <a:pt x="24" y="8"/>
                  </a:lnTo>
                </a:path>
              </a:pathLst>
            </a:custGeom>
            <a:solidFill>
              <a:schemeClr val="hlink"/>
            </a:solidFill>
            <a:ln w="12700" cap="rnd">
              <a:solidFill>
                <a:schemeClr val="bg1"/>
              </a:solidFill>
              <a:round/>
              <a:headEnd/>
              <a:tailEnd/>
            </a:ln>
          </p:spPr>
          <p:txBody>
            <a:bodyPr/>
            <a:lstStyle/>
            <a:p>
              <a:endParaRPr lang="en-US"/>
            </a:p>
          </p:txBody>
        </p:sp>
        <p:sp>
          <p:nvSpPr>
            <p:cNvPr id="13349" name="Freeform 426"/>
            <p:cNvSpPr>
              <a:spLocks/>
            </p:cNvSpPr>
            <p:nvPr/>
          </p:nvSpPr>
          <p:spPr bwMode="ltGray">
            <a:xfrm>
              <a:off x="1394" y="4216"/>
              <a:ext cx="17" cy="10"/>
            </a:xfrm>
            <a:custGeom>
              <a:avLst/>
              <a:gdLst>
                <a:gd name="T0" fmla="*/ 2 w 17"/>
                <a:gd name="T1" fmla="*/ 0 h 9"/>
                <a:gd name="T2" fmla="*/ 10 w 17"/>
                <a:gd name="T3" fmla="*/ 2 h 9"/>
                <a:gd name="T4" fmla="*/ 16 w 17"/>
                <a:gd name="T5" fmla="*/ 2 h 9"/>
                <a:gd name="T6" fmla="*/ 16 w 17"/>
                <a:gd name="T7" fmla="*/ 11 h 9"/>
                <a:gd name="T8" fmla="*/ 6 w 17"/>
                <a:gd name="T9" fmla="*/ 9 h 9"/>
                <a:gd name="T10" fmla="*/ 0 w 17"/>
                <a:gd name="T11" fmla="*/ 11 h 9"/>
                <a:gd name="T12" fmla="*/ 2 w 17"/>
                <a:gd name="T13" fmla="*/ 0 h 9"/>
                <a:gd name="T14" fmla="*/ 0 60000 65536"/>
                <a:gd name="T15" fmla="*/ 0 60000 65536"/>
                <a:gd name="T16" fmla="*/ 0 60000 65536"/>
                <a:gd name="T17" fmla="*/ 0 60000 65536"/>
                <a:gd name="T18" fmla="*/ 0 60000 65536"/>
                <a:gd name="T19" fmla="*/ 0 60000 65536"/>
                <a:gd name="T20" fmla="*/ 0 60000 65536"/>
                <a:gd name="T21" fmla="*/ 0 w 17"/>
                <a:gd name="T22" fmla="*/ 0 h 9"/>
                <a:gd name="T23" fmla="*/ 17 w 17"/>
                <a:gd name="T24" fmla="*/ 9 h 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9">
                  <a:moveTo>
                    <a:pt x="2" y="0"/>
                  </a:moveTo>
                  <a:lnTo>
                    <a:pt x="10" y="2"/>
                  </a:lnTo>
                  <a:lnTo>
                    <a:pt x="16" y="2"/>
                  </a:lnTo>
                  <a:lnTo>
                    <a:pt x="16" y="8"/>
                  </a:lnTo>
                  <a:lnTo>
                    <a:pt x="6" y="6"/>
                  </a:lnTo>
                  <a:lnTo>
                    <a:pt x="0" y="8"/>
                  </a:lnTo>
                  <a:lnTo>
                    <a:pt x="2" y="0"/>
                  </a:lnTo>
                </a:path>
              </a:pathLst>
            </a:custGeom>
            <a:solidFill>
              <a:schemeClr val="hlink"/>
            </a:solidFill>
            <a:ln w="12700" cap="rnd">
              <a:solidFill>
                <a:schemeClr val="bg1"/>
              </a:solidFill>
              <a:round/>
              <a:headEnd/>
              <a:tailEnd/>
            </a:ln>
          </p:spPr>
          <p:txBody>
            <a:bodyPr/>
            <a:lstStyle/>
            <a:p>
              <a:endParaRPr lang="en-US"/>
            </a:p>
          </p:txBody>
        </p:sp>
        <p:sp>
          <p:nvSpPr>
            <p:cNvPr id="13350" name="Freeform 427"/>
            <p:cNvSpPr>
              <a:spLocks/>
            </p:cNvSpPr>
            <p:nvPr/>
          </p:nvSpPr>
          <p:spPr bwMode="ltGray">
            <a:xfrm>
              <a:off x="1346" y="4183"/>
              <a:ext cx="26" cy="17"/>
            </a:xfrm>
            <a:custGeom>
              <a:avLst/>
              <a:gdLst>
                <a:gd name="T0" fmla="*/ 0 w 25"/>
                <a:gd name="T1" fmla="*/ 0 h 15"/>
                <a:gd name="T2" fmla="*/ 4 w 25"/>
                <a:gd name="T3" fmla="*/ 11 h 15"/>
                <a:gd name="T4" fmla="*/ 12 w 25"/>
                <a:gd name="T5" fmla="*/ 14 h 15"/>
                <a:gd name="T6" fmla="*/ 27 w 25"/>
                <a:gd name="T7" fmla="*/ 20 h 15"/>
                <a:gd name="T8" fmla="*/ 17 w 25"/>
                <a:gd name="T9" fmla="*/ 20 h 15"/>
                <a:gd name="T10" fmla="*/ 2 w 25"/>
                <a:gd name="T11" fmla="*/ 14 h 15"/>
                <a:gd name="T12" fmla="*/ 0 w 25"/>
                <a:gd name="T13" fmla="*/ 0 h 15"/>
                <a:gd name="T14" fmla="*/ 0 60000 65536"/>
                <a:gd name="T15" fmla="*/ 0 60000 65536"/>
                <a:gd name="T16" fmla="*/ 0 60000 65536"/>
                <a:gd name="T17" fmla="*/ 0 60000 65536"/>
                <a:gd name="T18" fmla="*/ 0 60000 65536"/>
                <a:gd name="T19" fmla="*/ 0 60000 65536"/>
                <a:gd name="T20" fmla="*/ 0 60000 65536"/>
                <a:gd name="T21" fmla="*/ 0 w 25"/>
                <a:gd name="T22" fmla="*/ 0 h 15"/>
                <a:gd name="T23" fmla="*/ 25 w 25"/>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15">
                  <a:moveTo>
                    <a:pt x="0" y="0"/>
                  </a:moveTo>
                  <a:lnTo>
                    <a:pt x="4" y="8"/>
                  </a:lnTo>
                  <a:lnTo>
                    <a:pt x="12" y="10"/>
                  </a:lnTo>
                  <a:lnTo>
                    <a:pt x="24" y="14"/>
                  </a:lnTo>
                  <a:lnTo>
                    <a:pt x="14" y="14"/>
                  </a:lnTo>
                  <a:lnTo>
                    <a:pt x="2" y="10"/>
                  </a:lnTo>
                  <a:lnTo>
                    <a:pt x="0" y="0"/>
                  </a:lnTo>
                </a:path>
              </a:pathLst>
            </a:custGeom>
            <a:solidFill>
              <a:schemeClr val="hlink"/>
            </a:solidFill>
            <a:ln w="12700" cap="rnd">
              <a:solidFill>
                <a:schemeClr val="bg1"/>
              </a:solidFill>
              <a:round/>
              <a:headEnd/>
              <a:tailEnd/>
            </a:ln>
          </p:spPr>
          <p:txBody>
            <a:bodyPr/>
            <a:lstStyle/>
            <a:p>
              <a:endParaRPr lang="en-US"/>
            </a:p>
          </p:txBody>
        </p:sp>
        <p:sp>
          <p:nvSpPr>
            <p:cNvPr id="13351" name="Freeform 428"/>
            <p:cNvSpPr>
              <a:spLocks/>
            </p:cNvSpPr>
            <p:nvPr/>
          </p:nvSpPr>
          <p:spPr bwMode="ltGray">
            <a:xfrm>
              <a:off x="1330" y="4147"/>
              <a:ext cx="15" cy="26"/>
            </a:xfrm>
            <a:custGeom>
              <a:avLst/>
              <a:gdLst>
                <a:gd name="T0" fmla="*/ 0 w 15"/>
                <a:gd name="T1" fmla="*/ 0 h 23"/>
                <a:gd name="T2" fmla="*/ 0 w 15"/>
                <a:gd name="T3" fmla="*/ 14 h 23"/>
                <a:gd name="T4" fmla="*/ 6 w 15"/>
                <a:gd name="T5" fmla="*/ 20 h 23"/>
                <a:gd name="T6" fmla="*/ 8 w 15"/>
                <a:gd name="T7" fmla="*/ 29 h 23"/>
                <a:gd name="T8" fmla="*/ 14 w 15"/>
                <a:gd name="T9" fmla="*/ 32 h 23"/>
                <a:gd name="T10" fmla="*/ 12 w 15"/>
                <a:gd name="T11" fmla="*/ 20 h 23"/>
                <a:gd name="T12" fmla="*/ 8 w 15"/>
                <a:gd name="T13" fmla="*/ 14 h 23"/>
                <a:gd name="T14" fmla="*/ 0 w 15"/>
                <a:gd name="T15" fmla="*/ 0 h 23"/>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23"/>
                <a:gd name="T26" fmla="*/ 15 w 15"/>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23">
                  <a:moveTo>
                    <a:pt x="0" y="0"/>
                  </a:moveTo>
                  <a:lnTo>
                    <a:pt x="0" y="10"/>
                  </a:lnTo>
                  <a:lnTo>
                    <a:pt x="6" y="14"/>
                  </a:lnTo>
                  <a:lnTo>
                    <a:pt x="8" y="20"/>
                  </a:lnTo>
                  <a:lnTo>
                    <a:pt x="14" y="22"/>
                  </a:lnTo>
                  <a:lnTo>
                    <a:pt x="12" y="14"/>
                  </a:lnTo>
                  <a:lnTo>
                    <a:pt x="8" y="10"/>
                  </a:lnTo>
                  <a:lnTo>
                    <a:pt x="0" y="0"/>
                  </a:lnTo>
                </a:path>
              </a:pathLst>
            </a:custGeom>
            <a:solidFill>
              <a:schemeClr val="hlink"/>
            </a:solidFill>
            <a:ln w="12700" cap="rnd">
              <a:solidFill>
                <a:schemeClr val="bg1"/>
              </a:solidFill>
              <a:round/>
              <a:headEnd/>
              <a:tailEnd/>
            </a:ln>
          </p:spPr>
          <p:txBody>
            <a:bodyPr/>
            <a:lstStyle/>
            <a:p>
              <a:endParaRPr lang="en-US"/>
            </a:p>
          </p:txBody>
        </p:sp>
        <p:sp>
          <p:nvSpPr>
            <p:cNvPr id="13352" name="Freeform 429"/>
            <p:cNvSpPr>
              <a:spLocks/>
            </p:cNvSpPr>
            <p:nvPr/>
          </p:nvSpPr>
          <p:spPr bwMode="ltGray">
            <a:xfrm>
              <a:off x="1414" y="4201"/>
              <a:ext cx="7" cy="17"/>
            </a:xfrm>
            <a:custGeom>
              <a:avLst/>
              <a:gdLst>
                <a:gd name="T0" fmla="*/ 0 w 7"/>
                <a:gd name="T1" fmla="*/ 0 h 15"/>
                <a:gd name="T2" fmla="*/ 0 w 7"/>
                <a:gd name="T3" fmla="*/ 11 h 15"/>
                <a:gd name="T4" fmla="*/ 4 w 7"/>
                <a:gd name="T5" fmla="*/ 20 h 15"/>
                <a:gd name="T6" fmla="*/ 6 w 7"/>
                <a:gd name="T7" fmla="*/ 9 h 15"/>
                <a:gd name="T8" fmla="*/ 0 w 7"/>
                <a:gd name="T9" fmla="*/ 0 h 15"/>
                <a:gd name="T10" fmla="*/ 0 60000 65536"/>
                <a:gd name="T11" fmla="*/ 0 60000 65536"/>
                <a:gd name="T12" fmla="*/ 0 60000 65536"/>
                <a:gd name="T13" fmla="*/ 0 60000 65536"/>
                <a:gd name="T14" fmla="*/ 0 60000 65536"/>
                <a:gd name="T15" fmla="*/ 0 w 7"/>
                <a:gd name="T16" fmla="*/ 0 h 15"/>
                <a:gd name="T17" fmla="*/ 7 w 7"/>
                <a:gd name="T18" fmla="*/ 15 h 15"/>
              </a:gdLst>
              <a:ahLst/>
              <a:cxnLst>
                <a:cxn ang="T10">
                  <a:pos x="T0" y="T1"/>
                </a:cxn>
                <a:cxn ang="T11">
                  <a:pos x="T2" y="T3"/>
                </a:cxn>
                <a:cxn ang="T12">
                  <a:pos x="T4" y="T5"/>
                </a:cxn>
                <a:cxn ang="T13">
                  <a:pos x="T6" y="T7"/>
                </a:cxn>
                <a:cxn ang="T14">
                  <a:pos x="T8" y="T9"/>
                </a:cxn>
              </a:cxnLst>
              <a:rect l="T15" t="T16" r="T17" b="T18"/>
              <a:pathLst>
                <a:path w="7" h="15">
                  <a:moveTo>
                    <a:pt x="0" y="0"/>
                  </a:moveTo>
                  <a:lnTo>
                    <a:pt x="0" y="8"/>
                  </a:lnTo>
                  <a:lnTo>
                    <a:pt x="4" y="14"/>
                  </a:lnTo>
                  <a:lnTo>
                    <a:pt x="6"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353" name="Freeform 430"/>
            <p:cNvSpPr>
              <a:spLocks/>
            </p:cNvSpPr>
            <p:nvPr/>
          </p:nvSpPr>
          <p:spPr bwMode="ltGray">
            <a:xfrm>
              <a:off x="1318" y="4109"/>
              <a:ext cx="5" cy="15"/>
            </a:xfrm>
            <a:custGeom>
              <a:avLst/>
              <a:gdLst>
                <a:gd name="T0" fmla="*/ 0 w 5"/>
                <a:gd name="T1" fmla="*/ 0 h 13"/>
                <a:gd name="T2" fmla="*/ 0 w 5"/>
                <a:gd name="T3" fmla="*/ 18 h 13"/>
                <a:gd name="T4" fmla="*/ 4 w 5"/>
                <a:gd name="T5" fmla="*/ 7 h 13"/>
                <a:gd name="T6" fmla="*/ 0 w 5"/>
                <a:gd name="T7" fmla="*/ 0 h 13"/>
                <a:gd name="T8" fmla="*/ 0 60000 65536"/>
                <a:gd name="T9" fmla="*/ 0 60000 65536"/>
                <a:gd name="T10" fmla="*/ 0 60000 65536"/>
                <a:gd name="T11" fmla="*/ 0 60000 65536"/>
                <a:gd name="T12" fmla="*/ 0 w 5"/>
                <a:gd name="T13" fmla="*/ 0 h 13"/>
                <a:gd name="T14" fmla="*/ 5 w 5"/>
                <a:gd name="T15" fmla="*/ 13 h 13"/>
              </a:gdLst>
              <a:ahLst/>
              <a:cxnLst>
                <a:cxn ang="T8">
                  <a:pos x="T0" y="T1"/>
                </a:cxn>
                <a:cxn ang="T9">
                  <a:pos x="T2" y="T3"/>
                </a:cxn>
                <a:cxn ang="T10">
                  <a:pos x="T4" y="T5"/>
                </a:cxn>
                <a:cxn ang="T11">
                  <a:pos x="T6" y="T7"/>
                </a:cxn>
              </a:cxnLst>
              <a:rect l="T12" t="T13" r="T14" b="T15"/>
              <a:pathLst>
                <a:path w="5" h="13">
                  <a:moveTo>
                    <a:pt x="0" y="0"/>
                  </a:moveTo>
                  <a:lnTo>
                    <a:pt x="0" y="12"/>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354" name="Freeform 431"/>
            <p:cNvSpPr>
              <a:spLocks/>
            </p:cNvSpPr>
            <p:nvPr/>
          </p:nvSpPr>
          <p:spPr bwMode="ltGray">
            <a:xfrm>
              <a:off x="1303" y="4039"/>
              <a:ext cx="4" cy="5"/>
            </a:xfrm>
            <a:custGeom>
              <a:avLst/>
              <a:gdLst>
                <a:gd name="T0" fmla="*/ 0 w 3"/>
                <a:gd name="T1" fmla="*/ 4 h 5"/>
                <a:gd name="T2" fmla="*/ 5 w 3"/>
                <a:gd name="T3" fmla="*/ 4 h 5"/>
                <a:gd name="T4" fmla="*/ 5 w 3"/>
                <a:gd name="T5" fmla="*/ 0 h 5"/>
                <a:gd name="T6" fmla="*/ 0 w 3"/>
                <a:gd name="T7" fmla="*/ 0 h 5"/>
                <a:gd name="T8" fmla="*/ 0 w 3"/>
                <a:gd name="T9" fmla="*/ 4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0" y="4"/>
                  </a:moveTo>
                  <a:lnTo>
                    <a:pt x="2" y="4"/>
                  </a:lnTo>
                  <a:lnTo>
                    <a:pt x="2" y="0"/>
                  </a:ln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355" name="Rectangle 432"/>
            <p:cNvSpPr>
              <a:spLocks noChangeArrowheads="1"/>
            </p:cNvSpPr>
            <p:nvPr/>
          </p:nvSpPr>
          <p:spPr bwMode="ltGray">
            <a:xfrm>
              <a:off x="1303" y="4041"/>
              <a:ext cx="5"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356" name="Oval 433"/>
            <p:cNvSpPr>
              <a:spLocks noChangeArrowheads="1"/>
            </p:cNvSpPr>
            <p:nvPr/>
          </p:nvSpPr>
          <p:spPr bwMode="ltGray">
            <a:xfrm>
              <a:off x="1474" y="4256"/>
              <a:ext cx="2" cy="2"/>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357" name="Freeform 434"/>
            <p:cNvSpPr>
              <a:spLocks/>
            </p:cNvSpPr>
            <p:nvPr/>
          </p:nvSpPr>
          <p:spPr bwMode="ltGray">
            <a:xfrm>
              <a:off x="1297" y="3892"/>
              <a:ext cx="16" cy="39"/>
            </a:xfrm>
            <a:custGeom>
              <a:avLst/>
              <a:gdLst>
                <a:gd name="T0" fmla="*/ 0 w 17"/>
                <a:gd name="T1" fmla="*/ 0 h 35"/>
                <a:gd name="T2" fmla="*/ 2 w 17"/>
                <a:gd name="T3" fmla="*/ 33 h 35"/>
                <a:gd name="T4" fmla="*/ 0 w 17"/>
                <a:gd name="T5" fmla="*/ 45 h 35"/>
                <a:gd name="T6" fmla="*/ 9 w 17"/>
                <a:gd name="T7" fmla="*/ 47 h 35"/>
                <a:gd name="T8" fmla="*/ 13 w 17"/>
                <a:gd name="T9" fmla="*/ 36 h 35"/>
                <a:gd name="T10" fmla="*/ 8 w 17"/>
                <a:gd name="T11" fmla="*/ 22 h 35"/>
                <a:gd name="T12" fmla="*/ 11 w 17"/>
                <a:gd name="T13" fmla="*/ 20 h 35"/>
                <a:gd name="T14" fmla="*/ 9 w 17"/>
                <a:gd name="T15" fmla="*/ 0 h 35"/>
                <a:gd name="T16" fmla="*/ 0 w 17"/>
                <a:gd name="T17" fmla="*/ 0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35"/>
                <a:gd name="T29" fmla="*/ 17 w 17"/>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35">
                  <a:moveTo>
                    <a:pt x="0" y="0"/>
                  </a:moveTo>
                  <a:lnTo>
                    <a:pt x="2" y="24"/>
                  </a:lnTo>
                  <a:lnTo>
                    <a:pt x="0" y="32"/>
                  </a:lnTo>
                  <a:lnTo>
                    <a:pt x="12" y="34"/>
                  </a:lnTo>
                  <a:lnTo>
                    <a:pt x="16" y="26"/>
                  </a:lnTo>
                  <a:lnTo>
                    <a:pt x="10" y="16"/>
                  </a:lnTo>
                  <a:lnTo>
                    <a:pt x="14" y="14"/>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358" name="Freeform 435"/>
            <p:cNvSpPr>
              <a:spLocks/>
            </p:cNvSpPr>
            <p:nvPr/>
          </p:nvSpPr>
          <p:spPr bwMode="ltGray">
            <a:xfrm>
              <a:off x="1303" y="3954"/>
              <a:ext cx="1" cy="5"/>
            </a:xfrm>
            <a:custGeom>
              <a:avLst/>
              <a:gdLst>
                <a:gd name="T0" fmla="*/ 0 w 1"/>
                <a:gd name="T1" fmla="*/ 4 h 5"/>
                <a:gd name="T2" fmla="*/ 0 w 1"/>
                <a:gd name="T3" fmla="*/ 0 h 5"/>
                <a:gd name="T4" fmla="*/ 0 w 1"/>
                <a:gd name="T5" fmla="*/ 4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4"/>
                  </a:move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359" name="Rectangle 436"/>
            <p:cNvSpPr>
              <a:spLocks noChangeArrowheads="1"/>
            </p:cNvSpPr>
            <p:nvPr/>
          </p:nvSpPr>
          <p:spPr bwMode="ltGray">
            <a:xfrm>
              <a:off x="1303" y="3956"/>
              <a:ext cx="3"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360" name="Freeform 437"/>
            <p:cNvSpPr>
              <a:spLocks/>
            </p:cNvSpPr>
            <p:nvPr/>
          </p:nvSpPr>
          <p:spPr bwMode="ltGray">
            <a:xfrm>
              <a:off x="1306" y="3965"/>
              <a:ext cx="1" cy="5"/>
            </a:xfrm>
            <a:custGeom>
              <a:avLst/>
              <a:gdLst>
                <a:gd name="T0" fmla="*/ 0 w 1"/>
                <a:gd name="T1" fmla="*/ 4 h 5"/>
                <a:gd name="T2" fmla="*/ 0 w 1"/>
                <a:gd name="T3" fmla="*/ 0 h 5"/>
                <a:gd name="T4" fmla="*/ 0 w 1"/>
                <a:gd name="T5" fmla="*/ 4 h 5"/>
                <a:gd name="T6" fmla="*/ 0 60000 65536"/>
                <a:gd name="T7" fmla="*/ 0 60000 65536"/>
                <a:gd name="T8" fmla="*/ 0 60000 65536"/>
                <a:gd name="T9" fmla="*/ 0 w 1"/>
                <a:gd name="T10" fmla="*/ 0 h 5"/>
                <a:gd name="T11" fmla="*/ 1 w 1"/>
                <a:gd name="T12" fmla="*/ 5 h 5"/>
              </a:gdLst>
              <a:ahLst/>
              <a:cxnLst>
                <a:cxn ang="T6">
                  <a:pos x="T0" y="T1"/>
                </a:cxn>
                <a:cxn ang="T7">
                  <a:pos x="T2" y="T3"/>
                </a:cxn>
                <a:cxn ang="T8">
                  <a:pos x="T4" y="T5"/>
                </a:cxn>
              </a:cxnLst>
              <a:rect l="T9" t="T10" r="T11" b="T12"/>
              <a:pathLst>
                <a:path w="1" h="5">
                  <a:moveTo>
                    <a:pt x="0" y="4"/>
                  </a:moveTo>
                  <a:lnTo>
                    <a:pt x="0"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361" name="Rectangle 438"/>
            <p:cNvSpPr>
              <a:spLocks noChangeArrowheads="1"/>
            </p:cNvSpPr>
            <p:nvPr/>
          </p:nvSpPr>
          <p:spPr bwMode="ltGray">
            <a:xfrm>
              <a:off x="1306" y="3967"/>
              <a:ext cx="2" cy="2"/>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362" name="Freeform 439"/>
            <p:cNvSpPr>
              <a:spLocks/>
            </p:cNvSpPr>
            <p:nvPr/>
          </p:nvSpPr>
          <p:spPr bwMode="ltGray">
            <a:xfrm>
              <a:off x="1311" y="3976"/>
              <a:ext cx="4" cy="6"/>
            </a:xfrm>
            <a:custGeom>
              <a:avLst/>
              <a:gdLst>
                <a:gd name="T0" fmla="*/ 5 w 3"/>
                <a:gd name="T1" fmla="*/ 0 h 5"/>
                <a:gd name="T2" fmla="*/ 0 w 3"/>
                <a:gd name="T3" fmla="*/ 0 h 5"/>
                <a:gd name="T4" fmla="*/ 0 w 3"/>
                <a:gd name="T5" fmla="*/ 7 h 5"/>
                <a:gd name="T6" fmla="*/ 5 w 3"/>
                <a:gd name="T7" fmla="*/ 7 h 5"/>
                <a:gd name="T8" fmla="*/ 5 w 3"/>
                <a:gd name="T9" fmla="*/ 0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2" y="0"/>
                  </a:moveTo>
                  <a:lnTo>
                    <a:pt x="0" y="0"/>
                  </a:lnTo>
                  <a:lnTo>
                    <a:pt x="0" y="4"/>
                  </a:lnTo>
                  <a:lnTo>
                    <a:pt x="2" y="4"/>
                  </a:lnTo>
                  <a:lnTo>
                    <a:pt x="2" y="0"/>
                  </a:lnTo>
                </a:path>
              </a:pathLst>
            </a:custGeom>
            <a:solidFill>
              <a:schemeClr val="hlink"/>
            </a:solidFill>
            <a:ln w="12700" cap="rnd">
              <a:solidFill>
                <a:schemeClr val="bg1"/>
              </a:solidFill>
              <a:round/>
              <a:headEnd/>
              <a:tailEnd/>
            </a:ln>
          </p:spPr>
          <p:txBody>
            <a:bodyPr/>
            <a:lstStyle/>
            <a:p>
              <a:endParaRPr lang="en-US"/>
            </a:p>
          </p:txBody>
        </p:sp>
        <p:sp>
          <p:nvSpPr>
            <p:cNvPr id="13363" name="Rectangle 440"/>
            <p:cNvSpPr>
              <a:spLocks noChangeArrowheads="1"/>
            </p:cNvSpPr>
            <p:nvPr/>
          </p:nvSpPr>
          <p:spPr bwMode="ltGray">
            <a:xfrm>
              <a:off x="1313" y="3976"/>
              <a:ext cx="2" cy="7"/>
            </a:xfrm>
            <a:prstGeom prst="rect">
              <a:avLst/>
            </a:prstGeom>
            <a:solidFill>
              <a:schemeClr val="hlink"/>
            </a:solidFill>
            <a:ln w="12700">
              <a:solidFill>
                <a:schemeClr val="bg1"/>
              </a:solidFill>
              <a:miter lim="800000"/>
              <a:headEnd/>
              <a:tailEnd/>
            </a:ln>
          </p:spPr>
          <p:txBody>
            <a:bodyPr wrap="none" anchor="ctr"/>
            <a:lstStyle/>
            <a:p>
              <a:endParaRPr lang="en-US"/>
            </a:p>
          </p:txBody>
        </p:sp>
        <p:sp>
          <p:nvSpPr>
            <p:cNvPr id="13364" name="Freeform 441"/>
            <p:cNvSpPr>
              <a:spLocks/>
            </p:cNvSpPr>
            <p:nvPr/>
          </p:nvSpPr>
          <p:spPr bwMode="ltGray">
            <a:xfrm>
              <a:off x="1501" y="3948"/>
              <a:ext cx="19" cy="19"/>
            </a:xfrm>
            <a:custGeom>
              <a:avLst/>
              <a:gdLst>
                <a:gd name="T0" fmla="*/ 0 w 19"/>
                <a:gd name="T1" fmla="*/ 2 h 17"/>
                <a:gd name="T2" fmla="*/ 10 w 19"/>
                <a:gd name="T3" fmla="*/ 2 h 17"/>
                <a:gd name="T4" fmla="*/ 18 w 19"/>
                <a:gd name="T5" fmla="*/ 0 h 17"/>
                <a:gd name="T6" fmla="*/ 18 w 19"/>
                <a:gd name="T7" fmla="*/ 13 h 17"/>
                <a:gd name="T8" fmla="*/ 14 w 19"/>
                <a:gd name="T9" fmla="*/ 22 h 17"/>
                <a:gd name="T10" fmla="*/ 10 w 19"/>
                <a:gd name="T11" fmla="*/ 17 h 17"/>
                <a:gd name="T12" fmla="*/ 10 w 19"/>
                <a:gd name="T13" fmla="*/ 13 h 17"/>
                <a:gd name="T14" fmla="*/ 10 w 19"/>
                <a:gd name="T15" fmla="*/ 11 h 17"/>
                <a:gd name="T16" fmla="*/ 2 w 19"/>
                <a:gd name="T17" fmla="*/ 11 h 17"/>
                <a:gd name="T18" fmla="*/ 0 w 19"/>
                <a:gd name="T19" fmla="*/ 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
                <a:gd name="T31" fmla="*/ 0 h 17"/>
                <a:gd name="T32" fmla="*/ 19 w 19"/>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 h="17">
                  <a:moveTo>
                    <a:pt x="0" y="2"/>
                  </a:moveTo>
                  <a:lnTo>
                    <a:pt x="10" y="2"/>
                  </a:lnTo>
                  <a:lnTo>
                    <a:pt x="18" y="0"/>
                  </a:lnTo>
                  <a:lnTo>
                    <a:pt x="18" y="10"/>
                  </a:lnTo>
                  <a:lnTo>
                    <a:pt x="14" y="16"/>
                  </a:lnTo>
                  <a:lnTo>
                    <a:pt x="10" y="12"/>
                  </a:lnTo>
                  <a:lnTo>
                    <a:pt x="10" y="10"/>
                  </a:lnTo>
                  <a:lnTo>
                    <a:pt x="10" y="8"/>
                  </a:lnTo>
                  <a:lnTo>
                    <a:pt x="2" y="8"/>
                  </a:lnTo>
                  <a:lnTo>
                    <a:pt x="0" y="2"/>
                  </a:lnTo>
                </a:path>
              </a:pathLst>
            </a:custGeom>
            <a:solidFill>
              <a:schemeClr val="hlink"/>
            </a:solidFill>
            <a:ln w="12700" cap="rnd">
              <a:solidFill>
                <a:schemeClr val="bg1"/>
              </a:solidFill>
              <a:round/>
              <a:headEnd/>
              <a:tailEnd/>
            </a:ln>
          </p:spPr>
          <p:txBody>
            <a:bodyPr/>
            <a:lstStyle/>
            <a:p>
              <a:endParaRPr lang="en-US"/>
            </a:p>
          </p:txBody>
        </p:sp>
        <p:sp>
          <p:nvSpPr>
            <p:cNvPr id="13365" name="Freeform 442"/>
            <p:cNvSpPr>
              <a:spLocks/>
            </p:cNvSpPr>
            <p:nvPr/>
          </p:nvSpPr>
          <p:spPr bwMode="ltGray">
            <a:xfrm>
              <a:off x="1412" y="2725"/>
              <a:ext cx="7" cy="7"/>
            </a:xfrm>
            <a:custGeom>
              <a:avLst/>
              <a:gdLst>
                <a:gd name="T0" fmla="*/ 4 w 7"/>
                <a:gd name="T1" fmla="*/ 0 h 7"/>
                <a:gd name="T2" fmla="*/ 6 w 7"/>
                <a:gd name="T3" fmla="*/ 2 h 7"/>
                <a:gd name="T4" fmla="*/ 4 w 7"/>
                <a:gd name="T5" fmla="*/ 4 h 7"/>
                <a:gd name="T6" fmla="*/ 0 w 7"/>
                <a:gd name="T7" fmla="*/ 6 h 7"/>
                <a:gd name="T8" fmla="*/ 2 w 7"/>
                <a:gd name="T9" fmla="*/ 4 h 7"/>
                <a:gd name="T10" fmla="*/ 4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4"/>
                  </a:lnTo>
                  <a:lnTo>
                    <a:pt x="4" y="0"/>
                  </a:lnTo>
                </a:path>
              </a:pathLst>
            </a:custGeom>
            <a:solidFill>
              <a:schemeClr val="hlink"/>
            </a:solidFill>
            <a:ln w="12700" cap="rnd">
              <a:solidFill>
                <a:schemeClr val="bg1"/>
              </a:solidFill>
              <a:round/>
              <a:headEnd/>
              <a:tailEnd/>
            </a:ln>
          </p:spPr>
          <p:txBody>
            <a:bodyPr/>
            <a:lstStyle/>
            <a:p>
              <a:endParaRPr lang="en-US"/>
            </a:p>
          </p:txBody>
        </p:sp>
        <p:sp>
          <p:nvSpPr>
            <p:cNvPr id="13366" name="Freeform 443"/>
            <p:cNvSpPr>
              <a:spLocks/>
            </p:cNvSpPr>
            <p:nvPr/>
          </p:nvSpPr>
          <p:spPr bwMode="ltGray">
            <a:xfrm>
              <a:off x="1420" y="2711"/>
              <a:ext cx="6" cy="8"/>
            </a:xfrm>
            <a:custGeom>
              <a:avLst/>
              <a:gdLst>
                <a:gd name="T0" fmla="*/ 3 w 7"/>
                <a:gd name="T1" fmla="*/ 0 h 7"/>
                <a:gd name="T2" fmla="*/ 3 w 7"/>
                <a:gd name="T3" fmla="*/ 2 h 7"/>
                <a:gd name="T4" fmla="*/ 3 w 7"/>
                <a:gd name="T5" fmla="*/ 7 h 7"/>
                <a:gd name="T6" fmla="*/ 0 w 7"/>
                <a:gd name="T7" fmla="*/ 9 h 7"/>
                <a:gd name="T8" fmla="*/ 2 w 7"/>
                <a:gd name="T9" fmla="*/ 2 h 7"/>
                <a:gd name="T10" fmla="*/ 3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2"/>
                  </a:lnTo>
                  <a:lnTo>
                    <a:pt x="4" y="0"/>
                  </a:lnTo>
                </a:path>
              </a:pathLst>
            </a:custGeom>
            <a:solidFill>
              <a:schemeClr val="hlink"/>
            </a:solidFill>
            <a:ln w="12700" cap="rnd">
              <a:solidFill>
                <a:schemeClr val="bg1"/>
              </a:solidFill>
              <a:round/>
              <a:headEnd/>
              <a:tailEnd/>
            </a:ln>
          </p:spPr>
          <p:txBody>
            <a:bodyPr/>
            <a:lstStyle/>
            <a:p>
              <a:endParaRPr lang="en-US"/>
            </a:p>
          </p:txBody>
        </p:sp>
        <p:grpSp>
          <p:nvGrpSpPr>
            <p:cNvPr id="5" name="Group 444"/>
            <p:cNvGrpSpPr>
              <a:grpSpLocks/>
            </p:cNvGrpSpPr>
            <p:nvPr/>
          </p:nvGrpSpPr>
          <p:grpSpPr bwMode="auto">
            <a:xfrm>
              <a:off x="911" y="799"/>
              <a:ext cx="1310" cy="985"/>
              <a:chOff x="1050" y="609"/>
              <a:chExt cx="1310" cy="985"/>
            </a:xfrm>
          </p:grpSpPr>
          <p:sp>
            <p:nvSpPr>
              <p:cNvPr id="13686" name="Freeform 445"/>
              <p:cNvSpPr>
                <a:spLocks/>
              </p:cNvSpPr>
              <p:nvPr/>
            </p:nvSpPr>
            <p:spPr bwMode="ltGray">
              <a:xfrm>
                <a:off x="2147" y="1412"/>
                <a:ext cx="138" cy="97"/>
              </a:xfrm>
              <a:custGeom>
                <a:avLst/>
                <a:gdLst>
                  <a:gd name="T0" fmla="*/ 103 w 139"/>
                  <a:gd name="T1" fmla="*/ 13 h 87"/>
                  <a:gd name="T2" fmla="*/ 111 w 139"/>
                  <a:gd name="T3" fmla="*/ 4 h 87"/>
                  <a:gd name="T4" fmla="*/ 121 w 139"/>
                  <a:gd name="T5" fmla="*/ 9 h 87"/>
                  <a:gd name="T6" fmla="*/ 125 w 139"/>
                  <a:gd name="T7" fmla="*/ 28 h 87"/>
                  <a:gd name="T8" fmla="*/ 131 w 139"/>
                  <a:gd name="T9" fmla="*/ 36 h 87"/>
                  <a:gd name="T10" fmla="*/ 133 w 139"/>
                  <a:gd name="T11" fmla="*/ 58 h 87"/>
                  <a:gd name="T12" fmla="*/ 117 w 139"/>
                  <a:gd name="T13" fmla="*/ 88 h 87"/>
                  <a:gd name="T14" fmla="*/ 103 w 139"/>
                  <a:gd name="T15" fmla="*/ 104 h 87"/>
                  <a:gd name="T16" fmla="*/ 91 w 139"/>
                  <a:gd name="T17" fmla="*/ 119 h 87"/>
                  <a:gd name="T18" fmla="*/ 68 w 139"/>
                  <a:gd name="T19" fmla="*/ 117 h 87"/>
                  <a:gd name="T20" fmla="*/ 52 w 139"/>
                  <a:gd name="T21" fmla="*/ 108 h 87"/>
                  <a:gd name="T22" fmla="*/ 34 w 139"/>
                  <a:gd name="T23" fmla="*/ 104 h 87"/>
                  <a:gd name="T24" fmla="*/ 24 w 139"/>
                  <a:gd name="T25" fmla="*/ 93 h 87"/>
                  <a:gd name="T26" fmla="*/ 32 w 139"/>
                  <a:gd name="T27" fmla="*/ 80 h 87"/>
                  <a:gd name="T28" fmla="*/ 26 w 139"/>
                  <a:gd name="T29" fmla="*/ 67 h 87"/>
                  <a:gd name="T30" fmla="*/ 10 w 139"/>
                  <a:gd name="T31" fmla="*/ 64 h 87"/>
                  <a:gd name="T32" fmla="*/ 12 w 139"/>
                  <a:gd name="T33" fmla="*/ 56 h 87"/>
                  <a:gd name="T34" fmla="*/ 34 w 139"/>
                  <a:gd name="T35" fmla="*/ 52 h 87"/>
                  <a:gd name="T36" fmla="*/ 36 w 139"/>
                  <a:gd name="T37" fmla="*/ 41 h 87"/>
                  <a:gd name="T38" fmla="*/ 24 w 139"/>
                  <a:gd name="T39" fmla="*/ 36 h 87"/>
                  <a:gd name="T40" fmla="*/ 0 w 139"/>
                  <a:gd name="T41" fmla="*/ 45 h 87"/>
                  <a:gd name="T42" fmla="*/ 14 w 139"/>
                  <a:gd name="T43" fmla="*/ 28 h 87"/>
                  <a:gd name="T44" fmla="*/ 20 w 139"/>
                  <a:gd name="T45" fmla="*/ 9 h 87"/>
                  <a:gd name="T46" fmla="*/ 32 w 139"/>
                  <a:gd name="T47" fmla="*/ 20 h 87"/>
                  <a:gd name="T48" fmla="*/ 38 w 139"/>
                  <a:gd name="T49" fmla="*/ 0 h 87"/>
                  <a:gd name="T50" fmla="*/ 44 w 139"/>
                  <a:gd name="T51" fmla="*/ 28 h 87"/>
                  <a:gd name="T52" fmla="*/ 48 w 139"/>
                  <a:gd name="T53" fmla="*/ 52 h 87"/>
                  <a:gd name="T54" fmla="*/ 54 w 139"/>
                  <a:gd name="T55" fmla="*/ 41 h 87"/>
                  <a:gd name="T56" fmla="*/ 58 w 139"/>
                  <a:gd name="T57" fmla="*/ 33 h 87"/>
                  <a:gd name="T58" fmla="*/ 60 w 139"/>
                  <a:gd name="T59" fmla="*/ 13 h 87"/>
                  <a:gd name="T60" fmla="*/ 68 w 139"/>
                  <a:gd name="T61" fmla="*/ 33 h 87"/>
                  <a:gd name="T62" fmla="*/ 71 w 139"/>
                  <a:gd name="T63" fmla="*/ 13 h 87"/>
                  <a:gd name="T64" fmla="*/ 79 w 139"/>
                  <a:gd name="T65" fmla="*/ 16 h 87"/>
                  <a:gd name="T66" fmla="*/ 91 w 139"/>
                  <a:gd name="T67" fmla="*/ 22 h 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39"/>
                  <a:gd name="T103" fmla="*/ 0 h 87"/>
                  <a:gd name="T104" fmla="*/ 139 w 139"/>
                  <a:gd name="T105" fmla="*/ 87 h 8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39" h="87">
                    <a:moveTo>
                      <a:pt x="100" y="12"/>
                    </a:moveTo>
                    <a:lnTo>
                      <a:pt x="106" y="10"/>
                    </a:lnTo>
                    <a:lnTo>
                      <a:pt x="108" y="2"/>
                    </a:lnTo>
                    <a:lnTo>
                      <a:pt x="114" y="4"/>
                    </a:lnTo>
                    <a:lnTo>
                      <a:pt x="118" y="10"/>
                    </a:lnTo>
                    <a:lnTo>
                      <a:pt x="124" y="6"/>
                    </a:lnTo>
                    <a:lnTo>
                      <a:pt x="126" y="14"/>
                    </a:lnTo>
                    <a:lnTo>
                      <a:pt x="128" y="20"/>
                    </a:lnTo>
                    <a:lnTo>
                      <a:pt x="126" y="24"/>
                    </a:lnTo>
                    <a:lnTo>
                      <a:pt x="134" y="26"/>
                    </a:lnTo>
                    <a:lnTo>
                      <a:pt x="138" y="32"/>
                    </a:lnTo>
                    <a:lnTo>
                      <a:pt x="136" y="42"/>
                    </a:lnTo>
                    <a:lnTo>
                      <a:pt x="128" y="56"/>
                    </a:lnTo>
                    <a:lnTo>
                      <a:pt x="120" y="64"/>
                    </a:lnTo>
                    <a:lnTo>
                      <a:pt x="114" y="64"/>
                    </a:lnTo>
                    <a:lnTo>
                      <a:pt x="106" y="74"/>
                    </a:lnTo>
                    <a:lnTo>
                      <a:pt x="106" y="78"/>
                    </a:lnTo>
                    <a:lnTo>
                      <a:pt x="94" y="86"/>
                    </a:lnTo>
                    <a:lnTo>
                      <a:pt x="84" y="80"/>
                    </a:lnTo>
                    <a:lnTo>
                      <a:pt x="68" y="84"/>
                    </a:lnTo>
                    <a:lnTo>
                      <a:pt x="58" y="78"/>
                    </a:lnTo>
                    <a:lnTo>
                      <a:pt x="52" y="78"/>
                    </a:lnTo>
                    <a:lnTo>
                      <a:pt x="46" y="72"/>
                    </a:lnTo>
                    <a:lnTo>
                      <a:pt x="34" y="74"/>
                    </a:lnTo>
                    <a:lnTo>
                      <a:pt x="24" y="72"/>
                    </a:lnTo>
                    <a:lnTo>
                      <a:pt x="24" y="66"/>
                    </a:lnTo>
                    <a:lnTo>
                      <a:pt x="30" y="66"/>
                    </a:lnTo>
                    <a:lnTo>
                      <a:pt x="32" y="58"/>
                    </a:lnTo>
                    <a:lnTo>
                      <a:pt x="26" y="52"/>
                    </a:lnTo>
                    <a:lnTo>
                      <a:pt x="26" y="48"/>
                    </a:lnTo>
                    <a:lnTo>
                      <a:pt x="22" y="46"/>
                    </a:lnTo>
                    <a:lnTo>
                      <a:pt x="10" y="46"/>
                    </a:lnTo>
                    <a:lnTo>
                      <a:pt x="10" y="42"/>
                    </a:lnTo>
                    <a:lnTo>
                      <a:pt x="12" y="40"/>
                    </a:lnTo>
                    <a:lnTo>
                      <a:pt x="22" y="40"/>
                    </a:lnTo>
                    <a:lnTo>
                      <a:pt x="34" y="38"/>
                    </a:lnTo>
                    <a:lnTo>
                      <a:pt x="30" y="36"/>
                    </a:lnTo>
                    <a:lnTo>
                      <a:pt x="36" y="30"/>
                    </a:lnTo>
                    <a:lnTo>
                      <a:pt x="32" y="28"/>
                    </a:lnTo>
                    <a:lnTo>
                      <a:pt x="24" y="26"/>
                    </a:lnTo>
                    <a:lnTo>
                      <a:pt x="14" y="34"/>
                    </a:lnTo>
                    <a:lnTo>
                      <a:pt x="0" y="32"/>
                    </a:lnTo>
                    <a:lnTo>
                      <a:pt x="10" y="24"/>
                    </a:lnTo>
                    <a:lnTo>
                      <a:pt x="14" y="20"/>
                    </a:lnTo>
                    <a:lnTo>
                      <a:pt x="18" y="22"/>
                    </a:lnTo>
                    <a:lnTo>
                      <a:pt x="20" y="6"/>
                    </a:lnTo>
                    <a:lnTo>
                      <a:pt x="28" y="14"/>
                    </a:lnTo>
                    <a:lnTo>
                      <a:pt x="32" y="14"/>
                    </a:lnTo>
                    <a:lnTo>
                      <a:pt x="30" y="6"/>
                    </a:lnTo>
                    <a:lnTo>
                      <a:pt x="38" y="0"/>
                    </a:lnTo>
                    <a:lnTo>
                      <a:pt x="44" y="10"/>
                    </a:lnTo>
                    <a:lnTo>
                      <a:pt x="44" y="20"/>
                    </a:lnTo>
                    <a:lnTo>
                      <a:pt x="46" y="28"/>
                    </a:lnTo>
                    <a:lnTo>
                      <a:pt x="48" y="38"/>
                    </a:lnTo>
                    <a:lnTo>
                      <a:pt x="52" y="26"/>
                    </a:lnTo>
                    <a:lnTo>
                      <a:pt x="54" y="30"/>
                    </a:lnTo>
                    <a:lnTo>
                      <a:pt x="58" y="32"/>
                    </a:lnTo>
                    <a:lnTo>
                      <a:pt x="58" y="24"/>
                    </a:lnTo>
                    <a:lnTo>
                      <a:pt x="56" y="16"/>
                    </a:lnTo>
                    <a:lnTo>
                      <a:pt x="60" y="10"/>
                    </a:lnTo>
                    <a:lnTo>
                      <a:pt x="64" y="16"/>
                    </a:lnTo>
                    <a:lnTo>
                      <a:pt x="68" y="24"/>
                    </a:lnTo>
                    <a:lnTo>
                      <a:pt x="68" y="16"/>
                    </a:lnTo>
                    <a:lnTo>
                      <a:pt x="74" y="10"/>
                    </a:lnTo>
                    <a:lnTo>
                      <a:pt x="82" y="18"/>
                    </a:lnTo>
                    <a:lnTo>
                      <a:pt x="82" y="12"/>
                    </a:lnTo>
                    <a:lnTo>
                      <a:pt x="88" y="10"/>
                    </a:lnTo>
                    <a:lnTo>
                      <a:pt x="94" y="16"/>
                    </a:lnTo>
                    <a:lnTo>
                      <a:pt x="100" y="12"/>
                    </a:lnTo>
                  </a:path>
                </a:pathLst>
              </a:custGeom>
              <a:solidFill>
                <a:schemeClr val="hlink"/>
              </a:solidFill>
              <a:ln w="12700" cap="rnd">
                <a:solidFill>
                  <a:schemeClr val="bg1"/>
                </a:solidFill>
                <a:round/>
                <a:headEnd/>
                <a:tailEnd/>
              </a:ln>
            </p:spPr>
            <p:txBody>
              <a:bodyPr/>
              <a:lstStyle/>
              <a:p>
                <a:endParaRPr lang="en-US"/>
              </a:p>
            </p:txBody>
          </p:sp>
          <p:sp>
            <p:nvSpPr>
              <p:cNvPr id="13687" name="Oval 446"/>
              <p:cNvSpPr>
                <a:spLocks noChangeArrowheads="1"/>
              </p:cNvSpPr>
              <p:nvPr/>
            </p:nvSpPr>
            <p:spPr bwMode="ltGray">
              <a:xfrm>
                <a:off x="1473" y="1395"/>
                <a:ext cx="1" cy="5"/>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688" name="Oval 447"/>
              <p:cNvSpPr>
                <a:spLocks noChangeArrowheads="1"/>
              </p:cNvSpPr>
              <p:nvPr/>
            </p:nvSpPr>
            <p:spPr bwMode="ltGray">
              <a:xfrm>
                <a:off x="1450" y="1400"/>
                <a:ext cx="5" cy="6"/>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689" name="Freeform 448"/>
              <p:cNvSpPr>
                <a:spLocks/>
              </p:cNvSpPr>
              <p:nvPr/>
            </p:nvSpPr>
            <p:spPr bwMode="ltGray">
              <a:xfrm>
                <a:off x="1211" y="828"/>
                <a:ext cx="146" cy="109"/>
              </a:xfrm>
              <a:custGeom>
                <a:avLst/>
                <a:gdLst>
                  <a:gd name="T0" fmla="*/ 127 w 147"/>
                  <a:gd name="T1" fmla="*/ 20 h 97"/>
                  <a:gd name="T2" fmla="*/ 119 w 147"/>
                  <a:gd name="T3" fmla="*/ 11 h 97"/>
                  <a:gd name="T4" fmla="*/ 103 w 147"/>
                  <a:gd name="T5" fmla="*/ 25 h 97"/>
                  <a:gd name="T6" fmla="*/ 105 w 147"/>
                  <a:gd name="T7" fmla="*/ 48 h 97"/>
                  <a:gd name="T8" fmla="*/ 93 w 147"/>
                  <a:gd name="T9" fmla="*/ 62 h 97"/>
                  <a:gd name="T10" fmla="*/ 97 w 147"/>
                  <a:gd name="T11" fmla="*/ 82 h 97"/>
                  <a:gd name="T12" fmla="*/ 81 w 147"/>
                  <a:gd name="T13" fmla="*/ 82 h 97"/>
                  <a:gd name="T14" fmla="*/ 73 w 147"/>
                  <a:gd name="T15" fmla="*/ 80 h 97"/>
                  <a:gd name="T16" fmla="*/ 73 w 147"/>
                  <a:gd name="T17" fmla="*/ 57 h 97"/>
                  <a:gd name="T18" fmla="*/ 73 w 147"/>
                  <a:gd name="T19" fmla="*/ 43 h 97"/>
                  <a:gd name="T20" fmla="*/ 64 w 147"/>
                  <a:gd name="T21" fmla="*/ 25 h 97"/>
                  <a:gd name="T22" fmla="*/ 68 w 147"/>
                  <a:gd name="T23" fmla="*/ 13 h 97"/>
                  <a:gd name="T24" fmla="*/ 52 w 147"/>
                  <a:gd name="T25" fmla="*/ 0 h 97"/>
                  <a:gd name="T26" fmla="*/ 50 w 147"/>
                  <a:gd name="T27" fmla="*/ 17 h 97"/>
                  <a:gd name="T28" fmla="*/ 28 w 147"/>
                  <a:gd name="T29" fmla="*/ 22 h 97"/>
                  <a:gd name="T30" fmla="*/ 28 w 147"/>
                  <a:gd name="T31" fmla="*/ 28 h 97"/>
                  <a:gd name="T32" fmla="*/ 34 w 147"/>
                  <a:gd name="T33" fmla="*/ 37 h 97"/>
                  <a:gd name="T34" fmla="*/ 18 w 147"/>
                  <a:gd name="T35" fmla="*/ 43 h 97"/>
                  <a:gd name="T36" fmla="*/ 24 w 147"/>
                  <a:gd name="T37" fmla="*/ 51 h 97"/>
                  <a:gd name="T38" fmla="*/ 22 w 147"/>
                  <a:gd name="T39" fmla="*/ 62 h 97"/>
                  <a:gd name="T40" fmla="*/ 10 w 147"/>
                  <a:gd name="T41" fmla="*/ 57 h 97"/>
                  <a:gd name="T42" fmla="*/ 0 w 147"/>
                  <a:gd name="T43" fmla="*/ 62 h 97"/>
                  <a:gd name="T44" fmla="*/ 2 w 147"/>
                  <a:gd name="T45" fmla="*/ 78 h 97"/>
                  <a:gd name="T46" fmla="*/ 14 w 147"/>
                  <a:gd name="T47" fmla="*/ 91 h 97"/>
                  <a:gd name="T48" fmla="*/ 24 w 147"/>
                  <a:gd name="T49" fmla="*/ 96 h 97"/>
                  <a:gd name="T50" fmla="*/ 40 w 147"/>
                  <a:gd name="T51" fmla="*/ 84 h 97"/>
                  <a:gd name="T52" fmla="*/ 36 w 147"/>
                  <a:gd name="T53" fmla="*/ 96 h 97"/>
                  <a:gd name="T54" fmla="*/ 52 w 147"/>
                  <a:gd name="T55" fmla="*/ 96 h 97"/>
                  <a:gd name="T56" fmla="*/ 64 w 147"/>
                  <a:gd name="T57" fmla="*/ 111 h 97"/>
                  <a:gd name="T58" fmla="*/ 46 w 147"/>
                  <a:gd name="T59" fmla="*/ 111 h 97"/>
                  <a:gd name="T60" fmla="*/ 20 w 147"/>
                  <a:gd name="T61" fmla="*/ 111 h 97"/>
                  <a:gd name="T62" fmla="*/ 24 w 147"/>
                  <a:gd name="T63" fmla="*/ 134 h 97"/>
                  <a:gd name="T64" fmla="*/ 62 w 147"/>
                  <a:gd name="T65" fmla="*/ 127 h 97"/>
                  <a:gd name="T66" fmla="*/ 87 w 147"/>
                  <a:gd name="T67" fmla="*/ 116 h 97"/>
                  <a:gd name="T68" fmla="*/ 97 w 147"/>
                  <a:gd name="T69" fmla="*/ 119 h 97"/>
                  <a:gd name="T70" fmla="*/ 109 w 147"/>
                  <a:gd name="T71" fmla="*/ 125 h 97"/>
                  <a:gd name="T72" fmla="*/ 131 w 147"/>
                  <a:gd name="T73" fmla="*/ 111 h 97"/>
                  <a:gd name="T74" fmla="*/ 135 w 147"/>
                  <a:gd name="T75" fmla="*/ 100 h 97"/>
                  <a:gd name="T76" fmla="*/ 143 w 147"/>
                  <a:gd name="T77" fmla="*/ 73 h 97"/>
                  <a:gd name="T78" fmla="*/ 135 w 147"/>
                  <a:gd name="T79" fmla="*/ 65 h 97"/>
                  <a:gd name="T80" fmla="*/ 129 w 147"/>
                  <a:gd name="T81" fmla="*/ 78 h 97"/>
                  <a:gd name="T82" fmla="*/ 123 w 147"/>
                  <a:gd name="T83" fmla="*/ 78 h 97"/>
                  <a:gd name="T84" fmla="*/ 119 w 147"/>
                  <a:gd name="T85" fmla="*/ 57 h 97"/>
                  <a:gd name="T86" fmla="*/ 121 w 147"/>
                  <a:gd name="T87" fmla="*/ 37 h 9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7"/>
                  <a:gd name="T133" fmla="*/ 0 h 97"/>
                  <a:gd name="T134" fmla="*/ 147 w 147"/>
                  <a:gd name="T135" fmla="*/ 97 h 9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7" h="97">
                    <a:moveTo>
                      <a:pt x="124" y="20"/>
                    </a:moveTo>
                    <a:lnTo>
                      <a:pt x="130" y="14"/>
                    </a:lnTo>
                    <a:lnTo>
                      <a:pt x="130" y="8"/>
                    </a:lnTo>
                    <a:lnTo>
                      <a:pt x="122" y="8"/>
                    </a:lnTo>
                    <a:lnTo>
                      <a:pt x="114" y="18"/>
                    </a:lnTo>
                    <a:lnTo>
                      <a:pt x="106" y="18"/>
                    </a:lnTo>
                    <a:lnTo>
                      <a:pt x="104" y="28"/>
                    </a:lnTo>
                    <a:lnTo>
                      <a:pt x="108" y="34"/>
                    </a:lnTo>
                    <a:lnTo>
                      <a:pt x="106" y="40"/>
                    </a:lnTo>
                    <a:lnTo>
                      <a:pt x="96" y="44"/>
                    </a:lnTo>
                    <a:lnTo>
                      <a:pt x="98" y="50"/>
                    </a:lnTo>
                    <a:lnTo>
                      <a:pt x="100" y="58"/>
                    </a:lnTo>
                    <a:lnTo>
                      <a:pt x="96" y="60"/>
                    </a:lnTo>
                    <a:lnTo>
                      <a:pt x="84" y="58"/>
                    </a:lnTo>
                    <a:lnTo>
                      <a:pt x="82" y="56"/>
                    </a:lnTo>
                    <a:lnTo>
                      <a:pt x="74" y="56"/>
                    </a:lnTo>
                    <a:lnTo>
                      <a:pt x="76" y="46"/>
                    </a:lnTo>
                    <a:lnTo>
                      <a:pt x="74" y="40"/>
                    </a:lnTo>
                    <a:lnTo>
                      <a:pt x="76" y="34"/>
                    </a:lnTo>
                    <a:lnTo>
                      <a:pt x="76" y="30"/>
                    </a:lnTo>
                    <a:lnTo>
                      <a:pt x="76" y="18"/>
                    </a:lnTo>
                    <a:lnTo>
                      <a:pt x="64" y="18"/>
                    </a:lnTo>
                    <a:lnTo>
                      <a:pt x="64" y="16"/>
                    </a:lnTo>
                    <a:lnTo>
                      <a:pt x="68" y="10"/>
                    </a:lnTo>
                    <a:lnTo>
                      <a:pt x="62" y="4"/>
                    </a:lnTo>
                    <a:lnTo>
                      <a:pt x="52" y="0"/>
                    </a:lnTo>
                    <a:lnTo>
                      <a:pt x="46" y="6"/>
                    </a:lnTo>
                    <a:lnTo>
                      <a:pt x="50" y="12"/>
                    </a:lnTo>
                    <a:lnTo>
                      <a:pt x="36" y="12"/>
                    </a:lnTo>
                    <a:lnTo>
                      <a:pt x="28" y="16"/>
                    </a:lnTo>
                    <a:lnTo>
                      <a:pt x="28" y="18"/>
                    </a:lnTo>
                    <a:lnTo>
                      <a:pt x="28" y="20"/>
                    </a:lnTo>
                    <a:lnTo>
                      <a:pt x="42" y="26"/>
                    </a:lnTo>
                    <a:lnTo>
                      <a:pt x="34" y="26"/>
                    </a:lnTo>
                    <a:lnTo>
                      <a:pt x="20" y="28"/>
                    </a:lnTo>
                    <a:lnTo>
                      <a:pt x="18" y="30"/>
                    </a:lnTo>
                    <a:lnTo>
                      <a:pt x="18" y="34"/>
                    </a:lnTo>
                    <a:lnTo>
                      <a:pt x="24" y="36"/>
                    </a:lnTo>
                    <a:lnTo>
                      <a:pt x="36" y="38"/>
                    </a:lnTo>
                    <a:lnTo>
                      <a:pt x="22" y="44"/>
                    </a:lnTo>
                    <a:lnTo>
                      <a:pt x="16" y="42"/>
                    </a:lnTo>
                    <a:lnTo>
                      <a:pt x="10" y="40"/>
                    </a:lnTo>
                    <a:lnTo>
                      <a:pt x="4" y="42"/>
                    </a:lnTo>
                    <a:lnTo>
                      <a:pt x="0" y="44"/>
                    </a:lnTo>
                    <a:lnTo>
                      <a:pt x="0" y="50"/>
                    </a:lnTo>
                    <a:lnTo>
                      <a:pt x="2" y="54"/>
                    </a:lnTo>
                    <a:lnTo>
                      <a:pt x="8" y="58"/>
                    </a:lnTo>
                    <a:lnTo>
                      <a:pt x="14" y="64"/>
                    </a:lnTo>
                    <a:lnTo>
                      <a:pt x="20" y="62"/>
                    </a:lnTo>
                    <a:lnTo>
                      <a:pt x="24" y="68"/>
                    </a:lnTo>
                    <a:lnTo>
                      <a:pt x="32" y="62"/>
                    </a:lnTo>
                    <a:lnTo>
                      <a:pt x="40" y="60"/>
                    </a:lnTo>
                    <a:lnTo>
                      <a:pt x="38" y="66"/>
                    </a:lnTo>
                    <a:lnTo>
                      <a:pt x="36" y="68"/>
                    </a:lnTo>
                    <a:lnTo>
                      <a:pt x="40" y="70"/>
                    </a:lnTo>
                    <a:lnTo>
                      <a:pt x="52" y="68"/>
                    </a:lnTo>
                    <a:lnTo>
                      <a:pt x="60" y="70"/>
                    </a:lnTo>
                    <a:lnTo>
                      <a:pt x="64" y="78"/>
                    </a:lnTo>
                    <a:lnTo>
                      <a:pt x="56" y="80"/>
                    </a:lnTo>
                    <a:lnTo>
                      <a:pt x="46" y="78"/>
                    </a:lnTo>
                    <a:lnTo>
                      <a:pt x="40" y="76"/>
                    </a:lnTo>
                    <a:lnTo>
                      <a:pt x="20" y="78"/>
                    </a:lnTo>
                    <a:lnTo>
                      <a:pt x="20" y="88"/>
                    </a:lnTo>
                    <a:lnTo>
                      <a:pt x="24" y="94"/>
                    </a:lnTo>
                    <a:lnTo>
                      <a:pt x="34" y="96"/>
                    </a:lnTo>
                    <a:lnTo>
                      <a:pt x="62" y="90"/>
                    </a:lnTo>
                    <a:lnTo>
                      <a:pt x="72" y="86"/>
                    </a:lnTo>
                    <a:lnTo>
                      <a:pt x="90" y="82"/>
                    </a:lnTo>
                    <a:lnTo>
                      <a:pt x="90" y="88"/>
                    </a:lnTo>
                    <a:lnTo>
                      <a:pt x="100" y="84"/>
                    </a:lnTo>
                    <a:lnTo>
                      <a:pt x="102" y="90"/>
                    </a:lnTo>
                    <a:lnTo>
                      <a:pt x="112" y="88"/>
                    </a:lnTo>
                    <a:lnTo>
                      <a:pt x="118" y="88"/>
                    </a:lnTo>
                    <a:lnTo>
                      <a:pt x="134" y="78"/>
                    </a:lnTo>
                    <a:lnTo>
                      <a:pt x="134" y="72"/>
                    </a:lnTo>
                    <a:lnTo>
                      <a:pt x="138" y="70"/>
                    </a:lnTo>
                    <a:lnTo>
                      <a:pt x="146" y="62"/>
                    </a:lnTo>
                    <a:lnTo>
                      <a:pt x="146" y="52"/>
                    </a:lnTo>
                    <a:lnTo>
                      <a:pt x="142" y="48"/>
                    </a:lnTo>
                    <a:lnTo>
                      <a:pt x="138" y="46"/>
                    </a:lnTo>
                    <a:lnTo>
                      <a:pt x="132" y="52"/>
                    </a:lnTo>
                    <a:lnTo>
                      <a:pt x="132" y="54"/>
                    </a:lnTo>
                    <a:lnTo>
                      <a:pt x="126" y="56"/>
                    </a:lnTo>
                    <a:lnTo>
                      <a:pt x="126" y="54"/>
                    </a:lnTo>
                    <a:lnTo>
                      <a:pt x="126" y="50"/>
                    </a:lnTo>
                    <a:lnTo>
                      <a:pt x="122" y="40"/>
                    </a:lnTo>
                    <a:lnTo>
                      <a:pt x="126" y="32"/>
                    </a:lnTo>
                    <a:lnTo>
                      <a:pt x="124" y="26"/>
                    </a:lnTo>
                    <a:lnTo>
                      <a:pt x="124" y="20"/>
                    </a:lnTo>
                  </a:path>
                </a:pathLst>
              </a:custGeom>
              <a:solidFill>
                <a:schemeClr val="hlink"/>
              </a:solidFill>
              <a:ln w="12700" cap="rnd">
                <a:solidFill>
                  <a:schemeClr val="bg1"/>
                </a:solidFill>
                <a:round/>
                <a:headEnd/>
                <a:tailEnd/>
              </a:ln>
            </p:spPr>
            <p:txBody>
              <a:bodyPr/>
              <a:lstStyle/>
              <a:p>
                <a:endParaRPr lang="en-US"/>
              </a:p>
            </p:txBody>
          </p:sp>
          <p:sp>
            <p:nvSpPr>
              <p:cNvPr id="13690" name="Freeform 449"/>
              <p:cNvSpPr>
                <a:spLocks/>
              </p:cNvSpPr>
              <p:nvPr/>
            </p:nvSpPr>
            <p:spPr bwMode="ltGray">
              <a:xfrm>
                <a:off x="1201" y="842"/>
                <a:ext cx="27" cy="21"/>
              </a:xfrm>
              <a:custGeom>
                <a:avLst/>
                <a:gdLst>
                  <a:gd name="T0" fmla="*/ 24 w 27"/>
                  <a:gd name="T1" fmla="*/ 9 h 19"/>
                  <a:gd name="T2" fmla="*/ 8 w 27"/>
                  <a:gd name="T3" fmla="*/ 24 h 19"/>
                  <a:gd name="T4" fmla="*/ 2 w 27"/>
                  <a:gd name="T5" fmla="*/ 22 h 19"/>
                  <a:gd name="T6" fmla="*/ 0 w 27"/>
                  <a:gd name="T7" fmla="*/ 13 h 19"/>
                  <a:gd name="T8" fmla="*/ 16 w 27"/>
                  <a:gd name="T9" fmla="*/ 0 h 19"/>
                  <a:gd name="T10" fmla="*/ 26 w 27"/>
                  <a:gd name="T11" fmla="*/ 0 h 19"/>
                  <a:gd name="T12" fmla="*/ 24 w 27"/>
                  <a:gd name="T13" fmla="*/ 9 h 19"/>
                  <a:gd name="T14" fmla="*/ 0 60000 65536"/>
                  <a:gd name="T15" fmla="*/ 0 60000 65536"/>
                  <a:gd name="T16" fmla="*/ 0 60000 65536"/>
                  <a:gd name="T17" fmla="*/ 0 60000 65536"/>
                  <a:gd name="T18" fmla="*/ 0 60000 65536"/>
                  <a:gd name="T19" fmla="*/ 0 60000 65536"/>
                  <a:gd name="T20" fmla="*/ 0 60000 65536"/>
                  <a:gd name="T21" fmla="*/ 0 w 27"/>
                  <a:gd name="T22" fmla="*/ 0 h 19"/>
                  <a:gd name="T23" fmla="*/ 27 w 27"/>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19">
                    <a:moveTo>
                      <a:pt x="24" y="6"/>
                    </a:moveTo>
                    <a:lnTo>
                      <a:pt x="8" y="18"/>
                    </a:lnTo>
                    <a:lnTo>
                      <a:pt x="2" y="16"/>
                    </a:lnTo>
                    <a:lnTo>
                      <a:pt x="0" y="10"/>
                    </a:lnTo>
                    <a:lnTo>
                      <a:pt x="16" y="0"/>
                    </a:lnTo>
                    <a:lnTo>
                      <a:pt x="26" y="0"/>
                    </a:lnTo>
                    <a:lnTo>
                      <a:pt x="24" y="6"/>
                    </a:lnTo>
                  </a:path>
                </a:pathLst>
              </a:custGeom>
              <a:solidFill>
                <a:schemeClr val="hlink"/>
              </a:solidFill>
              <a:ln w="12700" cap="rnd">
                <a:solidFill>
                  <a:schemeClr val="bg1"/>
                </a:solidFill>
                <a:round/>
                <a:headEnd/>
                <a:tailEnd/>
              </a:ln>
            </p:spPr>
            <p:txBody>
              <a:bodyPr/>
              <a:lstStyle/>
              <a:p>
                <a:endParaRPr lang="en-US"/>
              </a:p>
            </p:txBody>
          </p:sp>
          <p:sp>
            <p:nvSpPr>
              <p:cNvPr id="13691" name="Freeform 450"/>
              <p:cNvSpPr>
                <a:spLocks/>
              </p:cNvSpPr>
              <p:nvPr/>
            </p:nvSpPr>
            <p:spPr bwMode="ltGray">
              <a:xfrm>
                <a:off x="1282" y="982"/>
                <a:ext cx="32" cy="31"/>
              </a:xfrm>
              <a:custGeom>
                <a:avLst/>
                <a:gdLst>
                  <a:gd name="T0" fmla="*/ 12 w 31"/>
                  <a:gd name="T1" fmla="*/ 0 h 27"/>
                  <a:gd name="T2" fmla="*/ 21 w 31"/>
                  <a:gd name="T3" fmla="*/ 7 h 27"/>
                  <a:gd name="T4" fmla="*/ 31 w 31"/>
                  <a:gd name="T5" fmla="*/ 7 h 27"/>
                  <a:gd name="T6" fmla="*/ 33 w 31"/>
                  <a:gd name="T7" fmla="*/ 28 h 27"/>
                  <a:gd name="T8" fmla="*/ 27 w 31"/>
                  <a:gd name="T9" fmla="*/ 39 h 27"/>
                  <a:gd name="T10" fmla="*/ 19 w 31"/>
                  <a:gd name="T11" fmla="*/ 30 h 27"/>
                  <a:gd name="T12" fmla="*/ 12 w 31"/>
                  <a:gd name="T13" fmla="*/ 30 h 27"/>
                  <a:gd name="T14" fmla="*/ 8 w 31"/>
                  <a:gd name="T15" fmla="*/ 28 h 27"/>
                  <a:gd name="T16" fmla="*/ 4 w 31"/>
                  <a:gd name="T17" fmla="*/ 30 h 27"/>
                  <a:gd name="T18" fmla="*/ 0 w 31"/>
                  <a:gd name="T19" fmla="*/ 15 h 27"/>
                  <a:gd name="T20" fmla="*/ 0 w 31"/>
                  <a:gd name="T21" fmla="*/ 9 h 27"/>
                  <a:gd name="T22" fmla="*/ 6 w 31"/>
                  <a:gd name="T23" fmla="*/ 0 h 27"/>
                  <a:gd name="T24" fmla="*/ 12 w 31"/>
                  <a:gd name="T25" fmla="*/ 0 h 2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7"/>
                  <a:gd name="T41" fmla="*/ 31 w 31"/>
                  <a:gd name="T42" fmla="*/ 27 h 2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7">
                    <a:moveTo>
                      <a:pt x="12" y="0"/>
                    </a:moveTo>
                    <a:lnTo>
                      <a:pt x="18" y="4"/>
                    </a:lnTo>
                    <a:lnTo>
                      <a:pt x="28" y="4"/>
                    </a:lnTo>
                    <a:lnTo>
                      <a:pt x="30" y="18"/>
                    </a:lnTo>
                    <a:lnTo>
                      <a:pt x="24" y="26"/>
                    </a:lnTo>
                    <a:lnTo>
                      <a:pt x="16" y="20"/>
                    </a:lnTo>
                    <a:lnTo>
                      <a:pt x="12" y="20"/>
                    </a:lnTo>
                    <a:lnTo>
                      <a:pt x="8" y="18"/>
                    </a:lnTo>
                    <a:lnTo>
                      <a:pt x="4" y="20"/>
                    </a:lnTo>
                    <a:lnTo>
                      <a:pt x="0" y="10"/>
                    </a:lnTo>
                    <a:lnTo>
                      <a:pt x="0" y="6"/>
                    </a:lnTo>
                    <a:lnTo>
                      <a:pt x="6" y="0"/>
                    </a:lnTo>
                    <a:lnTo>
                      <a:pt x="12" y="0"/>
                    </a:lnTo>
                  </a:path>
                </a:pathLst>
              </a:custGeom>
              <a:solidFill>
                <a:schemeClr val="hlink"/>
              </a:solidFill>
              <a:ln w="12700" cap="rnd">
                <a:solidFill>
                  <a:schemeClr val="bg1"/>
                </a:solidFill>
                <a:round/>
                <a:headEnd/>
                <a:tailEnd/>
              </a:ln>
            </p:spPr>
            <p:txBody>
              <a:bodyPr/>
              <a:lstStyle/>
              <a:p>
                <a:endParaRPr lang="en-US"/>
              </a:p>
            </p:txBody>
          </p:sp>
          <p:sp>
            <p:nvSpPr>
              <p:cNvPr id="13692" name="Freeform 451"/>
              <p:cNvSpPr>
                <a:spLocks/>
              </p:cNvSpPr>
              <p:nvPr/>
            </p:nvSpPr>
            <p:spPr bwMode="ltGray">
              <a:xfrm>
                <a:off x="1287" y="1009"/>
                <a:ext cx="17" cy="15"/>
              </a:xfrm>
              <a:custGeom>
                <a:avLst/>
                <a:gdLst>
                  <a:gd name="T0" fmla="*/ 0 w 17"/>
                  <a:gd name="T1" fmla="*/ 0 h 13"/>
                  <a:gd name="T2" fmla="*/ 10 w 17"/>
                  <a:gd name="T3" fmla="*/ 0 h 13"/>
                  <a:gd name="T4" fmla="*/ 16 w 17"/>
                  <a:gd name="T5" fmla="*/ 9 h 13"/>
                  <a:gd name="T6" fmla="*/ 8 w 17"/>
                  <a:gd name="T7" fmla="*/ 18 h 13"/>
                  <a:gd name="T8" fmla="*/ 2 w 17"/>
                  <a:gd name="T9" fmla="*/ 18 h 13"/>
                  <a:gd name="T10" fmla="*/ 0 w 17"/>
                  <a:gd name="T11" fmla="*/ 0 h 13"/>
                  <a:gd name="T12" fmla="*/ 0 60000 65536"/>
                  <a:gd name="T13" fmla="*/ 0 60000 65536"/>
                  <a:gd name="T14" fmla="*/ 0 60000 65536"/>
                  <a:gd name="T15" fmla="*/ 0 60000 65536"/>
                  <a:gd name="T16" fmla="*/ 0 60000 65536"/>
                  <a:gd name="T17" fmla="*/ 0 60000 65536"/>
                  <a:gd name="T18" fmla="*/ 0 w 17"/>
                  <a:gd name="T19" fmla="*/ 0 h 13"/>
                  <a:gd name="T20" fmla="*/ 17 w 17"/>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7" h="13">
                    <a:moveTo>
                      <a:pt x="0" y="0"/>
                    </a:moveTo>
                    <a:lnTo>
                      <a:pt x="10" y="0"/>
                    </a:lnTo>
                    <a:lnTo>
                      <a:pt x="16" y="6"/>
                    </a:lnTo>
                    <a:lnTo>
                      <a:pt x="8" y="12"/>
                    </a:lnTo>
                    <a:lnTo>
                      <a:pt x="2" y="12"/>
                    </a:lnTo>
                    <a:lnTo>
                      <a:pt x="0" y="0"/>
                    </a:lnTo>
                  </a:path>
                </a:pathLst>
              </a:custGeom>
              <a:solidFill>
                <a:schemeClr val="hlink"/>
              </a:solidFill>
              <a:ln w="12700" cap="rnd">
                <a:solidFill>
                  <a:schemeClr val="bg1"/>
                </a:solidFill>
                <a:round/>
                <a:headEnd/>
                <a:tailEnd/>
              </a:ln>
            </p:spPr>
            <p:txBody>
              <a:bodyPr/>
              <a:lstStyle/>
              <a:p>
                <a:endParaRPr lang="en-US"/>
              </a:p>
            </p:txBody>
          </p:sp>
          <p:sp>
            <p:nvSpPr>
              <p:cNvPr id="13693" name="Freeform 452"/>
              <p:cNvSpPr>
                <a:spLocks/>
              </p:cNvSpPr>
              <p:nvPr/>
            </p:nvSpPr>
            <p:spPr bwMode="ltGray">
              <a:xfrm>
                <a:off x="1180" y="768"/>
                <a:ext cx="111" cy="70"/>
              </a:xfrm>
              <a:custGeom>
                <a:avLst/>
                <a:gdLst>
                  <a:gd name="T0" fmla="*/ 106 w 113"/>
                  <a:gd name="T1" fmla="*/ 2 h 63"/>
                  <a:gd name="T2" fmla="*/ 106 w 113"/>
                  <a:gd name="T3" fmla="*/ 24 h 63"/>
                  <a:gd name="T4" fmla="*/ 104 w 113"/>
                  <a:gd name="T5" fmla="*/ 30 h 63"/>
                  <a:gd name="T6" fmla="*/ 96 w 113"/>
                  <a:gd name="T7" fmla="*/ 30 h 63"/>
                  <a:gd name="T8" fmla="*/ 92 w 113"/>
                  <a:gd name="T9" fmla="*/ 36 h 63"/>
                  <a:gd name="T10" fmla="*/ 96 w 113"/>
                  <a:gd name="T11" fmla="*/ 41 h 63"/>
                  <a:gd name="T12" fmla="*/ 94 w 113"/>
                  <a:gd name="T13" fmla="*/ 47 h 63"/>
                  <a:gd name="T14" fmla="*/ 86 w 113"/>
                  <a:gd name="T15" fmla="*/ 49 h 63"/>
                  <a:gd name="T16" fmla="*/ 84 w 113"/>
                  <a:gd name="T17" fmla="*/ 60 h 63"/>
                  <a:gd name="T18" fmla="*/ 73 w 113"/>
                  <a:gd name="T19" fmla="*/ 66 h 63"/>
                  <a:gd name="T20" fmla="*/ 67 w 113"/>
                  <a:gd name="T21" fmla="*/ 69 h 63"/>
                  <a:gd name="T22" fmla="*/ 65 w 113"/>
                  <a:gd name="T23" fmla="*/ 79 h 63"/>
                  <a:gd name="T24" fmla="*/ 59 w 113"/>
                  <a:gd name="T25" fmla="*/ 79 h 63"/>
                  <a:gd name="T26" fmla="*/ 57 w 113"/>
                  <a:gd name="T27" fmla="*/ 79 h 63"/>
                  <a:gd name="T28" fmla="*/ 53 w 113"/>
                  <a:gd name="T29" fmla="*/ 52 h 63"/>
                  <a:gd name="T30" fmla="*/ 49 w 113"/>
                  <a:gd name="T31" fmla="*/ 49 h 63"/>
                  <a:gd name="T32" fmla="*/ 43 w 113"/>
                  <a:gd name="T33" fmla="*/ 79 h 63"/>
                  <a:gd name="T34" fmla="*/ 39 w 113"/>
                  <a:gd name="T35" fmla="*/ 79 h 63"/>
                  <a:gd name="T36" fmla="*/ 39 w 113"/>
                  <a:gd name="T37" fmla="*/ 69 h 63"/>
                  <a:gd name="T38" fmla="*/ 28 w 113"/>
                  <a:gd name="T39" fmla="*/ 86 h 63"/>
                  <a:gd name="T40" fmla="*/ 22 w 113"/>
                  <a:gd name="T41" fmla="*/ 86 h 63"/>
                  <a:gd name="T42" fmla="*/ 20 w 113"/>
                  <a:gd name="T43" fmla="*/ 74 h 63"/>
                  <a:gd name="T44" fmla="*/ 26 w 113"/>
                  <a:gd name="T45" fmla="*/ 66 h 63"/>
                  <a:gd name="T46" fmla="*/ 22 w 113"/>
                  <a:gd name="T47" fmla="*/ 66 h 63"/>
                  <a:gd name="T48" fmla="*/ 14 w 113"/>
                  <a:gd name="T49" fmla="*/ 77 h 63"/>
                  <a:gd name="T50" fmla="*/ 14 w 113"/>
                  <a:gd name="T51" fmla="*/ 74 h 63"/>
                  <a:gd name="T52" fmla="*/ 12 w 113"/>
                  <a:gd name="T53" fmla="*/ 66 h 63"/>
                  <a:gd name="T54" fmla="*/ 6 w 113"/>
                  <a:gd name="T55" fmla="*/ 69 h 63"/>
                  <a:gd name="T56" fmla="*/ 0 w 113"/>
                  <a:gd name="T57" fmla="*/ 69 h 63"/>
                  <a:gd name="T58" fmla="*/ 0 w 113"/>
                  <a:gd name="T59" fmla="*/ 60 h 63"/>
                  <a:gd name="T60" fmla="*/ 4 w 113"/>
                  <a:gd name="T61" fmla="*/ 60 h 63"/>
                  <a:gd name="T62" fmla="*/ 4 w 113"/>
                  <a:gd name="T63" fmla="*/ 52 h 63"/>
                  <a:gd name="T64" fmla="*/ 10 w 113"/>
                  <a:gd name="T65" fmla="*/ 49 h 63"/>
                  <a:gd name="T66" fmla="*/ 14 w 113"/>
                  <a:gd name="T67" fmla="*/ 41 h 63"/>
                  <a:gd name="T68" fmla="*/ 28 w 113"/>
                  <a:gd name="T69" fmla="*/ 41 h 63"/>
                  <a:gd name="T70" fmla="*/ 31 w 113"/>
                  <a:gd name="T71" fmla="*/ 33 h 63"/>
                  <a:gd name="T72" fmla="*/ 45 w 113"/>
                  <a:gd name="T73" fmla="*/ 33 h 63"/>
                  <a:gd name="T74" fmla="*/ 53 w 113"/>
                  <a:gd name="T75" fmla="*/ 24 h 63"/>
                  <a:gd name="T76" fmla="*/ 59 w 113"/>
                  <a:gd name="T77" fmla="*/ 22 h 63"/>
                  <a:gd name="T78" fmla="*/ 65 w 113"/>
                  <a:gd name="T79" fmla="*/ 13 h 63"/>
                  <a:gd name="T80" fmla="*/ 71 w 113"/>
                  <a:gd name="T81" fmla="*/ 4 h 63"/>
                  <a:gd name="T82" fmla="*/ 79 w 113"/>
                  <a:gd name="T83" fmla="*/ 0 h 63"/>
                  <a:gd name="T84" fmla="*/ 83 w 113"/>
                  <a:gd name="T85" fmla="*/ 0 h 63"/>
                  <a:gd name="T86" fmla="*/ 83 w 113"/>
                  <a:gd name="T87" fmla="*/ 2 h 63"/>
                  <a:gd name="T88" fmla="*/ 92 w 113"/>
                  <a:gd name="T89" fmla="*/ 4 h 63"/>
                  <a:gd name="T90" fmla="*/ 92 w 113"/>
                  <a:gd name="T91" fmla="*/ 16 h 63"/>
                  <a:gd name="T92" fmla="*/ 98 w 113"/>
                  <a:gd name="T93" fmla="*/ 13 h 63"/>
                  <a:gd name="T94" fmla="*/ 96 w 113"/>
                  <a:gd name="T95" fmla="*/ 9 h 63"/>
                  <a:gd name="T96" fmla="*/ 100 w 113"/>
                  <a:gd name="T97" fmla="*/ 2 h 63"/>
                  <a:gd name="T98" fmla="*/ 106 w 113"/>
                  <a:gd name="T99" fmla="*/ 2 h 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
                  <a:gd name="T151" fmla="*/ 0 h 63"/>
                  <a:gd name="T152" fmla="*/ 113 w 113"/>
                  <a:gd name="T153" fmla="*/ 63 h 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 h="63">
                    <a:moveTo>
                      <a:pt x="112" y="2"/>
                    </a:moveTo>
                    <a:lnTo>
                      <a:pt x="112" y="18"/>
                    </a:lnTo>
                    <a:lnTo>
                      <a:pt x="110" y="22"/>
                    </a:lnTo>
                    <a:lnTo>
                      <a:pt x="102" y="22"/>
                    </a:lnTo>
                    <a:lnTo>
                      <a:pt x="98" y="26"/>
                    </a:lnTo>
                    <a:lnTo>
                      <a:pt x="102" y="30"/>
                    </a:lnTo>
                    <a:lnTo>
                      <a:pt x="100" y="34"/>
                    </a:lnTo>
                    <a:lnTo>
                      <a:pt x="92" y="36"/>
                    </a:lnTo>
                    <a:lnTo>
                      <a:pt x="90" y="44"/>
                    </a:lnTo>
                    <a:lnTo>
                      <a:pt x="76" y="48"/>
                    </a:lnTo>
                    <a:lnTo>
                      <a:pt x="70" y="50"/>
                    </a:lnTo>
                    <a:lnTo>
                      <a:pt x="68" y="58"/>
                    </a:lnTo>
                    <a:lnTo>
                      <a:pt x="62" y="58"/>
                    </a:lnTo>
                    <a:lnTo>
                      <a:pt x="60" y="58"/>
                    </a:lnTo>
                    <a:lnTo>
                      <a:pt x="56" y="38"/>
                    </a:lnTo>
                    <a:lnTo>
                      <a:pt x="52" y="36"/>
                    </a:lnTo>
                    <a:lnTo>
                      <a:pt x="46" y="58"/>
                    </a:lnTo>
                    <a:lnTo>
                      <a:pt x="42" y="58"/>
                    </a:lnTo>
                    <a:lnTo>
                      <a:pt x="42" y="50"/>
                    </a:lnTo>
                    <a:lnTo>
                      <a:pt x="30" y="62"/>
                    </a:lnTo>
                    <a:lnTo>
                      <a:pt x="22" y="62"/>
                    </a:lnTo>
                    <a:lnTo>
                      <a:pt x="20" y="54"/>
                    </a:lnTo>
                    <a:lnTo>
                      <a:pt x="26" y="48"/>
                    </a:lnTo>
                    <a:lnTo>
                      <a:pt x="22" y="48"/>
                    </a:lnTo>
                    <a:lnTo>
                      <a:pt x="14" y="56"/>
                    </a:lnTo>
                    <a:lnTo>
                      <a:pt x="14" y="54"/>
                    </a:lnTo>
                    <a:lnTo>
                      <a:pt x="12" y="48"/>
                    </a:lnTo>
                    <a:lnTo>
                      <a:pt x="6" y="50"/>
                    </a:lnTo>
                    <a:lnTo>
                      <a:pt x="0" y="50"/>
                    </a:lnTo>
                    <a:lnTo>
                      <a:pt x="0" y="44"/>
                    </a:lnTo>
                    <a:lnTo>
                      <a:pt x="4" y="44"/>
                    </a:lnTo>
                    <a:lnTo>
                      <a:pt x="4" y="38"/>
                    </a:lnTo>
                    <a:lnTo>
                      <a:pt x="10" y="36"/>
                    </a:lnTo>
                    <a:lnTo>
                      <a:pt x="14" y="30"/>
                    </a:lnTo>
                    <a:lnTo>
                      <a:pt x="30" y="30"/>
                    </a:lnTo>
                    <a:lnTo>
                      <a:pt x="34" y="24"/>
                    </a:lnTo>
                    <a:lnTo>
                      <a:pt x="48" y="24"/>
                    </a:lnTo>
                    <a:lnTo>
                      <a:pt x="56" y="18"/>
                    </a:lnTo>
                    <a:lnTo>
                      <a:pt x="62" y="16"/>
                    </a:lnTo>
                    <a:lnTo>
                      <a:pt x="68" y="10"/>
                    </a:lnTo>
                    <a:lnTo>
                      <a:pt x="74" y="4"/>
                    </a:lnTo>
                    <a:lnTo>
                      <a:pt x="82" y="0"/>
                    </a:lnTo>
                    <a:lnTo>
                      <a:pt x="88" y="0"/>
                    </a:lnTo>
                    <a:lnTo>
                      <a:pt x="88" y="2"/>
                    </a:lnTo>
                    <a:lnTo>
                      <a:pt x="98" y="4"/>
                    </a:lnTo>
                    <a:lnTo>
                      <a:pt x="98" y="12"/>
                    </a:lnTo>
                    <a:lnTo>
                      <a:pt x="104" y="10"/>
                    </a:lnTo>
                    <a:lnTo>
                      <a:pt x="102" y="6"/>
                    </a:lnTo>
                    <a:lnTo>
                      <a:pt x="106" y="2"/>
                    </a:lnTo>
                    <a:lnTo>
                      <a:pt x="112" y="2"/>
                    </a:lnTo>
                  </a:path>
                </a:pathLst>
              </a:custGeom>
              <a:solidFill>
                <a:schemeClr val="hlink"/>
              </a:solidFill>
              <a:ln w="12700" cap="rnd">
                <a:solidFill>
                  <a:schemeClr val="bg1"/>
                </a:solidFill>
                <a:round/>
                <a:headEnd/>
                <a:tailEnd/>
              </a:ln>
            </p:spPr>
            <p:txBody>
              <a:bodyPr/>
              <a:lstStyle/>
              <a:p>
                <a:endParaRPr lang="en-US"/>
              </a:p>
            </p:txBody>
          </p:sp>
          <p:sp>
            <p:nvSpPr>
              <p:cNvPr id="13694" name="Freeform 453"/>
              <p:cNvSpPr>
                <a:spLocks/>
              </p:cNvSpPr>
              <p:nvPr/>
            </p:nvSpPr>
            <p:spPr bwMode="ltGray">
              <a:xfrm>
                <a:off x="1314" y="757"/>
                <a:ext cx="13" cy="21"/>
              </a:xfrm>
              <a:custGeom>
                <a:avLst/>
                <a:gdLst>
                  <a:gd name="T0" fmla="*/ 0 w 13"/>
                  <a:gd name="T1" fmla="*/ 4 h 19"/>
                  <a:gd name="T2" fmla="*/ 0 w 13"/>
                  <a:gd name="T3" fmla="*/ 19 h 19"/>
                  <a:gd name="T4" fmla="*/ 6 w 13"/>
                  <a:gd name="T5" fmla="*/ 24 h 19"/>
                  <a:gd name="T6" fmla="*/ 12 w 13"/>
                  <a:gd name="T7" fmla="*/ 19 h 19"/>
                  <a:gd name="T8" fmla="*/ 12 w 13"/>
                  <a:gd name="T9" fmla="*/ 0 h 19"/>
                  <a:gd name="T10" fmla="*/ 0 w 13"/>
                  <a:gd name="T11" fmla="*/ 4 h 19"/>
                  <a:gd name="T12" fmla="*/ 0 60000 65536"/>
                  <a:gd name="T13" fmla="*/ 0 60000 65536"/>
                  <a:gd name="T14" fmla="*/ 0 60000 65536"/>
                  <a:gd name="T15" fmla="*/ 0 60000 65536"/>
                  <a:gd name="T16" fmla="*/ 0 60000 65536"/>
                  <a:gd name="T17" fmla="*/ 0 60000 65536"/>
                  <a:gd name="T18" fmla="*/ 0 w 13"/>
                  <a:gd name="T19" fmla="*/ 0 h 19"/>
                  <a:gd name="T20" fmla="*/ 13 w 13"/>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3" h="19">
                    <a:moveTo>
                      <a:pt x="0" y="4"/>
                    </a:moveTo>
                    <a:lnTo>
                      <a:pt x="0" y="14"/>
                    </a:lnTo>
                    <a:lnTo>
                      <a:pt x="6" y="18"/>
                    </a:lnTo>
                    <a:lnTo>
                      <a:pt x="12" y="14"/>
                    </a:lnTo>
                    <a:lnTo>
                      <a:pt x="12"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695" name="Freeform 454"/>
              <p:cNvSpPr>
                <a:spLocks/>
              </p:cNvSpPr>
              <p:nvPr/>
            </p:nvSpPr>
            <p:spPr bwMode="ltGray">
              <a:xfrm>
                <a:off x="1287" y="810"/>
                <a:ext cx="10" cy="13"/>
              </a:xfrm>
              <a:custGeom>
                <a:avLst/>
                <a:gdLst>
                  <a:gd name="T0" fmla="*/ 7 w 11"/>
                  <a:gd name="T1" fmla="*/ 7 h 11"/>
                  <a:gd name="T2" fmla="*/ 5 w 11"/>
                  <a:gd name="T3" fmla="*/ 17 h 11"/>
                  <a:gd name="T4" fmla="*/ 2 w 11"/>
                  <a:gd name="T5" fmla="*/ 17 h 11"/>
                  <a:gd name="T6" fmla="*/ 0 w 11"/>
                  <a:gd name="T7" fmla="*/ 9 h 11"/>
                  <a:gd name="T8" fmla="*/ 2 w 11"/>
                  <a:gd name="T9" fmla="*/ 0 h 11"/>
                  <a:gd name="T10" fmla="*/ 7 w 11"/>
                  <a:gd name="T11" fmla="*/ 7 h 11"/>
                  <a:gd name="T12" fmla="*/ 0 60000 65536"/>
                  <a:gd name="T13" fmla="*/ 0 60000 65536"/>
                  <a:gd name="T14" fmla="*/ 0 60000 65536"/>
                  <a:gd name="T15" fmla="*/ 0 60000 65536"/>
                  <a:gd name="T16" fmla="*/ 0 60000 65536"/>
                  <a:gd name="T17" fmla="*/ 0 60000 65536"/>
                  <a:gd name="T18" fmla="*/ 0 w 11"/>
                  <a:gd name="T19" fmla="*/ 0 h 11"/>
                  <a:gd name="T20" fmla="*/ 11 w 11"/>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1" h="11">
                    <a:moveTo>
                      <a:pt x="10" y="4"/>
                    </a:moveTo>
                    <a:lnTo>
                      <a:pt x="8" y="10"/>
                    </a:lnTo>
                    <a:lnTo>
                      <a:pt x="2" y="10"/>
                    </a:lnTo>
                    <a:lnTo>
                      <a:pt x="0" y="6"/>
                    </a:lnTo>
                    <a:lnTo>
                      <a:pt x="2" y="0"/>
                    </a:lnTo>
                    <a:lnTo>
                      <a:pt x="10" y="4"/>
                    </a:lnTo>
                  </a:path>
                </a:pathLst>
              </a:custGeom>
              <a:solidFill>
                <a:schemeClr val="hlink"/>
              </a:solidFill>
              <a:ln w="12700" cap="rnd">
                <a:solidFill>
                  <a:schemeClr val="bg1"/>
                </a:solidFill>
                <a:round/>
                <a:headEnd/>
                <a:tailEnd/>
              </a:ln>
            </p:spPr>
            <p:txBody>
              <a:bodyPr/>
              <a:lstStyle/>
              <a:p>
                <a:endParaRPr lang="en-US"/>
              </a:p>
            </p:txBody>
          </p:sp>
          <p:sp>
            <p:nvSpPr>
              <p:cNvPr id="13696" name="Freeform 455"/>
              <p:cNvSpPr>
                <a:spLocks/>
              </p:cNvSpPr>
              <p:nvPr/>
            </p:nvSpPr>
            <p:spPr bwMode="ltGray">
              <a:xfrm>
                <a:off x="1320" y="770"/>
                <a:ext cx="51" cy="35"/>
              </a:xfrm>
              <a:custGeom>
                <a:avLst/>
                <a:gdLst>
                  <a:gd name="T0" fmla="*/ 26 w 51"/>
                  <a:gd name="T1" fmla="*/ 23 h 31"/>
                  <a:gd name="T2" fmla="*/ 46 w 51"/>
                  <a:gd name="T3" fmla="*/ 14 h 31"/>
                  <a:gd name="T4" fmla="*/ 50 w 51"/>
                  <a:gd name="T5" fmla="*/ 7 h 31"/>
                  <a:gd name="T6" fmla="*/ 44 w 51"/>
                  <a:gd name="T7" fmla="*/ 0 h 31"/>
                  <a:gd name="T8" fmla="*/ 28 w 51"/>
                  <a:gd name="T9" fmla="*/ 0 h 31"/>
                  <a:gd name="T10" fmla="*/ 10 w 51"/>
                  <a:gd name="T11" fmla="*/ 2 h 31"/>
                  <a:gd name="T12" fmla="*/ 6 w 51"/>
                  <a:gd name="T13" fmla="*/ 9 h 31"/>
                  <a:gd name="T14" fmla="*/ 2 w 51"/>
                  <a:gd name="T15" fmla="*/ 14 h 31"/>
                  <a:gd name="T16" fmla="*/ 0 w 51"/>
                  <a:gd name="T17" fmla="*/ 20 h 31"/>
                  <a:gd name="T18" fmla="*/ 2 w 51"/>
                  <a:gd name="T19" fmla="*/ 29 h 31"/>
                  <a:gd name="T20" fmla="*/ 6 w 51"/>
                  <a:gd name="T21" fmla="*/ 32 h 31"/>
                  <a:gd name="T22" fmla="*/ 8 w 51"/>
                  <a:gd name="T23" fmla="*/ 43 h 31"/>
                  <a:gd name="T24" fmla="*/ 28 w 51"/>
                  <a:gd name="T25" fmla="*/ 43 h 31"/>
                  <a:gd name="T26" fmla="*/ 36 w 51"/>
                  <a:gd name="T27" fmla="*/ 29 h 31"/>
                  <a:gd name="T28" fmla="*/ 26 w 51"/>
                  <a:gd name="T29" fmla="*/ 23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1"/>
                  <a:gd name="T46" fmla="*/ 0 h 31"/>
                  <a:gd name="T47" fmla="*/ 51 w 51"/>
                  <a:gd name="T48" fmla="*/ 31 h 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1" h="31">
                    <a:moveTo>
                      <a:pt x="26" y="16"/>
                    </a:moveTo>
                    <a:lnTo>
                      <a:pt x="46" y="10"/>
                    </a:lnTo>
                    <a:lnTo>
                      <a:pt x="50" y="4"/>
                    </a:lnTo>
                    <a:lnTo>
                      <a:pt x="44" y="0"/>
                    </a:lnTo>
                    <a:lnTo>
                      <a:pt x="28" y="0"/>
                    </a:lnTo>
                    <a:lnTo>
                      <a:pt x="10" y="2"/>
                    </a:lnTo>
                    <a:lnTo>
                      <a:pt x="6" y="6"/>
                    </a:lnTo>
                    <a:lnTo>
                      <a:pt x="2" y="10"/>
                    </a:lnTo>
                    <a:lnTo>
                      <a:pt x="0" y="14"/>
                    </a:lnTo>
                    <a:lnTo>
                      <a:pt x="2" y="20"/>
                    </a:lnTo>
                    <a:lnTo>
                      <a:pt x="6" y="22"/>
                    </a:lnTo>
                    <a:lnTo>
                      <a:pt x="8" y="30"/>
                    </a:lnTo>
                    <a:lnTo>
                      <a:pt x="28" y="30"/>
                    </a:lnTo>
                    <a:lnTo>
                      <a:pt x="36" y="20"/>
                    </a:lnTo>
                    <a:lnTo>
                      <a:pt x="26" y="16"/>
                    </a:lnTo>
                  </a:path>
                </a:pathLst>
              </a:custGeom>
              <a:solidFill>
                <a:schemeClr val="hlink"/>
              </a:solidFill>
              <a:ln w="12700" cap="rnd">
                <a:solidFill>
                  <a:schemeClr val="bg1"/>
                </a:solidFill>
                <a:round/>
                <a:headEnd/>
                <a:tailEnd/>
              </a:ln>
            </p:spPr>
            <p:txBody>
              <a:bodyPr/>
              <a:lstStyle/>
              <a:p>
                <a:endParaRPr lang="en-US"/>
              </a:p>
            </p:txBody>
          </p:sp>
          <p:sp>
            <p:nvSpPr>
              <p:cNvPr id="13697" name="Freeform 456"/>
              <p:cNvSpPr>
                <a:spLocks/>
              </p:cNvSpPr>
              <p:nvPr/>
            </p:nvSpPr>
            <p:spPr bwMode="ltGray">
              <a:xfrm>
                <a:off x="1346" y="736"/>
                <a:ext cx="45" cy="35"/>
              </a:xfrm>
              <a:custGeom>
                <a:avLst/>
                <a:gdLst>
                  <a:gd name="T0" fmla="*/ 0 w 45"/>
                  <a:gd name="T1" fmla="*/ 20 h 31"/>
                  <a:gd name="T2" fmla="*/ 14 w 45"/>
                  <a:gd name="T3" fmla="*/ 20 h 31"/>
                  <a:gd name="T4" fmla="*/ 14 w 45"/>
                  <a:gd name="T5" fmla="*/ 32 h 31"/>
                  <a:gd name="T6" fmla="*/ 24 w 45"/>
                  <a:gd name="T7" fmla="*/ 37 h 31"/>
                  <a:gd name="T8" fmla="*/ 34 w 45"/>
                  <a:gd name="T9" fmla="*/ 43 h 31"/>
                  <a:gd name="T10" fmla="*/ 40 w 45"/>
                  <a:gd name="T11" fmla="*/ 34 h 31"/>
                  <a:gd name="T12" fmla="*/ 44 w 45"/>
                  <a:gd name="T13" fmla="*/ 26 h 31"/>
                  <a:gd name="T14" fmla="*/ 42 w 45"/>
                  <a:gd name="T15" fmla="*/ 20 h 31"/>
                  <a:gd name="T16" fmla="*/ 44 w 45"/>
                  <a:gd name="T17" fmla="*/ 11 h 31"/>
                  <a:gd name="T18" fmla="*/ 44 w 45"/>
                  <a:gd name="T19" fmla="*/ 0 h 31"/>
                  <a:gd name="T20" fmla="*/ 32 w 45"/>
                  <a:gd name="T21" fmla="*/ 0 h 31"/>
                  <a:gd name="T22" fmla="*/ 26 w 45"/>
                  <a:gd name="T23" fmla="*/ 7 h 31"/>
                  <a:gd name="T24" fmla="*/ 24 w 45"/>
                  <a:gd name="T25" fmla="*/ 7 h 31"/>
                  <a:gd name="T26" fmla="*/ 4 w 45"/>
                  <a:gd name="T27" fmla="*/ 7 h 31"/>
                  <a:gd name="T28" fmla="*/ 0 w 45"/>
                  <a:gd name="T29" fmla="*/ 14 h 31"/>
                  <a:gd name="T30" fmla="*/ 0 w 45"/>
                  <a:gd name="T31" fmla="*/ 20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
                  <a:gd name="T49" fmla="*/ 0 h 31"/>
                  <a:gd name="T50" fmla="*/ 45 w 45"/>
                  <a:gd name="T51" fmla="*/ 31 h 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 h="31">
                    <a:moveTo>
                      <a:pt x="0" y="14"/>
                    </a:moveTo>
                    <a:lnTo>
                      <a:pt x="14" y="14"/>
                    </a:lnTo>
                    <a:lnTo>
                      <a:pt x="14" y="22"/>
                    </a:lnTo>
                    <a:lnTo>
                      <a:pt x="24" y="26"/>
                    </a:lnTo>
                    <a:lnTo>
                      <a:pt x="34" y="30"/>
                    </a:lnTo>
                    <a:lnTo>
                      <a:pt x="40" y="24"/>
                    </a:lnTo>
                    <a:lnTo>
                      <a:pt x="44" y="18"/>
                    </a:lnTo>
                    <a:lnTo>
                      <a:pt x="42" y="14"/>
                    </a:lnTo>
                    <a:lnTo>
                      <a:pt x="44" y="8"/>
                    </a:lnTo>
                    <a:lnTo>
                      <a:pt x="44" y="0"/>
                    </a:lnTo>
                    <a:lnTo>
                      <a:pt x="32" y="0"/>
                    </a:lnTo>
                    <a:lnTo>
                      <a:pt x="26" y="4"/>
                    </a:lnTo>
                    <a:lnTo>
                      <a:pt x="24" y="4"/>
                    </a:lnTo>
                    <a:lnTo>
                      <a:pt x="4" y="4"/>
                    </a:lnTo>
                    <a:lnTo>
                      <a:pt x="0" y="10"/>
                    </a:lnTo>
                    <a:lnTo>
                      <a:pt x="0" y="14"/>
                    </a:lnTo>
                  </a:path>
                </a:pathLst>
              </a:custGeom>
              <a:solidFill>
                <a:schemeClr val="hlink"/>
              </a:solidFill>
              <a:ln w="12700" cap="rnd">
                <a:solidFill>
                  <a:schemeClr val="bg1"/>
                </a:solidFill>
                <a:round/>
                <a:headEnd/>
                <a:tailEnd/>
              </a:ln>
            </p:spPr>
            <p:txBody>
              <a:bodyPr/>
              <a:lstStyle/>
              <a:p>
                <a:endParaRPr lang="en-US"/>
              </a:p>
            </p:txBody>
          </p:sp>
          <p:sp>
            <p:nvSpPr>
              <p:cNvPr id="13698" name="Freeform 457"/>
              <p:cNvSpPr>
                <a:spLocks/>
              </p:cNvSpPr>
              <p:nvPr/>
            </p:nvSpPr>
            <p:spPr bwMode="ltGray">
              <a:xfrm>
                <a:off x="1394" y="806"/>
                <a:ext cx="15" cy="37"/>
              </a:xfrm>
              <a:custGeom>
                <a:avLst/>
                <a:gdLst>
                  <a:gd name="T0" fmla="*/ 8 w 15"/>
                  <a:gd name="T1" fmla="*/ 4 h 33"/>
                  <a:gd name="T2" fmla="*/ 4 w 15"/>
                  <a:gd name="T3" fmla="*/ 17 h 33"/>
                  <a:gd name="T4" fmla="*/ 0 w 15"/>
                  <a:gd name="T5" fmla="*/ 28 h 33"/>
                  <a:gd name="T6" fmla="*/ 0 w 15"/>
                  <a:gd name="T7" fmla="*/ 37 h 33"/>
                  <a:gd name="T8" fmla="*/ 4 w 15"/>
                  <a:gd name="T9" fmla="*/ 45 h 33"/>
                  <a:gd name="T10" fmla="*/ 8 w 15"/>
                  <a:gd name="T11" fmla="*/ 43 h 33"/>
                  <a:gd name="T12" fmla="*/ 10 w 15"/>
                  <a:gd name="T13" fmla="*/ 34 h 33"/>
                  <a:gd name="T14" fmla="*/ 10 w 15"/>
                  <a:gd name="T15" fmla="*/ 25 h 33"/>
                  <a:gd name="T16" fmla="*/ 14 w 15"/>
                  <a:gd name="T17" fmla="*/ 13 h 33"/>
                  <a:gd name="T18" fmla="*/ 12 w 15"/>
                  <a:gd name="T19" fmla="*/ 0 h 33"/>
                  <a:gd name="T20" fmla="*/ 10 w 15"/>
                  <a:gd name="T21" fmla="*/ 0 h 33"/>
                  <a:gd name="T22" fmla="*/ 8 w 15"/>
                  <a:gd name="T23" fmla="*/ 4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
                  <a:gd name="T37" fmla="*/ 0 h 33"/>
                  <a:gd name="T38" fmla="*/ 15 w 15"/>
                  <a:gd name="T39" fmla="*/ 33 h 3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 h="33">
                    <a:moveTo>
                      <a:pt x="8" y="4"/>
                    </a:moveTo>
                    <a:lnTo>
                      <a:pt x="4" y="12"/>
                    </a:lnTo>
                    <a:lnTo>
                      <a:pt x="0" y="20"/>
                    </a:lnTo>
                    <a:lnTo>
                      <a:pt x="0" y="26"/>
                    </a:lnTo>
                    <a:lnTo>
                      <a:pt x="4" y="32"/>
                    </a:lnTo>
                    <a:lnTo>
                      <a:pt x="8" y="30"/>
                    </a:lnTo>
                    <a:lnTo>
                      <a:pt x="10" y="24"/>
                    </a:lnTo>
                    <a:lnTo>
                      <a:pt x="10" y="18"/>
                    </a:lnTo>
                    <a:lnTo>
                      <a:pt x="14" y="10"/>
                    </a:lnTo>
                    <a:lnTo>
                      <a:pt x="12" y="0"/>
                    </a:lnTo>
                    <a:lnTo>
                      <a:pt x="10" y="0"/>
                    </a:lnTo>
                    <a:lnTo>
                      <a:pt x="8" y="4"/>
                    </a:lnTo>
                  </a:path>
                </a:pathLst>
              </a:custGeom>
              <a:solidFill>
                <a:schemeClr val="hlink"/>
              </a:solidFill>
              <a:ln w="12700" cap="rnd">
                <a:solidFill>
                  <a:schemeClr val="bg1"/>
                </a:solidFill>
                <a:round/>
                <a:headEnd/>
                <a:tailEnd/>
              </a:ln>
            </p:spPr>
            <p:txBody>
              <a:bodyPr/>
              <a:lstStyle/>
              <a:p>
                <a:endParaRPr lang="en-US"/>
              </a:p>
            </p:txBody>
          </p:sp>
          <p:sp>
            <p:nvSpPr>
              <p:cNvPr id="13699" name="Freeform 458"/>
              <p:cNvSpPr>
                <a:spLocks/>
              </p:cNvSpPr>
              <p:nvPr/>
            </p:nvSpPr>
            <p:spPr bwMode="ltGray">
              <a:xfrm>
                <a:off x="1430" y="728"/>
                <a:ext cx="66" cy="101"/>
              </a:xfrm>
              <a:custGeom>
                <a:avLst/>
                <a:gdLst>
                  <a:gd name="T0" fmla="*/ 57 w 67"/>
                  <a:gd name="T1" fmla="*/ 38 h 91"/>
                  <a:gd name="T2" fmla="*/ 55 w 67"/>
                  <a:gd name="T3" fmla="*/ 27 h 91"/>
                  <a:gd name="T4" fmla="*/ 51 w 67"/>
                  <a:gd name="T5" fmla="*/ 27 h 91"/>
                  <a:gd name="T6" fmla="*/ 47 w 67"/>
                  <a:gd name="T7" fmla="*/ 30 h 91"/>
                  <a:gd name="T8" fmla="*/ 43 w 67"/>
                  <a:gd name="T9" fmla="*/ 30 h 91"/>
                  <a:gd name="T10" fmla="*/ 43 w 67"/>
                  <a:gd name="T11" fmla="*/ 11 h 91"/>
                  <a:gd name="T12" fmla="*/ 39 w 67"/>
                  <a:gd name="T13" fmla="*/ 0 h 91"/>
                  <a:gd name="T14" fmla="*/ 33 w 67"/>
                  <a:gd name="T15" fmla="*/ 0 h 91"/>
                  <a:gd name="T16" fmla="*/ 32 w 67"/>
                  <a:gd name="T17" fmla="*/ 4 h 91"/>
                  <a:gd name="T18" fmla="*/ 30 w 67"/>
                  <a:gd name="T19" fmla="*/ 4 h 91"/>
                  <a:gd name="T20" fmla="*/ 30 w 67"/>
                  <a:gd name="T21" fmla="*/ 0 h 91"/>
                  <a:gd name="T22" fmla="*/ 16 w 67"/>
                  <a:gd name="T23" fmla="*/ 16 h 91"/>
                  <a:gd name="T24" fmla="*/ 18 w 67"/>
                  <a:gd name="T25" fmla="*/ 22 h 91"/>
                  <a:gd name="T26" fmla="*/ 24 w 67"/>
                  <a:gd name="T27" fmla="*/ 20 h 91"/>
                  <a:gd name="T28" fmla="*/ 16 w 67"/>
                  <a:gd name="T29" fmla="*/ 30 h 91"/>
                  <a:gd name="T30" fmla="*/ 16 w 67"/>
                  <a:gd name="T31" fmla="*/ 36 h 91"/>
                  <a:gd name="T32" fmla="*/ 20 w 67"/>
                  <a:gd name="T33" fmla="*/ 33 h 91"/>
                  <a:gd name="T34" fmla="*/ 26 w 67"/>
                  <a:gd name="T35" fmla="*/ 27 h 91"/>
                  <a:gd name="T36" fmla="*/ 26 w 67"/>
                  <a:gd name="T37" fmla="*/ 33 h 91"/>
                  <a:gd name="T38" fmla="*/ 22 w 67"/>
                  <a:gd name="T39" fmla="*/ 44 h 91"/>
                  <a:gd name="T40" fmla="*/ 20 w 67"/>
                  <a:gd name="T41" fmla="*/ 52 h 91"/>
                  <a:gd name="T42" fmla="*/ 18 w 67"/>
                  <a:gd name="T43" fmla="*/ 58 h 91"/>
                  <a:gd name="T44" fmla="*/ 16 w 67"/>
                  <a:gd name="T45" fmla="*/ 58 h 91"/>
                  <a:gd name="T46" fmla="*/ 8 w 67"/>
                  <a:gd name="T47" fmla="*/ 47 h 91"/>
                  <a:gd name="T48" fmla="*/ 4 w 67"/>
                  <a:gd name="T49" fmla="*/ 49 h 91"/>
                  <a:gd name="T50" fmla="*/ 0 w 67"/>
                  <a:gd name="T51" fmla="*/ 58 h 91"/>
                  <a:gd name="T52" fmla="*/ 4 w 67"/>
                  <a:gd name="T53" fmla="*/ 68 h 91"/>
                  <a:gd name="T54" fmla="*/ 8 w 67"/>
                  <a:gd name="T55" fmla="*/ 71 h 91"/>
                  <a:gd name="T56" fmla="*/ 22 w 67"/>
                  <a:gd name="T57" fmla="*/ 71 h 91"/>
                  <a:gd name="T58" fmla="*/ 12 w 67"/>
                  <a:gd name="T59" fmla="*/ 79 h 91"/>
                  <a:gd name="T60" fmla="*/ 12 w 67"/>
                  <a:gd name="T61" fmla="*/ 82 h 91"/>
                  <a:gd name="T62" fmla="*/ 24 w 67"/>
                  <a:gd name="T63" fmla="*/ 82 h 91"/>
                  <a:gd name="T64" fmla="*/ 32 w 67"/>
                  <a:gd name="T65" fmla="*/ 97 h 91"/>
                  <a:gd name="T66" fmla="*/ 28 w 67"/>
                  <a:gd name="T67" fmla="*/ 112 h 91"/>
                  <a:gd name="T68" fmla="*/ 28 w 67"/>
                  <a:gd name="T69" fmla="*/ 117 h 91"/>
                  <a:gd name="T70" fmla="*/ 33 w 67"/>
                  <a:gd name="T71" fmla="*/ 123 h 91"/>
                  <a:gd name="T72" fmla="*/ 41 w 67"/>
                  <a:gd name="T73" fmla="*/ 117 h 91"/>
                  <a:gd name="T74" fmla="*/ 43 w 67"/>
                  <a:gd name="T75" fmla="*/ 114 h 91"/>
                  <a:gd name="T76" fmla="*/ 45 w 67"/>
                  <a:gd name="T77" fmla="*/ 99 h 91"/>
                  <a:gd name="T78" fmla="*/ 49 w 67"/>
                  <a:gd name="T79" fmla="*/ 85 h 91"/>
                  <a:gd name="T80" fmla="*/ 57 w 67"/>
                  <a:gd name="T81" fmla="*/ 79 h 91"/>
                  <a:gd name="T82" fmla="*/ 57 w 67"/>
                  <a:gd name="T83" fmla="*/ 68 h 91"/>
                  <a:gd name="T84" fmla="*/ 63 w 67"/>
                  <a:gd name="T85" fmla="*/ 63 h 91"/>
                  <a:gd name="T86" fmla="*/ 61 w 67"/>
                  <a:gd name="T87" fmla="*/ 54 h 91"/>
                  <a:gd name="T88" fmla="*/ 49 w 67"/>
                  <a:gd name="T89" fmla="*/ 52 h 91"/>
                  <a:gd name="T90" fmla="*/ 57 w 67"/>
                  <a:gd name="T91" fmla="*/ 44 h 91"/>
                  <a:gd name="T92" fmla="*/ 57 w 67"/>
                  <a:gd name="T93" fmla="*/ 38 h 9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7"/>
                  <a:gd name="T142" fmla="*/ 0 h 91"/>
                  <a:gd name="T143" fmla="*/ 67 w 67"/>
                  <a:gd name="T144" fmla="*/ 91 h 9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7" h="91">
                    <a:moveTo>
                      <a:pt x="60" y="28"/>
                    </a:moveTo>
                    <a:lnTo>
                      <a:pt x="58" y="20"/>
                    </a:lnTo>
                    <a:lnTo>
                      <a:pt x="54" y="20"/>
                    </a:lnTo>
                    <a:lnTo>
                      <a:pt x="50" y="22"/>
                    </a:lnTo>
                    <a:lnTo>
                      <a:pt x="46" y="22"/>
                    </a:lnTo>
                    <a:lnTo>
                      <a:pt x="46" y="8"/>
                    </a:lnTo>
                    <a:lnTo>
                      <a:pt x="42" y="0"/>
                    </a:lnTo>
                    <a:lnTo>
                      <a:pt x="34" y="0"/>
                    </a:lnTo>
                    <a:lnTo>
                      <a:pt x="32" y="4"/>
                    </a:lnTo>
                    <a:lnTo>
                      <a:pt x="30" y="4"/>
                    </a:lnTo>
                    <a:lnTo>
                      <a:pt x="30" y="0"/>
                    </a:lnTo>
                    <a:lnTo>
                      <a:pt x="16" y="12"/>
                    </a:lnTo>
                    <a:lnTo>
                      <a:pt x="18" y="16"/>
                    </a:lnTo>
                    <a:lnTo>
                      <a:pt x="24" y="14"/>
                    </a:lnTo>
                    <a:lnTo>
                      <a:pt x="16" y="22"/>
                    </a:lnTo>
                    <a:lnTo>
                      <a:pt x="16" y="26"/>
                    </a:lnTo>
                    <a:lnTo>
                      <a:pt x="20" y="24"/>
                    </a:lnTo>
                    <a:lnTo>
                      <a:pt x="26" y="20"/>
                    </a:lnTo>
                    <a:lnTo>
                      <a:pt x="26" y="24"/>
                    </a:lnTo>
                    <a:lnTo>
                      <a:pt x="22" y="32"/>
                    </a:lnTo>
                    <a:lnTo>
                      <a:pt x="20" y="38"/>
                    </a:lnTo>
                    <a:lnTo>
                      <a:pt x="18" y="42"/>
                    </a:lnTo>
                    <a:lnTo>
                      <a:pt x="16" y="42"/>
                    </a:lnTo>
                    <a:lnTo>
                      <a:pt x="8" y="34"/>
                    </a:lnTo>
                    <a:lnTo>
                      <a:pt x="4" y="36"/>
                    </a:lnTo>
                    <a:lnTo>
                      <a:pt x="0" y="42"/>
                    </a:lnTo>
                    <a:lnTo>
                      <a:pt x="4" y="50"/>
                    </a:lnTo>
                    <a:lnTo>
                      <a:pt x="8" y="52"/>
                    </a:lnTo>
                    <a:lnTo>
                      <a:pt x="22" y="52"/>
                    </a:lnTo>
                    <a:lnTo>
                      <a:pt x="12" y="58"/>
                    </a:lnTo>
                    <a:lnTo>
                      <a:pt x="12" y="60"/>
                    </a:lnTo>
                    <a:lnTo>
                      <a:pt x="24" y="60"/>
                    </a:lnTo>
                    <a:lnTo>
                      <a:pt x="32" y="70"/>
                    </a:lnTo>
                    <a:lnTo>
                      <a:pt x="28" y="82"/>
                    </a:lnTo>
                    <a:lnTo>
                      <a:pt x="28" y="86"/>
                    </a:lnTo>
                    <a:lnTo>
                      <a:pt x="34" y="90"/>
                    </a:lnTo>
                    <a:lnTo>
                      <a:pt x="44" y="86"/>
                    </a:lnTo>
                    <a:lnTo>
                      <a:pt x="46" y="84"/>
                    </a:lnTo>
                    <a:lnTo>
                      <a:pt x="48" y="72"/>
                    </a:lnTo>
                    <a:lnTo>
                      <a:pt x="52" y="62"/>
                    </a:lnTo>
                    <a:lnTo>
                      <a:pt x="60" y="58"/>
                    </a:lnTo>
                    <a:lnTo>
                      <a:pt x="60" y="50"/>
                    </a:lnTo>
                    <a:lnTo>
                      <a:pt x="66" y="46"/>
                    </a:lnTo>
                    <a:lnTo>
                      <a:pt x="64" y="40"/>
                    </a:lnTo>
                    <a:lnTo>
                      <a:pt x="52" y="38"/>
                    </a:lnTo>
                    <a:lnTo>
                      <a:pt x="60" y="32"/>
                    </a:lnTo>
                    <a:lnTo>
                      <a:pt x="60" y="28"/>
                    </a:lnTo>
                  </a:path>
                </a:pathLst>
              </a:custGeom>
              <a:solidFill>
                <a:schemeClr val="hlink"/>
              </a:solidFill>
              <a:ln w="12700" cap="rnd">
                <a:solidFill>
                  <a:schemeClr val="bg1"/>
                </a:solidFill>
                <a:round/>
                <a:headEnd/>
                <a:tailEnd/>
              </a:ln>
            </p:spPr>
            <p:txBody>
              <a:bodyPr/>
              <a:lstStyle/>
              <a:p>
                <a:endParaRPr lang="en-US"/>
              </a:p>
            </p:txBody>
          </p:sp>
          <p:sp>
            <p:nvSpPr>
              <p:cNvPr id="13700" name="Freeform 459"/>
              <p:cNvSpPr>
                <a:spLocks/>
              </p:cNvSpPr>
              <p:nvPr/>
            </p:nvSpPr>
            <p:spPr bwMode="ltGray">
              <a:xfrm>
                <a:off x="1527" y="710"/>
                <a:ext cx="15" cy="25"/>
              </a:xfrm>
              <a:custGeom>
                <a:avLst/>
                <a:gdLst>
                  <a:gd name="T0" fmla="*/ 6 w 15"/>
                  <a:gd name="T1" fmla="*/ 28 h 23"/>
                  <a:gd name="T2" fmla="*/ 14 w 15"/>
                  <a:gd name="T3" fmla="*/ 11 h 23"/>
                  <a:gd name="T4" fmla="*/ 14 w 15"/>
                  <a:gd name="T5" fmla="*/ 2 h 23"/>
                  <a:gd name="T6" fmla="*/ 10 w 15"/>
                  <a:gd name="T7" fmla="*/ 0 h 23"/>
                  <a:gd name="T8" fmla="*/ 0 w 15"/>
                  <a:gd name="T9" fmla="*/ 4 h 23"/>
                  <a:gd name="T10" fmla="*/ 0 w 15"/>
                  <a:gd name="T11" fmla="*/ 15 h 23"/>
                  <a:gd name="T12" fmla="*/ 4 w 15"/>
                  <a:gd name="T13" fmla="*/ 13 h 23"/>
                  <a:gd name="T14" fmla="*/ 2 w 15"/>
                  <a:gd name="T15" fmla="*/ 24 h 23"/>
                  <a:gd name="T16" fmla="*/ 4 w 15"/>
                  <a:gd name="T17" fmla="*/ 28 h 23"/>
                  <a:gd name="T18" fmla="*/ 6 w 15"/>
                  <a:gd name="T19" fmla="*/ 28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23"/>
                  <a:gd name="T32" fmla="*/ 15 w 15"/>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23">
                    <a:moveTo>
                      <a:pt x="6" y="22"/>
                    </a:moveTo>
                    <a:lnTo>
                      <a:pt x="14" y="8"/>
                    </a:lnTo>
                    <a:lnTo>
                      <a:pt x="14" y="2"/>
                    </a:lnTo>
                    <a:lnTo>
                      <a:pt x="10" y="0"/>
                    </a:lnTo>
                    <a:lnTo>
                      <a:pt x="0" y="4"/>
                    </a:lnTo>
                    <a:lnTo>
                      <a:pt x="0" y="12"/>
                    </a:lnTo>
                    <a:lnTo>
                      <a:pt x="4" y="10"/>
                    </a:lnTo>
                    <a:lnTo>
                      <a:pt x="2" y="18"/>
                    </a:lnTo>
                    <a:lnTo>
                      <a:pt x="4" y="22"/>
                    </a:lnTo>
                    <a:lnTo>
                      <a:pt x="6" y="22"/>
                    </a:lnTo>
                  </a:path>
                </a:pathLst>
              </a:custGeom>
              <a:solidFill>
                <a:schemeClr val="hlink"/>
              </a:solidFill>
              <a:ln w="12700" cap="rnd">
                <a:solidFill>
                  <a:schemeClr val="bg1"/>
                </a:solidFill>
                <a:round/>
                <a:headEnd/>
                <a:tailEnd/>
              </a:ln>
            </p:spPr>
            <p:txBody>
              <a:bodyPr/>
              <a:lstStyle/>
              <a:p>
                <a:endParaRPr lang="en-US"/>
              </a:p>
            </p:txBody>
          </p:sp>
          <p:sp>
            <p:nvSpPr>
              <p:cNvPr id="13701" name="Freeform 460"/>
              <p:cNvSpPr>
                <a:spLocks/>
              </p:cNvSpPr>
              <p:nvPr/>
            </p:nvSpPr>
            <p:spPr bwMode="ltGray">
              <a:xfrm>
                <a:off x="1484" y="781"/>
                <a:ext cx="44" cy="57"/>
              </a:xfrm>
              <a:custGeom>
                <a:avLst/>
                <a:gdLst>
                  <a:gd name="T0" fmla="*/ 29 w 45"/>
                  <a:gd name="T1" fmla="*/ 4 h 51"/>
                  <a:gd name="T2" fmla="*/ 31 w 45"/>
                  <a:gd name="T3" fmla="*/ 17 h 51"/>
                  <a:gd name="T4" fmla="*/ 35 w 45"/>
                  <a:gd name="T5" fmla="*/ 22 h 51"/>
                  <a:gd name="T6" fmla="*/ 35 w 45"/>
                  <a:gd name="T7" fmla="*/ 28 h 51"/>
                  <a:gd name="T8" fmla="*/ 41 w 45"/>
                  <a:gd name="T9" fmla="*/ 34 h 51"/>
                  <a:gd name="T10" fmla="*/ 39 w 45"/>
                  <a:gd name="T11" fmla="*/ 47 h 51"/>
                  <a:gd name="T12" fmla="*/ 35 w 45"/>
                  <a:gd name="T13" fmla="*/ 53 h 51"/>
                  <a:gd name="T14" fmla="*/ 31 w 45"/>
                  <a:gd name="T15" fmla="*/ 67 h 51"/>
                  <a:gd name="T16" fmla="*/ 18 w 45"/>
                  <a:gd name="T17" fmla="*/ 70 h 51"/>
                  <a:gd name="T18" fmla="*/ 12 w 45"/>
                  <a:gd name="T19" fmla="*/ 61 h 51"/>
                  <a:gd name="T20" fmla="*/ 6 w 45"/>
                  <a:gd name="T21" fmla="*/ 64 h 51"/>
                  <a:gd name="T22" fmla="*/ 0 w 45"/>
                  <a:gd name="T23" fmla="*/ 64 h 51"/>
                  <a:gd name="T24" fmla="*/ 0 w 45"/>
                  <a:gd name="T25" fmla="*/ 56 h 51"/>
                  <a:gd name="T26" fmla="*/ 4 w 45"/>
                  <a:gd name="T27" fmla="*/ 50 h 51"/>
                  <a:gd name="T28" fmla="*/ 6 w 45"/>
                  <a:gd name="T29" fmla="*/ 50 h 51"/>
                  <a:gd name="T30" fmla="*/ 10 w 45"/>
                  <a:gd name="T31" fmla="*/ 45 h 51"/>
                  <a:gd name="T32" fmla="*/ 14 w 45"/>
                  <a:gd name="T33" fmla="*/ 47 h 51"/>
                  <a:gd name="T34" fmla="*/ 12 w 45"/>
                  <a:gd name="T35" fmla="*/ 39 h 51"/>
                  <a:gd name="T36" fmla="*/ 12 w 45"/>
                  <a:gd name="T37" fmla="*/ 28 h 51"/>
                  <a:gd name="T38" fmla="*/ 16 w 45"/>
                  <a:gd name="T39" fmla="*/ 20 h 51"/>
                  <a:gd name="T40" fmla="*/ 20 w 45"/>
                  <a:gd name="T41" fmla="*/ 11 h 51"/>
                  <a:gd name="T42" fmla="*/ 22 w 45"/>
                  <a:gd name="T43" fmla="*/ 0 h 51"/>
                  <a:gd name="T44" fmla="*/ 23 w 45"/>
                  <a:gd name="T45" fmla="*/ 0 h 51"/>
                  <a:gd name="T46" fmla="*/ 29 w 45"/>
                  <a:gd name="T47" fmla="*/ 4 h 5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
                  <a:gd name="T73" fmla="*/ 0 h 51"/>
                  <a:gd name="T74" fmla="*/ 45 w 45"/>
                  <a:gd name="T75" fmla="*/ 51 h 5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 h="51">
                    <a:moveTo>
                      <a:pt x="32" y="4"/>
                    </a:moveTo>
                    <a:lnTo>
                      <a:pt x="34" y="12"/>
                    </a:lnTo>
                    <a:lnTo>
                      <a:pt x="38" y="16"/>
                    </a:lnTo>
                    <a:lnTo>
                      <a:pt x="38" y="20"/>
                    </a:lnTo>
                    <a:lnTo>
                      <a:pt x="44" y="24"/>
                    </a:lnTo>
                    <a:lnTo>
                      <a:pt x="42" y="34"/>
                    </a:lnTo>
                    <a:lnTo>
                      <a:pt x="38" y="38"/>
                    </a:lnTo>
                    <a:lnTo>
                      <a:pt x="34" y="48"/>
                    </a:lnTo>
                    <a:lnTo>
                      <a:pt x="18" y="50"/>
                    </a:lnTo>
                    <a:lnTo>
                      <a:pt x="12" y="44"/>
                    </a:lnTo>
                    <a:lnTo>
                      <a:pt x="6" y="46"/>
                    </a:lnTo>
                    <a:lnTo>
                      <a:pt x="0" y="46"/>
                    </a:lnTo>
                    <a:lnTo>
                      <a:pt x="0" y="40"/>
                    </a:lnTo>
                    <a:lnTo>
                      <a:pt x="4" y="36"/>
                    </a:lnTo>
                    <a:lnTo>
                      <a:pt x="6" y="36"/>
                    </a:lnTo>
                    <a:lnTo>
                      <a:pt x="10" y="32"/>
                    </a:lnTo>
                    <a:lnTo>
                      <a:pt x="14" y="34"/>
                    </a:lnTo>
                    <a:lnTo>
                      <a:pt x="12" y="28"/>
                    </a:lnTo>
                    <a:lnTo>
                      <a:pt x="12" y="20"/>
                    </a:lnTo>
                    <a:lnTo>
                      <a:pt x="16" y="14"/>
                    </a:lnTo>
                    <a:lnTo>
                      <a:pt x="20" y="8"/>
                    </a:lnTo>
                    <a:lnTo>
                      <a:pt x="22" y="0"/>
                    </a:lnTo>
                    <a:lnTo>
                      <a:pt x="26" y="0"/>
                    </a:lnTo>
                    <a:lnTo>
                      <a:pt x="32" y="4"/>
                    </a:lnTo>
                  </a:path>
                </a:pathLst>
              </a:custGeom>
              <a:solidFill>
                <a:schemeClr val="hlink"/>
              </a:solidFill>
              <a:ln w="12700" cap="rnd">
                <a:solidFill>
                  <a:schemeClr val="bg1"/>
                </a:solidFill>
                <a:round/>
                <a:headEnd/>
                <a:tailEnd/>
              </a:ln>
            </p:spPr>
            <p:txBody>
              <a:bodyPr/>
              <a:lstStyle/>
              <a:p>
                <a:endParaRPr lang="en-US"/>
              </a:p>
            </p:txBody>
          </p:sp>
          <p:sp>
            <p:nvSpPr>
              <p:cNvPr id="13702" name="Freeform 461"/>
              <p:cNvSpPr>
                <a:spLocks/>
              </p:cNvSpPr>
              <p:nvPr/>
            </p:nvSpPr>
            <p:spPr bwMode="ltGray">
              <a:xfrm>
                <a:off x="1489" y="846"/>
                <a:ext cx="35" cy="21"/>
              </a:xfrm>
              <a:custGeom>
                <a:avLst/>
                <a:gdLst>
                  <a:gd name="T0" fmla="*/ 34 w 35"/>
                  <a:gd name="T1" fmla="*/ 22 h 19"/>
                  <a:gd name="T2" fmla="*/ 26 w 35"/>
                  <a:gd name="T3" fmla="*/ 15 h 19"/>
                  <a:gd name="T4" fmla="*/ 26 w 35"/>
                  <a:gd name="T5" fmla="*/ 4 h 19"/>
                  <a:gd name="T6" fmla="*/ 24 w 35"/>
                  <a:gd name="T7" fmla="*/ 2 h 19"/>
                  <a:gd name="T8" fmla="*/ 18 w 35"/>
                  <a:gd name="T9" fmla="*/ 2 h 19"/>
                  <a:gd name="T10" fmla="*/ 14 w 35"/>
                  <a:gd name="T11" fmla="*/ 0 h 19"/>
                  <a:gd name="T12" fmla="*/ 2 w 35"/>
                  <a:gd name="T13" fmla="*/ 0 h 19"/>
                  <a:gd name="T14" fmla="*/ 0 w 35"/>
                  <a:gd name="T15" fmla="*/ 4 h 19"/>
                  <a:gd name="T16" fmla="*/ 0 w 35"/>
                  <a:gd name="T17" fmla="*/ 11 h 19"/>
                  <a:gd name="T18" fmla="*/ 6 w 35"/>
                  <a:gd name="T19" fmla="*/ 15 h 19"/>
                  <a:gd name="T20" fmla="*/ 18 w 35"/>
                  <a:gd name="T21" fmla="*/ 22 h 19"/>
                  <a:gd name="T22" fmla="*/ 26 w 35"/>
                  <a:gd name="T23" fmla="*/ 24 h 19"/>
                  <a:gd name="T24" fmla="*/ 34 w 35"/>
                  <a:gd name="T25" fmla="*/ 22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19"/>
                  <a:gd name="T41" fmla="*/ 35 w 3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19">
                    <a:moveTo>
                      <a:pt x="34" y="16"/>
                    </a:moveTo>
                    <a:lnTo>
                      <a:pt x="26" y="12"/>
                    </a:lnTo>
                    <a:lnTo>
                      <a:pt x="26" y="4"/>
                    </a:lnTo>
                    <a:lnTo>
                      <a:pt x="24" y="2"/>
                    </a:lnTo>
                    <a:lnTo>
                      <a:pt x="18" y="2"/>
                    </a:lnTo>
                    <a:lnTo>
                      <a:pt x="14" y="0"/>
                    </a:lnTo>
                    <a:lnTo>
                      <a:pt x="2" y="0"/>
                    </a:lnTo>
                    <a:lnTo>
                      <a:pt x="0" y="4"/>
                    </a:lnTo>
                    <a:lnTo>
                      <a:pt x="0" y="8"/>
                    </a:lnTo>
                    <a:lnTo>
                      <a:pt x="6" y="12"/>
                    </a:lnTo>
                    <a:lnTo>
                      <a:pt x="18" y="16"/>
                    </a:lnTo>
                    <a:lnTo>
                      <a:pt x="26" y="18"/>
                    </a:lnTo>
                    <a:lnTo>
                      <a:pt x="34" y="16"/>
                    </a:lnTo>
                  </a:path>
                </a:pathLst>
              </a:custGeom>
              <a:solidFill>
                <a:schemeClr val="hlink"/>
              </a:solidFill>
              <a:ln w="12700" cap="rnd">
                <a:solidFill>
                  <a:schemeClr val="bg1"/>
                </a:solidFill>
                <a:round/>
                <a:headEnd/>
                <a:tailEnd/>
              </a:ln>
            </p:spPr>
            <p:txBody>
              <a:bodyPr/>
              <a:lstStyle/>
              <a:p>
                <a:endParaRPr lang="en-US"/>
              </a:p>
            </p:txBody>
          </p:sp>
          <p:sp>
            <p:nvSpPr>
              <p:cNvPr id="13703" name="Freeform 462"/>
              <p:cNvSpPr>
                <a:spLocks/>
              </p:cNvSpPr>
              <p:nvPr/>
            </p:nvSpPr>
            <p:spPr bwMode="ltGray">
              <a:xfrm>
                <a:off x="1537" y="871"/>
                <a:ext cx="10" cy="19"/>
              </a:xfrm>
              <a:custGeom>
                <a:avLst/>
                <a:gdLst>
                  <a:gd name="T0" fmla="*/ 4 w 11"/>
                  <a:gd name="T1" fmla="*/ 22 h 17"/>
                  <a:gd name="T2" fmla="*/ 7 w 11"/>
                  <a:gd name="T3" fmla="*/ 17 h 17"/>
                  <a:gd name="T4" fmla="*/ 5 w 11"/>
                  <a:gd name="T5" fmla="*/ 4 h 17"/>
                  <a:gd name="T6" fmla="*/ 4 w 11"/>
                  <a:gd name="T7" fmla="*/ 0 h 17"/>
                  <a:gd name="T8" fmla="*/ 0 w 11"/>
                  <a:gd name="T9" fmla="*/ 0 h 17"/>
                  <a:gd name="T10" fmla="*/ 0 w 11"/>
                  <a:gd name="T11" fmla="*/ 4 h 17"/>
                  <a:gd name="T12" fmla="*/ 0 w 11"/>
                  <a:gd name="T13" fmla="*/ 20 h 17"/>
                  <a:gd name="T14" fmla="*/ 4 w 11"/>
                  <a:gd name="T15" fmla="*/ 22 h 17"/>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7"/>
                  <a:gd name="T26" fmla="*/ 11 w 11"/>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7">
                    <a:moveTo>
                      <a:pt x="4" y="16"/>
                    </a:moveTo>
                    <a:lnTo>
                      <a:pt x="10" y="12"/>
                    </a:lnTo>
                    <a:lnTo>
                      <a:pt x="8" y="4"/>
                    </a:lnTo>
                    <a:lnTo>
                      <a:pt x="4" y="0"/>
                    </a:lnTo>
                    <a:lnTo>
                      <a:pt x="0" y="0"/>
                    </a:lnTo>
                    <a:lnTo>
                      <a:pt x="0" y="4"/>
                    </a:lnTo>
                    <a:lnTo>
                      <a:pt x="0" y="14"/>
                    </a:lnTo>
                    <a:lnTo>
                      <a:pt x="4" y="16"/>
                    </a:lnTo>
                  </a:path>
                </a:pathLst>
              </a:custGeom>
              <a:solidFill>
                <a:schemeClr val="hlink"/>
              </a:solidFill>
              <a:ln w="12700" cap="rnd">
                <a:solidFill>
                  <a:schemeClr val="bg1"/>
                </a:solidFill>
                <a:round/>
                <a:headEnd/>
                <a:tailEnd/>
              </a:ln>
            </p:spPr>
            <p:txBody>
              <a:bodyPr/>
              <a:lstStyle/>
              <a:p>
                <a:endParaRPr lang="en-US"/>
              </a:p>
            </p:txBody>
          </p:sp>
          <p:sp>
            <p:nvSpPr>
              <p:cNvPr id="13704" name="Freeform 463"/>
              <p:cNvSpPr>
                <a:spLocks/>
              </p:cNvSpPr>
              <p:nvPr/>
            </p:nvSpPr>
            <p:spPr bwMode="ltGray">
              <a:xfrm>
                <a:off x="1374" y="873"/>
                <a:ext cx="81" cy="84"/>
              </a:xfrm>
              <a:custGeom>
                <a:avLst/>
                <a:gdLst>
                  <a:gd name="T0" fmla="*/ 58 w 81"/>
                  <a:gd name="T1" fmla="*/ 0 h 75"/>
                  <a:gd name="T2" fmla="*/ 44 w 81"/>
                  <a:gd name="T3" fmla="*/ 0 h 75"/>
                  <a:gd name="T4" fmla="*/ 40 w 81"/>
                  <a:gd name="T5" fmla="*/ 9 h 75"/>
                  <a:gd name="T6" fmla="*/ 40 w 81"/>
                  <a:gd name="T7" fmla="*/ 25 h 75"/>
                  <a:gd name="T8" fmla="*/ 40 w 81"/>
                  <a:gd name="T9" fmla="*/ 36 h 75"/>
                  <a:gd name="T10" fmla="*/ 38 w 81"/>
                  <a:gd name="T11" fmla="*/ 31 h 75"/>
                  <a:gd name="T12" fmla="*/ 34 w 81"/>
                  <a:gd name="T13" fmla="*/ 20 h 75"/>
                  <a:gd name="T14" fmla="*/ 32 w 81"/>
                  <a:gd name="T15" fmla="*/ 2 h 75"/>
                  <a:gd name="T16" fmla="*/ 28 w 81"/>
                  <a:gd name="T17" fmla="*/ 4 h 75"/>
                  <a:gd name="T18" fmla="*/ 26 w 81"/>
                  <a:gd name="T19" fmla="*/ 25 h 75"/>
                  <a:gd name="T20" fmla="*/ 22 w 81"/>
                  <a:gd name="T21" fmla="*/ 39 h 75"/>
                  <a:gd name="T22" fmla="*/ 20 w 81"/>
                  <a:gd name="T23" fmla="*/ 54 h 75"/>
                  <a:gd name="T24" fmla="*/ 16 w 81"/>
                  <a:gd name="T25" fmla="*/ 48 h 75"/>
                  <a:gd name="T26" fmla="*/ 10 w 81"/>
                  <a:gd name="T27" fmla="*/ 50 h 75"/>
                  <a:gd name="T28" fmla="*/ 4 w 81"/>
                  <a:gd name="T29" fmla="*/ 56 h 75"/>
                  <a:gd name="T30" fmla="*/ 0 w 81"/>
                  <a:gd name="T31" fmla="*/ 62 h 75"/>
                  <a:gd name="T32" fmla="*/ 16 w 81"/>
                  <a:gd name="T33" fmla="*/ 62 h 75"/>
                  <a:gd name="T34" fmla="*/ 36 w 81"/>
                  <a:gd name="T35" fmla="*/ 62 h 75"/>
                  <a:gd name="T36" fmla="*/ 40 w 81"/>
                  <a:gd name="T37" fmla="*/ 67 h 75"/>
                  <a:gd name="T38" fmla="*/ 32 w 81"/>
                  <a:gd name="T39" fmla="*/ 67 h 75"/>
                  <a:gd name="T40" fmla="*/ 24 w 81"/>
                  <a:gd name="T41" fmla="*/ 80 h 75"/>
                  <a:gd name="T42" fmla="*/ 20 w 81"/>
                  <a:gd name="T43" fmla="*/ 75 h 75"/>
                  <a:gd name="T44" fmla="*/ 20 w 81"/>
                  <a:gd name="T45" fmla="*/ 80 h 75"/>
                  <a:gd name="T46" fmla="*/ 20 w 81"/>
                  <a:gd name="T47" fmla="*/ 86 h 75"/>
                  <a:gd name="T48" fmla="*/ 14 w 81"/>
                  <a:gd name="T49" fmla="*/ 86 h 75"/>
                  <a:gd name="T50" fmla="*/ 14 w 81"/>
                  <a:gd name="T51" fmla="*/ 97 h 75"/>
                  <a:gd name="T52" fmla="*/ 22 w 81"/>
                  <a:gd name="T53" fmla="*/ 97 h 75"/>
                  <a:gd name="T54" fmla="*/ 30 w 81"/>
                  <a:gd name="T55" fmla="*/ 97 h 75"/>
                  <a:gd name="T56" fmla="*/ 36 w 81"/>
                  <a:gd name="T57" fmla="*/ 104 h 75"/>
                  <a:gd name="T58" fmla="*/ 40 w 81"/>
                  <a:gd name="T59" fmla="*/ 95 h 75"/>
                  <a:gd name="T60" fmla="*/ 42 w 81"/>
                  <a:gd name="T61" fmla="*/ 86 h 75"/>
                  <a:gd name="T62" fmla="*/ 48 w 81"/>
                  <a:gd name="T63" fmla="*/ 80 h 75"/>
                  <a:gd name="T64" fmla="*/ 58 w 81"/>
                  <a:gd name="T65" fmla="*/ 75 h 75"/>
                  <a:gd name="T66" fmla="*/ 58 w 81"/>
                  <a:gd name="T67" fmla="*/ 65 h 75"/>
                  <a:gd name="T68" fmla="*/ 62 w 81"/>
                  <a:gd name="T69" fmla="*/ 56 h 75"/>
                  <a:gd name="T70" fmla="*/ 68 w 81"/>
                  <a:gd name="T71" fmla="*/ 48 h 75"/>
                  <a:gd name="T72" fmla="*/ 72 w 81"/>
                  <a:gd name="T73" fmla="*/ 45 h 75"/>
                  <a:gd name="T74" fmla="*/ 72 w 81"/>
                  <a:gd name="T75" fmla="*/ 39 h 75"/>
                  <a:gd name="T76" fmla="*/ 80 w 81"/>
                  <a:gd name="T77" fmla="*/ 28 h 75"/>
                  <a:gd name="T78" fmla="*/ 80 w 81"/>
                  <a:gd name="T79" fmla="*/ 22 h 75"/>
                  <a:gd name="T80" fmla="*/ 76 w 81"/>
                  <a:gd name="T81" fmla="*/ 17 h 75"/>
                  <a:gd name="T82" fmla="*/ 74 w 81"/>
                  <a:gd name="T83" fmla="*/ 9 h 75"/>
                  <a:gd name="T84" fmla="*/ 68 w 81"/>
                  <a:gd name="T85" fmla="*/ 2 h 75"/>
                  <a:gd name="T86" fmla="*/ 68 w 81"/>
                  <a:gd name="T87" fmla="*/ 9 h 75"/>
                  <a:gd name="T88" fmla="*/ 66 w 81"/>
                  <a:gd name="T89" fmla="*/ 13 h 75"/>
                  <a:gd name="T90" fmla="*/ 62 w 81"/>
                  <a:gd name="T91" fmla="*/ 17 h 75"/>
                  <a:gd name="T92" fmla="*/ 60 w 81"/>
                  <a:gd name="T93" fmla="*/ 11 h 75"/>
                  <a:gd name="T94" fmla="*/ 58 w 81"/>
                  <a:gd name="T95" fmla="*/ 0 h 7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81"/>
                  <a:gd name="T145" fmla="*/ 0 h 75"/>
                  <a:gd name="T146" fmla="*/ 81 w 81"/>
                  <a:gd name="T147" fmla="*/ 75 h 7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81" h="75">
                    <a:moveTo>
                      <a:pt x="58" y="0"/>
                    </a:moveTo>
                    <a:lnTo>
                      <a:pt x="44" y="0"/>
                    </a:lnTo>
                    <a:lnTo>
                      <a:pt x="40" y="6"/>
                    </a:lnTo>
                    <a:lnTo>
                      <a:pt x="40" y="18"/>
                    </a:lnTo>
                    <a:lnTo>
                      <a:pt x="40" y="26"/>
                    </a:lnTo>
                    <a:lnTo>
                      <a:pt x="38" y="22"/>
                    </a:lnTo>
                    <a:lnTo>
                      <a:pt x="34" y="14"/>
                    </a:lnTo>
                    <a:lnTo>
                      <a:pt x="32" y="2"/>
                    </a:lnTo>
                    <a:lnTo>
                      <a:pt x="28" y="4"/>
                    </a:lnTo>
                    <a:lnTo>
                      <a:pt x="26" y="18"/>
                    </a:lnTo>
                    <a:lnTo>
                      <a:pt x="22" y="28"/>
                    </a:lnTo>
                    <a:lnTo>
                      <a:pt x="20" y="38"/>
                    </a:lnTo>
                    <a:lnTo>
                      <a:pt x="16" y="34"/>
                    </a:lnTo>
                    <a:lnTo>
                      <a:pt x="10" y="36"/>
                    </a:lnTo>
                    <a:lnTo>
                      <a:pt x="4" y="40"/>
                    </a:lnTo>
                    <a:lnTo>
                      <a:pt x="0" y="44"/>
                    </a:lnTo>
                    <a:lnTo>
                      <a:pt x="16" y="44"/>
                    </a:lnTo>
                    <a:lnTo>
                      <a:pt x="36" y="44"/>
                    </a:lnTo>
                    <a:lnTo>
                      <a:pt x="40" y="48"/>
                    </a:lnTo>
                    <a:lnTo>
                      <a:pt x="32" y="48"/>
                    </a:lnTo>
                    <a:lnTo>
                      <a:pt x="24" y="56"/>
                    </a:lnTo>
                    <a:lnTo>
                      <a:pt x="20" y="54"/>
                    </a:lnTo>
                    <a:lnTo>
                      <a:pt x="20" y="56"/>
                    </a:lnTo>
                    <a:lnTo>
                      <a:pt x="20" y="62"/>
                    </a:lnTo>
                    <a:lnTo>
                      <a:pt x="14" y="62"/>
                    </a:lnTo>
                    <a:lnTo>
                      <a:pt x="14" y="70"/>
                    </a:lnTo>
                    <a:lnTo>
                      <a:pt x="22" y="70"/>
                    </a:lnTo>
                    <a:lnTo>
                      <a:pt x="30" y="70"/>
                    </a:lnTo>
                    <a:lnTo>
                      <a:pt x="36" y="74"/>
                    </a:lnTo>
                    <a:lnTo>
                      <a:pt x="40" y="68"/>
                    </a:lnTo>
                    <a:lnTo>
                      <a:pt x="42" y="62"/>
                    </a:lnTo>
                    <a:lnTo>
                      <a:pt x="48" y="56"/>
                    </a:lnTo>
                    <a:lnTo>
                      <a:pt x="58" y="54"/>
                    </a:lnTo>
                    <a:lnTo>
                      <a:pt x="58" y="46"/>
                    </a:lnTo>
                    <a:lnTo>
                      <a:pt x="62" y="40"/>
                    </a:lnTo>
                    <a:lnTo>
                      <a:pt x="68" y="34"/>
                    </a:lnTo>
                    <a:lnTo>
                      <a:pt x="72" y="32"/>
                    </a:lnTo>
                    <a:lnTo>
                      <a:pt x="72" y="28"/>
                    </a:lnTo>
                    <a:lnTo>
                      <a:pt x="80" y="20"/>
                    </a:lnTo>
                    <a:lnTo>
                      <a:pt x="80" y="16"/>
                    </a:lnTo>
                    <a:lnTo>
                      <a:pt x="76" y="12"/>
                    </a:lnTo>
                    <a:lnTo>
                      <a:pt x="74" y="6"/>
                    </a:lnTo>
                    <a:lnTo>
                      <a:pt x="68" y="2"/>
                    </a:lnTo>
                    <a:lnTo>
                      <a:pt x="68" y="6"/>
                    </a:lnTo>
                    <a:lnTo>
                      <a:pt x="66" y="10"/>
                    </a:lnTo>
                    <a:lnTo>
                      <a:pt x="62" y="12"/>
                    </a:lnTo>
                    <a:lnTo>
                      <a:pt x="60" y="8"/>
                    </a:lnTo>
                    <a:lnTo>
                      <a:pt x="58" y="0"/>
                    </a:lnTo>
                  </a:path>
                </a:pathLst>
              </a:custGeom>
              <a:solidFill>
                <a:schemeClr val="hlink"/>
              </a:solidFill>
              <a:ln w="12700" cap="rnd">
                <a:solidFill>
                  <a:schemeClr val="bg1"/>
                </a:solidFill>
                <a:round/>
                <a:headEnd/>
                <a:tailEnd/>
              </a:ln>
            </p:spPr>
            <p:txBody>
              <a:bodyPr/>
              <a:lstStyle/>
              <a:p>
                <a:endParaRPr lang="en-US"/>
              </a:p>
            </p:txBody>
          </p:sp>
          <p:sp>
            <p:nvSpPr>
              <p:cNvPr id="13705" name="Freeform 464"/>
              <p:cNvSpPr>
                <a:spLocks/>
              </p:cNvSpPr>
              <p:nvPr/>
            </p:nvSpPr>
            <p:spPr bwMode="ltGray">
              <a:xfrm>
                <a:off x="1374" y="893"/>
                <a:ext cx="19" cy="8"/>
              </a:xfrm>
              <a:custGeom>
                <a:avLst/>
                <a:gdLst>
                  <a:gd name="T0" fmla="*/ 16 w 19"/>
                  <a:gd name="T1" fmla="*/ 0 h 7"/>
                  <a:gd name="T2" fmla="*/ 0 w 19"/>
                  <a:gd name="T3" fmla="*/ 0 h 7"/>
                  <a:gd name="T4" fmla="*/ 0 w 19"/>
                  <a:gd name="T5" fmla="*/ 9 h 7"/>
                  <a:gd name="T6" fmla="*/ 18 w 19"/>
                  <a:gd name="T7" fmla="*/ 9 h 7"/>
                  <a:gd name="T8" fmla="*/ 16 w 19"/>
                  <a:gd name="T9" fmla="*/ 0 h 7"/>
                  <a:gd name="T10" fmla="*/ 0 60000 65536"/>
                  <a:gd name="T11" fmla="*/ 0 60000 65536"/>
                  <a:gd name="T12" fmla="*/ 0 60000 65536"/>
                  <a:gd name="T13" fmla="*/ 0 60000 65536"/>
                  <a:gd name="T14" fmla="*/ 0 60000 65536"/>
                  <a:gd name="T15" fmla="*/ 0 w 19"/>
                  <a:gd name="T16" fmla="*/ 0 h 7"/>
                  <a:gd name="T17" fmla="*/ 19 w 19"/>
                  <a:gd name="T18" fmla="*/ 7 h 7"/>
                </a:gdLst>
                <a:ahLst/>
                <a:cxnLst>
                  <a:cxn ang="T10">
                    <a:pos x="T0" y="T1"/>
                  </a:cxn>
                  <a:cxn ang="T11">
                    <a:pos x="T2" y="T3"/>
                  </a:cxn>
                  <a:cxn ang="T12">
                    <a:pos x="T4" y="T5"/>
                  </a:cxn>
                  <a:cxn ang="T13">
                    <a:pos x="T6" y="T7"/>
                  </a:cxn>
                  <a:cxn ang="T14">
                    <a:pos x="T8" y="T9"/>
                  </a:cxn>
                </a:cxnLst>
                <a:rect l="T15" t="T16" r="T17" b="T18"/>
                <a:pathLst>
                  <a:path w="19" h="7">
                    <a:moveTo>
                      <a:pt x="16" y="0"/>
                    </a:moveTo>
                    <a:lnTo>
                      <a:pt x="0" y="0"/>
                    </a:lnTo>
                    <a:lnTo>
                      <a:pt x="0" y="6"/>
                    </a:lnTo>
                    <a:lnTo>
                      <a:pt x="18" y="6"/>
                    </a:lnTo>
                    <a:lnTo>
                      <a:pt x="16" y="0"/>
                    </a:lnTo>
                  </a:path>
                </a:pathLst>
              </a:custGeom>
              <a:solidFill>
                <a:schemeClr val="hlink"/>
              </a:solidFill>
              <a:ln w="12700" cap="rnd">
                <a:solidFill>
                  <a:schemeClr val="bg1"/>
                </a:solidFill>
                <a:round/>
                <a:headEnd/>
                <a:tailEnd/>
              </a:ln>
            </p:spPr>
            <p:txBody>
              <a:bodyPr/>
              <a:lstStyle/>
              <a:p>
                <a:endParaRPr lang="en-US"/>
              </a:p>
            </p:txBody>
          </p:sp>
          <p:sp>
            <p:nvSpPr>
              <p:cNvPr id="13706" name="Freeform 465"/>
              <p:cNvSpPr>
                <a:spLocks/>
              </p:cNvSpPr>
              <p:nvPr/>
            </p:nvSpPr>
            <p:spPr bwMode="ltGray">
              <a:xfrm>
                <a:off x="1374" y="884"/>
                <a:ext cx="20" cy="8"/>
              </a:xfrm>
              <a:custGeom>
                <a:avLst/>
                <a:gdLst>
                  <a:gd name="T0" fmla="*/ 4 w 21"/>
                  <a:gd name="T1" fmla="*/ 0 h 7"/>
                  <a:gd name="T2" fmla="*/ 0 w 21"/>
                  <a:gd name="T3" fmla="*/ 2 h 7"/>
                  <a:gd name="T4" fmla="*/ 2 w 21"/>
                  <a:gd name="T5" fmla="*/ 7 h 7"/>
                  <a:gd name="T6" fmla="*/ 15 w 21"/>
                  <a:gd name="T7" fmla="*/ 9 h 7"/>
                  <a:gd name="T8" fmla="*/ 17 w 21"/>
                  <a:gd name="T9" fmla="*/ 2 h 7"/>
                  <a:gd name="T10" fmla="*/ 15 w 21"/>
                  <a:gd name="T11" fmla="*/ 0 h 7"/>
                  <a:gd name="T12" fmla="*/ 4 w 21"/>
                  <a:gd name="T13" fmla="*/ 0 h 7"/>
                  <a:gd name="T14" fmla="*/ 0 60000 65536"/>
                  <a:gd name="T15" fmla="*/ 0 60000 65536"/>
                  <a:gd name="T16" fmla="*/ 0 60000 65536"/>
                  <a:gd name="T17" fmla="*/ 0 60000 65536"/>
                  <a:gd name="T18" fmla="*/ 0 60000 65536"/>
                  <a:gd name="T19" fmla="*/ 0 60000 65536"/>
                  <a:gd name="T20" fmla="*/ 0 60000 65536"/>
                  <a:gd name="T21" fmla="*/ 0 w 21"/>
                  <a:gd name="T22" fmla="*/ 0 h 7"/>
                  <a:gd name="T23" fmla="*/ 21 w 21"/>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7">
                    <a:moveTo>
                      <a:pt x="4" y="0"/>
                    </a:moveTo>
                    <a:lnTo>
                      <a:pt x="0" y="2"/>
                    </a:lnTo>
                    <a:lnTo>
                      <a:pt x="2" y="4"/>
                    </a:lnTo>
                    <a:lnTo>
                      <a:pt x="18" y="6"/>
                    </a:lnTo>
                    <a:lnTo>
                      <a:pt x="20" y="2"/>
                    </a:lnTo>
                    <a:lnTo>
                      <a:pt x="18" y="0"/>
                    </a:lnTo>
                    <a:lnTo>
                      <a:pt x="4" y="0"/>
                    </a:lnTo>
                  </a:path>
                </a:pathLst>
              </a:custGeom>
              <a:solidFill>
                <a:schemeClr val="hlink"/>
              </a:solidFill>
              <a:ln w="12700" cap="rnd">
                <a:solidFill>
                  <a:schemeClr val="bg1"/>
                </a:solidFill>
                <a:round/>
                <a:headEnd/>
                <a:tailEnd/>
              </a:ln>
            </p:spPr>
            <p:txBody>
              <a:bodyPr/>
              <a:lstStyle/>
              <a:p>
                <a:endParaRPr lang="en-US"/>
              </a:p>
            </p:txBody>
          </p:sp>
          <p:sp>
            <p:nvSpPr>
              <p:cNvPr id="13707" name="Freeform 466"/>
              <p:cNvSpPr>
                <a:spLocks/>
              </p:cNvSpPr>
              <p:nvPr/>
            </p:nvSpPr>
            <p:spPr bwMode="ltGray">
              <a:xfrm>
                <a:off x="1378" y="857"/>
                <a:ext cx="15" cy="21"/>
              </a:xfrm>
              <a:custGeom>
                <a:avLst/>
                <a:gdLst>
                  <a:gd name="T0" fmla="*/ 4 w 15"/>
                  <a:gd name="T1" fmla="*/ 2 h 19"/>
                  <a:gd name="T2" fmla="*/ 4 w 15"/>
                  <a:gd name="T3" fmla="*/ 13 h 19"/>
                  <a:gd name="T4" fmla="*/ 0 w 15"/>
                  <a:gd name="T5" fmla="*/ 19 h 19"/>
                  <a:gd name="T6" fmla="*/ 0 w 15"/>
                  <a:gd name="T7" fmla="*/ 24 h 19"/>
                  <a:gd name="T8" fmla="*/ 8 w 15"/>
                  <a:gd name="T9" fmla="*/ 24 h 19"/>
                  <a:gd name="T10" fmla="*/ 14 w 15"/>
                  <a:gd name="T11" fmla="*/ 24 h 19"/>
                  <a:gd name="T12" fmla="*/ 14 w 15"/>
                  <a:gd name="T13" fmla="*/ 15 h 19"/>
                  <a:gd name="T14" fmla="*/ 10 w 15"/>
                  <a:gd name="T15" fmla="*/ 4 h 19"/>
                  <a:gd name="T16" fmla="*/ 8 w 15"/>
                  <a:gd name="T17" fmla="*/ 0 h 19"/>
                  <a:gd name="T18" fmla="*/ 4 w 15"/>
                  <a:gd name="T19" fmla="*/ 2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19"/>
                  <a:gd name="T32" fmla="*/ 15 w 15"/>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19">
                    <a:moveTo>
                      <a:pt x="4" y="2"/>
                    </a:moveTo>
                    <a:lnTo>
                      <a:pt x="4" y="10"/>
                    </a:lnTo>
                    <a:lnTo>
                      <a:pt x="0" y="14"/>
                    </a:lnTo>
                    <a:lnTo>
                      <a:pt x="0" y="18"/>
                    </a:lnTo>
                    <a:lnTo>
                      <a:pt x="8" y="18"/>
                    </a:lnTo>
                    <a:lnTo>
                      <a:pt x="14" y="18"/>
                    </a:lnTo>
                    <a:lnTo>
                      <a:pt x="14" y="12"/>
                    </a:lnTo>
                    <a:lnTo>
                      <a:pt x="10" y="4"/>
                    </a:lnTo>
                    <a:lnTo>
                      <a:pt x="8" y="0"/>
                    </a:lnTo>
                    <a:lnTo>
                      <a:pt x="4" y="2"/>
                    </a:lnTo>
                  </a:path>
                </a:pathLst>
              </a:custGeom>
              <a:solidFill>
                <a:schemeClr val="hlink"/>
              </a:solidFill>
              <a:ln w="12700" cap="rnd">
                <a:solidFill>
                  <a:schemeClr val="bg1"/>
                </a:solidFill>
                <a:round/>
                <a:headEnd/>
                <a:tailEnd/>
              </a:ln>
            </p:spPr>
            <p:txBody>
              <a:bodyPr/>
              <a:lstStyle/>
              <a:p>
                <a:endParaRPr lang="en-US"/>
              </a:p>
            </p:txBody>
          </p:sp>
          <p:sp>
            <p:nvSpPr>
              <p:cNvPr id="13708" name="Freeform 467"/>
              <p:cNvSpPr>
                <a:spLocks/>
              </p:cNvSpPr>
              <p:nvPr/>
            </p:nvSpPr>
            <p:spPr bwMode="ltGray">
              <a:xfrm>
                <a:off x="1431" y="940"/>
                <a:ext cx="31" cy="46"/>
              </a:xfrm>
              <a:custGeom>
                <a:avLst/>
                <a:gdLst>
                  <a:gd name="T0" fmla="*/ 22 w 31"/>
                  <a:gd name="T1" fmla="*/ 0 h 41"/>
                  <a:gd name="T2" fmla="*/ 16 w 31"/>
                  <a:gd name="T3" fmla="*/ 2 h 41"/>
                  <a:gd name="T4" fmla="*/ 10 w 31"/>
                  <a:gd name="T5" fmla="*/ 9 h 41"/>
                  <a:gd name="T6" fmla="*/ 8 w 31"/>
                  <a:gd name="T7" fmla="*/ 20 h 41"/>
                  <a:gd name="T8" fmla="*/ 4 w 31"/>
                  <a:gd name="T9" fmla="*/ 28 h 41"/>
                  <a:gd name="T10" fmla="*/ 0 w 31"/>
                  <a:gd name="T11" fmla="*/ 34 h 41"/>
                  <a:gd name="T12" fmla="*/ 0 w 31"/>
                  <a:gd name="T13" fmla="*/ 45 h 41"/>
                  <a:gd name="T14" fmla="*/ 10 w 31"/>
                  <a:gd name="T15" fmla="*/ 54 h 41"/>
                  <a:gd name="T16" fmla="*/ 14 w 31"/>
                  <a:gd name="T17" fmla="*/ 56 h 41"/>
                  <a:gd name="T18" fmla="*/ 22 w 31"/>
                  <a:gd name="T19" fmla="*/ 56 h 41"/>
                  <a:gd name="T20" fmla="*/ 28 w 31"/>
                  <a:gd name="T21" fmla="*/ 43 h 41"/>
                  <a:gd name="T22" fmla="*/ 30 w 31"/>
                  <a:gd name="T23" fmla="*/ 31 h 41"/>
                  <a:gd name="T24" fmla="*/ 30 w 31"/>
                  <a:gd name="T25" fmla="*/ 13 h 41"/>
                  <a:gd name="T26" fmla="*/ 22 w 31"/>
                  <a:gd name="T27" fmla="*/ 0 h 4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
                  <a:gd name="T43" fmla="*/ 0 h 41"/>
                  <a:gd name="T44" fmla="*/ 31 w 31"/>
                  <a:gd name="T45" fmla="*/ 41 h 4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 h="41">
                    <a:moveTo>
                      <a:pt x="22" y="0"/>
                    </a:moveTo>
                    <a:lnTo>
                      <a:pt x="16" y="2"/>
                    </a:lnTo>
                    <a:lnTo>
                      <a:pt x="10" y="6"/>
                    </a:lnTo>
                    <a:lnTo>
                      <a:pt x="8" y="14"/>
                    </a:lnTo>
                    <a:lnTo>
                      <a:pt x="4" y="20"/>
                    </a:lnTo>
                    <a:lnTo>
                      <a:pt x="0" y="24"/>
                    </a:lnTo>
                    <a:lnTo>
                      <a:pt x="0" y="32"/>
                    </a:lnTo>
                    <a:lnTo>
                      <a:pt x="10" y="38"/>
                    </a:lnTo>
                    <a:lnTo>
                      <a:pt x="14" y="40"/>
                    </a:lnTo>
                    <a:lnTo>
                      <a:pt x="22" y="40"/>
                    </a:lnTo>
                    <a:lnTo>
                      <a:pt x="28" y="30"/>
                    </a:lnTo>
                    <a:lnTo>
                      <a:pt x="30" y="22"/>
                    </a:lnTo>
                    <a:lnTo>
                      <a:pt x="30" y="10"/>
                    </a:lnTo>
                    <a:lnTo>
                      <a:pt x="22" y="0"/>
                    </a:lnTo>
                  </a:path>
                </a:pathLst>
              </a:custGeom>
              <a:solidFill>
                <a:schemeClr val="hlink"/>
              </a:solidFill>
              <a:ln w="12700" cap="rnd">
                <a:solidFill>
                  <a:schemeClr val="bg1"/>
                </a:solidFill>
                <a:round/>
                <a:headEnd/>
                <a:tailEnd/>
              </a:ln>
            </p:spPr>
            <p:txBody>
              <a:bodyPr/>
              <a:lstStyle/>
              <a:p>
                <a:endParaRPr lang="en-US"/>
              </a:p>
            </p:txBody>
          </p:sp>
          <p:sp>
            <p:nvSpPr>
              <p:cNvPr id="13709" name="Freeform 468"/>
              <p:cNvSpPr>
                <a:spLocks/>
              </p:cNvSpPr>
              <p:nvPr/>
            </p:nvSpPr>
            <p:spPr bwMode="ltGray">
              <a:xfrm>
                <a:off x="1466" y="871"/>
                <a:ext cx="143" cy="164"/>
              </a:xfrm>
              <a:custGeom>
                <a:avLst/>
                <a:gdLst>
                  <a:gd name="T0" fmla="*/ 32 w 145"/>
                  <a:gd name="T1" fmla="*/ 28 h 147"/>
                  <a:gd name="T2" fmla="*/ 24 w 145"/>
                  <a:gd name="T3" fmla="*/ 13 h 147"/>
                  <a:gd name="T4" fmla="*/ 14 w 145"/>
                  <a:gd name="T5" fmla="*/ 0 h 147"/>
                  <a:gd name="T6" fmla="*/ 0 w 145"/>
                  <a:gd name="T7" fmla="*/ 13 h 147"/>
                  <a:gd name="T8" fmla="*/ 6 w 145"/>
                  <a:gd name="T9" fmla="*/ 33 h 147"/>
                  <a:gd name="T10" fmla="*/ 20 w 145"/>
                  <a:gd name="T11" fmla="*/ 56 h 147"/>
                  <a:gd name="T12" fmla="*/ 28 w 145"/>
                  <a:gd name="T13" fmla="*/ 67 h 147"/>
                  <a:gd name="T14" fmla="*/ 26 w 145"/>
                  <a:gd name="T15" fmla="*/ 95 h 147"/>
                  <a:gd name="T16" fmla="*/ 12 w 145"/>
                  <a:gd name="T17" fmla="*/ 119 h 147"/>
                  <a:gd name="T18" fmla="*/ 14 w 145"/>
                  <a:gd name="T19" fmla="*/ 153 h 147"/>
                  <a:gd name="T20" fmla="*/ 24 w 145"/>
                  <a:gd name="T21" fmla="*/ 149 h 147"/>
                  <a:gd name="T22" fmla="*/ 26 w 145"/>
                  <a:gd name="T23" fmla="*/ 161 h 147"/>
                  <a:gd name="T24" fmla="*/ 34 w 145"/>
                  <a:gd name="T25" fmla="*/ 153 h 147"/>
                  <a:gd name="T26" fmla="*/ 41 w 145"/>
                  <a:gd name="T27" fmla="*/ 155 h 147"/>
                  <a:gd name="T28" fmla="*/ 36 w 145"/>
                  <a:gd name="T29" fmla="*/ 172 h 147"/>
                  <a:gd name="T30" fmla="*/ 47 w 145"/>
                  <a:gd name="T31" fmla="*/ 185 h 147"/>
                  <a:gd name="T32" fmla="*/ 53 w 145"/>
                  <a:gd name="T33" fmla="*/ 172 h 147"/>
                  <a:gd name="T34" fmla="*/ 57 w 145"/>
                  <a:gd name="T35" fmla="*/ 185 h 147"/>
                  <a:gd name="T36" fmla="*/ 69 w 145"/>
                  <a:gd name="T37" fmla="*/ 185 h 147"/>
                  <a:gd name="T38" fmla="*/ 75 w 145"/>
                  <a:gd name="T39" fmla="*/ 181 h 147"/>
                  <a:gd name="T40" fmla="*/ 83 w 145"/>
                  <a:gd name="T41" fmla="*/ 194 h 147"/>
                  <a:gd name="T42" fmla="*/ 93 w 145"/>
                  <a:gd name="T43" fmla="*/ 183 h 147"/>
                  <a:gd name="T44" fmla="*/ 97 w 145"/>
                  <a:gd name="T45" fmla="*/ 183 h 147"/>
                  <a:gd name="T46" fmla="*/ 106 w 145"/>
                  <a:gd name="T47" fmla="*/ 203 h 147"/>
                  <a:gd name="T48" fmla="*/ 126 w 145"/>
                  <a:gd name="T49" fmla="*/ 196 h 147"/>
                  <a:gd name="T50" fmla="*/ 126 w 145"/>
                  <a:gd name="T51" fmla="*/ 181 h 147"/>
                  <a:gd name="T52" fmla="*/ 132 w 145"/>
                  <a:gd name="T53" fmla="*/ 170 h 147"/>
                  <a:gd name="T54" fmla="*/ 138 w 145"/>
                  <a:gd name="T55" fmla="*/ 161 h 147"/>
                  <a:gd name="T56" fmla="*/ 134 w 145"/>
                  <a:gd name="T57" fmla="*/ 142 h 147"/>
                  <a:gd name="T58" fmla="*/ 126 w 145"/>
                  <a:gd name="T59" fmla="*/ 139 h 147"/>
                  <a:gd name="T60" fmla="*/ 128 w 145"/>
                  <a:gd name="T61" fmla="*/ 128 h 147"/>
                  <a:gd name="T62" fmla="*/ 116 w 145"/>
                  <a:gd name="T63" fmla="*/ 131 h 147"/>
                  <a:gd name="T64" fmla="*/ 107 w 145"/>
                  <a:gd name="T65" fmla="*/ 125 h 147"/>
                  <a:gd name="T66" fmla="*/ 77 w 145"/>
                  <a:gd name="T67" fmla="*/ 125 h 147"/>
                  <a:gd name="T68" fmla="*/ 69 w 145"/>
                  <a:gd name="T69" fmla="*/ 133 h 147"/>
                  <a:gd name="T70" fmla="*/ 63 w 145"/>
                  <a:gd name="T71" fmla="*/ 117 h 147"/>
                  <a:gd name="T72" fmla="*/ 43 w 145"/>
                  <a:gd name="T73" fmla="*/ 93 h 147"/>
                  <a:gd name="T74" fmla="*/ 37 w 145"/>
                  <a:gd name="T75" fmla="*/ 81 h 147"/>
                  <a:gd name="T76" fmla="*/ 36 w 145"/>
                  <a:gd name="T77" fmla="*/ 64 h 147"/>
                  <a:gd name="T78" fmla="*/ 45 w 145"/>
                  <a:gd name="T79" fmla="*/ 75 h 147"/>
                  <a:gd name="T80" fmla="*/ 63 w 145"/>
                  <a:gd name="T81" fmla="*/ 77 h 147"/>
                  <a:gd name="T82" fmla="*/ 51 w 145"/>
                  <a:gd name="T83" fmla="*/ 56 h 147"/>
                  <a:gd name="T84" fmla="*/ 49 w 145"/>
                  <a:gd name="T85" fmla="*/ 41 h 147"/>
                  <a:gd name="T86" fmla="*/ 36 w 145"/>
                  <a:gd name="T87" fmla="*/ 41 h 147"/>
                  <a:gd name="T88" fmla="*/ 32 w 145"/>
                  <a:gd name="T89" fmla="*/ 41 h 14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5"/>
                  <a:gd name="T136" fmla="*/ 0 h 147"/>
                  <a:gd name="T137" fmla="*/ 145 w 145"/>
                  <a:gd name="T138" fmla="*/ 147 h 14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5" h="147">
                    <a:moveTo>
                      <a:pt x="32" y="30"/>
                    </a:moveTo>
                    <a:lnTo>
                      <a:pt x="32" y="20"/>
                    </a:lnTo>
                    <a:lnTo>
                      <a:pt x="34" y="12"/>
                    </a:lnTo>
                    <a:lnTo>
                      <a:pt x="24" y="10"/>
                    </a:lnTo>
                    <a:lnTo>
                      <a:pt x="22" y="6"/>
                    </a:lnTo>
                    <a:lnTo>
                      <a:pt x="14" y="0"/>
                    </a:lnTo>
                    <a:lnTo>
                      <a:pt x="6" y="4"/>
                    </a:lnTo>
                    <a:lnTo>
                      <a:pt x="0" y="10"/>
                    </a:lnTo>
                    <a:lnTo>
                      <a:pt x="2" y="16"/>
                    </a:lnTo>
                    <a:lnTo>
                      <a:pt x="6" y="24"/>
                    </a:lnTo>
                    <a:lnTo>
                      <a:pt x="12" y="36"/>
                    </a:lnTo>
                    <a:lnTo>
                      <a:pt x="20" y="40"/>
                    </a:lnTo>
                    <a:lnTo>
                      <a:pt x="26" y="40"/>
                    </a:lnTo>
                    <a:lnTo>
                      <a:pt x="28" y="48"/>
                    </a:lnTo>
                    <a:lnTo>
                      <a:pt x="28" y="58"/>
                    </a:lnTo>
                    <a:lnTo>
                      <a:pt x="26" y="68"/>
                    </a:lnTo>
                    <a:lnTo>
                      <a:pt x="20" y="74"/>
                    </a:lnTo>
                    <a:lnTo>
                      <a:pt x="12" y="86"/>
                    </a:lnTo>
                    <a:lnTo>
                      <a:pt x="10" y="104"/>
                    </a:lnTo>
                    <a:lnTo>
                      <a:pt x="14" y="110"/>
                    </a:lnTo>
                    <a:lnTo>
                      <a:pt x="22" y="102"/>
                    </a:lnTo>
                    <a:lnTo>
                      <a:pt x="24" y="108"/>
                    </a:lnTo>
                    <a:lnTo>
                      <a:pt x="18" y="116"/>
                    </a:lnTo>
                    <a:lnTo>
                      <a:pt x="26" y="116"/>
                    </a:lnTo>
                    <a:lnTo>
                      <a:pt x="32" y="116"/>
                    </a:lnTo>
                    <a:lnTo>
                      <a:pt x="34" y="110"/>
                    </a:lnTo>
                    <a:lnTo>
                      <a:pt x="38" y="108"/>
                    </a:lnTo>
                    <a:lnTo>
                      <a:pt x="44" y="112"/>
                    </a:lnTo>
                    <a:lnTo>
                      <a:pt x="40" y="120"/>
                    </a:lnTo>
                    <a:lnTo>
                      <a:pt x="36" y="124"/>
                    </a:lnTo>
                    <a:lnTo>
                      <a:pt x="44" y="130"/>
                    </a:lnTo>
                    <a:lnTo>
                      <a:pt x="50" y="134"/>
                    </a:lnTo>
                    <a:lnTo>
                      <a:pt x="56" y="134"/>
                    </a:lnTo>
                    <a:lnTo>
                      <a:pt x="56" y="124"/>
                    </a:lnTo>
                    <a:lnTo>
                      <a:pt x="58" y="124"/>
                    </a:lnTo>
                    <a:lnTo>
                      <a:pt x="60" y="134"/>
                    </a:lnTo>
                    <a:lnTo>
                      <a:pt x="66" y="134"/>
                    </a:lnTo>
                    <a:lnTo>
                      <a:pt x="72" y="134"/>
                    </a:lnTo>
                    <a:lnTo>
                      <a:pt x="72" y="128"/>
                    </a:lnTo>
                    <a:lnTo>
                      <a:pt x="78" y="130"/>
                    </a:lnTo>
                    <a:lnTo>
                      <a:pt x="76" y="136"/>
                    </a:lnTo>
                    <a:lnTo>
                      <a:pt x="86" y="140"/>
                    </a:lnTo>
                    <a:lnTo>
                      <a:pt x="92" y="138"/>
                    </a:lnTo>
                    <a:lnTo>
                      <a:pt x="96" y="132"/>
                    </a:lnTo>
                    <a:lnTo>
                      <a:pt x="96" y="126"/>
                    </a:lnTo>
                    <a:lnTo>
                      <a:pt x="100" y="132"/>
                    </a:lnTo>
                    <a:lnTo>
                      <a:pt x="100" y="142"/>
                    </a:lnTo>
                    <a:lnTo>
                      <a:pt x="110" y="146"/>
                    </a:lnTo>
                    <a:lnTo>
                      <a:pt x="122" y="146"/>
                    </a:lnTo>
                    <a:lnTo>
                      <a:pt x="132" y="142"/>
                    </a:lnTo>
                    <a:lnTo>
                      <a:pt x="134" y="136"/>
                    </a:lnTo>
                    <a:lnTo>
                      <a:pt x="132" y="130"/>
                    </a:lnTo>
                    <a:lnTo>
                      <a:pt x="132" y="124"/>
                    </a:lnTo>
                    <a:lnTo>
                      <a:pt x="138" y="122"/>
                    </a:lnTo>
                    <a:lnTo>
                      <a:pt x="142" y="120"/>
                    </a:lnTo>
                    <a:lnTo>
                      <a:pt x="144" y="116"/>
                    </a:lnTo>
                    <a:lnTo>
                      <a:pt x="144" y="110"/>
                    </a:lnTo>
                    <a:lnTo>
                      <a:pt x="140" y="102"/>
                    </a:lnTo>
                    <a:lnTo>
                      <a:pt x="136" y="102"/>
                    </a:lnTo>
                    <a:lnTo>
                      <a:pt x="132" y="100"/>
                    </a:lnTo>
                    <a:lnTo>
                      <a:pt x="136" y="98"/>
                    </a:lnTo>
                    <a:lnTo>
                      <a:pt x="134" y="92"/>
                    </a:lnTo>
                    <a:lnTo>
                      <a:pt x="126" y="92"/>
                    </a:lnTo>
                    <a:lnTo>
                      <a:pt x="122" y="94"/>
                    </a:lnTo>
                    <a:lnTo>
                      <a:pt x="116" y="96"/>
                    </a:lnTo>
                    <a:lnTo>
                      <a:pt x="112" y="90"/>
                    </a:lnTo>
                    <a:lnTo>
                      <a:pt x="92" y="92"/>
                    </a:lnTo>
                    <a:lnTo>
                      <a:pt x="80" y="90"/>
                    </a:lnTo>
                    <a:lnTo>
                      <a:pt x="82" y="98"/>
                    </a:lnTo>
                    <a:lnTo>
                      <a:pt x="72" y="96"/>
                    </a:lnTo>
                    <a:lnTo>
                      <a:pt x="74" y="90"/>
                    </a:lnTo>
                    <a:lnTo>
                      <a:pt x="66" y="84"/>
                    </a:lnTo>
                    <a:lnTo>
                      <a:pt x="56" y="80"/>
                    </a:lnTo>
                    <a:lnTo>
                      <a:pt x="46" y="66"/>
                    </a:lnTo>
                    <a:lnTo>
                      <a:pt x="32" y="64"/>
                    </a:lnTo>
                    <a:lnTo>
                      <a:pt x="40" y="58"/>
                    </a:lnTo>
                    <a:lnTo>
                      <a:pt x="40" y="50"/>
                    </a:lnTo>
                    <a:lnTo>
                      <a:pt x="38" y="46"/>
                    </a:lnTo>
                    <a:lnTo>
                      <a:pt x="44" y="52"/>
                    </a:lnTo>
                    <a:lnTo>
                      <a:pt x="48" y="54"/>
                    </a:lnTo>
                    <a:lnTo>
                      <a:pt x="56" y="56"/>
                    </a:lnTo>
                    <a:lnTo>
                      <a:pt x="66" y="56"/>
                    </a:lnTo>
                    <a:lnTo>
                      <a:pt x="48" y="38"/>
                    </a:lnTo>
                    <a:lnTo>
                      <a:pt x="54" y="40"/>
                    </a:lnTo>
                    <a:lnTo>
                      <a:pt x="56" y="34"/>
                    </a:lnTo>
                    <a:lnTo>
                      <a:pt x="52" y="30"/>
                    </a:lnTo>
                    <a:lnTo>
                      <a:pt x="44" y="30"/>
                    </a:lnTo>
                    <a:lnTo>
                      <a:pt x="38" y="30"/>
                    </a:lnTo>
                    <a:lnTo>
                      <a:pt x="28" y="36"/>
                    </a:lnTo>
                    <a:lnTo>
                      <a:pt x="32" y="30"/>
                    </a:lnTo>
                  </a:path>
                </a:pathLst>
              </a:custGeom>
              <a:solidFill>
                <a:schemeClr val="hlink"/>
              </a:solidFill>
              <a:ln w="12700" cap="rnd">
                <a:solidFill>
                  <a:schemeClr val="bg1"/>
                </a:solidFill>
                <a:round/>
                <a:headEnd/>
                <a:tailEnd/>
              </a:ln>
            </p:spPr>
            <p:txBody>
              <a:bodyPr/>
              <a:lstStyle/>
              <a:p>
                <a:endParaRPr lang="en-US"/>
              </a:p>
            </p:txBody>
          </p:sp>
          <p:sp>
            <p:nvSpPr>
              <p:cNvPr id="13710" name="Freeform 469"/>
              <p:cNvSpPr>
                <a:spLocks/>
              </p:cNvSpPr>
              <p:nvPr/>
            </p:nvSpPr>
            <p:spPr bwMode="ltGray">
              <a:xfrm>
                <a:off x="1546" y="663"/>
                <a:ext cx="95" cy="182"/>
              </a:xfrm>
              <a:custGeom>
                <a:avLst/>
                <a:gdLst>
                  <a:gd name="T0" fmla="*/ 72 w 95"/>
                  <a:gd name="T1" fmla="*/ 2 h 163"/>
                  <a:gd name="T2" fmla="*/ 82 w 95"/>
                  <a:gd name="T3" fmla="*/ 22 h 163"/>
                  <a:gd name="T4" fmla="*/ 78 w 95"/>
                  <a:gd name="T5" fmla="*/ 52 h 163"/>
                  <a:gd name="T6" fmla="*/ 84 w 95"/>
                  <a:gd name="T7" fmla="*/ 73 h 163"/>
                  <a:gd name="T8" fmla="*/ 86 w 95"/>
                  <a:gd name="T9" fmla="*/ 86 h 163"/>
                  <a:gd name="T10" fmla="*/ 84 w 95"/>
                  <a:gd name="T11" fmla="*/ 104 h 163"/>
                  <a:gd name="T12" fmla="*/ 94 w 95"/>
                  <a:gd name="T13" fmla="*/ 108 h 163"/>
                  <a:gd name="T14" fmla="*/ 92 w 95"/>
                  <a:gd name="T15" fmla="*/ 119 h 163"/>
                  <a:gd name="T16" fmla="*/ 76 w 95"/>
                  <a:gd name="T17" fmla="*/ 136 h 163"/>
                  <a:gd name="T18" fmla="*/ 74 w 95"/>
                  <a:gd name="T19" fmla="*/ 147 h 163"/>
                  <a:gd name="T20" fmla="*/ 76 w 95"/>
                  <a:gd name="T21" fmla="*/ 140 h 163"/>
                  <a:gd name="T22" fmla="*/ 84 w 95"/>
                  <a:gd name="T23" fmla="*/ 136 h 163"/>
                  <a:gd name="T24" fmla="*/ 88 w 95"/>
                  <a:gd name="T25" fmla="*/ 151 h 163"/>
                  <a:gd name="T26" fmla="*/ 90 w 95"/>
                  <a:gd name="T27" fmla="*/ 162 h 163"/>
                  <a:gd name="T28" fmla="*/ 84 w 95"/>
                  <a:gd name="T29" fmla="*/ 179 h 163"/>
                  <a:gd name="T30" fmla="*/ 72 w 95"/>
                  <a:gd name="T31" fmla="*/ 175 h 163"/>
                  <a:gd name="T32" fmla="*/ 64 w 95"/>
                  <a:gd name="T33" fmla="*/ 175 h 163"/>
                  <a:gd name="T34" fmla="*/ 50 w 95"/>
                  <a:gd name="T35" fmla="*/ 203 h 163"/>
                  <a:gd name="T36" fmla="*/ 58 w 95"/>
                  <a:gd name="T37" fmla="*/ 179 h 163"/>
                  <a:gd name="T38" fmla="*/ 46 w 95"/>
                  <a:gd name="T39" fmla="*/ 192 h 163"/>
                  <a:gd name="T40" fmla="*/ 42 w 95"/>
                  <a:gd name="T41" fmla="*/ 214 h 163"/>
                  <a:gd name="T42" fmla="*/ 36 w 95"/>
                  <a:gd name="T43" fmla="*/ 217 h 163"/>
                  <a:gd name="T44" fmla="*/ 26 w 95"/>
                  <a:gd name="T45" fmla="*/ 212 h 163"/>
                  <a:gd name="T46" fmla="*/ 20 w 95"/>
                  <a:gd name="T47" fmla="*/ 214 h 163"/>
                  <a:gd name="T48" fmla="*/ 14 w 95"/>
                  <a:gd name="T49" fmla="*/ 223 h 163"/>
                  <a:gd name="T50" fmla="*/ 0 w 95"/>
                  <a:gd name="T51" fmla="*/ 199 h 163"/>
                  <a:gd name="T52" fmla="*/ 8 w 95"/>
                  <a:gd name="T53" fmla="*/ 194 h 163"/>
                  <a:gd name="T54" fmla="*/ 0 w 95"/>
                  <a:gd name="T55" fmla="*/ 175 h 163"/>
                  <a:gd name="T56" fmla="*/ 6 w 95"/>
                  <a:gd name="T57" fmla="*/ 162 h 163"/>
                  <a:gd name="T58" fmla="*/ 30 w 95"/>
                  <a:gd name="T59" fmla="*/ 164 h 163"/>
                  <a:gd name="T60" fmla="*/ 40 w 95"/>
                  <a:gd name="T61" fmla="*/ 159 h 163"/>
                  <a:gd name="T62" fmla="*/ 24 w 95"/>
                  <a:gd name="T63" fmla="*/ 145 h 163"/>
                  <a:gd name="T64" fmla="*/ 6 w 95"/>
                  <a:gd name="T65" fmla="*/ 136 h 163"/>
                  <a:gd name="T66" fmla="*/ 8 w 95"/>
                  <a:gd name="T67" fmla="*/ 117 h 163"/>
                  <a:gd name="T68" fmla="*/ 22 w 95"/>
                  <a:gd name="T69" fmla="*/ 111 h 163"/>
                  <a:gd name="T70" fmla="*/ 12 w 95"/>
                  <a:gd name="T71" fmla="*/ 106 h 163"/>
                  <a:gd name="T72" fmla="*/ 18 w 95"/>
                  <a:gd name="T73" fmla="*/ 86 h 163"/>
                  <a:gd name="T74" fmla="*/ 22 w 95"/>
                  <a:gd name="T75" fmla="*/ 78 h 163"/>
                  <a:gd name="T76" fmla="*/ 38 w 95"/>
                  <a:gd name="T77" fmla="*/ 95 h 163"/>
                  <a:gd name="T78" fmla="*/ 38 w 95"/>
                  <a:gd name="T79" fmla="*/ 86 h 163"/>
                  <a:gd name="T80" fmla="*/ 26 w 95"/>
                  <a:gd name="T81" fmla="*/ 73 h 163"/>
                  <a:gd name="T82" fmla="*/ 30 w 95"/>
                  <a:gd name="T83" fmla="*/ 56 h 163"/>
                  <a:gd name="T84" fmla="*/ 36 w 95"/>
                  <a:gd name="T85" fmla="*/ 50 h 163"/>
                  <a:gd name="T86" fmla="*/ 46 w 95"/>
                  <a:gd name="T87" fmla="*/ 56 h 163"/>
                  <a:gd name="T88" fmla="*/ 44 w 95"/>
                  <a:gd name="T89" fmla="*/ 39 h 163"/>
                  <a:gd name="T90" fmla="*/ 58 w 95"/>
                  <a:gd name="T91" fmla="*/ 28 h 163"/>
                  <a:gd name="T92" fmla="*/ 72 w 95"/>
                  <a:gd name="T93" fmla="*/ 22 h 163"/>
                  <a:gd name="T94" fmla="*/ 64 w 95"/>
                  <a:gd name="T95" fmla="*/ 13 h 163"/>
                  <a:gd name="T96" fmla="*/ 60 w 95"/>
                  <a:gd name="T97" fmla="*/ 9 h 16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5"/>
                  <a:gd name="T148" fmla="*/ 0 h 163"/>
                  <a:gd name="T149" fmla="*/ 95 w 95"/>
                  <a:gd name="T150" fmla="*/ 163 h 16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5" h="163">
                    <a:moveTo>
                      <a:pt x="62" y="0"/>
                    </a:moveTo>
                    <a:lnTo>
                      <a:pt x="72" y="2"/>
                    </a:lnTo>
                    <a:lnTo>
                      <a:pt x="80" y="10"/>
                    </a:lnTo>
                    <a:lnTo>
                      <a:pt x="82" y="16"/>
                    </a:lnTo>
                    <a:lnTo>
                      <a:pt x="80" y="24"/>
                    </a:lnTo>
                    <a:lnTo>
                      <a:pt x="78" y="38"/>
                    </a:lnTo>
                    <a:lnTo>
                      <a:pt x="80" y="54"/>
                    </a:lnTo>
                    <a:lnTo>
                      <a:pt x="84" y="52"/>
                    </a:lnTo>
                    <a:lnTo>
                      <a:pt x="88" y="56"/>
                    </a:lnTo>
                    <a:lnTo>
                      <a:pt x="86" y="62"/>
                    </a:lnTo>
                    <a:lnTo>
                      <a:pt x="84" y="66"/>
                    </a:lnTo>
                    <a:lnTo>
                      <a:pt x="84" y="74"/>
                    </a:lnTo>
                    <a:lnTo>
                      <a:pt x="90" y="78"/>
                    </a:lnTo>
                    <a:lnTo>
                      <a:pt x="94" y="78"/>
                    </a:lnTo>
                    <a:lnTo>
                      <a:pt x="94" y="82"/>
                    </a:lnTo>
                    <a:lnTo>
                      <a:pt x="92" y="86"/>
                    </a:lnTo>
                    <a:lnTo>
                      <a:pt x="84" y="92"/>
                    </a:lnTo>
                    <a:lnTo>
                      <a:pt x="76" y="98"/>
                    </a:lnTo>
                    <a:lnTo>
                      <a:pt x="72" y="100"/>
                    </a:lnTo>
                    <a:lnTo>
                      <a:pt x="74" y="106"/>
                    </a:lnTo>
                    <a:lnTo>
                      <a:pt x="76" y="106"/>
                    </a:lnTo>
                    <a:lnTo>
                      <a:pt x="76" y="100"/>
                    </a:lnTo>
                    <a:lnTo>
                      <a:pt x="80" y="98"/>
                    </a:lnTo>
                    <a:lnTo>
                      <a:pt x="84" y="98"/>
                    </a:lnTo>
                    <a:lnTo>
                      <a:pt x="90" y="102"/>
                    </a:lnTo>
                    <a:lnTo>
                      <a:pt x="88" y="108"/>
                    </a:lnTo>
                    <a:lnTo>
                      <a:pt x="86" y="114"/>
                    </a:lnTo>
                    <a:lnTo>
                      <a:pt x="90" y="116"/>
                    </a:lnTo>
                    <a:lnTo>
                      <a:pt x="90" y="124"/>
                    </a:lnTo>
                    <a:lnTo>
                      <a:pt x="84" y="128"/>
                    </a:lnTo>
                    <a:lnTo>
                      <a:pt x="80" y="128"/>
                    </a:lnTo>
                    <a:lnTo>
                      <a:pt x="72" y="126"/>
                    </a:lnTo>
                    <a:lnTo>
                      <a:pt x="64" y="136"/>
                    </a:lnTo>
                    <a:lnTo>
                      <a:pt x="64" y="126"/>
                    </a:lnTo>
                    <a:lnTo>
                      <a:pt x="58" y="138"/>
                    </a:lnTo>
                    <a:lnTo>
                      <a:pt x="50" y="146"/>
                    </a:lnTo>
                    <a:lnTo>
                      <a:pt x="50" y="134"/>
                    </a:lnTo>
                    <a:lnTo>
                      <a:pt x="58" y="128"/>
                    </a:lnTo>
                    <a:lnTo>
                      <a:pt x="52" y="126"/>
                    </a:lnTo>
                    <a:lnTo>
                      <a:pt x="46" y="138"/>
                    </a:lnTo>
                    <a:lnTo>
                      <a:pt x="46" y="150"/>
                    </a:lnTo>
                    <a:lnTo>
                      <a:pt x="42" y="154"/>
                    </a:lnTo>
                    <a:lnTo>
                      <a:pt x="40" y="150"/>
                    </a:lnTo>
                    <a:lnTo>
                      <a:pt x="36" y="156"/>
                    </a:lnTo>
                    <a:lnTo>
                      <a:pt x="28" y="162"/>
                    </a:lnTo>
                    <a:lnTo>
                      <a:pt x="26" y="152"/>
                    </a:lnTo>
                    <a:lnTo>
                      <a:pt x="30" y="140"/>
                    </a:lnTo>
                    <a:lnTo>
                      <a:pt x="20" y="154"/>
                    </a:lnTo>
                    <a:lnTo>
                      <a:pt x="18" y="160"/>
                    </a:lnTo>
                    <a:lnTo>
                      <a:pt x="14" y="160"/>
                    </a:lnTo>
                    <a:lnTo>
                      <a:pt x="4" y="152"/>
                    </a:lnTo>
                    <a:lnTo>
                      <a:pt x="0" y="142"/>
                    </a:lnTo>
                    <a:lnTo>
                      <a:pt x="0" y="138"/>
                    </a:lnTo>
                    <a:lnTo>
                      <a:pt x="8" y="140"/>
                    </a:lnTo>
                    <a:lnTo>
                      <a:pt x="4" y="132"/>
                    </a:lnTo>
                    <a:lnTo>
                      <a:pt x="0" y="126"/>
                    </a:lnTo>
                    <a:lnTo>
                      <a:pt x="2" y="124"/>
                    </a:lnTo>
                    <a:lnTo>
                      <a:pt x="6" y="116"/>
                    </a:lnTo>
                    <a:lnTo>
                      <a:pt x="12" y="114"/>
                    </a:lnTo>
                    <a:lnTo>
                      <a:pt x="30" y="118"/>
                    </a:lnTo>
                    <a:lnTo>
                      <a:pt x="26" y="114"/>
                    </a:lnTo>
                    <a:lnTo>
                      <a:pt x="40" y="114"/>
                    </a:lnTo>
                    <a:lnTo>
                      <a:pt x="34" y="110"/>
                    </a:lnTo>
                    <a:lnTo>
                      <a:pt x="24" y="104"/>
                    </a:lnTo>
                    <a:lnTo>
                      <a:pt x="12" y="98"/>
                    </a:lnTo>
                    <a:lnTo>
                      <a:pt x="6" y="98"/>
                    </a:lnTo>
                    <a:lnTo>
                      <a:pt x="8" y="88"/>
                    </a:lnTo>
                    <a:lnTo>
                      <a:pt x="8" y="84"/>
                    </a:lnTo>
                    <a:lnTo>
                      <a:pt x="24" y="84"/>
                    </a:lnTo>
                    <a:lnTo>
                      <a:pt x="22" y="80"/>
                    </a:lnTo>
                    <a:lnTo>
                      <a:pt x="12" y="80"/>
                    </a:lnTo>
                    <a:lnTo>
                      <a:pt x="12" y="76"/>
                    </a:lnTo>
                    <a:lnTo>
                      <a:pt x="14" y="70"/>
                    </a:lnTo>
                    <a:lnTo>
                      <a:pt x="18" y="62"/>
                    </a:lnTo>
                    <a:lnTo>
                      <a:pt x="18" y="58"/>
                    </a:lnTo>
                    <a:lnTo>
                      <a:pt x="22" y="56"/>
                    </a:lnTo>
                    <a:lnTo>
                      <a:pt x="26" y="64"/>
                    </a:lnTo>
                    <a:lnTo>
                      <a:pt x="38" y="68"/>
                    </a:lnTo>
                    <a:lnTo>
                      <a:pt x="42" y="60"/>
                    </a:lnTo>
                    <a:lnTo>
                      <a:pt x="38" y="62"/>
                    </a:lnTo>
                    <a:lnTo>
                      <a:pt x="32" y="58"/>
                    </a:lnTo>
                    <a:lnTo>
                      <a:pt x="26" y="52"/>
                    </a:lnTo>
                    <a:lnTo>
                      <a:pt x="24" y="40"/>
                    </a:lnTo>
                    <a:lnTo>
                      <a:pt x="30" y="40"/>
                    </a:lnTo>
                    <a:lnTo>
                      <a:pt x="34" y="44"/>
                    </a:lnTo>
                    <a:lnTo>
                      <a:pt x="36" y="36"/>
                    </a:lnTo>
                    <a:lnTo>
                      <a:pt x="42" y="36"/>
                    </a:lnTo>
                    <a:lnTo>
                      <a:pt x="46" y="40"/>
                    </a:lnTo>
                    <a:lnTo>
                      <a:pt x="50" y="34"/>
                    </a:lnTo>
                    <a:lnTo>
                      <a:pt x="44" y="28"/>
                    </a:lnTo>
                    <a:lnTo>
                      <a:pt x="50" y="20"/>
                    </a:lnTo>
                    <a:lnTo>
                      <a:pt x="58" y="20"/>
                    </a:lnTo>
                    <a:lnTo>
                      <a:pt x="66" y="18"/>
                    </a:lnTo>
                    <a:lnTo>
                      <a:pt x="72" y="16"/>
                    </a:lnTo>
                    <a:lnTo>
                      <a:pt x="70" y="14"/>
                    </a:lnTo>
                    <a:lnTo>
                      <a:pt x="64" y="10"/>
                    </a:lnTo>
                    <a:lnTo>
                      <a:pt x="60" y="8"/>
                    </a:lnTo>
                    <a:lnTo>
                      <a:pt x="60" y="6"/>
                    </a:lnTo>
                    <a:lnTo>
                      <a:pt x="62" y="0"/>
                    </a:lnTo>
                  </a:path>
                </a:pathLst>
              </a:custGeom>
              <a:solidFill>
                <a:schemeClr val="hlink"/>
              </a:solidFill>
              <a:ln w="12700" cap="rnd">
                <a:solidFill>
                  <a:schemeClr val="bg1"/>
                </a:solidFill>
                <a:round/>
                <a:headEnd/>
                <a:tailEnd/>
              </a:ln>
            </p:spPr>
            <p:txBody>
              <a:bodyPr/>
              <a:lstStyle/>
              <a:p>
                <a:endParaRPr lang="en-US"/>
              </a:p>
            </p:txBody>
          </p:sp>
          <p:sp>
            <p:nvSpPr>
              <p:cNvPr id="13711" name="Freeform 470"/>
              <p:cNvSpPr>
                <a:spLocks/>
              </p:cNvSpPr>
              <p:nvPr/>
            </p:nvSpPr>
            <p:spPr bwMode="ltGray">
              <a:xfrm>
                <a:off x="1635" y="732"/>
                <a:ext cx="12" cy="15"/>
              </a:xfrm>
              <a:custGeom>
                <a:avLst/>
                <a:gdLst>
                  <a:gd name="T0" fmla="*/ 9 w 13"/>
                  <a:gd name="T1" fmla="*/ 0 h 13"/>
                  <a:gd name="T2" fmla="*/ 6 w 13"/>
                  <a:gd name="T3" fmla="*/ 12 h 13"/>
                  <a:gd name="T4" fmla="*/ 4 w 13"/>
                  <a:gd name="T5" fmla="*/ 18 h 13"/>
                  <a:gd name="T6" fmla="*/ 0 w 13"/>
                  <a:gd name="T7" fmla="*/ 9 h 13"/>
                  <a:gd name="T8" fmla="*/ 4 w 13"/>
                  <a:gd name="T9" fmla="*/ 2 h 13"/>
                  <a:gd name="T10" fmla="*/ 9 w 13"/>
                  <a:gd name="T11" fmla="*/ 0 h 13"/>
                  <a:gd name="T12" fmla="*/ 0 60000 65536"/>
                  <a:gd name="T13" fmla="*/ 0 60000 65536"/>
                  <a:gd name="T14" fmla="*/ 0 60000 65536"/>
                  <a:gd name="T15" fmla="*/ 0 60000 65536"/>
                  <a:gd name="T16" fmla="*/ 0 60000 65536"/>
                  <a:gd name="T17" fmla="*/ 0 60000 65536"/>
                  <a:gd name="T18" fmla="*/ 0 w 13"/>
                  <a:gd name="T19" fmla="*/ 0 h 13"/>
                  <a:gd name="T20" fmla="*/ 13 w 13"/>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3" h="13">
                    <a:moveTo>
                      <a:pt x="12" y="0"/>
                    </a:moveTo>
                    <a:lnTo>
                      <a:pt x="8" y="8"/>
                    </a:lnTo>
                    <a:lnTo>
                      <a:pt x="4" y="12"/>
                    </a:lnTo>
                    <a:lnTo>
                      <a:pt x="0" y="6"/>
                    </a:lnTo>
                    <a:lnTo>
                      <a:pt x="4" y="2"/>
                    </a:lnTo>
                    <a:lnTo>
                      <a:pt x="12" y="0"/>
                    </a:lnTo>
                  </a:path>
                </a:pathLst>
              </a:custGeom>
              <a:solidFill>
                <a:schemeClr val="hlink"/>
              </a:solidFill>
              <a:ln w="12700" cap="rnd">
                <a:solidFill>
                  <a:schemeClr val="bg1"/>
                </a:solidFill>
                <a:round/>
                <a:headEnd/>
                <a:tailEnd/>
              </a:ln>
            </p:spPr>
            <p:txBody>
              <a:bodyPr/>
              <a:lstStyle/>
              <a:p>
                <a:endParaRPr lang="en-US"/>
              </a:p>
            </p:txBody>
          </p:sp>
          <p:sp>
            <p:nvSpPr>
              <p:cNvPr id="13712" name="Freeform 471"/>
              <p:cNvSpPr>
                <a:spLocks/>
              </p:cNvSpPr>
              <p:nvPr/>
            </p:nvSpPr>
            <p:spPr bwMode="ltGray">
              <a:xfrm>
                <a:off x="1428" y="1047"/>
                <a:ext cx="283" cy="458"/>
              </a:xfrm>
              <a:custGeom>
                <a:avLst/>
                <a:gdLst>
                  <a:gd name="T0" fmla="*/ 32 w 285"/>
                  <a:gd name="T1" fmla="*/ 48 h 409"/>
                  <a:gd name="T2" fmla="*/ 79 w 285"/>
                  <a:gd name="T3" fmla="*/ 0 h 409"/>
                  <a:gd name="T4" fmla="*/ 91 w 285"/>
                  <a:gd name="T5" fmla="*/ 17 h 409"/>
                  <a:gd name="T6" fmla="*/ 64 w 285"/>
                  <a:gd name="T7" fmla="*/ 73 h 409"/>
                  <a:gd name="T8" fmla="*/ 60 w 285"/>
                  <a:gd name="T9" fmla="*/ 127 h 409"/>
                  <a:gd name="T10" fmla="*/ 70 w 285"/>
                  <a:gd name="T11" fmla="*/ 121 h 409"/>
                  <a:gd name="T12" fmla="*/ 77 w 285"/>
                  <a:gd name="T13" fmla="*/ 104 h 409"/>
                  <a:gd name="T14" fmla="*/ 93 w 285"/>
                  <a:gd name="T15" fmla="*/ 34 h 409"/>
                  <a:gd name="T16" fmla="*/ 115 w 285"/>
                  <a:gd name="T17" fmla="*/ 25 h 409"/>
                  <a:gd name="T18" fmla="*/ 135 w 285"/>
                  <a:gd name="T19" fmla="*/ 28 h 409"/>
                  <a:gd name="T20" fmla="*/ 131 w 285"/>
                  <a:gd name="T21" fmla="*/ 82 h 409"/>
                  <a:gd name="T22" fmla="*/ 117 w 285"/>
                  <a:gd name="T23" fmla="*/ 97 h 409"/>
                  <a:gd name="T24" fmla="*/ 135 w 285"/>
                  <a:gd name="T25" fmla="*/ 97 h 409"/>
                  <a:gd name="T26" fmla="*/ 157 w 285"/>
                  <a:gd name="T27" fmla="*/ 118 h 409"/>
                  <a:gd name="T28" fmla="*/ 179 w 285"/>
                  <a:gd name="T29" fmla="*/ 109 h 409"/>
                  <a:gd name="T30" fmla="*/ 177 w 285"/>
                  <a:gd name="T31" fmla="*/ 149 h 409"/>
                  <a:gd name="T32" fmla="*/ 181 w 285"/>
                  <a:gd name="T33" fmla="*/ 168 h 409"/>
                  <a:gd name="T34" fmla="*/ 209 w 285"/>
                  <a:gd name="T35" fmla="*/ 155 h 409"/>
                  <a:gd name="T36" fmla="*/ 185 w 285"/>
                  <a:gd name="T37" fmla="*/ 205 h 409"/>
                  <a:gd name="T38" fmla="*/ 240 w 285"/>
                  <a:gd name="T39" fmla="*/ 250 h 409"/>
                  <a:gd name="T40" fmla="*/ 246 w 285"/>
                  <a:gd name="T41" fmla="*/ 286 h 409"/>
                  <a:gd name="T42" fmla="*/ 211 w 285"/>
                  <a:gd name="T43" fmla="*/ 301 h 409"/>
                  <a:gd name="T44" fmla="*/ 244 w 285"/>
                  <a:gd name="T45" fmla="*/ 343 h 409"/>
                  <a:gd name="T46" fmla="*/ 264 w 285"/>
                  <a:gd name="T47" fmla="*/ 376 h 409"/>
                  <a:gd name="T48" fmla="*/ 274 w 285"/>
                  <a:gd name="T49" fmla="*/ 427 h 409"/>
                  <a:gd name="T50" fmla="*/ 256 w 285"/>
                  <a:gd name="T51" fmla="*/ 436 h 409"/>
                  <a:gd name="T52" fmla="*/ 242 w 285"/>
                  <a:gd name="T53" fmla="*/ 464 h 409"/>
                  <a:gd name="T54" fmla="*/ 226 w 285"/>
                  <a:gd name="T55" fmla="*/ 427 h 409"/>
                  <a:gd name="T56" fmla="*/ 211 w 285"/>
                  <a:gd name="T57" fmla="*/ 396 h 409"/>
                  <a:gd name="T58" fmla="*/ 197 w 285"/>
                  <a:gd name="T59" fmla="*/ 405 h 409"/>
                  <a:gd name="T60" fmla="*/ 210 w 285"/>
                  <a:gd name="T61" fmla="*/ 464 h 409"/>
                  <a:gd name="T62" fmla="*/ 212 w 285"/>
                  <a:gd name="T63" fmla="*/ 516 h 409"/>
                  <a:gd name="T64" fmla="*/ 181 w 285"/>
                  <a:gd name="T65" fmla="*/ 508 h 409"/>
                  <a:gd name="T66" fmla="*/ 189 w 285"/>
                  <a:gd name="T67" fmla="*/ 555 h 409"/>
                  <a:gd name="T68" fmla="*/ 133 w 285"/>
                  <a:gd name="T69" fmla="*/ 512 h 409"/>
                  <a:gd name="T70" fmla="*/ 125 w 285"/>
                  <a:gd name="T71" fmla="*/ 478 h 409"/>
                  <a:gd name="T72" fmla="*/ 73 w 285"/>
                  <a:gd name="T73" fmla="*/ 460 h 409"/>
                  <a:gd name="T74" fmla="*/ 64 w 285"/>
                  <a:gd name="T75" fmla="*/ 441 h 409"/>
                  <a:gd name="T76" fmla="*/ 75 w 285"/>
                  <a:gd name="T77" fmla="*/ 419 h 409"/>
                  <a:gd name="T78" fmla="*/ 113 w 285"/>
                  <a:gd name="T79" fmla="*/ 419 h 409"/>
                  <a:gd name="T80" fmla="*/ 139 w 285"/>
                  <a:gd name="T81" fmla="*/ 374 h 409"/>
                  <a:gd name="T82" fmla="*/ 155 w 285"/>
                  <a:gd name="T83" fmla="*/ 315 h 409"/>
                  <a:gd name="T84" fmla="*/ 135 w 285"/>
                  <a:gd name="T85" fmla="*/ 264 h 409"/>
                  <a:gd name="T86" fmla="*/ 129 w 285"/>
                  <a:gd name="T87" fmla="*/ 199 h 409"/>
                  <a:gd name="T88" fmla="*/ 107 w 285"/>
                  <a:gd name="T89" fmla="*/ 188 h 409"/>
                  <a:gd name="T90" fmla="*/ 99 w 285"/>
                  <a:gd name="T91" fmla="*/ 219 h 409"/>
                  <a:gd name="T92" fmla="*/ 60 w 285"/>
                  <a:gd name="T93" fmla="*/ 202 h 409"/>
                  <a:gd name="T94" fmla="*/ 28 w 285"/>
                  <a:gd name="T95" fmla="*/ 179 h 409"/>
                  <a:gd name="T96" fmla="*/ 12 w 285"/>
                  <a:gd name="T97" fmla="*/ 168 h 409"/>
                  <a:gd name="T98" fmla="*/ 4 w 285"/>
                  <a:gd name="T99" fmla="*/ 143 h 409"/>
                  <a:gd name="T100" fmla="*/ 28 w 285"/>
                  <a:gd name="T101" fmla="*/ 140 h 40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85"/>
                  <a:gd name="T154" fmla="*/ 0 h 409"/>
                  <a:gd name="T155" fmla="*/ 285 w 285"/>
                  <a:gd name="T156" fmla="*/ 409 h 40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85" h="409">
                    <a:moveTo>
                      <a:pt x="0" y="84"/>
                    </a:moveTo>
                    <a:lnTo>
                      <a:pt x="8" y="66"/>
                    </a:lnTo>
                    <a:lnTo>
                      <a:pt x="32" y="34"/>
                    </a:lnTo>
                    <a:lnTo>
                      <a:pt x="58" y="10"/>
                    </a:lnTo>
                    <a:lnTo>
                      <a:pt x="70" y="2"/>
                    </a:lnTo>
                    <a:lnTo>
                      <a:pt x="82" y="0"/>
                    </a:lnTo>
                    <a:lnTo>
                      <a:pt x="96" y="6"/>
                    </a:lnTo>
                    <a:lnTo>
                      <a:pt x="100" y="10"/>
                    </a:lnTo>
                    <a:lnTo>
                      <a:pt x="94" y="12"/>
                    </a:lnTo>
                    <a:lnTo>
                      <a:pt x="78" y="24"/>
                    </a:lnTo>
                    <a:lnTo>
                      <a:pt x="60" y="46"/>
                    </a:lnTo>
                    <a:lnTo>
                      <a:pt x="64" y="52"/>
                    </a:lnTo>
                    <a:lnTo>
                      <a:pt x="58" y="58"/>
                    </a:lnTo>
                    <a:lnTo>
                      <a:pt x="52" y="70"/>
                    </a:lnTo>
                    <a:lnTo>
                      <a:pt x="60" y="90"/>
                    </a:lnTo>
                    <a:lnTo>
                      <a:pt x="38" y="102"/>
                    </a:lnTo>
                    <a:lnTo>
                      <a:pt x="60" y="104"/>
                    </a:lnTo>
                    <a:lnTo>
                      <a:pt x="70" y="86"/>
                    </a:lnTo>
                    <a:lnTo>
                      <a:pt x="64" y="74"/>
                    </a:lnTo>
                    <a:lnTo>
                      <a:pt x="68" y="60"/>
                    </a:lnTo>
                    <a:lnTo>
                      <a:pt x="80" y="74"/>
                    </a:lnTo>
                    <a:lnTo>
                      <a:pt x="74" y="56"/>
                    </a:lnTo>
                    <a:lnTo>
                      <a:pt x="78" y="36"/>
                    </a:lnTo>
                    <a:lnTo>
                      <a:pt x="96" y="24"/>
                    </a:lnTo>
                    <a:lnTo>
                      <a:pt x="112" y="36"/>
                    </a:lnTo>
                    <a:lnTo>
                      <a:pt x="106" y="22"/>
                    </a:lnTo>
                    <a:lnTo>
                      <a:pt x="118" y="18"/>
                    </a:lnTo>
                    <a:lnTo>
                      <a:pt x="128" y="16"/>
                    </a:lnTo>
                    <a:lnTo>
                      <a:pt x="134" y="16"/>
                    </a:lnTo>
                    <a:lnTo>
                      <a:pt x="138" y="20"/>
                    </a:lnTo>
                    <a:lnTo>
                      <a:pt x="138" y="28"/>
                    </a:lnTo>
                    <a:lnTo>
                      <a:pt x="134" y="36"/>
                    </a:lnTo>
                    <a:lnTo>
                      <a:pt x="134" y="58"/>
                    </a:lnTo>
                    <a:lnTo>
                      <a:pt x="126" y="60"/>
                    </a:lnTo>
                    <a:lnTo>
                      <a:pt x="122" y="64"/>
                    </a:lnTo>
                    <a:lnTo>
                      <a:pt x="120" y="70"/>
                    </a:lnTo>
                    <a:lnTo>
                      <a:pt x="124" y="74"/>
                    </a:lnTo>
                    <a:lnTo>
                      <a:pt x="130" y="74"/>
                    </a:lnTo>
                    <a:lnTo>
                      <a:pt x="138" y="70"/>
                    </a:lnTo>
                    <a:lnTo>
                      <a:pt x="138" y="84"/>
                    </a:lnTo>
                    <a:lnTo>
                      <a:pt x="148" y="72"/>
                    </a:lnTo>
                    <a:lnTo>
                      <a:pt x="160" y="84"/>
                    </a:lnTo>
                    <a:lnTo>
                      <a:pt x="154" y="66"/>
                    </a:lnTo>
                    <a:lnTo>
                      <a:pt x="162" y="60"/>
                    </a:lnTo>
                    <a:lnTo>
                      <a:pt x="182" y="78"/>
                    </a:lnTo>
                    <a:lnTo>
                      <a:pt x="184" y="84"/>
                    </a:lnTo>
                    <a:lnTo>
                      <a:pt x="190" y="96"/>
                    </a:lnTo>
                    <a:lnTo>
                      <a:pt x="180" y="106"/>
                    </a:lnTo>
                    <a:lnTo>
                      <a:pt x="178" y="120"/>
                    </a:lnTo>
                    <a:lnTo>
                      <a:pt x="194" y="104"/>
                    </a:lnTo>
                    <a:lnTo>
                      <a:pt x="184" y="120"/>
                    </a:lnTo>
                    <a:lnTo>
                      <a:pt x="202" y="110"/>
                    </a:lnTo>
                    <a:lnTo>
                      <a:pt x="192" y="128"/>
                    </a:lnTo>
                    <a:lnTo>
                      <a:pt x="212" y="110"/>
                    </a:lnTo>
                    <a:lnTo>
                      <a:pt x="216" y="130"/>
                    </a:lnTo>
                    <a:lnTo>
                      <a:pt x="200" y="132"/>
                    </a:lnTo>
                    <a:lnTo>
                      <a:pt x="188" y="146"/>
                    </a:lnTo>
                    <a:lnTo>
                      <a:pt x="218" y="140"/>
                    </a:lnTo>
                    <a:lnTo>
                      <a:pt x="238" y="148"/>
                    </a:lnTo>
                    <a:lnTo>
                      <a:pt x="246" y="178"/>
                    </a:lnTo>
                    <a:lnTo>
                      <a:pt x="228" y="188"/>
                    </a:lnTo>
                    <a:lnTo>
                      <a:pt x="252" y="198"/>
                    </a:lnTo>
                    <a:lnTo>
                      <a:pt x="252" y="204"/>
                    </a:lnTo>
                    <a:lnTo>
                      <a:pt x="228" y="200"/>
                    </a:lnTo>
                    <a:lnTo>
                      <a:pt x="230" y="212"/>
                    </a:lnTo>
                    <a:lnTo>
                      <a:pt x="216" y="214"/>
                    </a:lnTo>
                    <a:lnTo>
                      <a:pt x="236" y="226"/>
                    </a:lnTo>
                    <a:lnTo>
                      <a:pt x="234" y="236"/>
                    </a:lnTo>
                    <a:lnTo>
                      <a:pt x="250" y="244"/>
                    </a:lnTo>
                    <a:lnTo>
                      <a:pt x="260" y="252"/>
                    </a:lnTo>
                    <a:lnTo>
                      <a:pt x="260" y="260"/>
                    </a:lnTo>
                    <a:lnTo>
                      <a:pt x="270" y="268"/>
                    </a:lnTo>
                    <a:lnTo>
                      <a:pt x="278" y="280"/>
                    </a:lnTo>
                    <a:lnTo>
                      <a:pt x="284" y="296"/>
                    </a:lnTo>
                    <a:lnTo>
                      <a:pt x="280" y="304"/>
                    </a:lnTo>
                    <a:lnTo>
                      <a:pt x="268" y="296"/>
                    </a:lnTo>
                    <a:lnTo>
                      <a:pt x="270" y="308"/>
                    </a:lnTo>
                    <a:lnTo>
                      <a:pt x="262" y="310"/>
                    </a:lnTo>
                    <a:lnTo>
                      <a:pt x="252" y="304"/>
                    </a:lnTo>
                    <a:lnTo>
                      <a:pt x="254" y="316"/>
                    </a:lnTo>
                    <a:lnTo>
                      <a:pt x="248" y="330"/>
                    </a:lnTo>
                    <a:lnTo>
                      <a:pt x="244" y="326"/>
                    </a:lnTo>
                    <a:lnTo>
                      <a:pt x="238" y="316"/>
                    </a:lnTo>
                    <a:lnTo>
                      <a:pt x="232" y="304"/>
                    </a:lnTo>
                    <a:lnTo>
                      <a:pt x="242" y="290"/>
                    </a:lnTo>
                    <a:lnTo>
                      <a:pt x="222" y="288"/>
                    </a:lnTo>
                    <a:lnTo>
                      <a:pt x="216" y="282"/>
                    </a:lnTo>
                    <a:lnTo>
                      <a:pt x="212" y="282"/>
                    </a:lnTo>
                    <a:lnTo>
                      <a:pt x="214" y="298"/>
                    </a:lnTo>
                    <a:lnTo>
                      <a:pt x="200" y="288"/>
                    </a:lnTo>
                    <a:lnTo>
                      <a:pt x="206" y="306"/>
                    </a:lnTo>
                    <a:lnTo>
                      <a:pt x="208" y="328"/>
                    </a:lnTo>
                    <a:lnTo>
                      <a:pt x="214" y="330"/>
                    </a:lnTo>
                    <a:lnTo>
                      <a:pt x="222" y="334"/>
                    </a:lnTo>
                    <a:lnTo>
                      <a:pt x="222" y="348"/>
                    </a:lnTo>
                    <a:lnTo>
                      <a:pt x="218" y="368"/>
                    </a:lnTo>
                    <a:lnTo>
                      <a:pt x="214" y="380"/>
                    </a:lnTo>
                    <a:lnTo>
                      <a:pt x="216" y="398"/>
                    </a:lnTo>
                    <a:lnTo>
                      <a:pt x="184" y="362"/>
                    </a:lnTo>
                    <a:lnTo>
                      <a:pt x="170" y="356"/>
                    </a:lnTo>
                    <a:lnTo>
                      <a:pt x="180" y="376"/>
                    </a:lnTo>
                    <a:lnTo>
                      <a:pt x="192" y="396"/>
                    </a:lnTo>
                    <a:lnTo>
                      <a:pt x="190" y="408"/>
                    </a:lnTo>
                    <a:lnTo>
                      <a:pt x="164" y="392"/>
                    </a:lnTo>
                    <a:lnTo>
                      <a:pt x="136" y="364"/>
                    </a:lnTo>
                    <a:lnTo>
                      <a:pt x="140" y="354"/>
                    </a:lnTo>
                    <a:lnTo>
                      <a:pt x="136" y="350"/>
                    </a:lnTo>
                    <a:lnTo>
                      <a:pt x="128" y="340"/>
                    </a:lnTo>
                    <a:lnTo>
                      <a:pt x="122" y="322"/>
                    </a:lnTo>
                    <a:lnTo>
                      <a:pt x="92" y="322"/>
                    </a:lnTo>
                    <a:lnTo>
                      <a:pt x="76" y="328"/>
                    </a:lnTo>
                    <a:lnTo>
                      <a:pt x="70" y="324"/>
                    </a:lnTo>
                    <a:lnTo>
                      <a:pt x="66" y="320"/>
                    </a:lnTo>
                    <a:lnTo>
                      <a:pt x="64" y="314"/>
                    </a:lnTo>
                    <a:lnTo>
                      <a:pt x="68" y="308"/>
                    </a:lnTo>
                    <a:lnTo>
                      <a:pt x="72" y="302"/>
                    </a:lnTo>
                    <a:lnTo>
                      <a:pt x="78" y="298"/>
                    </a:lnTo>
                    <a:lnTo>
                      <a:pt x="86" y="294"/>
                    </a:lnTo>
                    <a:lnTo>
                      <a:pt x="96" y="298"/>
                    </a:lnTo>
                    <a:lnTo>
                      <a:pt x="116" y="298"/>
                    </a:lnTo>
                    <a:lnTo>
                      <a:pt x="132" y="296"/>
                    </a:lnTo>
                    <a:lnTo>
                      <a:pt x="126" y="280"/>
                    </a:lnTo>
                    <a:lnTo>
                      <a:pt x="142" y="266"/>
                    </a:lnTo>
                    <a:lnTo>
                      <a:pt x="148" y="256"/>
                    </a:lnTo>
                    <a:lnTo>
                      <a:pt x="160" y="254"/>
                    </a:lnTo>
                    <a:lnTo>
                      <a:pt x="158" y="224"/>
                    </a:lnTo>
                    <a:lnTo>
                      <a:pt x="148" y="206"/>
                    </a:lnTo>
                    <a:lnTo>
                      <a:pt x="128" y="194"/>
                    </a:lnTo>
                    <a:lnTo>
                      <a:pt x="138" y="188"/>
                    </a:lnTo>
                    <a:lnTo>
                      <a:pt x="134" y="170"/>
                    </a:lnTo>
                    <a:lnTo>
                      <a:pt x="130" y="158"/>
                    </a:lnTo>
                    <a:lnTo>
                      <a:pt x="132" y="142"/>
                    </a:lnTo>
                    <a:lnTo>
                      <a:pt x="126" y="144"/>
                    </a:lnTo>
                    <a:lnTo>
                      <a:pt x="118" y="134"/>
                    </a:lnTo>
                    <a:lnTo>
                      <a:pt x="110" y="134"/>
                    </a:lnTo>
                    <a:lnTo>
                      <a:pt x="118" y="152"/>
                    </a:lnTo>
                    <a:lnTo>
                      <a:pt x="112" y="156"/>
                    </a:lnTo>
                    <a:lnTo>
                      <a:pt x="102" y="156"/>
                    </a:lnTo>
                    <a:lnTo>
                      <a:pt x="84" y="148"/>
                    </a:lnTo>
                    <a:lnTo>
                      <a:pt x="86" y="154"/>
                    </a:lnTo>
                    <a:lnTo>
                      <a:pt x="60" y="144"/>
                    </a:lnTo>
                    <a:lnTo>
                      <a:pt x="46" y="140"/>
                    </a:lnTo>
                    <a:lnTo>
                      <a:pt x="34" y="138"/>
                    </a:lnTo>
                    <a:lnTo>
                      <a:pt x="28" y="128"/>
                    </a:lnTo>
                    <a:lnTo>
                      <a:pt x="34" y="120"/>
                    </a:lnTo>
                    <a:lnTo>
                      <a:pt x="20" y="122"/>
                    </a:lnTo>
                    <a:lnTo>
                      <a:pt x="12" y="120"/>
                    </a:lnTo>
                    <a:lnTo>
                      <a:pt x="8" y="118"/>
                    </a:lnTo>
                    <a:lnTo>
                      <a:pt x="6" y="114"/>
                    </a:lnTo>
                    <a:lnTo>
                      <a:pt x="4" y="102"/>
                    </a:lnTo>
                    <a:lnTo>
                      <a:pt x="4" y="94"/>
                    </a:lnTo>
                    <a:lnTo>
                      <a:pt x="20" y="100"/>
                    </a:lnTo>
                    <a:lnTo>
                      <a:pt x="28" y="100"/>
                    </a:lnTo>
                    <a:lnTo>
                      <a:pt x="0" y="84"/>
                    </a:lnTo>
                  </a:path>
                </a:pathLst>
              </a:custGeom>
              <a:solidFill>
                <a:schemeClr val="hlink"/>
              </a:solidFill>
              <a:ln w="12700" cap="rnd">
                <a:solidFill>
                  <a:schemeClr val="bg1"/>
                </a:solidFill>
                <a:round/>
                <a:headEnd/>
                <a:tailEnd/>
              </a:ln>
            </p:spPr>
            <p:txBody>
              <a:bodyPr/>
              <a:lstStyle/>
              <a:p>
                <a:endParaRPr lang="en-US"/>
              </a:p>
            </p:txBody>
          </p:sp>
          <p:sp>
            <p:nvSpPr>
              <p:cNvPr id="13713" name="Freeform 472"/>
              <p:cNvSpPr>
                <a:spLocks/>
              </p:cNvSpPr>
              <p:nvPr/>
            </p:nvSpPr>
            <p:spPr bwMode="ltGray">
              <a:xfrm>
                <a:off x="1566" y="1070"/>
                <a:ext cx="43" cy="50"/>
              </a:xfrm>
              <a:custGeom>
                <a:avLst/>
                <a:gdLst>
                  <a:gd name="T0" fmla="*/ 8 w 43"/>
                  <a:gd name="T1" fmla="*/ 0 h 45"/>
                  <a:gd name="T2" fmla="*/ 2 w 43"/>
                  <a:gd name="T3" fmla="*/ 16 h 45"/>
                  <a:gd name="T4" fmla="*/ 4 w 43"/>
                  <a:gd name="T5" fmla="*/ 30 h 45"/>
                  <a:gd name="T6" fmla="*/ 0 w 43"/>
                  <a:gd name="T7" fmla="*/ 41 h 45"/>
                  <a:gd name="T8" fmla="*/ 8 w 43"/>
                  <a:gd name="T9" fmla="*/ 54 h 45"/>
                  <a:gd name="T10" fmla="*/ 20 w 43"/>
                  <a:gd name="T11" fmla="*/ 49 h 45"/>
                  <a:gd name="T12" fmla="*/ 42 w 43"/>
                  <a:gd name="T13" fmla="*/ 60 h 45"/>
                  <a:gd name="T14" fmla="*/ 40 w 43"/>
                  <a:gd name="T15" fmla="*/ 24 h 45"/>
                  <a:gd name="T16" fmla="*/ 34 w 43"/>
                  <a:gd name="T17" fmla="*/ 13 h 45"/>
                  <a:gd name="T18" fmla="*/ 18 w 43"/>
                  <a:gd name="T19" fmla="*/ 9 h 45"/>
                  <a:gd name="T20" fmla="*/ 8 w 43"/>
                  <a:gd name="T21" fmla="*/ 0 h 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45"/>
                  <a:gd name="T35" fmla="*/ 43 w 43"/>
                  <a:gd name="T36" fmla="*/ 45 h 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45">
                    <a:moveTo>
                      <a:pt x="8" y="0"/>
                    </a:moveTo>
                    <a:lnTo>
                      <a:pt x="2" y="12"/>
                    </a:lnTo>
                    <a:lnTo>
                      <a:pt x="4" y="22"/>
                    </a:lnTo>
                    <a:lnTo>
                      <a:pt x="0" y="30"/>
                    </a:lnTo>
                    <a:lnTo>
                      <a:pt x="8" y="40"/>
                    </a:lnTo>
                    <a:lnTo>
                      <a:pt x="20" y="36"/>
                    </a:lnTo>
                    <a:lnTo>
                      <a:pt x="42" y="44"/>
                    </a:lnTo>
                    <a:lnTo>
                      <a:pt x="40" y="18"/>
                    </a:lnTo>
                    <a:lnTo>
                      <a:pt x="34" y="10"/>
                    </a:lnTo>
                    <a:lnTo>
                      <a:pt x="18" y="6"/>
                    </a:lnTo>
                    <a:lnTo>
                      <a:pt x="8" y="0"/>
                    </a:lnTo>
                  </a:path>
                </a:pathLst>
              </a:custGeom>
              <a:solidFill>
                <a:schemeClr val="hlink"/>
              </a:solidFill>
              <a:ln w="12700" cap="rnd">
                <a:solidFill>
                  <a:schemeClr val="bg1"/>
                </a:solidFill>
                <a:round/>
                <a:headEnd/>
                <a:tailEnd/>
              </a:ln>
            </p:spPr>
            <p:txBody>
              <a:bodyPr/>
              <a:lstStyle/>
              <a:p>
                <a:endParaRPr lang="en-US"/>
              </a:p>
            </p:txBody>
          </p:sp>
          <p:sp>
            <p:nvSpPr>
              <p:cNvPr id="13714" name="Freeform 473"/>
              <p:cNvSpPr>
                <a:spLocks/>
              </p:cNvSpPr>
              <p:nvPr/>
            </p:nvSpPr>
            <p:spPr bwMode="ltGray">
              <a:xfrm>
                <a:off x="1537" y="1280"/>
                <a:ext cx="28" cy="37"/>
              </a:xfrm>
              <a:custGeom>
                <a:avLst/>
                <a:gdLst>
                  <a:gd name="T0" fmla="*/ 25 w 29"/>
                  <a:gd name="T1" fmla="*/ 11 h 33"/>
                  <a:gd name="T2" fmla="*/ 19 w 29"/>
                  <a:gd name="T3" fmla="*/ 2 h 33"/>
                  <a:gd name="T4" fmla="*/ 14 w 29"/>
                  <a:gd name="T5" fmla="*/ 0 h 33"/>
                  <a:gd name="T6" fmla="*/ 12 w 29"/>
                  <a:gd name="T7" fmla="*/ 2 h 33"/>
                  <a:gd name="T8" fmla="*/ 0 w 29"/>
                  <a:gd name="T9" fmla="*/ 25 h 33"/>
                  <a:gd name="T10" fmla="*/ 0 w 29"/>
                  <a:gd name="T11" fmla="*/ 43 h 33"/>
                  <a:gd name="T12" fmla="*/ 14 w 29"/>
                  <a:gd name="T13" fmla="*/ 45 h 33"/>
                  <a:gd name="T14" fmla="*/ 19 w 29"/>
                  <a:gd name="T15" fmla="*/ 31 h 33"/>
                  <a:gd name="T16" fmla="*/ 25 w 29"/>
                  <a:gd name="T17" fmla="*/ 11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9"/>
                  <a:gd name="T28" fmla="*/ 0 h 33"/>
                  <a:gd name="T29" fmla="*/ 29 w 29"/>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9" h="33">
                    <a:moveTo>
                      <a:pt x="28" y="8"/>
                    </a:moveTo>
                    <a:lnTo>
                      <a:pt x="22" y="2"/>
                    </a:lnTo>
                    <a:lnTo>
                      <a:pt x="16" y="0"/>
                    </a:lnTo>
                    <a:lnTo>
                      <a:pt x="12" y="2"/>
                    </a:lnTo>
                    <a:lnTo>
                      <a:pt x="0" y="18"/>
                    </a:lnTo>
                    <a:lnTo>
                      <a:pt x="0" y="30"/>
                    </a:lnTo>
                    <a:lnTo>
                      <a:pt x="14" y="32"/>
                    </a:lnTo>
                    <a:lnTo>
                      <a:pt x="22" y="22"/>
                    </a:lnTo>
                    <a:lnTo>
                      <a:pt x="28" y="8"/>
                    </a:lnTo>
                  </a:path>
                </a:pathLst>
              </a:custGeom>
              <a:solidFill>
                <a:schemeClr val="hlink"/>
              </a:solidFill>
              <a:ln w="12700" cap="rnd">
                <a:solidFill>
                  <a:schemeClr val="bg1"/>
                </a:solidFill>
                <a:round/>
                <a:headEnd/>
                <a:tailEnd/>
              </a:ln>
            </p:spPr>
            <p:txBody>
              <a:bodyPr/>
              <a:lstStyle/>
              <a:p>
                <a:endParaRPr lang="en-US"/>
              </a:p>
            </p:txBody>
          </p:sp>
          <p:sp>
            <p:nvSpPr>
              <p:cNvPr id="13715" name="Freeform 474"/>
              <p:cNvSpPr>
                <a:spLocks/>
              </p:cNvSpPr>
              <p:nvPr/>
            </p:nvSpPr>
            <p:spPr bwMode="ltGray">
              <a:xfrm>
                <a:off x="1517" y="1242"/>
                <a:ext cx="23" cy="17"/>
              </a:xfrm>
              <a:custGeom>
                <a:avLst/>
                <a:gdLst>
                  <a:gd name="T0" fmla="*/ 22 w 23"/>
                  <a:gd name="T1" fmla="*/ 0 h 15"/>
                  <a:gd name="T2" fmla="*/ 6 w 23"/>
                  <a:gd name="T3" fmla="*/ 11 h 15"/>
                  <a:gd name="T4" fmla="*/ 0 w 23"/>
                  <a:gd name="T5" fmla="*/ 20 h 15"/>
                  <a:gd name="T6" fmla="*/ 12 w 23"/>
                  <a:gd name="T7" fmla="*/ 14 h 15"/>
                  <a:gd name="T8" fmla="*/ 22 w 23"/>
                  <a:gd name="T9" fmla="*/ 0 h 15"/>
                  <a:gd name="T10" fmla="*/ 0 60000 65536"/>
                  <a:gd name="T11" fmla="*/ 0 60000 65536"/>
                  <a:gd name="T12" fmla="*/ 0 60000 65536"/>
                  <a:gd name="T13" fmla="*/ 0 60000 65536"/>
                  <a:gd name="T14" fmla="*/ 0 60000 65536"/>
                  <a:gd name="T15" fmla="*/ 0 w 23"/>
                  <a:gd name="T16" fmla="*/ 0 h 15"/>
                  <a:gd name="T17" fmla="*/ 23 w 23"/>
                  <a:gd name="T18" fmla="*/ 15 h 15"/>
                </a:gdLst>
                <a:ahLst/>
                <a:cxnLst>
                  <a:cxn ang="T10">
                    <a:pos x="T0" y="T1"/>
                  </a:cxn>
                  <a:cxn ang="T11">
                    <a:pos x="T2" y="T3"/>
                  </a:cxn>
                  <a:cxn ang="T12">
                    <a:pos x="T4" y="T5"/>
                  </a:cxn>
                  <a:cxn ang="T13">
                    <a:pos x="T6" y="T7"/>
                  </a:cxn>
                  <a:cxn ang="T14">
                    <a:pos x="T8" y="T9"/>
                  </a:cxn>
                </a:cxnLst>
                <a:rect l="T15" t="T16" r="T17" b="T18"/>
                <a:pathLst>
                  <a:path w="23" h="15">
                    <a:moveTo>
                      <a:pt x="22" y="0"/>
                    </a:moveTo>
                    <a:lnTo>
                      <a:pt x="6" y="8"/>
                    </a:lnTo>
                    <a:lnTo>
                      <a:pt x="0" y="14"/>
                    </a:lnTo>
                    <a:lnTo>
                      <a:pt x="12" y="10"/>
                    </a:lnTo>
                    <a:lnTo>
                      <a:pt x="22" y="0"/>
                    </a:lnTo>
                  </a:path>
                </a:pathLst>
              </a:custGeom>
              <a:solidFill>
                <a:schemeClr val="hlink"/>
              </a:solidFill>
              <a:ln w="12700" cap="rnd">
                <a:solidFill>
                  <a:schemeClr val="bg1"/>
                </a:solidFill>
                <a:round/>
                <a:headEnd/>
                <a:tailEnd/>
              </a:ln>
            </p:spPr>
            <p:txBody>
              <a:bodyPr/>
              <a:lstStyle/>
              <a:p>
                <a:endParaRPr lang="en-US"/>
              </a:p>
            </p:txBody>
          </p:sp>
          <p:sp>
            <p:nvSpPr>
              <p:cNvPr id="13716" name="Freeform 475"/>
              <p:cNvSpPr>
                <a:spLocks/>
              </p:cNvSpPr>
              <p:nvPr/>
            </p:nvSpPr>
            <p:spPr bwMode="ltGray">
              <a:xfrm>
                <a:off x="1392" y="1009"/>
                <a:ext cx="74" cy="89"/>
              </a:xfrm>
              <a:custGeom>
                <a:avLst/>
                <a:gdLst>
                  <a:gd name="T0" fmla="*/ 2 w 75"/>
                  <a:gd name="T1" fmla="*/ 112 h 79"/>
                  <a:gd name="T2" fmla="*/ 16 w 75"/>
                  <a:gd name="T3" fmla="*/ 94 h 79"/>
                  <a:gd name="T4" fmla="*/ 16 w 75"/>
                  <a:gd name="T5" fmla="*/ 82 h 79"/>
                  <a:gd name="T6" fmla="*/ 10 w 75"/>
                  <a:gd name="T7" fmla="*/ 71 h 79"/>
                  <a:gd name="T8" fmla="*/ 24 w 75"/>
                  <a:gd name="T9" fmla="*/ 78 h 79"/>
                  <a:gd name="T10" fmla="*/ 36 w 75"/>
                  <a:gd name="T11" fmla="*/ 87 h 79"/>
                  <a:gd name="T12" fmla="*/ 53 w 75"/>
                  <a:gd name="T13" fmla="*/ 63 h 79"/>
                  <a:gd name="T14" fmla="*/ 71 w 75"/>
                  <a:gd name="T15" fmla="*/ 37 h 79"/>
                  <a:gd name="T16" fmla="*/ 71 w 75"/>
                  <a:gd name="T17" fmla="*/ 20 h 79"/>
                  <a:gd name="T18" fmla="*/ 57 w 75"/>
                  <a:gd name="T19" fmla="*/ 18 h 79"/>
                  <a:gd name="T20" fmla="*/ 43 w 75"/>
                  <a:gd name="T21" fmla="*/ 0 h 79"/>
                  <a:gd name="T22" fmla="*/ 28 w 75"/>
                  <a:gd name="T23" fmla="*/ 0 h 79"/>
                  <a:gd name="T24" fmla="*/ 26 w 75"/>
                  <a:gd name="T25" fmla="*/ 20 h 79"/>
                  <a:gd name="T26" fmla="*/ 16 w 75"/>
                  <a:gd name="T27" fmla="*/ 18 h 79"/>
                  <a:gd name="T28" fmla="*/ 12 w 75"/>
                  <a:gd name="T29" fmla="*/ 48 h 79"/>
                  <a:gd name="T30" fmla="*/ 2 w 75"/>
                  <a:gd name="T31" fmla="*/ 71 h 79"/>
                  <a:gd name="T32" fmla="*/ 0 w 75"/>
                  <a:gd name="T33" fmla="*/ 89 h 79"/>
                  <a:gd name="T34" fmla="*/ 2 w 75"/>
                  <a:gd name="T35" fmla="*/ 112 h 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79"/>
                  <a:gd name="T56" fmla="*/ 75 w 75"/>
                  <a:gd name="T57" fmla="*/ 79 h 7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79">
                    <a:moveTo>
                      <a:pt x="2" y="78"/>
                    </a:moveTo>
                    <a:lnTo>
                      <a:pt x="16" y="66"/>
                    </a:lnTo>
                    <a:lnTo>
                      <a:pt x="16" y="58"/>
                    </a:lnTo>
                    <a:lnTo>
                      <a:pt x="10" y="50"/>
                    </a:lnTo>
                    <a:lnTo>
                      <a:pt x="24" y="54"/>
                    </a:lnTo>
                    <a:lnTo>
                      <a:pt x="36" y="60"/>
                    </a:lnTo>
                    <a:lnTo>
                      <a:pt x="56" y="44"/>
                    </a:lnTo>
                    <a:lnTo>
                      <a:pt x="74" y="26"/>
                    </a:lnTo>
                    <a:lnTo>
                      <a:pt x="74" y="14"/>
                    </a:lnTo>
                    <a:lnTo>
                      <a:pt x="60" y="12"/>
                    </a:lnTo>
                    <a:lnTo>
                      <a:pt x="46" y="0"/>
                    </a:lnTo>
                    <a:lnTo>
                      <a:pt x="28" y="0"/>
                    </a:lnTo>
                    <a:lnTo>
                      <a:pt x="26" y="14"/>
                    </a:lnTo>
                    <a:lnTo>
                      <a:pt x="16" y="12"/>
                    </a:lnTo>
                    <a:lnTo>
                      <a:pt x="12" y="34"/>
                    </a:lnTo>
                    <a:lnTo>
                      <a:pt x="2" y="50"/>
                    </a:lnTo>
                    <a:lnTo>
                      <a:pt x="0" y="62"/>
                    </a:lnTo>
                    <a:lnTo>
                      <a:pt x="2" y="78"/>
                    </a:lnTo>
                  </a:path>
                </a:pathLst>
              </a:custGeom>
              <a:solidFill>
                <a:schemeClr val="hlink"/>
              </a:solidFill>
              <a:ln w="12700" cap="rnd">
                <a:solidFill>
                  <a:schemeClr val="bg1"/>
                </a:solidFill>
                <a:round/>
                <a:headEnd/>
                <a:tailEnd/>
              </a:ln>
            </p:spPr>
            <p:txBody>
              <a:bodyPr/>
              <a:lstStyle/>
              <a:p>
                <a:endParaRPr lang="en-US"/>
              </a:p>
            </p:txBody>
          </p:sp>
          <p:sp>
            <p:nvSpPr>
              <p:cNvPr id="13717" name="Freeform 476"/>
              <p:cNvSpPr>
                <a:spLocks/>
              </p:cNvSpPr>
              <p:nvPr/>
            </p:nvSpPr>
            <p:spPr bwMode="ltGray">
              <a:xfrm>
                <a:off x="1314" y="1000"/>
                <a:ext cx="80" cy="118"/>
              </a:xfrm>
              <a:custGeom>
                <a:avLst/>
                <a:gdLst>
                  <a:gd name="T0" fmla="*/ 75 w 81"/>
                  <a:gd name="T1" fmla="*/ 13 h 105"/>
                  <a:gd name="T2" fmla="*/ 71 w 81"/>
                  <a:gd name="T3" fmla="*/ 13 h 105"/>
                  <a:gd name="T4" fmla="*/ 55 w 81"/>
                  <a:gd name="T5" fmla="*/ 13 h 105"/>
                  <a:gd name="T6" fmla="*/ 51 w 81"/>
                  <a:gd name="T7" fmla="*/ 4 h 105"/>
                  <a:gd name="T8" fmla="*/ 38 w 81"/>
                  <a:gd name="T9" fmla="*/ 0 h 105"/>
                  <a:gd name="T10" fmla="*/ 36 w 81"/>
                  <a:gd name="T11" fmla="*/ 45 h 105"/>
                  <a:gd name="T12" fmla="*/ 26 w 81"/>
                  <a:gd name="T13" fmla="*/ 71 h 105"/>
                  <a:gd name="T14" fmla="*/ 20 w 81"/>
                  <a:gd name="T15" fmla="*/ 60 h 105"/>
                  <a:gd name="T16" fmla="*/ 16 w 81"/>
                  <a:gd name="T17" fmla="*/ 43 h 105"/>
                  <a:gd name="T18" fmla="*/ 6 w 81"/>
                  <a:gd name="T19" fmla="*/ 43 h 105"/>
                  <a:gd name="T20" fmla="*/ 0 w 81"/>
                  <a:gd name="T21" fmla="*/ 60 h 105"/>
                  <a:gd name="T22" fmla="*/ 0 w 81"/>
                  <a:gd name="T23" fmla="*/ 73 h 105"/>
                  <a:gd name="T24" fmla="*/ 6 w 81"/>
                  <a:gd name="T25" fmla="*/ 82 h 105"/>
                  <a:gd name="T26" fmla="*/ 16 w 81"/>
                  <a:gd name="T27" fmla="*/ 108 h 105"/>
                  <a:gd name="T28" fmla="*/ 16 w 81"/>
                  <a:gd name="T29" fmla="*/ 130 h 105"/>
                  <a:gd name="T30" fmla="*/ 20 w 81"/>
                  <a:gd name="T31" fmla="*/ 147 h 105"/>
                  <a:gd name="T32" fmla="*/ 30 w 81"/>
                  <a:gd name="T33" fmla="*/ 139 h 105"/>
                  <a:gd name="T34" fmla="*/ 28 w 81"/>
                  <a:gd name="T35" fmla="*/ 125 h 105"/>
                  <a:gd name="T36" fmla="*/ 32 w 81"/>
                  <a:gd name="T37" fmla="*/ 119 h 105"/>
                  <a:gd name="T38" fmla="*/ 36 w 81"/>
                  <a:gd name="T39" fmla="*/ 134 h 105"/>
                  <a:gd name="T40" fmla="*/ 45 w 81"/>
                  <a:gd name="T41" fmla="*/ 130 h 105"/>
                  <a:gd name="T42" fmla="*/ 55 w 81"/>
                  <a:gd name="T43" fmla="*/ 125 h 105"/>
                  <a:gd name="T44" fmla="*/ 57 w 81"/>
                  <a:gd name="T45" fmla="*/ 105 h 105"/>
                  <a:gd name="T46" fmla="*/ 65 w 81"/>
                  <a:gd name="T47" fmla="*/ 96 h 105"/>
                  <a:gd name="T48" fmla="*/ 67 w 81"/>
                  <a:gd name="T49" fmla="*/ 69 h 105"/>
                  <a:gd name="T50" fmla="*/ 61 w 81"/>
                  <a:gd name="T51" fmla="*/ 60 h 105"/>
                  <a:gd name="T52" fmla="*/ 45 w 81"/>
                  <a:gd name="T53" fmla="*/ 54 h 105"/>
                  <a:gd name="T54" fmla="*/ 61 w 81"/>
                  <a:gd name="T55" fmla="*/ 45 h 105"/>
                  <a:gd name="T56" fmla="*/ 71 w 81"/>
                  <a:gd name="T57" fmla="*/ 39 h 105"/>
                  <a:gd name="T58" fmla="*/ 71 w 81"/>
                  <a:gd name="T59" fmla="*/ 28 h 105"/>
                  <a:gd name="T60" fmla="*/ 77 w 81"/>
                  <a:gd name="T61" fmla="*/ 28 h 105"/>
                  <a:gd name="T62" fmla="*/ 75 w 81"/>
                  <a:gd name="T63" fmla="*/ 13 h 10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1"/>
                  <a:gd name="T97" fmla="*/ 0 h 105"/>
                  <a:gd name="T98" fmla="*/ 81 w 81"/>
                  <a:gd name="T99" fmla="*/ 105 h 10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1" h="105">
                    <a:moveTo>
                      <a:pt x="78" y="10"/>
                    </a:moveTo>
                    <a:lnTo>
                      <a:pt x="74" y="10"/>
                    </a:lnTo>
                    <a:lnTo>
                      <a:pt x="58" y="10"/>
                    </a:lnTo>
                    <a:lnTo>
                      <a:pt x="54" y="4"/>
                    </a:lnTo>
                    <a:lnTo>
                      <a:pt x="38" y="0"/>
                    </a:lnTo>
                    <a:lnTo>
                      <a:pt x="36" y="32"/>
                    </a:lnTo>
                    <a:lnTo>
                      <a:pt x="26" y="50"/>
                    </a:lnTo>
                    <a:lnTo>
                      <a:pt x="20" y="42"/>
                    </a:lnTo>
                    <a:lnTo>
                      <a:pt x="16" y="30"/>
                    </a:lnTo>
                    <a:lnTo>
                      <a:pt x="6" y="30"/>
                    </a:lnTo>
                    <a:lnTo>
                      <a:pt x="0" y="42"/>
                    </a:lnTo>
                    <a:lnTo>
                      <a:pt x="0" y="52"/>
                    </a:lnTo>
                    <a:lnTo>
                      <a:pt x="6" y="58"/>
                    </a:lnTo>
                    <a:lnTo>
                      <a:pt x="16" y="76"/>
                    </a:lnTo>
                    <a:lnTo>
                      <a:pt x="16" y="92"/>
                    </a:lnTo>
                    <a:lnTo>
                      <a:pt x="20" y="104"/>
                    </a:lnTo>
                    <a:lnTo>
                      <a:pt x="30" y="98"/>
                    </a:lnTo>
                    <a:lnTo>
                      <a:pt x="28" y="88"/>
                    </a:lnTo>
                    <a:lnTo>
                      <a:pt x="32" y="84"/>
                    </a:lnTo>
                    <a:lnTo>
                      <a:pt x="36" y="94"/>
                    </a:lnTo>
                    <a:lnTo>
                      <a:pt x="48" y="92"/>
                    </a:lnTo>
                    <a:lnTo>
                      <a:pt x="58" y="88"/>
                    </a:lnTo>
                    <a:lnTo>
                      <a:pt x="60" y="74"/>
                    </a:lnTo>
                    <a:lnTo>
                      <a:pt x="68" y="68"/>
                    </a:lnTo>
                    <a:lnTo>
                      <a:pt x="70" y="48"/>
                    </a:lnTo>
                    <a:lnTo>
                      <a:pt x="64" y="42"/>
                    </a:lnTo>
                    <a:lnTo>
                      <a:pt x="48" y="38"/>
                    </a:lnTo>
                    <a:lnTo>
                      <a:pt x="64" y="32"/>
                    </a:lnTo>
                    <a:lnTo>
                      <a:pt x="74" y="28"/>
                    </a:lnTo>
                    <a:lnTo>
                      <a:pt x="74" y="20"/>
                    </a:lnTo>
                    <a:lnTo>
                      <a:pt x="80" y="20"/>
                    </a:lnTo>
                    <a:lnTo>
                      <a:pt x="78" y="10"/>
                    </a:lnTo>
                  </a:path>
                </a:pathLst>
              </a:custGeom>
              <a:solidFill>
                <a:schemeClr val="hlink"/>
              </a:solidFill>
              <a:ln w="12700" cap="rnd">
                <a:solidFill>
                  <a:schemeClr val="bg1"/>
                </a:solidFill>
                <a:round/>
                <a:headEnd/>
                <a:tailEnd/>
              </a:ln>
            </p:spPr>
            <p:txBody>
              <a:bodyPr/>
              <a:lstStyle/>
              <a:p>
                <a:endParaRPr lang="en-US"/>
              </a:p>
            </p:txBody>
          </p:sp>
          <p:sp>
            <p:nvSpPr>
              <p:cNvPr id="13718" name="Freeform 477"/>
              <p:cNvSpPr>
                <a:spLocks/>
              </p:cNvSpPr>
              <p:nvPr/>
            </p:nvSpPr>
            <p:spPr bwMode="ltGray">
              <a:xfrm>
                <a:off x="1367" y="1347"/>
                <a:ext cx="88" cy="82"/>
              </a:xfrm>
              <a:custGeom>
                <a:avLst/>
                <a:gdLst>
                  <a:gd name="T0" fmla="*/ 49 w 87"/>
                  <a:gd name="T1" fmla="*/ 0 h 73"/>
                  <a:gd name="T2" fmla="*/ 49 w 87"/>
                  <a:gd name="T3" fmla="*/ 13 h 73"/>
                  <a:gd name="T4" fmla="*/ 55 w 87"/>
                  <a:gd name="T5" fmla="*/ 20 h 73"/>
                  <a:gd name="T6" fmla="*/ 65 w 87"/>
                  <a:gd name="T7" fmla="*/ 34 h 73"/>
                  <a:gd name="T8" fmla="*/ 73 w 87"/>
                  <a:gd name="T9" fmla="*/ 45 h 73"/>
                  <a:gd name="T10" fmla="*/ 77 w 87"/>
                  <a:gd name="T11" fmla="*/ 62 h 73"/>
                  <a:gd name="T12" fmla="*/ 75 w 87"/>
                  <a:gd name="T13" fmla="*/ 80 h 73"/>
                  <a:gd name="T14" fmla="*/ 89 w 87"/>
                  <a:gd name="T15" fmla="*/ 80 h 73"/>
                  <a:gd name="T16" fmla="*/ 81 w 87"/>
                  <a:gd name="T17" fmla="*/ 102 h 73"/>
                  <a:gd name="T18" fmla="*/ 71 w 87"/>
                  <a:gd name="T19" fmla="*/ 95 h 73"/>
                  <a:gd name="T20" fmla="*/ 61 w 87"/>
                  <a:gd name="T21" fmla="*/ 95 h 73"/>
                  <a:gd name="T22" fmla="*/ 65 w 87"/>
                  <a:gd name="T23" fmla="*/ 84 h 73"/>
                  <a:gd name="T24" fmla="*/ 59 w 87"/>
                  <a:gd name="T25" fmla="*/ 84 h 73"/>
                  <a:gd name="T26" fmla="*/ 59 w 87"/>
                  <a:gd name="T27" fmla="*/ 78 h 73"/>
                  <a:gd name="T28" fmla="*/ 53 w 87"/>
                  <a:gd name="T29" fmla="*/ 73 h 73"/>
                  <a:gd name="T30" fmla="*/ 42 w 87"/>
                  <a:gd name="T31" fmla="*/ 93 h 73"/>
                  <a:gd name="T32" fmla="*/ 34 w 87"/>
                  <a:gd name="T33" fmla="*/ 89 h 73"/>
                  <a:gd name="T34" fmla="*/ 34 w 87"/>
                  <a:gd name="T35" fmla="*/ 93 h 73"/>
                  <a:gd name="T36" fmla="*/ 32 w 87"/>
                  <a:gd name="T37" fmla="*/ 100 h 73"/>
                  <a:gd name="T38" fmla="*/ 28 w 87"/>
                  <a:gd name="T39" fmla="*/ 102 h 73"/>
                  <a:gd name="T40" fmla="*/ 20 w 87"/>
                  <a:gd name="T41" fmla="*/ 93 h 73"/>
                  <a:gd name="T42" fmla="*/ 16 w 87"/>
                  <a:gd name="T43" fmla="*/ 84 h 73"/>
                  <a:gd name="T44" fmla="*/ 8 w 87"/>
                  <a:gd name="T45" fmla="*/ 84 h 73"/>
                  <a:gd name="T46" fmla="*/ 6 w 87"/>
                  <a:gd name="T47" fmla="*/ 89 h 73"/>
                  <a:gd name="T48" fmla="*/ 0 w 87"/>
                  <a:gd name="T49" fmla="*/ 89 h 73"/>
                  <a:gd name="T50" fmla="*/ 0 w 87"/>
                  <a:gd name="T51" fmla="*/ 80 h 73"/>
                  <a:gd name="T52" fmla="*/ 2 w 87"/>
                  <a:gd name="T53" fmla="*/ 78 h 73"/>
                  <a:gd name="T54" fmla="*/ 8 w 87"/>
                  <a:gd name="T55" fmla="*/ 71 h 73"/>
                  <a:gd name="T56" fmla="*/ 20 w 87"/>
                  <a:gd name="T57" fmla="*/ 57 h 73"/>
                  <a:gd name="T58" fmla="*/ 24 w 87"/>
                  <a:gd name="T59" fmla="*/ 45 h 73"/>
                  <a:gd name="T60" fmla="*/ 30 w 87"/>
                  <a:gd name="T61" fmla="*/ 22 h 73"/>
                  <a:gd name="T62" fmla="*/ 49 w 87"/>
                  <a:gd name="T63" fmla="*/ 0 h 7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7"/>
                  <a:gd name="T97" fmla="*/ 0 h 73"/>
                  <a:gd name="T98" fmla="*/ 87 w 87"/>
                  <a:gd name="T99" fmla="*/ 73 h 7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7" h="73">
                    <a:moveTo>
                      <a:pt x="46" y="0"/>
                    </a:moveTo>
                    <a:lnTo>
                      <a:pt x="46" y="10"/>
                    </a:lnTo>
                    <a:lnTo>
                      <a:pt x="52" y="14"/>
                    </a:lnTo>
                    <a:lnTo>
                      <a:pt x="62" y="24"/>
                    </a:lnTo>
                    <a:lnTo>
                      <a:pt x="70" y="32"/>
                    </a:lnTo>
                    <a:lnTo>
                      <a:pt x="74" y="44"/>
                    </a:lnTo>
                    <a:lnTo>
                      <a:pt x="72" y="56"/>
                    </a:lnTo>
                    <a:lnTo>
                      <a:pt x="86" y="56"/>
                    </a:lnTo>
                    <a:lnTo>
                      <a:pt x="78" y="72"/>
                    </a:lnTo>
                    <a:lnTo>
                      <a:pt x="68" y="68"/>
                    </a:lnTo>
                    <a:lnTo>
                      <a:pt x="58" y="68"/>
                    </a:lnTo>
                    <a:lnTo>
                      <a:pt x="62" y="60"/>
                    </a:lnTo>
                    <a:lnTo>
                      <a:pt x="56" y="60"/>
                    </a:lnTo>
                    <a:lnTo>
                      <a:pt x="56" y="54"/>
                    </a:lnTo>
                    <a:lnTo>
                      <a:pt x="50" y="52"/>
                    </a:lnTo>
                    <a:lnTo>
                      <a:pt x="42" y="66"/>
                    </a:lnTo>
                    <a:lnTo>
                      <a:pt x="34" y="62"/>
                    </a:lnTo>
                    <a:lnTo>
                      <a:pt x="34" y="66"/>
                    </a:lnTo>
                    <a:lnTo>
                      <a:pt x="32" y="70"/>
                    </a:lnTo>
                    <a:lnTo>
                      <a:pt x="28" y="72"/>
                    </a:lnTo>
                    <a:lnTo>
                      <a:pt x="20" y="66"/>
                    </a:lnTo>
                    <a:lnTo>
                      <a:pt x="16" y="60"/>
                    </a:lnTo>
                    <a:lnTo>
                      <a:pt x="8" y="60"/>
                    </a:lnTo>
                    <a:lnTo>
                      <a:pt x="6" y="62"/>
                    </a:lnTo>
                    <a:lnTo>
                      <a:pt x="0" y="62"/>
                    </a:lnTo>
                    <a:lnTo>
                      <a:pt x="0" y="56"/>
                    </a:lnTo>
                    <a:lnTo>
                      <a:pt x="2" y="54"/>
                    </a:lnTo>
                    <a:lnTo>
                      <a:pt x="8" y="50"/>
                    </a:lnTo>
                    <a:lnTo>
                      <a:pt x="20" y="40"/>
                    </a:lnTo>
                    <a:lnTo>
                      <a:pt x="24" y="32"/>
                    </a:lnTo>
                    <a:lnTo>
                      <a:pt x="30" y="16"/>
                    </a:lnTo>
                    <a:lnTo>
                      <a:pt x="46" y="0"/>
                    </a:lnTo>
                  </a:path>
                </a:pathLst>
              </a:custGeom>
              <a:solidFill>
                <a:schemeClr val="hlink"/>
              </a:solidFill>
              <a:ln w="12700" cap="rnd">
                <a:solidFill>
                  <a:schemeClr val="bg1"/>
                </a:solidFill>
                <a:round/>
                <a:headEnd/>
                <a:tailEnd/>
              </a:ln>
            </p:spPr>
            <p:txBody>
              <a:bodyPr/>
              <a:lstStyle/>
              <a:p>
                <a:endParaRPr lang="en-US"/>
              </a:p>
            </p:txBody>
          </p:sp>
          <p:sp>
            <p:nvSpPr>
              <p:cNvPr id="13719" name="Freeform 478"/>
              <p:cNvSpPr>
                <a:spLocks/>
              </p:cNvSpPr>
              <p:nvPr/>
            </p:nvSpPr>
            <p:spPr bwMode="ltGray">
              <a:xfrm>
                <a:off x="1400" y="1441"/>
                <a:ext cx="24" cy="23"/>
              </a:xfrm>
              <a:custGeom>
                <a:avLst/>
                <a:gdLst>
                  <a:gd name="T0" fmla="*/ 21 w 25"/>
                  <a:gd name="T1" fmla="*/ 2 h 21"/>
                  <a:gd name="T2" fmla="*/ 10 w 25"/>
                  <a:gd name="T3" fmla="*/ 0 h 21"/>
                  <a:gd name="T4" fmla="*/ 4 w 25"/>
                  <a:gd name="T5" fmla="*/ 9 h 21"/>
                  <a:gd name="T6" fmla="*/ 0 w 25"/>
                  <a:gd name="T7" fmla="*/ 18 h 21"/>
                  <a:gd name="T8" fmla="*/ 4 w 25"/>
                  <a:gd name="T9" fmla="*/ 26 h 21"/>
                  <a:gd name="T10" fmla="*/ 12 w 25"/>
                  <a:gd name="T11" fmla="*/ 24 h 21"/>
                  <a:gd name="T12" fmla="*/ 21 w 25"/>
                  <a:gd name="T13" fmla="*/ 2 h 21"/>
                  <a:gd name="T14" fmla="*/ 0 60000 65536"/>
                  <a:gd name="T15" fmla="*/ 0 60000 65536"/>
                  <a:gd name="T16" fmla="*/ 0 60000 65536"/>
                  <a:gd name="T17" fmla="*/ 0 60000 65536"/>
                  <a:gd name="T18" fmla="*/ 0 60000 65536"/>
                  <a:gd name="T19" fmla="*/ 0 60000 65536"/>
                  <a:gd name="T20" fmla="*/ 0 60000 65536"/>
                  <a:gd name="T21" fmla="*/ 0 w 25"/>
                  <a:gd name="T22" fmla="*/ 0 h 21"/>
                  <a:gd name="T23" fmla="*/ 25 w 25"/>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21">
                    <a:moveTo>
                      <a:pt x="24" y="2"/>
                    </a:moveTo>
                    <a:lnTo>
                      <a:pt x="10" y="0"/>
                    </a:lnTo>
                    <a:lnTo>
                      <a:pt x="4" y="6"/>
                    </a:lnTo>
                    <a:lnTo>
                      <a:pt x="0" y="14"/>
                    </a:lnTo>
                    <a:lnTo>
                      <a:pt x="4" y="20"/>
                    </a:lnTo>
                    <a:lnTo>
                      <a:pt x="14" y="18"/>
                    </a:lnTo>
                    <a:lnTo>
                      <a:pt x="24" y="2"/>
                    </a:lnTo>
                  </a:path>
                </a:pathLst>
              </a:custGeom>
              <a:solidFill>
                <a:schemeClr val="hlink"/>
              </a:solidFill>
              <a:ln w="12700" cap="rnd">
                <a:solidFill>
                  <a:schemeClr val="bg1"/>
                </a:solidFill>
                <a:round/>
                <a:headEnd/>
                <a:tailEnd/>
              </a:ln>
            </p:spPr>
            <p:txBody>
              <a:bodyPr/>
              <a:lstStyle/>
              <a:p>
                <a:endParaRPr lang="en-US"/>
              </a:p>
            </p:txBody>
          </p:sp>
          <p:sp>
            <p:nvSpPr>
              <p:cNvPr id="13720" name="Freeform 479"/>
              <p:cNvSpPr>
                <a:spLocks/>
              </p:cNvSpPr>
              <p:nvPr/>
            </p:nvSpPr>
            <p:spPr bwMode="ltGray">
              <a:xfrm>
                <a:off x="1338" y="1101"/>
                <a:ext cx="61" cy="100"/>
              </a:xfrm>
              <a:custGeom>
                <a:avLst/>
                <a:gdLst>
                  <a:gd name="T0" fmla="*/ 30 w 61"/>
                  <a:gd name="T1" fmla="*/ 125 h 89"/>
                  <a:gd name="T2" fmla="*/ 50 w 61"/>
                  <a:gd name="T3" fmla="*/ 104 h 89"/>
                  <a:gd name="T4" fmla="*/ 50 w 61"/>
                  <a:gd name="T5" fmla="*/ 91 h 89"/>
                  <a:gd name="T6" fmla="*/ 56 w 61"/>
                  <a:gd name="T7" fmla="*/ 93 h 89"/>
                  <a:gd name="T8" fmla="*/ 50 w 61"/>
                  <a:gd name="T9" fmla="*/ 60 h 89"/>
                  <a:gd name="T10" fmla="*/ 60 w 61"/>
                  <a:gd name="T11" fmla="*/ 51 h 89"/>
                  <a:gd name="T12" fmla="*/ 58 w 61"/>
                  <a:gd name="T13" fmla="*/ 13 h 89"/>
                  <a:gd name="T14" fmla="*/ 52 w 61"/>
                  <a:gd name="T15" fmla="*/ 0 h 89"/>
                  <a:gd name="T16" fmla="*/ 30 w 61"/>
                  <a:gd name="T17" fmla="*/ 9 h 89"/>
                  <a:gd name="T18" fmla="*/ 36 w 61"/>
                  <a:gd name="T19" fmla="*/ 11 h 89"/>
                  <a:gd name="T20" fmla="*/ 30 w 61"/>
                  <a:gd name="T21" fmla="*/ 31 h 89"/>
                  <a:gd name="T22" fmla="*/ 26 w 61"/>
                  <a:gd name="T23" fmla="*/ 20 h 89"/>
                  <a:gd name="T24" fmla="*/ 22 w 61"/>
                  <a:gd name="T25" fmla="*/ 22 h 89"/>
                  <a:gd name="T26" fmla="*/ 14 w 61"/>
                  <a:gd name="T27" fmla="*/ 37 h 89"/>
                  <a:gd name="T28" fmla="*/ 10 w 61"/>
                  <a:gd name="T29" fmla="*/ 54 h 89"/>
                  <a:gd name="T30" fmla="*/ 12 w 61"/>
                  <a:gd name="T31" fmla="*/ 60 h 89"/>
                  <a:gd name="T32" fmla="*/ 2 w 61"/>
                  <a:gd name="T33" fmla="*/ 73 h 89"/>
                  <a:gd name="T34" fmla="*/ 0 w 61"/>
                  <a:gd name="T35" fmla="*/ 96 h 89"/>
                  <a:gd name="T36" fmla="*/ 12 w 61"/>
                  <a:gd name="T37" fmla="*/ 116 h 89"/>
                  <a:gd name="T38" fmla="*/ 30 w 61"/>
                  <a:gd name="T39" fmla="*/ 125 h 8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
                  <a:gd name="T61" fmla="*/ 0 h 89"/>
                  <a:gd name="T62" fmla="*/ 61 w 61"/>
                  <a:gd name="T63" fmla="*/ 89 h 8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 h="89">
                    <a:moveTo>
                      <a:pt x="30" y="88"/>
                    </a:moveTo>
                    <a:lnTo>
                      <a:pt x="50" y="74"/>
                    </a:lnTo>
                    <a:lnTo>
                      <a:pt x="50" y="64"/>
                    </a:lnTo>
                    <a:lnTo>
                      <a:pt x="56" y="66"/>
                    </a:lnTo>
                    <a:lnTo>
                      <a:pt x="50" y="42"/>
                    </a:lnTo>
                    <a:lnTo>
                      <a:pt x="60" y="36"/>
                    </a:lnTo>
                    <a:lnTo>
                      <a:pt x="58" y="10"/>
                    </a:lnTo>
                    <a:lnTo>
                      <a:pt x="52" y="0"/>
                    </a:lnTo>
                    <a:lnTo>
                      <a:pt x="30" y="6"/>
                    </a:lnTo>
                    <a:lnTo>
                      <a:pt x="36" y="8"/>
                    </a:lnTo>
                    <a:lnTo>
                      <a:pt x="30" y="22"/>
                    </a:lnTo>
                    <a:lnTo>
                      <a:pt x="26" y="14"/>
                    </a:lnTo>
                    <a:lnTo>
                      <a:pt x="22" y="16"/>
                    </a:lnTo>
                    <a:lnTo>
                      <a:pt x="14" y="26"/>
                    </a:lnTo>
                    <a:lnTo>
                      <a:pt x="10" y="38"/>
                    </a:lnTo>
                    <a:lnTo>
                      <a:pt x="12" y="42"/>
                    </a:lnTo>
                    <a:lnTo>
                      <a:pt x="2" y="52"/>
                    </a:lnTo>
                    <a:lnTo>
                      <a:pt x="0" y="68"/>
                    </a:lnTo>
                    <a:lnTo>
                      <a:pt x="12" y="82"/>
                    </a:lnTo>
                    <a:lnTo>
                      <a:pt x="30" y="88"/>
                    </a:lnTo>
                  </a:path>
                </a:pathLst>
              </a:custGeom>
              <a:solidFill>
                <a:schemeClr val="hlink"/>
              </a:solidFill>
              <a:ln w="12700" cap="rnd">
                <a:solidFill>
                  <a:schemeClr val="bg1"/>
                </a:solidFill>
                <a:round/>
                <a:headEnd/>
                <a:tailEnd/>
              </a:ln>
            </p:spPr>
            <p:txBody>
              <a:bodyPr/>
              <a:lstStyle/>
              <a:p>
                <a:endParaRPr lang="en-US"/>
              </a:p>
            </p:txBody>
          </p:sp>
          <p:sp>
            <p:nvSpPr>
              <p:cNvPr id="13721" name="Freeform 480"/>
              <p:cNvSpPr>
                <a:spLocks/>
              </p:cNvSpPr>
              <p:nvPr/>
            </p:nvSpPr>
            <p:spPr bwMode="ltGray">
              <a:xfrm>
                <a:off x="1285" y="1168"/>
                <a:ext cx="47" cy="62"/>
              </a:xfrm>
              <a:custGeom>
                <a:avLst/>
                <a:gdLst>
                  <a:gd name="T0" fmla="*/ 34 w 47"/>
                  <a:gd name="T1" fmla="*/ 78 h 55"/>
                  <a:gd name="T2" fmla="*/ 44 w 47"/>
                  <a:gd name="T3" fmla="*/ 57 h 55"/>
                  <a:gd name="T4" fmla="*/ 46 w 47"/>
                  <a:gd name="T5" fmla="*/ 37 h 55"/>
                  <a:gd name="T6" fmla="*/ 38 w 47"/>
                  <a:gd name="T7" fmla="*/ 20 h 55"/>
                  <a:gd name="T8" fmla="*/ 36 w 47"/>
                  <a:gd name="T9" fmla="*/ 0 h 55"/>
                  <a:gd name="T10" fmla="*/ 26 w 47"/>
                  <a:gd name="T11" fmla="*/ 9 h 55"/>
                  <a:gd name="T12" fmla="*/ 26 w 47"/>
                  <a:gd name="T13" fmla="*/ 26 h 55"/>
                  <a:gd name="T14" fmla="*/ 10 w 47"/>
                  <a:gd name="T15" fmla="*/ 41 h 55"/>
                  <a:gd name="T16" fmla="*/ 0 w 47"/>
                  <a:gd name="T17" fmla="*/ 41 h 55"/>
                  <a:gd name="T18" fmla="*/ 2 w 47"/>
                  <a:gd name="T19" fmla="*/ 48 h 55"/>
                  <a:gd name="T20" fmla="*/ 16 w 47"/>
                  <a:gd name="T21" fmla="*/ 69 h 55"/>
                  <a:gd name="T22" fmla="*/ 34 w 47"/>
                  <a:gd name="T23" fmla="*/ 78 h 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7"/>
                  <a:gd name="T37" fmla="*/ 0 h 55"/>
                  <a:gd name="T38" fmla="*/ 47 w 47"/>
                  <a:gd name="T39" fmla="*/ 55 h 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7" h="55">
                    <a:moveTo>
                      <a:pt x="34" y="54"/>
                    </a:moveTo>
                    <a:lnTo>
                      <a:pt x="44" y="40"/>
                    </a:lnTo>
                    <a:lnTo>
                      <a:pt x="46" y="26"/>
                    </a:lnTo>
                    <a:lnTo>
                      <a:pt x="38" y="14"/>
                    </a:lnTo>
                    <a:lnTo>
                      <a:pt x="36" y="0"/>
                    </a:lnTo>
                    <a:lnTo>
                      <a:pt x="26" y="6"/>
                    </a:lnTo>
                    <a:lnTo>
                      <a:pt x="26" y="18"/>
                    </a:lnTo>
                    <a:lnTo>
                      <a:pt x="10" y="28"/>
                    </a:lnTo>
                    <a:lnTo>
                      <a:pt x="0" y="28"/>
                    </a:lnTo>
                    <a:lnTo>
                      <a:pt x="2" y="34"/>
                    </a:lnTo>
                    <a:lnTo>
                      <a:pt x="16" y="48"/>
                    </a:lnTo>
                    <a:lnTo>
                      <a:pt x="34" y="54"/>
                    </a:lnTo>
                  </a:path>
                </a:pathLst>
              </a:custGeom>
              <a:solidFill>
                <a:schemeClr val="hlink"/>
              </a:solidFill>
              <a:ln w="12700" cap="rnd">
                <a:solidFill>
                  <a:schemeClr val="bg1"/>
                </a:solidFill>
                <a:round/>
                <a:headEnd/>
                <a:tailEnd/>
              </a:ln>
            </p:spPr>
            <p:txBody>
              <a:bodyPr/>
              <a:lstStyle/>
              <a:p>
                <a:endParaRPr lang="en-US"/>
              </a:p>
            </p:txBody>
          </p:sp>
          <p:sp>
            <p:nvSpPr>
              <p:cNvPr id="13722" name="Freeform 481"/>
              <p:cNvSpPr>
                <a:spLocks/>
              </p:cNvSpPr>
              <p:nvPr/>
            </p:nvSpPr>
            <p:spPr bwMode="ltGray">
              <a:xfrm>
                <a:off x="1090" y="974"/>
                <a:ext cx="194" cy="222"/>
              </a:xfrm>
              <a:custGeom>
                <a:avLst/>
                <a:gdLst>
                  <a:gd name="T0" fmla="*/ 175 w 195"/>
                  <a:gd name="T1" fmla="*/ 136 h 199"/>
                  <a:gd name="T2" fmla="*/ 191 w 195"/>
                  <a:gd name="T3" fmla="*/ 69 h 199"/>
                  <a:gd name="T4" fmla="*/ 169 w 195"/>
                  <a:gd name="T5" fmla="*/ 28 h 199"/>
                  <a:gd name="T6" fmla="*/ 161 w 195"/>
                  <a:gd name="T7" fmla="*/ 50 h 199"/>
                  <a:gd name="T8" fmla="*/ 151 w 195"/>
                  <a:gd name="T9" fmla="*/ 119 h 199"/>
                  <a:gd name="T10" fmla="*/ 137 w 195"/>
                  <a:gd name="T11" fmla="*/ 122 h 199"/>
                  <a:gd name="T12" fmla="*/ 145 w 195"/>
                  <a:gd name="T13" fmla="*/ 67 h 199"/>
                  <a:gd name="T14" fmla="*/ 131 w 195"/>
                  <a:gd name="T15" fmla="*/ 75 h 199"/>
                  <a:gd name="T16" fmla="*/ 115 w 195"/>
                  <a:gd name="T17" fmla="*/ 64 h 199"/>
                  <a:gd name="T18" fmla="*/ 119 w 195"/>
                  <a:gd name="T19" fmla="*/ 47 h 199"/>
                  <a:gd name="T20" fmla="*/ 109 w 195"/>
                  <a:gd name="T21" fmla="*/ 22 h 199"/>
                  <a:gd name="T22" fmla="*/ 96 w 195"/>
                  <a:gd name="T23" fmla="*/ 45 h 199"/>
                  <a:gd name="T24" fmla="*/ 97 w 195"/>
                  <a:gd name="T25" fmla="*/ 17 h 199"/>
                  <a:gd name="T26" fmla="*/ 88 w 195"/>
                  <a:gd name="T27" fmla="*/ 4 h 199"/>
                  <a:gd name="T28" fmla="*/ 38 w 195"/>
                  <a:gd name="T29" fmla="*/ 33 h 199"/>
                  <a:gd name="T30" fmla="*/ 10 w 195"/>
                  <a:gd name="T31" fmla="*/ 64 h 199"/>
                  <a:gd name="T32" fmla="*/ 24 w 195"/>
                  <a:gd name="T33" fmla="*/ 88 h 199"/>
                  <a:gd name="T34" fmla="*/ 16 w 195"/>
                  <a:gd name="T35" fmla="*/ 99 h 199"/>
                  <a:gd name="T36" fmla="*/ 8 w 195"/>
                  <a:gd name="T37" fmla="*/ 119 h 199"/>
                  <a:gd name="T38" fmla="*/ 12 w 195"/>
                  <a:gd name="T39" fmla="*/ 133 h 199"/>
                  <a:gd name="T40" fmla="*/ 60 w 195"/>
                  <a:gd name="T41" fmla="*/ 147 h 199"/>
                  <a:gd name="T42" fmla="*/ 74 w 195"/>
                  <a:gd name="T43" fmla="*/ 178 h 199"/>
                  <a:gd name="T44" fmla="*/ 36 w 195"/>
                  <a:gd name="T45" fmla="*/ 153 h 199"/>
                  <a:gd name="T46" fmla="*/ 2 w 195"/>
                  <a:gd name="T47" fmla="*/ 170 h 199"/>
                  <a:gd name="T48" fmla="*/ 2 w 195"/>
                  <a:gd name="T49" fmla="*/ 194 h 199"/>
                  <a:gd name="T50" fmla="*/ 18 w 195"/>
                  <a:gd name="T51" fmla="*/ 207 h 199"/>
                  <a:gd name="T52" fmla="*/ 28 w 195"/>
                  <a:gd name="T53" fmla="*/ 216 h 199"/>
                  <a:gd name="T54" fmla="*/ 20 w 195"/>
                  <a:gd name="T55" fmla="*/ 233 h 199"/>
                  <a:gd name="T56" fmla="*/ 22 w 195"/>
                  <a:gd name="T57" fmla="*/ 258 h 199"/>
                  <a:gd name="T58" fmla="*/ 56 w 195"/>
                  <a:gd name="T59" fmla="*/ 267 h 199"/>
                  <a:gd name="T60" fmla="*/ 96 w 195"/>
                  <a:gd name="T61" fmla="*/ 250 h 199"/>
                  <a:gd name="T62" fmla="*/ 113 w 195"/>
                  <a:gd name="T63" fmla="*/ 248 h 199"/>
                  <a:gd name="T64" fmla="*/ 123 w 195"/>
                  <a:gd name="T65" fmla="*/ 267 h 199"/>
                  <a:gd name="T66" fmla="*/ 137 w 195"/>
                  <a:gd name="T67" fmla="*/ 276 h 199"/>
                  <a:gd name="T68" fmla="*/ 163 w 195"/>
                  <a:gd name="T69" fmla="*/ 267 h 199"/>
                  <a:gd name="T70" fmla="*/ 167 w 195"/>
                  <a:gd name="T71" fmla="*/ 248 h 199"/>
                  <a:gd name="T72" fmla="*/ 155 w 195"/>
                  <a:gd name="T73" fmla="*/ 237 h 199"/>
                  <a:gd name="T74" fmla="*/ 177 w 195"/>
                  <a:gd name="T75" fmla="*/ 244 h 199"/>
                  <a:gd name="T76" fmla="*/ 191 w 195"/>
                  <a:gd name="T77" fmla="*/ 237 h 199"/>
                  <a:gd name="T78" fmla="*/ 181 w 195"/>
                  <a:gd name="T79" fmla="*/ 207 h 199"/>
                  <a:gd name="T80" fmla="*/ 171 w 195"/>
                  <a:gd name="T81" fmla="*/ 183 h 199"/>
                  <a:gd name="T82" fmla="*/ 177 w 195"/>
                  <a:gd name="T83" fmla="*/ 144 h 19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5"/>
                  <a:gd name="T127" fmla="*/ 0 h 199"/>
                  <a:gd name="T128" fmla="*/ 195 w 195"/>
                  <a:gd name="T129" fmla="*/ 199 h 19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5" h="199">
                    <a:moveTo>
                      <a:pt x="180" y="104"/>
                    </a:moveTo>
                    <a:lnTo>
                      <a:pt x="178" y="98"/>
                    </a:lnTo>
                    <a:lnTo>
                      <a:pt x="178" y="86"/>
                    </a:lnTo>
                    <a:lnTo>
                      <a:pt x="194" y="50"/>
                    </a:lnTo>
                    <a:lnTo>
                      <a:pt x="188" y="30"/>
                    </a:lnTo>
                    <a:lnTo>
                      <a:pt x="172" y="20"/>
                    </a:lnTo>
                    <a:lnTo>
                      <a:pt x="168" y="28"/>
                    </a:lnTo>
                    <a:lnTo>
                      <a:pt x="164" y="36"/>
                    </a:lnTo>
                    <a:lnTo>
                      <a:pt x="160" y="50"/>
                    </a:lnTo>
                    <a:lnTo>
                      <a:pt x="154" y="86"/>
                    </a:lnTo>
                    <a:lnTo>
                      <a:pt x="144" y="94"/>
                    </a:lnTo>
                    <a:lnTo>
                      <a:pt x="140" y="88"/>
                    </a:lnTo>
                    <a:lnTo>
                      <a:pt x="140" y="74"/>
                    </a:lnTo>
                    <a:lnTo>
                      <a:pt x="148" y="48"/>
                    </a:lnTo>
                    <a:lnTo>
                      <a:pt x="144" y="30"/>
                    </a:lnTo>
                    <a:lnTo>
                      <a:pt x="134" y="54"/>
                    </a:lnTo>
                    <a:lnTo>
                      <a:pt x="112" y="48"/>
                    </a:lnTo>
                    <a:lnTo>
                      <a:pt x="118" y="46"/>
                    </a:lnTo>
                    <a:lnTo>
                      <a:pt x="122" y="42"/>
                    </a:lnTo>
                    <a:lnTo>
                      <a:pt x="122" y="34"/>
                    </a:lnTo>
                    <a:lnTo>
                      <a:pt x="116" y="20"/>
                    </a:lnTo>
                    <a:lnTo>
                      <a:pt x="112" y="16"/>
                    </a:lnTo>
                    <a:lnTo>
                      <a:pt x="108" y="18"/>
                    </a:lnTo>
                    <a:lnTo>
                      <a:pt x="96" y="32"/>
                    </a:lnTo>
                    <a:lnTo>
                      <a:pt x="90" y="28"/>
                    </a:lnTo>
                    <a:lnTo>
                      <a:pt x="100" y="12"/>
                    </a:lnTo>
                    <a:lnTo>
                      <a:pt x="104" y="0"/>
                    </a:lnTo>
                    <a:lnTo>
                      <a:pt x="88" y="4"/>
                    </a:lnTo>
                    <a:lnTo>
                      <a:pt x="64" y="12"/>
                    </a:lnTo>
                    <a:lnTo>
                      <a:pt x="38" y="24"/>
                    </a:lnTo>
                    <a:lnTo>
                      <a:pt x="34" y="34"/>
                    </a:lnTo>
                    <a:lnTo>
                      <a:pt x="10" y="46"/>
                    </a:lnTo>
                    <a:lnTo>
                      <a:pt x="18" y="56"/>
                    </a:lnTo>
                    <a:lnTo>
                      <a:pt x="24" y="64"/>
                    </a:lnTo>
                    <a:lnTo>
                      <a:pt x="44" y="66"/>
                    </a:lnTo>
                    <a:lnTo>
                      <a:pt x="16" y="72"/>
                    </a:lnTo>
                    <a:lnTo>
                      <a:pt x="10" y="76"/>
                    </a:lnTo>
                    <a:lnTo>
                      <a:pt x="8" y="86"/>
                    </a:lnTo>
                    <a:lnTo>
                      <a:pt x="8" y="92"/>
                    </a:lnTo>
                    <a:lnTo>
                      <a:pt x="12" y="96"/>
                    </a:lnTo>
                    <a:lnTo>
                      <a:pt x="46" y="102"/>
                    </a:lnTo>
                    <a:lnTo>
                      <a:pt x="60" y="106"/>
                    </a:lnTo>
                    <a:lnTo>
                      <a:pt x="68" y="112"/>
                    </a:lnTo>
                    <a:lnTo>
                      <a:pt x="74" y="128"/>
                    </a:lnTo>
                    <a:lnTo>
                      <a:pt x="50" y="120"/>
                    </a:lnTo>
                    <a:lnTo>
                      <a:pt x="36" y="110"/>
                    </a:lnTo>
                    <a:lnTo>
                      <a:pt x="8" y="112"/>
                    </a:lnTo>
                    <a:lnTo>
                      <a:pt x="2" y="122"/>
                    </a:lnTo>
                    <a:lnTo>
                      <a:pt x="0" y="130"/>
                    </a:lnTo>
                    <a:lnTo>
                      <a:pt x="2" y="140"/>
                    </a:lnTo>
                    <a:lnTo>
                      <a:pt x="10" y="148"/>
                    </a:lnTo>
                    <a:lnTo>
                      <a:pt x="18" y="150"/>
                    </a:lnTo>
                    <a:lnTo>
                      <a:pt x="28" y="154"/>
                    </a:lnTo>
                    <a:lnTo>
                      <a:pt x="28" y="156"/>
                    </a:lnTo>
                    <a:lnTo>
                      <a:pt x="26" y="158"/>
                    </a:lnTo>
                    <a:lnTo>
                      <a:pt x="20" y="168"/>
                    </a:lnTo>
                    <a:lnTo>
                      <a:pt x="20" y="182"/>
                    </a:lnTo>
                    <a:lnTo>
                      <a:pt x="22" y="186"/>
                    </a:lnTo>
                    <a:lnTo>
                      <a:pt x="42" y="186"/>
                    </a:lnTo>
                    <a:lnTo>
                      <a:pt x="56" y="192"/>
                    </a:lnTo>
                    <a:lnTo>
                      <a:pt x="84" y="180"/>
                    </a:lnTo>
                    <a:lnTo>
                      <a:pt x="96" y="180"/>
                    </a:lnTo>
                    <a:lnTo>
                      <a:pt x="116" y="170"/>
                    </a:lnTo>
                    <a:lnTo>
                      <a:pt x="116" y="178"/>
                    </a:lnTo>
                    <a:lnTo>
                      <a:pt x="128" y="182"/>
                    </a:lnTo>
                    <a:lnTo>
                      <a:pt x="126" y="192"/>
                    </a:lnTo>
                    <a:lnTo>
                      <a:pt x="134" y="196"/>
                    </a:lnTo>
                    <a:lnTo>
                      <a:pt x="140" y="198"/>
                    </a:lnTo>
                    <a:lnTo>
                      <a:pt x="150" y="198"/>
                    </a:lnTo>
                    <a:lnTo>
                      <a:pt x="166" y="192"/>
                    </a:lnTo>
                    <a:lnTo>
                      <a:pt x="170" y="190"/>
                    </a:lnTo>
                    <a:lnTo>
                      <a:pt x="170" y="178"/>
                    </a:lnTo>
                    <a:lnTo>
                      <a:pt x="154" y="178"/>
                    </a:lnTo>
                    <a:lnTo>
                      <a:pt x="158" y="170"/>
                    </a:lnTo>
                    <a:lnTo>
                      <a:pt x="174" y="166"/>
                    </a:lnTo>
                    <a:lnTo>
                      <a:pt x="180" y="176"/>
                    </a:lnTo>
                    <a:lnTo>
                      <a:pt x="190" y="176"/>
                    </a:lnTo>
                    <a:lnTo>
                      <a:pt x="194" y="170"/>
                    </a:lnTo>
                    <a:lnTo>
                      <a:pt x="194" y="160"/>
                    </a:lnTo>
                    <a:lnTo>
                      <a:pt x="184" y="150"/>
                    </a:lnTo>
                    <a:lnTo>
                      <a:pt x="182" y="146"/>
                    </a:lnTo>
                    <a:lnTo>
                      <a:pt x="174" y="132"/>
                    </a:lnTo>
                    <a:lnTo>
                      <a:pt x="174" y="110"/>
                    </a:lnTo>
                    <a:lnTo>
                      <a:pt x="180" y="104"/>
                    </a:lnTo>
                  </a:path>
                </a:pathLst>
              </a:custGeom>
              <a:solidFill>
                <a:schemeClr val="hlink"/>
              </a:solidFill>
              <a:ln w="12700" cap="rnd">
                <a:solidFill>
                  <a:schemeClr val="bg1"/>
                </a:solidFill>
                <a:round/>
                <a:headEnd/>
                <a:tailEnd/>
              </a:ln>
            </p:spPr>
            <p:txBody>
              <a:bodyPr/>
              <a:lstStyle/>
              <a:p>
                <a:endParaRPr lang="en-US"/>
              </a:p>
            </p:txBody>
          </p:sp>
          <p:sp>
            <p:nvSpPr>
              <p:cNvPr id="13723" name="Freeform 482"/>
              <p:cNvSpPr>
                <a:spLocks/>
              </p:cNvSpPr>
              <p:nvPr/>
            </p:nvSpPr>
            <p:spPr bwMode="ltGray">
              <a:xfrm>
                <a:off x="1535" y="609"/>
                <a:ext cx="400" cy="354"/>
              </a:xfrm>
              <a:custGeom>
                <a:avLst/>
                <a:gdLst>
                  <a:gd name="T0" fmla="*/ 137 w 403"/>
                  <a:gd name="T1" fmla="*/ 45 h 317"/>
                  <a:gd name="T2" fmla="*/ 155 w 403"/>
                  <a:gd name="T3" fmla="*/ 36 h 317"/>
                  <a:gd name="T4" fmla="*/ 173 w 403"/>
                  <a:gd name="T5" fmla="*/ 56 h 317"/>
                  <a:gd name="T6" fmla="*/ 177 w 403"/>
                  <a:gd name="T7" fmla="*/ 20 h 317"/>
                  <a:gd name="T8" fmla="*/ 204 w 403"/>
                  <a:gd name="T9" fmla="*/ 39 h 317"/>
                  <a:gd name="T10" fmla="*/ 214 w 403"/>
                  <a:gd name="T11" fmla="*/ 9 h 317"/>
                  <a:gd name="T12" fmla="*/ 232 w 403"/>
                  <a:gd name="T13" fmla="*/ 11 h 317"/>
                  <a:gd name="T14" fmla="*/ 266 w 403"/>
                  <a:gd name="T15" fmla="*/ 9 h 317"/>
                  <a:gd name="T16" fmla="*/ 286 w 403"/>
                  <a:gd name="T17" fmla="*/ 0 h 317"/>
                  <a:gd name="T18" fmla="*/ 302 w 403"/>
                  <a:gd name="T19" fmla="*/ 22 h 317"/>
                  <a:gd name="T20" fmla="*/ 341 w 403"/>
                  <a:gd name="T21" fmla="*/ 25 h 317"/>
                  <a:gd name="T22" fmla="*/ 367 w 403"/>
                  <a:gd name="T23" fmla="*/ 56 h 317"/>
                  <a:gd name="T24" fmla="*/ 383 w 403"/>
                  <a:gd name="T25" fmla="*/ 95 h 317"/>
                  <a:gd name="T26" fmla="*/ 393 w 403"/>
                  <a:gd name="T27" fmla="*/ 119 h 317"/>
                  <a:gd name="T28" fmla="*/ 316 w 403"/>
                  <a:gd name="T29" fmla="*/ 168 h 317"/>
                  <a:gd name="T30" fmla="*/ 308 w 403"/>
                  <a:gd name="T31" fmla="*/ 192 h 317"/>
                  <a:gd name="T32" fmla="*/ 244 w 403"/>
                  <a:gd name="T33" fmla="*/ 250 h 317"/>
                  <a:gd name="T34" fmla="*/ 218 w 403"/>
                  <a:gd name="T35" fmla="*/ 265 h 317"/>
                  <a:gd name="T36" fmla="*/ 208 w 403"/>
                  <a:gd name="T37" fmla="*/ 278 h 317"/>
                  <a:gd name="T38" fmla="*/ 189 w 403"/>
                  <a:gd name="T39" fmla="*/ 307 h 317"/>
                  <a:gd name="T40" fmla="*/ 153 w 403"/>
                  <a:gd name="T41" fmla="*/ 351 h 317"/>
                  <a:gd name="T42" fmla="*/ 135 w 403"/>
                  <a:gd name="T43" fmla="*/ 371 h 317"/>
                  <a:gd name="T44" fmla="*/ 99 w 403"/>
                  <a:gd name="T45" fmla="*/ 371 h 317"/>
                  <a:gd name="T46" fmla="*/ 97 w 403"/>
                  <a:gd name="T47" fmla="*/ 379 h 317"/>
                  <a:gd name="T48" fmla="*/ 117 w 403"/>
                  <a:gd name="T49" fmla="*/ 409 h 317"/>
                  <a:gd name="T50" fmla="*/ 107 w 403"/>
                  <a:gd name="T51" fmla="*/ 434 h 317"/>
                  <a:gd name="T52" fmla="*/ 69 w 403"/>
                  <a:gd name="T53" fmla="*/ 423 h 317"/>
                  <a:gd name="T54" fmla="*/ 38 w 403"/>
                  <a:gd name="T55" fmla="*/ 418 h 317"/>
                  <a:gd name="T56" fmla="*/ 20 w 403"/>
                  <a:gd name="T57" fmla="*/ 413 h 317"/>
                  <a:gd name="T58" fmla="*/ 4 w 403"/>
                  <a:gd name="T59" fmla="*/ 376 h 317"/>
                  <a:gd name="T60" fmla="*/ 38 w 403"/>
                  <a:gd name="T61" fmla="*/ 362 h 317"/>
                  <a:gd name="T62" fmla="*/ 40 w 403"/>
                  <a:gd name="T63" fmla="*/ 325 h 317"/>
                  <a:gd name="T64" fmla="*/ 58 w 403"/>
                  <a:gd name="T65" fmla="*/ 323 h 317"/>
                  <a:gd name="T66" fmla="*/ 67 w 403"/>
                  <a:gd name="T67" fmla="*/ 343 h 317"/>
                  <a:gd name="T68" fmla="*/ 69 w 403"/>
                  <a:gd name="T69" fmla="*/ 314 h 317"/>
                  <a:gd name="T70" fmla="*/ 67 w 403"/>
                  <a:gd name="T71" fmla="*/ 285 h 317"/>
                  <a:gd name="T72" fmla="*/ 111 w 403"/>
                  <a:gd name="T73" fmla="*/ 287 h 317"/>
                  <a:gd name="T74" fmla="*/ 105 w 403"/>
                  <a:gd name="T75" fmla="*/ 248 h 317"/>
                  <a:gd name="T76" fmla="*/ 105 w 403"/>
                  <a:gd name="T77" fmla="*/ 201 h 317"/>
                  <a:gd name="T78" fmla="*/ 123 w 403"/>
                  <a:gd name="T79" fmla="*/ 162 h 317"/>
                  <a:gd name="T80" fmla="*/ 139 w 403"/>
                  <a:gd name="T81" fmla="*/ 181 h 317"/>
                  <a:gd name="T82" fmla="*/ 145 w 403"/>
                  <a:gd name="T83" fmla="*/ 217 h 317"/>
                  <a:gd name="T84" fmla="*/ 147 w 403"/>
                  <a:gd name="T85" fmla="*/ 181 h 317"/>
                  <a:gd name="T86" fmla="*/ 210 w 403"/>
                  <a:gd name="T87" fmla="*/ 153 h 317"/>
                  <a:gd name="T88" fmla="*/ 159 w 403"/>
                  <a:gd name="T89" fmla="*/ 168 h 317"/>
                  <a:gd name="T90" fmla="*/ 153 w 403"/>
                  <a:gd name="T91" fmla="*/ 162 h 317"/>
                  <a:gd name="T92" fmla="*/ 127 w 403"/>
                  <a:gd name="T93" fmla="*/ 151 h 317"/>
                  <a:gd name="T94" fmla="*/ 111 w 403"/>
                  <a:gd name="T95" fmla="*/ 131 h 317"/>
                  <a:gd name="T96" fmla="*/ 121 w 403"/>
                  <a:gd name="T97" fmla="*/ 73 h 31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03"/>
                  <a:gd name="T148" fmla="*/ 0 h 317"/>
                  <a:gd name="T149" fmla="*/ 403 w 403"/>
                  <a:gd name="T150" fmla="*/ 317 h 31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03" h="317">
                    <a:moveTo>
                      <a:pt x="112" y="40"/>
                    </a:moveTo>
                    <a:lnTo>
                      <a:pt x="124" y="34"/>
                    </a:lnTo>
                    <a:lnTo>
                      <a:pt x="140" y="32"/>
                    </a:lnTo>
                    <a:lnTo>
                      <a:pt x="142" y="40"/>
                    </a:lnTo>
                    <a:lnTo>
                      <a:pt x="146" y="30"/>
                    </a:lnTo>
                    <a:lnTo>
                      <a:pt x="158" y="26"/>
                    </a:lnTo>
                    <a:lnTo>
                      <a:pt x="164" y="32"/>
                    </a:lnTo>
                    <a:lnTo>
                      <a:pt x="170" y="40"/>
                    </a:lnTo>
                    <a:lnTo>
                      <a:pt x="176" y="40"/>
                    </a:lnTo>
                    <a:lnTo>
                      <a:pt x="172" y="22"/>
                    </a:lnTo>
                    <a:lnTo>
                      <a:pt x="180" y="22"/>
                    </a:lnTo>
                    <a:lnTo>
                      <a:pt x="180" y="14"/>
                    </a:lnTo>
                    <a:lnTo>
                      <a:pt x="196" y="14"/>
                    </a:lnTo>
                    <a:lnTo>
                      <a:pt x="198" y="32"/>
                    </a:lnTo>
                    <a:lnTo>
                      <a:pt x="210" y="28"/>
                    </a:lnTo>
                    <a:lnTo>
                      <a:pt x="214" y="22"/>
                    </a:lnTo>
                    <a:lnTo>
                      <a:pt x="218" y="10"/>
                    </a:lnTo>
                    <a:lnTo>
                      <a:pt x="220" y="6"/>
                    </a:lnTo>
                    <a:lnTo>
                      <a:pt x="226" y="10"/>
                    </a:lnTo>
                    <a:lnTo>
                      <a:pt x="234" y="4"/>
                    </a:lnTo>
                    <a:lnTo>
                      <a:pt x="238" y="8"/>
                    </a:lnTo>
                    <a:lnTo>
                      <a:pt x="244" y="2"/>
                    </a:lnTo>
                    <a:lnTo>
                      <a:pt x="260" y="0"/>
                    </a:lnTo>
                    <a:lnTo>
                      <a:pt x="272" y="6"/>
                    </a:lnTo>
                    <a:lnTo>
                      <a:pt x="272" y="18"/>
                    </a:lnTo>
                    <a:lnTo>
                      <a:pt x="278" y="0"/>
                    </a:lnTo>
                    <a:lnTo>
                      <a:pt x="292" y="0"/>
                    </a:lnTo>
                    <a:lnTo>
                      <a:pt x="304" y="2"/>
                    </a:lnTo>
                    <a:lnTo>
                      <a:pt x="308" y="6"/>
                    </a:lnTo>
                    <a:lnTo>
                      <a:pt x="308" y="16"/>
                    </a:lnTo>
                    <a:lnTo>
                      <a:pt x="318" y="6"/>
                    </a:lnTo>
                    <a:lnTo>
                      <a:pt x="326" y="8"/>
                    </a:lnTo>
                    <a:lnTo>
                      <a:pt x="350" y="18"/>
                    </a:lnTo>
                    <a:lnTo>
                      <a:pt x="376" y="32"/>
                    </a:lnTo>
                    <a:lnTo>
                      <a:pt x="366" y="44"/>
                    </a:lnTo>
                    <a:lnTo>
                      <a:pt x="376" y="40"/>
                    </a:lnTo>
                    <a:lnTo>
                      <a:pt x="396" y="46"/>
                    </a:lnTo>
                    <a:lnTo>
                      <a:pt x="396" y="54"/>
                    </a:lnTo>
                    <a:lnTo>
                      <a:pt x="392" y="68"/>
                    </a:lnTo>
                    <a:lnTo>
                      <a:pt x="400" y="66"/>
                    </a:lnTo>
                    <a:lnTo>
                      <a:pt x="402" y="76"/>
                    </a:lnTo>
                    <a:lnTo>
                      <a:pt x="402" y="86"/>
                    </a:lnTo>
                    <a:lnTo>
                      <a:pt x="394" y="92"/>
                    </a:lnTo>
                    <a:lnTo>
                      <a:pt x="350" y="106"/>
                    </a:lnTo>
                    <a:lnTo>
                      <a:pt x="322" y="120"/>
                    </a:lnTo>
                    <a:lnTo>
                      <a:pt x="338" y="116"/>
                    </a:lnTo>
                    <a:lnTo>
                      <a:pt x="348" y="118"/>
                    </a:lnTo>
                    <a:lnTo>
                      <a:pt x="314" y="138"/>
                    </a:lnTo>
                    <a:lnTo>
                      <a:pt x="278" y="152"/>
                    </a:lnTo>
                    <a:lnTo>
                      <a:pt x="266" y="168"/>
                    </a:lnTo>
                    <a:lnTo>
                      <a:pt x="250" y="180"/>
                    </a:lnTo>
                    <a:lnTo>
                      <a:pt x="234" y="186"/>
                    </a:lnTo>
                    <a:lnTo>
                      <a:pt x="220" y="172"/>
                    </a:lnTo>
                    <a:lnTo>
                      <a:pt x="224" y="190"/>
                    </a:lnTo>
                    <a:lnTo>
                      <a:pt x="202" y="190"/>
                    </a:lnTo>
                    <a:lnTo>
                      <a:pt x="180" y="184"/>
                    </a:lnTo>
                    <a:lnTo>
                      <a:pt x="214" y="200"/>
                    </a:lnTo>
                    <a:lnTo>
                      <a:pt x="204" y="214"/>
                    </a:lnTo>
                    <a:lnTo>
                      <a:pt x="188" y="202"/>
                    </a:lnTo>
                    <a:lnTo>
                      <a:pt x="192" y="220"/>
                    </a:lnTo>
                    <a:lnTo>
                      <a:pt x="174" y="240"/>
                    </a:lnTo>
                    <a:lnTo>
                      <a:pt x="160" y="238"/>
                    </a:lnTo>
                    <a:lnTo>
                      <a:pt x="156" y="252"/>
                    </a:lnTo>
                    <a:lnTo>
                      <a:pt x="144" y="246"/>
                    </a:lnTo>
                    <a:lnTo>
                      <a:pt x="142" y="258"/>
                    </a:lnTo>
                    <a:lnTo>
                      <a:pt x="138" y="266"/>
                    </a:lnTo>
                    <a:lnTo>
                      <a:pt x="130" y="272"/>
                    </a:lnTo>
                    <a:lnTo>
                      <a:pt x="106" y="272"/>
                    </a:lnTo>
                    <a:lnTo>
                      <a:pt x="102" y="266"/>
                    </a:lnTo>
                    <a:lnTo>
                      <a:pt x="104" y="252"/>
                    </a:lnTo>
                    <a:lnTo>
                      <a:pt x="88" y="276"/>
                    </a:lnTo>
                    <a:lnTo>
                      <a:pt x="100" y="272"/>
                    </a:lnTo>
                    <a:lnTo>
                      <a:pt x="116" y="280"/>
                    </a:lnTo>
                    <a:lnTo>
                      <a:pt x="108" y="290"/>
                    </a:lnTo>
                    <a:lnTo>
                      <a:pt x="120" y="294"/>
                    </a:lnTo>
                    <a:lnTo>
                      <a:pt x="118" y="302"/>
                    </a:lnTo>
                    <a:lnTo>
                      <a:pt x="116" y="308"/>
                    </a:lnTo>
                    <a:lnTo>
                      <a:pt x="110" y="312"/>
                    </a:lnTo>
                    <a:lnTo>
                      <a:pt x="90" y="316"/>
                    </a:lnTo>
                    <a:lnTo>
                      <a:pt x="82" y="306"/>
                    </a:lnTo>
                    <a:lnTo>
                      <a:pt x="72" y="304"/>
                    </a:lnTo>
                    <a:lnTo>
                      <a:pt x="62" y="304"/>
                    </a:lnTo>
                    <a:lnTo>
                      <a:pt x="52" y="298"/>
                    </a:lnTo>
                    <a:lnTo>
                      <a:pt x="38" y="300"/>
                    </a:lnTo>
                    <a:lnTo>
                      <a:pt x="40" y="308"/>
                    </a:lnTo>
                    <a:lnTo>
                      <a:pt x="30" y="302"/>
                    </a:lnTo>
                    <a:lnTo>
                      <a:pt x="20" y="296"/>
                    </a:lnTo>
                    <a:lnTo>
                      <a:pt x="10" y="292"/>
                    </a:lnTo>
                    <a:lnTo>
                      <a:pt x="0" y="284"/>
                    </a:lnTo>
                    <a:lnTo>
                      <a:pt x="4" y="270"/>
                    </a:lnTo>
                    <a:lnTo>
                      <a:pt x="20" y="262"/>
                    </a:lnTo>
                    <a:lnTo>
                      <a:pt x="28" y="262"/>
                    </a:lnTo>
                    <a:lnTo>
                      <a:pt x="38" y="260"/>
                    </a:lnTo>
                    <a:lnTo>
                      <a:pt x="46" y="254"/>
                    </a:lnTo>
                    <a:lnTo>
                      <a:pt x="42" y="248"/>
                    </a:lnTo>
                    <a:lnTo>
                      <a:pt x="40" y="234"/>
                    </a:lnTo>
                    <a:lnTo>
                      <a:pt x="48" y="230"/>
                    </a:lnTo>
                    <a:lnTo>
                      <a:pt x="54" y="228"/>
                    </a:lnTo>
                    <a:lnTo>
                      <a:pt x="58" y="232"/>
                    </a:lnTo>
                    <a:lnTo>
                      <a:pt x="64" y="256"/>
                    </a:lnTo>
                    <a:lnTo>
                      <a:pt x="80" y="256"/>
                    </a:lnTo>
                    <a:lnTo>
                      <a:pt x="68" y="246"/>
                    </a:lnTo>
                    <a:lnTo>
                      <a:pt x="70" y="234"/>
                    </a:lnTo>
                    <a:lnTo>
                      <a:pt x="84" y="214"/>
                    </a:lnTo>
                    <a:lnTo>
                      <a:pt x="72" y="226"/>
                    </a:lnTo>
                    <a:lnTo>
                      <a:pt x="56" y="220"/>
                    </a:lnTo>
                    <a:lnTo>
                      <a:pt x="60" y="210"/>
                    </a:lnTo>
                    <a:lnTo>
                      <a:pt x="68" y="204"/>
                    </a:lnTo>
                    <a:lnTo>
                      <a:pt x="72" y="194"/>
                    </a:lnTo>
                    <a:lnTo>
                      <a:pt x="94" y="192"/>
                    </a:lnTo>
                    <a:lnTo>
                      <a:pt x="114" y="206"/>
                    </a:lnTo>
                    <a:lnTo>
                      <a:pt x="120" y="196"/>
                    </a:lnTo>
                    <a:lnTo>
                      <a:pt x="106" y="188"/>
                    </a:lnTo>
                    <a:lnTo>
                      <a:pt x="108" y="178"/>
                    </a:lnTo>
                    <a:lnTo>
                      <a:pt x="110" y="168"/>
                    </a:lnTo>
                    <a:lnTo>
                      <a:pt x="114" y="158"/>
                    </a:lnTo>
                    <a:lnTo>
                      <a:pt x="108" y="144"/>
                    </a:lnTo>
                    <a:lnTo>
                      <a:pt x="120" y="146"/>
                    </a:lnTo>
                    <a:lnTo>
                      <a:pt x="112" y="132"/>
                    </a:lnTo>
                    <a:lnTo>
                      <a:pt x="126" y="116"/>
                    </a:lnTo>
                    <a:lnTo>
                      <a:pt x="128" y="120"/>
                    </a:lnTo>
                    <a:lnTo>
                      <a:pt x="134" y="126"/>
                    </a:lnTo>
                    <a:lnTo>
                      <a:pt x="142" y="130"/>
                    </a:lnTo>
                    <a:lnTo>
                      <a:pt x="144" y="134"/>
                    </a:lnTo>
                    <a:lnTo>
                      <a:pt x="146" y="142"/>
                    </a:lnTo>
                    <a:lnTo>
                      <a:pt x="148" y="156"/>
                    </a:lnTo>
                    <a:lnTo>
                      <a:pt x="152" y="162"/>
                    </a:lnTo>
                    <a:lnTo>
                      <a:pt x="154" y="142"/>
                    </a:lnTo>
                    <a:lnTo>
                      <a:pt x="150" y="130"/>
                    </a:lnTo>
                    <a:lnTo>
                      <a:pt x="180" y="132"/>
                    </a:lnTo>
                    <a:lnTo>
                      <a:pt x="198" y="126"/>
                    </a:lnTo>
                    <a:lnTo>
                      <a:pt x="216" y="110"/>
                    </a:lnTo>
                    <a:lnTo>
                      <a:pt x="192" y="120"/>
                    </a:lnTo>
                    <a:lnTo>
                      <a:pt x="172" y="124"/>
                    </a:lnTo>
                    <a:lnTo>
                      <a:pt x="162" y="120"/>
                    </a:lnTo>
                    <a:lnTo>
                      <a:pt x="172" y="110"/>
                    </a:lnTo>
                    <a:lnTo>
                      <a:pt x="164" y="106"/>
                    </a:lnTo>
                    <a:lnTo>
                      <a:pt x="156" y="116"/>
                    </a:lnTo>
                    <a:lnTo>
                      <a:pt x="152" y="118"/>
                    </a:lnTo>
                    <a:lnTo>
                      <a:pt x="140" y="114"/>
                    </a:lnTo>
                    <a:lnTo>
                      <a:pt x="130" y="108"/>
                    </a:lnTo>
                    <a:lnTo>
                      <a:pt x="144" y="90"/>
                    </a:lnTo>
                    <a:lnTo>
                      <a:pt x="120" y="102"/>
                    </a:lnTo>
                    <a:lnTo>
                      <a:pt x="114" y="94"/>
                    </a:lnTo>
                    <a:lnTo>
                      <a:pt x="112" y="86"/>
                    </a:lnTo>
                    <a:lnTo>
                      <a:pt x="114" y="74"/>
                    </a:lnTo>
                    <a:lnTo>
                      <a:pt x="124" y="52"/>
                    </a:lnTo>
                    <a:lnTo>
                      <a:pt x="110" y="48"/>
                    </a:lnTo>
                    <a:lnTo>
                      <a:pt x="112" y="40"/>
                    </a:lnTo>
                  </a:path>
                </a:pathLst>
              </a:custGeom>
              <a:solidFill>
                <a:schemeClr val="hlink"/>
              </a:solidFill>
              <a:ln w="12700" cap="rnd">
                <a:solidFill>
                  <a:schemeClr val="bg1"/>
                </a:solidFill>
                <a:round/>
                <a:headEnd/>
                <a:tailEnd/>
              </a:ln>
            </p:spPr>
            <p:txBody>
              <a:bodyPr/>
              <a:lstStyle/>
              <a:p>
                <a:endParaRPr lang="en-US"/>
              </a:p>
            </p:txBody>
          </p:sp>
          <p:sp>
            <p:nvSpPr>
              <p:cNvPr id="13724" name="Freeform 483"/>
              <p:cNvSpPr>
                <a:spLocks/>
              </p:cNvSpPr>
              <p:nvPr/>
            </p:nvSpPr>
            <p:spPr bwMode="ltGray">
              <a:xfrm>
                <a:off x="1728" y="660"/>
                <a:ext cx="632" cy="934"/>
              </a:xfrm>
              <a:custGeom>
                <a:avLst/>
                <a:gdLst>
                  <a:gd name="T0" fmla="*/ 115 w 637"/>
                  <a:gd name="T1" fmla="*/ 543 h 835"/>
                  <a:gd name="T2" fmla="*/ 111 w 637"/>
                  <a:gd name="T3" fmla="*/ 471 h 835"/>
                  <a:gd name="T4" fmla="*/ 24 w 637"/>
                  <a:gd name="T5" fmla="*/ 440 h 835"/>
                  <a:gd name="T6" fmla="*/ 10 w 637"/>
                  <a:gd name="T7" fmla="*/ 383 h 835"/>
                  <a:gd name="T8" fmla="*/ 36 w 637"/>
                  <a:gd name="T9" fmla="*/ 352 h 835"/>
                  <a:gd name="T10" fmla="*/ 38 w 637"/>
                  <a:gd name="T11" fmla="*/ 330 h 835"/>
                  <a:gd name="T12" fmla="*/ 14 w 637"/>
                  <a:gd name="T13" fmla="*/ 268 h 835"/>
                  <a:gd name="T14" fmla="*/ 65 w 637"/>
                  <a:gd name="T15" fmla="*/ 249 h 835"/>
                  <a:gd name="T16" fmla="*/ 109 w 637"/>
                  <a:gd name="T17" fmla="*/ 226 h 835"/>
                  <a:gd name="T18" fmla="*/ 101 w 637"/>
                  <a:gd name="T19" fmla="*/ 177 h 835"/>
                  <a:gd name="T20" fmla="*/ 137 w 637"/>
                  <a:gd name="T21" fmla="*/ 138 h 835"/>
                  <a:gd name="T22" fmla="*/ 159 w 637"/>
                  <a:gd name="T23" fmla="*/ 140 h 835"/>
                  <a:gd name="T24" fmla="*/ 179 w 637"/>
                  <a:gd name="T25" fmla="*/ 86 h 835"/>
                  <a:gd name="T26" fmla="*/ 206 w 637"/>
                  <a:gd name="T27" fmla="*/ 73 h 835"/>
                  <a:gd name="T28" fmla="*/ 270 w 637"/>
                  <a:gd name="T29" fmla="*/ 112 h 835"/>
                  <a:gd name="T30" fmla="*/ 292 w 637"/>
                  <a:gd name="T31" fmla="*/ 78 h 835"/>
                  <a:gd name="T32" fmla="*/ 308 w 637"/>
                  <a:gd name="T33" fmla="*/ 91 h 835"/>
                  <a:gd name="T34" fmla="*/ 335 w 637"/>
                  <a:gd name="T35" fmla="*/ 145 h 835"/>
                  <a:gd name="T36" fmla="*/ 341 w 637"/>
                  <a:gd name="T37" fmla="*/ 67 h 835"/>
                  <a:gd name="T38" fmla="*/ 349 w 637"/>
                  <a:gd name="T39" fmla="*/ 31 h 835"/>
                  <a:gd name="T40" fmla="*/ 395 w 637"/>
                  <a:gd name="T41" fmla="*/ 36 h 835"/>
                  <a:gd name="T42" fmla="*/ 431 w 637"/>
                  <a:gd name="T43" fmla="*/ 0 h 835"/>
                  <a:gd name="T44" fmla="*/ 482 w 637"/>
                  <a:gd name="T45" fmla="*/ 17 h 835"/>
                  <a:gd name="T46" fmla="*/ 492 w 637"/>
                  <a:gd name="T47" fmla="*/ 48 h 835"/>
                  <a:gd name="T48" fmla="*/ 514 w 637"/>
                  <a:gd name="T49" fmla="*/ 75 h 835"/>
                  <a:gd name="T50" fmla="*/ 546 w 637"/>
                  <a:gd name="T51" fmla="*/ 120 h 835"/>
                  <a:gd name="T52" fmla="*/ 484 w 637"/>
                  <a:gd name="T53" fmla="*/ 123 h 835"/>
                  <a:gd name="T54" fmla="*/ 429 w 637"/>
                  <a:gd name="T55" fmla="*/ 154 h 835"/>
                  <a:gd name="T56" fmla="*/ 468 w 637"/>
                  <a:gd name="T57" fmla="*/ 138 h 835"/>
                  <a:gd name="T58" fmla="*/ 506 w 637"/>
                  <a:gd name="T59" fmla="*/ 143 h 835"/>
                  <a:gd name="T60" fmla="*/ 488 w 637"/>
                  <a:gd name="T61" fmla="*/ 173 h 835"/>
                  <a:gd name="T62" fmla="*/ 540 w 637"/>
                  <a:gd name="T63" fmla="*/ 149 h 835"/>
                  <a:gd name="T64" fmla="*/ 494 w 637"/>
                  <a:gd name="T65" fmla="*/ 235 h 835"/>
                  <a:gd name="T66" fmla="*/ 565 w 637"/>
                  <a:gd name="T67" fmla="*/ 192 h 835"/>
                  <a:gd name="T68" fmla="*/ 593 w 637"/>
                  <a:gd name="T69" fmla="*/ 166 h 835"/>
                  <a:gd name="T70" fmla="*/ 621 w 637"/>
                  <a:gd name="T71" fmla="*/ 208 h 835"/>
                  <a:gd name="T72" fmla="*/ 595 w 637"/>
                  <a:gd name="T73" fmla="*/ 226 h 835"/>
                  <a:gd name="T74" fmla="*/ 566 w 637"/>
                  <a:gd name="T75" fmla="*/ 252 h 835"/>
                  <a:gd name="T76" fmla="*/ 566 w 637"/>
                  <a:gd name="T77" fmla="*/ 294 h 835"/>
                  <a:gd name="T78" fmla="*/ 538 w 637"/>
                  <a:gd name="T79" fmla="*/ 365 h 835"/>
                  <a:gd name="T80" fmla="*/ 536 w 637"/>
                  <a:gd name="T81" fmla="*/ 489 h 835"/>
                  <a:gd name="T82" fmla="*/ 500 w 637"/>
                  <a:gd name="T83" fmla="*/ 504 h 835"/>
                  <a:gd name="T84" fmla="*/ 520 w 637"/>
                  <a:gd name="T85" fmla="*/ 559 h 835"/>
                  <a:gd name="T86" fmla="*/ 498 w 637"/>
                  <a:gd name="T87" fmla="*/ 638 h 835"/>
                  <a:gd name="T88" fmla="*/ 478 w 637"/>
                  <a:gd name="T89" fmla="*/ 683 h 835"/>
                  <a:gd name="T90" fmla="*/ 476 w 637"/>
                  <a:gd name="T91" fmla="*/ 799 h 835"/>
                  <a:gd name="T92" fmla="*/ 435 w 637"/>
                  <a:gd name="T93" fmla="*/ 790 h 835"/>
                  <a:gd name="T94" fmla="*/ 413 w 637"/>
                  <a:gd name="T95" fmla="*/ 862 h 835"/>
                  <a:gd name="T96" fmla="*/ 355 w 637"/>
                  <a:gd name="T97" fmla="*/ 883 h 835"/>
                  <a:gd name="T98" fmla="*/ 306 w 637"/>
                  <a:gd name="T99" fmla="*/ 949 h 835"/>
                  <a:gd name="T100" fmla="*/ 234 w 637"/>
                  <a:gd name="T101" fmla="*/ 974 h 835"/>
                  <a:gd name="T102" fmla="*/ 206 w 637"/>
                  <a:gd name="T103" fmla="*/ 1044 h 835"/>
                  <a:gd name="T104" fmla="*/ 179 w 637"/>
                  <a:gd name="T105" fmla="*/ 1136 h 835"/>
                  <a:gd name="T106" fmla="*/ 141 w 637"/>
                  <a:gd name="T107" fmla="*/ 1148 h 835"/>
                  <a:gd name="T108" fmla="*/ 97 w 637"/>
                  <a:gd name="T109" fmla="*/ 1073 h 835"/>
                  <a:gd name="T110" fmla="*/ 79 w 637"/>
                  <a:gd name="T111" fmla="*/ 876 h 835"/>
                  <a:gd name="T112" fmla="*/ 131 w 637"/>
                  <a:gd name="T113" fmla="*/ 805 h 835"/>
                  <a:gd name="T114" fmla="*/ 99 w 637"/>
                  <a:gd name="T115" fmla="*/ 730 h 835"/>
                  <a:gd name="T116" fmla="*/ 121 w 637"/>
                  <a:gd name="T117" fmla="*/ 683 h 835"/>
                  <a:gd name="T118" fmla="*/ 113 w 637"/>
                  <a:gd name="T119" fmla="*/ 644 h 83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37"/>
                  <a:gd name="T181" fmla="*/ 0 h 835"/>
                  <a:gd name="T182" fmla="*/ 637 w 637"/>
                  <a:gd name="T183" fmla="*/ 835 h 83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37" h="835">
                    <a:moveTo>
                      <a:pt x="116" y="432"/>
                    </a:moveTo>
                    <a:lnTo>
                      <a:pt x="114" y="396"/>
                    </a:lnTo>
                    <a:lnTo>
                      <a:pt x="118" y="388"/>
                    </a:lnTo>
                    <a:lnTo>
                      <a:pt x="106" y="356"/>
                    </a:lnTo>
                    <a:lnTo>
                      <a:pt x="112" y="346"/>
                    </a:lnTo>
                    <a:lnTo>
                      <a:pt x="114" y="336"/>
                    </a:lnTo>
                    <a:lnTo>
                      <a:pt x="78" y="310"/>
                    </a:lnTo>
                    <a:lnTo>
                      <a:pt x="40" y="306"/>
                    </a:lnTo>
                    <a:lnTo>
                      <a:pt x="24" y="314"/>
                    </a:lnTo>
                    <a:lnTo>
                      <a:pt x="4" y="288"/>
                    </a:lnTo>
                    <a:lnTo>
                      <a:pt x="24" y="282"/>
                    </a:lnTo>
                    <a:lnTo>
                      <a:pt x="10" y="274"/>
                    </a:lnTo>
                    <a:lnTo>
                      <a:pt x="0" y="262"/>
                    </a:lnTo>
                    <a:lnTo>
                      <a:pt x="10" y="250"/>
                    </a:lnTo>
                    <a:lnTo>
                      <a:pt x="36" y="252"/>
                    </a:lnTo>
                    <a:lnTo>
                      <a:pt x="52" y="258"/>
                    </a:lnTo>
                    <a:lnTo>
                      <a:pt x="56" y="248"/>
                    </a:lnTo>
                    <a:lnTo>
                      <a:pt x="38" y="236"/>
                    </a:lnTo>
                    <a:lnTo>
                      <a:pt x="18" y="234"/>
                    </a:lnTo>
                    <a:lnTo>
                      <a:pt x="0" y="204"/>
                    </a:lnTo>
                    <a:lnTo>
                      <a:pt x="14" y="192"/>
                    </a:lnTo>
                    <a:lnTo>
                      <a:pt x="40" y="186"/>
                    </a:lnTo>
                    <a:lnTo>
                      <a:pt x="46" y="182"/>
                    </a:lnTo>
                    <a:lnTo>
                      <a:pt x="68" y="178"/>
                    </a:lnTo>
                    <a:lnTo>
                      <a:pt x="90" y="180"/>
                    </a:lnTo>
                    <a:lnTo>
                      <a:pt x="94" y="182"/>
                    </a:lnTo>
                    <a:lnTo>
                      <a:pt x="112" y="162"/>
                    </a:lnTo>
                    <a:lnTo>
                      <a:pt x="118" y="142"/>
                    </a:lnTo>
                    <a:lnTo>
                      <a:pt x="100" y="138"/>
                    </a:lnTo>
                    <a:lnTo>
                      <a:pt x="104" y="126"/>
                    </a:lnTo>
                    <a:lnTo>
                      <a:pt x="110" y="116"/>
                    </a:lnTo>
                    <a:lnTo>
                      <a:pt x="120" y="110"/>
                    </a:lnTo>
                    <a:lnTo>
                      <a:pt x="140" y="98"/>
                    </a:lnTo>
                    <a:lnTo>
                      <a:pt x="146" y="90"/>
                    </a:lnTo>
                    <a:lnTo>
                      <a:pt x="160" y="92"/>
                    </a:lnTo>
                    <a:lnTo>
                      <a:pt x="162" y="100"/>
                    </a:lnTo>
                    <a:lnTo>
                      <a:pt x="172" y="88"/>
                    </a:lnTo>
                    <a:lnTo>
                      <a:pt x="182" y="82"/>
                    </a:lnTo>
                    <a:lnTo>
                      <a:pt x="182" y="62"/>
                    </a:lnTo>
                    <a:lnTo>
                      <a:pt x="198" y="58"/>
                    </a:lnTo>
                    <a:lnTo>
                      <a:pt x="202" y="80"/>
                    </a:lnTo>
                    <a:lnTo>
                      <a:pt x="212" y="52"/>
                    </a:lnTo>
                    <a:lnTo>
                      <a:pt x="240" y="52"/>
                    </a:lnTo>
                    <a:lnTo>
                      <a:pt x="268" y="42"/>
                    </a:lnTo>
                    <a:lnTo>
                      <a:pt x="276" y="80"/>
                    </a:lnTo>
                    <a:lnTo>
                      <a:pt x="296" y="88"/>
                    </a:lnTo>
                    <a:lnTo>
                      <a:pt x="296" y="68"/>
                    </a:lnTo>
                    <a:lnTo>
                      <a:pt x="298" y="56"/>
                    </a:lnTo>
                    <a:lnTo>
                      <a:pt x="302" y="48"/>
                    </a:lnTo>
                    <a:lnTo>
                      <a:pt x="310" y="54"/>
                    </a:lnTo>
                    <a:lnTo>
                      <a:pt x="314" y="64"/>
                    </a:lnTo>
                    <a:lnTo>
                      <a:pt x="320" y="82"/>
                    </a:lnTo>
                    <a:lnTo>
                      <a:pt x="326" y="100"/>
                    </a:lnTo>
                    <a:lnTo>
                      <a:pt x="344" y="104"/>
                    </a:lnTo>
                    <a:lnTo>
                      <a:pt x="336" y="80"/>
                    </a:lnTo>
                    <a:lnTo>
                      <a:pt x="334" y="44"/>
                    </a:lnTo>
                    <a:lnTo>
                      <a:pt x="350" y="48"/>
                    </a:lnTo>
                    <a:lnTo>
                      <a:pt x="354" y="42"/>
                    </a:lnTo>
                    <a:lnTo>
                      <a:pt x="364" y="36"/>
                    </a:lnTo>
                    <a:lnTo>
                      <a:pt x="358" y="22"/>
                    </a:lnTo>
                    <a:lnTo>
                      <a:pt x="374" y="14"/>
                    </a:lnTo>
                    <a:lnTo>
                      <a:pt x="384" y="12"/>
                    </a:lnTo>
                    <a:lnTo>
                      <a:pt x="404" y="26"/>
                    </a:lnTo>
                    <a:lnTo>
                      <a:pt x="414" y="14"/>
                    </a:lnTo>
                    <a:lnTo>
                      <a:pt x="426" y="6"/>
                    </a:lnTo>
                    <a:lnTo>
                      <a:pt x="440" y="0"/>
                    </a:lnTo>
                    <a:lnTo>
                      <a:pt x="456" y="0"/>
                    </a:lnTo>
                    <a:lnTo>
                      <a:pt x="478" y="6"/>
                    </a:lnTo>
                    <a:lnTo>
                      <a:pt x="494" y="12"/>
                    </a:lnTo>
                    <a:lnTo>
                      <a:pt x="516" y="18"/>
                    </a:lnTo>
                    <a:lnTo>
                      <a:pt x="524" y="24"/>
                    </a:lnTo>
                    <a:lnTo>
                      <a:pt x="504" y="34"/>
                    </a:lnTo>
                    <a:lnTo>
                      <a:pt x="530" y="38"/>
                    </a:lnTo>
                    <a:lnTo>
                      <a:pt x="538" y="44"/>
                    </a:lnTo>
                    <a:lnTo>
                      <a:pt x="526" y="54"/>
                    </a:lnTo>
                    <a:lnTo>
                      <a:pt x="542" y="54"/>
                    </a:lnTo>
                    <a:lnTo>
                      <a:pt x="570" y="74"/>
                    </a:lnTo>
                    <a:lnTo>
                      <a:pt x="558" y="86"/>
                    </a:lnTo>
                    <a:lnTo>
                      <a:pt x="542" y="92"/>
                    </a:lnTo>
                    <a:lnTo>
                      <a:pt x="520" y="90"/>
                    </a:lnTo>
                    <a:lnTo>
                      <a:pt x="496" y="88"/>
                    </a:lnTo>
                    <a:lnTo>
                      <a:pt x="480" y="90"/>
                    </a:lnTo>
                    <a:lnTo>
                      <a:pt x="468" y="96"/>
                    </a:lnTo>
                    <a:lnTo>
                      <a:pt x="438" y="110"/>
                    </a:lnTo>
                    <a:lnTo>
                      <a:pt x="440" y="118"/>
                    </a:lnTo>
                    <a:lnTo>
                      <a:pt x="454" y="110"/>
                    </a:lnTo>
                    <a:lnTo>
                      <a:pt x="480" y="98"/>
                    </a:lnTo>
                    <a:lnTo>
                      <a:pt x="492" y="98"/>
                    </a:lnTo>
                    <a:lnTo>
                      <a:pt x="506" y="100"/>
                    </a:lnTo>
                    <a:lnTo>
                      <a:pt x="518" y="102"/>
                    </a:lnTo>
                    <a:lnTo>
                      <a:pt x="516" y="116"/>
                    </a:lnTo>
                    <a:lnTo>
                      <a:pt x="500" y="118"/>
                    </a:lnTo>
                    <a:lnTo>
                      <a:pt x="500" y="124"/>
                    </a:lnTo>
                    <a:lnTo>
                      <a:pt x="532" y="122"/>
                    </a:lnTo>
                    <a:lnTo>
                      <a:pt x="538" y="104"/>
                    </a:lnTo>
                    <a:lnTo>
                      <a:pt x="552" y="106"/>
                    </a:lnTo>
                    <a:lnTo>
                      <a:pt x="550" y="126"/>
                    </a:lnTo>
                    <a:lnTo>
                      <a:pt x="528" y="144"/>
                    </a:lnTo>
                    <a:lnTo>
                      <a:pt x="506" y="168"/>
                    </a:lnTo>
                    <a:lnTo>
                      <a:pt x="550" y="146"/>
                    </a:lnTo>
                    <a:lnTo>
                      <a:pt x="560" y="130"/>
                    </a:lnTo>
                    <a:lnTo>
                      <a:pt x="578" y="138"/>
                    </a:lnTo>
                    <a:lnTo>
                      <a:pt x="582" y="122"/>
                    </a:lnTo>
                    <a:lnTo>
                      <a:pt x="596" y="118"/>
                    </a:lnTo>
                    <a:lnTo>
                      <a:pt x="608" y="118"/>
                    </a:lnTo>
                    <a:lnTo>
                      <a:pt x="622" y="124"/>
                    </a:lnTo>
                    <a:lnTo>
                      <a:pt x="634" y="142"/>
                    </a:lnTo>
                    <a:lnTo>
                      <a:pt x="636" y="148"/>
                    </a:lnTo>
                    <a:lnTo>
                      <a:pt x="626" y="156"/>
                    </a:lnTo>
                    <a:lnTo>
                      <a:pt x="620" y="164"/>
                    </a:lnTo>
                    <a:lnTo>
                      <a:pt x="610" y="162"/>
                    </a:lnTo>
                    <a:lnTo>
                      <a:pt x="610" y="172"/>
                    </a:lnTo>
                    <a:lnTo>
                      <a:pt x="600" y="182"/>
                    </a:lnTo>
                    <a:lnTo>
                      <a:pt x="580" y="180"/>
                    </a:lnTo>
                    <a:lnTo>
                      <a:pt x="592" y="190"/>
                    </a:lnTo>
                    <a:lnTo>
                      <a:pt x="574" y="200"/>
                    </a:lnTo>
                    <a:lnTo>
                      <a:pt x="580" y="210"/>
                    </a:lnTo>
                    <a:lnTo>
                      <a:pt x="566" y="226"/>
                    </a:lnTo>
                    <a:lnTo>
                      <a:pt x="556" y="242"/>
                    </a:lnTo>
                    <a:lnTo>
                      <a:pt x="550" y="260"/>
                    </a:lnTo>
                    <a:lnTo>
                      <a:pt x="542" y="314"/>
                    </a:lnTo>
                    <a:lnTo>
                      <a:pt x="554" y="330"/>
                    </a:lnTo>
                    <a:lnTo>
                      <a:pt x="548" y="350"/>
                    </a:lnTo>
                    <a:lnTo>
                      <a:pt x="526" y="338"/>
                    </a:lnTo>
                    <a:lnTo>
                      <a:pt x="510" y="344"/>
                    </a:lnTo>
                    <a:lnTo>
                      <a:pt x="512" y="360"/>
                    </a:lnTo>
                    <a:lnTo>
                      <a:pt x="528" y="366"/>
                    </a:lnTo>
                    <a:lnTo>
                      <a:pt x="532" y="382"/>
                    </a:lnTo>
                    <a:lnTo>
                      <a:pt x="532" y="400"/>
                    </a:lnTo>
                    <a:lnTo>
                      <a:pt x="526" y="424"/>
                    </a:lnTo>
                    <a:lnTo>
                      <a:pt x="516" y="444"/>
                    </a:lnTo>
                    <a:lnTo>
                      <a:pt x="510" y="456"/>
                    </a:lnTo>
                    <a:lnTo>
                      <a:pt x="504" y="462"/>
                    </a:lnTo>
                    <a:lnTo>
                      <a:pt x="488" y="472"/>
                    </a:lnTo>
                    <a:lnTo>
                      <a:pt x="490" y="488"/>
                    </a:lnTo>
                    <a:lnTo>
                      <a:pt x="488" y="508"/>
                    </a:lnTo>
                    <a:lnTo>
                      <a:pt x="488" y="548"/>
                    </a:lnTo>
                    <a:lnTo>
                      <a:pt x="488" y="570"/>
                    </a:lnTo>
                    <a:lnTo>
                      <a:pt x="460" y="562"/>
                    </a:lnTo>
                    <a:lnTo>
                      <a:pt x="450" y="538"/>
                    </a:lnTo>
                    <a:lnTo>
                      <a:pt x="444" y="564"/>
                    </a:lnTo>
                    <a:lnTo>
                      <a:pt x="452" y="572"/>
                    </a:lnTo>
                    <a:lnTo>
                      <a:pt x="476" y="580"/>
                    </a:lnTo>
                    <a:lnTo>
                      <a:pt x="422" y="616"/>
                    </a:lnTo>
                    <a:lnTo>
                      <a:pt x="402" y="620"/>
                    </a:lnTo>
                    <a:lnTo>
                      <a:pt x="378" y="628"/>
                    </a:lnTo>
                    <a:lnTo>
                      <a:pt x="364" y="630"/>
                    </a:lnTo>
                    <a:lnTo>
                      <a:pt x="354" y="628"/>
                    </a:lnTo>
                    <a:lnTo>
                      <a:pt x="334" y="648"/>
                    </a:lnTo>
                    <a:lnTo>
                      <a:pt x="312" y="678"/>
                    </a:lnTo>
                    <a:lnTo>
                      <a:pt x="282" y="686"/>
                    </a:lnTo>
                    <a:lnTo>
                      <a:pt x="262" y="688"/>
                    </a:lnTo>
                    <a:lnTo>
                      <a:pt x="240" y="696"/>
                    </a:lnTo>
                    <a:lnTo>
                      <a:pt x="226" y="716"/>
                    </a:lnTo>
                    <a:lnTo>
                      <a:pt x="224" y="734"/>
                    </a:lnTo>
                    <a:lnTo>
                      <a:pt x="212" y="746"/>
                    </a:lnTo>
                    <a:lnTo>
                      <a:pt x="202" y="756"/>
                    </a:lnTo>
                    <a:lnTo>
                      <a:pt x="196" y="770"/>
                    </a:lnTo>
                    <a:lnTo>
                      <a:pt x="182" y="812"/>
                    </a:lnTo>
                    <a:lnTo>
                      <a:pt x="172" y="830"/>
                    </a:lnTo>
                    <a:lnTo>
                      <a:pt x="160" y="834"/>
                    </a:lnTo>
                    <a:lnTo>
                      <a:pt x="144" y="820"/>
                    </a:lnTo>
                    <a:lnTo>
                      <a:pt x="126" y="806"/>
                    </a:lnTo>
                    <a:lnTo>
                      <a:pt x="114" y="806"/>
                    </a:lnTo>
                    <a:lnTo>
                      <a:pt x="100" y="766"/>
                    </a:lnTo>
                    <a:lnTo>
                      <a:pt x="86" y="704"/>
                    </a:lnTo>
                    <a:lnTo>
                      <a:pt x="78" y="656"/>
                    </a:lnTo>
                    <a:lnTo>
                      <a:pt x="82" y="626"/>
                    </a:lnTo>
                    <a:lnTo>
                      <a:pt x="94" y="602"/>
                    </a:lnTo>
                    <a:lnTo>
                      <a:pt x="128" y="580"/>
                    </a:lnTo>
                    <a:lnTo>
                      <a:pt x="134" y="576"/>
                    </a:lnTo>
                    <a:lnTo>
                      <a:pt x="142" y="550"/>
                    </a:lnTo>
                    <a:lnTo>
                      <a:pt x="118" y="546"/>
                    </a:lnTo>
                    <a:lnTo>
                      <a:pt x="102" y="522"/>
                    </a:lnTo>
                    <a:lnTo>
                      <a:pt x="128" y="526"/>
                    </a:lnTo>
                    <a:lnTo>
                      <a:pt x="134" y="516"/>
                    </a:lnTo>
                    <a:lnTo>
                      <a:pt x="124" y="488"/>
                    </a:lnTo>
                    <a:lnTo>
                      <a:pt x="106" y="498"/>
                    </a:lnTo>
                    <a:lnTo>
                      <a:pt x="102" y="482"/>
                    </a:lnTo>
                    <a:lnTo>
                      <a:pt x="116" y="460"/>
                    </a:lnTo>
                    <a:lnTo>
                      <a:pt x="116" y="432"/>
                    </a:lnTo>
                  </a:path>
                </a:pathLst>
              </a:custGeom>
              <a:solidFill>
                <a:schemeClr val="hlink"/>
              </a:solidFill>
              <a:ln w="12700" cap="rnd">
                <a:solidFill>
                  <a:schemeClr val="bg1"/>
                </a:solidFill>
                <a:round/>
                <a:headEnd/>
                <a:tailEnd/>
              </a:ln>
            </p:spPr>
            <p:txBody>
              <a:bodyPr/>
              <a:lstStyle/>
              <a:p>
                <a:endParaRPr lang="en-US"/>
              </a:p>
            </p:txBody>
          </p:sp>
          <p:sp>
            <p:nvSpPr>
              <p:cNvPr id="13725" name="Freeform 484"/>
              <p:cNvSpPr>
                <a:spLocks/>
              </p:cNvSpPr>
              <p:nvPr/>
            </p:nvSpPr>
            <p:spPr bwMode="ltGray">
              <a:xfrm>
                <a:off x="1819" y="1258"/>
                <a:ext cx="29" cy="36"/>
              </a:xfrm>
              <a:custGeom>
                <a:avLst/>
                <a:gdLst>
                  <a:gd name="T0" fmla="*/ 6 w 29"/>
                  <a:gd name="T1" fmla="*/ 0 h 33"/>
                  <a:gd name="T2" fmla="*/ 16 w 29"/>
                  <a:gd name="T3" fmla="*/ 15 h 33"/>
                  <a:gd name="T4" fmla="*/ 28 w 29"/>
                  <a:gd name="T5" fmla="*/ 31 h 33"/>
                  <a:gd name="T6" fmla="*/ 20 w 29"/>
                  <a:gd name="T7" fmla="*/ 41 h 33"/>
                  <a:gd name="T8" fmla="*/ 6 w 29"/>
                  <a:gd name="T9" fmla="*/ 37 h 33"/>
                  <a:gd name="T10" fmla="*/ 0 w 29"/>
                  <a:gd name="T11" fmla="*/ 17 h 33"/>
                  <a:gd name="T12" fmla="*/ 6 w 29"/>
                  <a:gd name="T13" fmla="*/ 0 h 33"/>
                  <a:gd name="T14" fmla="*/ 0 60000 65536"/>
                  <a:gd name="T15" fmla="*/ 0 60000 65536"/>
                  <a:gd name="T16" fmla="*/ 0 60000 65536"/>
                  <a:gd name="T17" fmla="*/ 0 60000 65536"/>
                  <a:gd name="T18" fmla="*/ 0 60000 65536"/>
                  <a:gd name="T19" fmla="*/ 0 60000 65536"/>
                  <a:gd name="T20" fmla="*/ 0 60000 65536"/>
                  <a:gd name="T21" fmla="*/ 0 w 29"/>
                  <a:gd name="T22" fmla="*/ 0 h 33"/>
                  <a:gd name="T23" fmla="*/ 29 w 29"/>
                  <a:gd name="T24" fmla="*/ 33 h 3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 h="33">
                    <a:moveTo>
                      <a:pt x="6" y="0"/>
                    </a:moveTo>
                    <a:lnTo>
                      <a:pt x="16" y="12"/>
                    </a:lnTo>
                    <a:lnTo>
                      <a:pt x="28" y="24"/>
                    </a:lnTo>
                    <a:lnTo>
                      <a:pt x="20" y="32"/>
                    </a:lnTo>
                    <a:lnTo>
                      <a:pt x="6" y="28"/>
                    </a:lnTo>
                    <a:lnTo>
                      <a:pt x="0" y="14"/>
                    </a:lnTo>
                    <a:lnTo>
                      <a:pt x="6" y="0"/>
                    </a:lnTo>
                  </a:path>
                </a:pathLst>
              </a:custGeom>
              <a:solidFill>
                <a:schemeClr val="hlink"/>
              </a:solidFill>
              <a:ln w="12700" cap="rnd">
                <a:solidFill>
                  <a:schemeClr val="bg1"/>
                </a:solidFill>
                <a:round/>
                <a:headEnd/>
                <a:tailEnd/>
              </a:ln>
            </p:spPr>
            <p:txBody>
              <a:bodyPr/>
              <a:lstStyle/>
              <a:p>
                <a:endParaRPr lang="en-US"/>
              </a:p>
            </p:txBody>
          </p:sp>
          <p:sp>
            <p:nvSpPr>
              <p:cNvPr id="13726" name="Freeform 485"/>
              <p:cNvSpPr>
                <a:spLocks/>
              </p:cNvSpPr>
              <p:nvPr/>
            </p:nvSpPr>
            <p:spPr bwMode="ltGray">
              <a:xfrm>
                <a:off x="1050" y="900"/>
                <a:ext cx="142" cy="133"/>
              </a:xfrm>
              <a:custGeom>
                <a:avLst/>
                <a:gdLst>
                  <a:gd name="T0" fmla="*/ 137 w 143"/>
                  <a:gd name="T1" fmla="*/ 82 h 119"/>
                  <a:gd name="T2" fmla="*/ 139 w 143"/>
                  <a:gd name="T3" fmla="*/ 59 h 119"/>
                  <a:gd name="T4" fmla="*/ 137 w 143"/>
                  <a:gd name="T5" fmla="*/ 56 h 119"/>
                  <a:gd name="T6" fmla="*/ 137 w 143"/>
                  <a:gd name="T7" fmla="*/ 42 h 119"/>
                  <a:gd name="T8" fmla="*/ 127 w 143"/>
                  <a:gd name="T9" fmla="*/ 28 h 119"/>
                  <a:gd name="T10" fmla="*/ 121 w 143"/>
                  <a:gd name="T11" fmla="*/ 28 h 119"/>
                  <a:gd name="T12" fmla="*/ 119 w 143"/>
                  <a:gd name="T13" fmla="*/ 31 h 119"/>
                  <a:gd name="T14" fmla="*/ 115 w 143"/>
                  <a:gd name="T15" fmla="*/ 28 h 119"/>
                  <a:gd name="T16" fmla="*/ 113 w 143"/>
                  <a:gd name="T17" fmla="*/ 28 h 119"/>
                  <a:gd name="T18" fmla="*/ 113 w 143"/>
                  <a:gd name="T19" fmla="*/ 22 h 119"/>
                  <a:gd name="T20" fmla="*/ 101 w 143"/>
                  <a:gd name="T21" fmla="*/ 11 h 119"/>
                  <a:gd name="T22" fmla="*/ 99 w 143"/>
                  <a:gd name="T23" fmla="*/ 2 h 119"/>
                  <a:gd name="T24" fmla="*/ 89 w 143"/>
                  <a:gd name="T25" fmla="*/ 0 h 119"/>
                  <a:gd name="T26" fmla="*/ 79 w 143"/>
                  <a:gd name="T27" fmla="*/ 4 h 119"/>
                  <a:gd name="T28" fmla="*/ 60 w 143"/>
                  <a:gd name="T29" fmla="*/ 2 h 119"/>
                  <a:gd name="T30" fmla="*/ 58 w 143"/>
                  <a:gd name="T31" fmla="*/ 22 h 119"/>
                  <a:gd name="T32" fmla="*/ 60 w 143"/>
                  <a:gd name="T33" fmla="*/ 34 h 119"/>
                  <a:gd name="T34" fmla="*/ 52 w 143"/>
                  <a:gd name="T35" fmla="*/ 39 h 119"/>
                  <a:gd name="T36" fmla="*/ 32 w 143"/>
                  <a:gd name="T37" fmla="*/ 64 h 119"/>
                  <a:gd name="T38" fmla="*/ 30 w 143"/>
                  <a:gd name="T39" fmla="*/ 75 h 119"/>
                  <a:gd name="T40" fmla="*/ 24 w 143"/>
                  <a:gd name="T41" fmla="*/ 78 h 119"/>
                  <a:gd name="T42" fmla="*/ 22 w 143"/>
                  <a:gd name="T43" fmla="*/ 86 h 119"/>
                  <a:gd name="T44" fmla="*/ 2 w 143"/>
                  <a:gd name="T45" fmla="*/ 99 h 119"/>
                  <a:gd name="T46" fmla="*/ 0 w 143"/>
                  <a:gd name="T47" fmla="*/ 115 h 119"/>
                  <a:gd name="T48" fmla="*/ 2 w 143"/>
                  <a:gd name="T49" fmla="*/ 126 h 119"/>
                  <a:gd name="T50" fmla="*/ 2 w 143"/>
                  <a:gd name="T51" fmla="*/ 153 h 119"/>
                  <a:gd name="T52" fmla="*/ 0 w 143"/>
                  <a:gd name="T53" fmla="*/ 165 h 119"/>
                  <a:gd name="T54" fmla="*/ 8 w 143"/>
                  <a:gd name="T55" fmla="*/ 165 h 119"/>
                  <a:gd name="T56" fmla="*/ 16 w 143"/>
                  <a:gd name="T57" fmla="*/ 165 h 119"/>
                  <a:gd name="T58" fmla="*/ 20 w 143"/>
                  <a:gd name="T59" fmla="*/ 159 h 119"/>
                  <a:gd name="T60" fmla="*/ 22 w 143"/>
                  <a:gd name="T61" fmla="*/ 153 h 119"/>
                  <a:gd name="T62" fmla="*/ 26 w 143"/>
                  <a:gd name="T63" fmla="*/ 151 h 119"/>
                  <a:gd name="T64" fmla="*/ 26 w 143"/>
                  <a:gd name="T65" fmla="*/ 165 h 119"/>
                  <a:gd name="T66" fmla="*/ 36 w 143"/>
                  <a:gd name="T67" fmla="*/ 165 h 119"/>
                  <a:gd name="T68" fmla="*/ 42 w 143"/>
                  <a:gd name="T69" fmla="*/ 156 h 119"/>
                  <a:gd name="T70" fmla="*/ 46 w 143"/>
                  <a:gd name="T71" fmla="*/ 142 h 119"/>
                  <a:gd name="T72" fmla="*/ 52 w 143"/>
                  <a:gd name="T73" fmla="*/ 134 h 119"/>
                  <a:gd name="T74" fmla="*/ 60 w 143"/>
                  <a:gd name="T75" fmla="*/ 129 h 119"/>
                  <a:gd name="T76" fmla="*/ 66 w 143"/>
                  <a:gd name="T77" fmla="*/ 131 h 119"/>
                  <a:gd name="T78" fmla="*/ 77 w 143"/>
                  <a:gd name="T79" fmla="*/ 106 h 119"/>
                  <a:gd name="T80" fmla="*/ 87 w 143"/>
                  <a:gd name="T81" fmla="*/ 106 h 119"/>
                  <a:gd name="T82" fmla="*/ 117 w 143"/>
                  <a:gd name="T83" fmla="*/ 93 h 119"/>
                  <a:gd name="T84" fmla="*/ 133 w 143"/>
                  <a:gd name="T85" fmla="*/ 89 h 119"/>
                  <a:gd name="T86" fmla="*/ 137 w 143"/>
                  <a:gd name="T87" fmla="*/ 82 h 1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3"/>
                  <a:gd name="T133" fmla="*/ 0 h 119"/>
                  <a:gd name="T134" fmla="*/ 143 w 143"/>
                  <a:gd name="T135" fmla="*/ 119 h 1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3" h="119">
                    <a:moveTo>
                      <a:pt x="140" y="58"/>
                    </a:moveTo>
                    <a:lnTo>
                      <a:pt x="142" y="42"/>
                    </a:lnTo>
                    <a:lnTo>
                      <a:pt x="140" y="40"/>
                    </a:lnTo>
                    <a:lnTo>
                      <a:pt x="140" y="30"/>
                    </a:lnTo>
                    <a:lnTo>
                      <a:pt x="130" y="20"/>
                    </a:lnTo>
                    <a:lnTo>
                      <a:pt x="124" y="20"/>
                    </a:lnTo>
                    <a:lnTo>
                      <a:pt x="122" y="22"/>
                    </a:lnTo>
                    <a:lnTo>
                      <a:pt x="118" y="20"/>
                    </a:lnTo>
                    <a:lnTo>
                      <a:pt x="116" y="20"/>
                    </a:lnTo>
                    <a:lnTo>
                      <a:pt x="116" y="16"/>
                    </a:lnTo>
                    <a:lnTo>
                      <a:pt x="104" y="8"/>
                    </a:lnTo>
                    <a:lnTo>
                      <a:pt x="102" y="2"/>
                    </a:lnTo>
                    <a:lnTo>
                      <a:pt x="92" y="0"/>
                    </a:lnTo>
                    <a:lnTo>
                      <a:pt x="82" y="4"/>
                    </a:lnTo>
                    <a:lnTo>
                      <a:pt x="60" y="2"/>
                    </a:lnTo>
                    <a:lnTo>
                      <a:pt x="58" y="16"/>
                    </a:lnTo>
                    <a:lnTo>
                      <a:pt x="60" y="24"/>
                    </a:lnTo>
                    <a:lnTo>
                      <a:pt x="52" y="28"/>
                    </a:lnTo>
                    <a:lnTo>
                      <a:pt x="32" y="46"/>
                    </a:lnTo>
                    <a:lnTo>
                      <a:pt x="30" y="54"/>
                    </a:lnTo>
                    <a:lnTo>
                      <a:pt x="24" y="56"/>
                    </a:lnTo>
                    <a:lnTo>
                      <a:pt x="22" y="62"/>
                    </a:lnTo>
                    <a:lnTo>
                      <a:pt x="2" y="72"/>
                    </a:lnTo>
                    <a:lnTo>
                      <a:pt x="0" y="82"/>
                    </a:lnTo>
                    <a:lnTo>
                      <a:pt x="2" y="90"/>
                    </a:lnTo>
                    <a:lnTo>
                      <a:pt x="2" y="110"/>
                    </a:lnTo>
                    <a:lnTo>
                      <a:pt x="0" y="118"/>
                    </a:lnTo>
                    <a:lnTo>
                      <a:pt x="8" y="118"/>
                    </a:lnTo>
                    <a:lnTo>
                      <a:pt x="16" y="118"/>
                    </a:lnTo>
                    <a:lnTo>
                      <a:pt x="20" y="114"/>
                    </a:lnTo>
                    <a:lnTo>
                      <a:pt x="22" y="110"/>
                    </a:lnTo>
                    <a:lnTo>
                      <a:pt x="26" y="108"/>
                    </a:lnTo>
                    <a:lnTo>
                      <a:pt x="26" y="118"/>
                    </a:lnTo>
                    <a:lnTo>
                      <a:pt x="36" y="118"/>
                    </a:lnTo>
                    <a:lnTo>
                      <a:pt x="42" y="112"/>
                    </a:lnTo>
                    <a:lnTo>
                      <a:pt x="46" y="102"/>
                    </a:lnTo>
                    <a:lnTo>
                      <a:pt x="52" y="96"/>
                    </a:lnTo>
                    <a:lnTo>
                      <a:pt x="60" y="92"/>
                    </a:lnTo>
                    <a:lnTo>
                      <a:pt x="66" y="94"/>
                    </a:lnTo>
                    <a:lnTo>
                      <a:pt x="80" y="76"/>
                    </a:lnTo>
                    <a:lnTo>
                      <a:pt x="90" y="76"/>
                    </a:lnTo>
                    <a:lnTo>
                      <a:pt x="120" y="66"/>
                    </a:lnTo>
                    <a:lnTo>
                      <a:pt x="136" y="64"/>
                    </a:lnTo>
                    <a:lnTo>
                      <a:pt x="140" y="58"/>
                    </a:lnTo>
                  </a:path>
                </a:pathLst>
              </a:custGeom>
              <a:solidFill>
                <a:schemeClr val="hlink"/>
              </a:solidFill>
              <a:ln w="12700" cap="rnd">
                <a:solidFill>
                  <a:schemeClr val="bg1"/>
                </a:solidFill>
                <a:round/>
                <a:headEnd/>
                <a:tailEnd/>
              </a:ln>
            </p:spPr>
            <p:txBody>
              <a:bodyPr/>
              <a:lstStyle/>
              <a:p>
                <a:endParaRPr lang="en-US"/>
              </a:p>
            </p:txBody>
          </p:sp>
        </p:grpSp>
        <p:sp>
          <p:nvSpPr>
            <p:cNvPr id="13368" name="Freeform 486"/>
            <p:cNvSpPr>
              <a:spLocks/>
            </p:cNvSpPr>
            <p:nvPr/>
          </p:nvSpPr>
          <p:spPr bwMode="ltGray">
            <a:xfrm>
              <a:off x="959" y="2991"/>
              <a:ext cx="20" cy="32"/>
            </a:xfrm>
            <a:custGeom>
              <a:avLst/>
              <a:gdLst>
                <a:gd name="T0" fmla="*/ 11 w 21"/>
                <a:gd name="T1" fmla="*/ 9 h 29"/>
                <a:gd name="T2" fmla="*/ 17 w 21"/>
                <a:gd name="T3" fmla="*/ 29 h 29"/>
                <a:gd name="T4" fmla="*/ 4 w 21"/>
                <a:gd name="T5" fmla="*/ 38 h 29"/>
                <a:gd name="T6" fmla="*/ 6 w 21"/>
                <a:gd name="T7" fmla="*/ 24 h 29"/>
                <a:gd name="T8" fmla="*/ 0 w 21"/>
                <a:gd name="T9" fmla="*/ 0 h 29"/>
                <a:gd name="T10" fmla="*/ 11 w 21"/>
                <a:gd name="T11" fmla="*/ 9 h 29"/>
                <a:gd name="T12" fmla="*/ 0 60000 65536"/>
                <a:gd name="T13" fmla="*/ 0 60000 65536"/>
                <a:gd name="T14" fmla="*/ 0 60000 65536"/>
                <a:gd name="T15" fmla="*/ 0 60000 65536"/>
                <a:gd name="T16" fmla="*/ 0 60000 65536"/>
                <a:gd name="T17" fmla="*/ 0 60000 65536"/>
                <a:gd name="T18" fmla="*/ 0 w 21"/>
                <a:gd name="T19" fmla="*/ 0 h 29"/>
                <a:gd name="T20" fmla="*/ 21 w 21"/>
                <a:gd name="T21" fmla="*/ 29 h 29"/>
              </a:gdLst>
              <a:ahLst/>
              <a:cxnLst>
                <a:cxn ang="T12">
                  <a:pos x="T0" y="T1"/>
                </a:cxn>
                <a:cxn ang="T13">
                  <a:pos x="T2" y="T3"/>
                </a:cxn>
                <a:cxn ang="T14">
                  <a:pos x="T4" y="T5"/>
                </a:cxn>
                <a:cxn ang="T15">
                  <a:pos x="T6" y="T7"/>
                </a:cxn>
                <a:cxn ang="T16">
                  <a:pos x="T8" y="T9"/>
                </a:cxn>
                <a:cxn ang="T17">
                  <a:pos x="T10" y="T11"/>
                </a:cxn>
              </a:cxnLst>
              <a:rect l="T18" t="T19" r="T20" b="T21"/>
              <a:pathLst>
                <a:path w="21" h="29">
                  <a:moveTo>
                    <a:pt x="14" y="6"/>
                  </a:moveTo>
                  <a:lnTo>
                    <a:pt x="20" y="22"/>
                  </a:lnTo>
                  <a:lnTo>
                    <a:pt x="4" y="28"/>
                  </a:lnTo>
                  <a:lnTo>
                    <a:pt x="6" y="18"/>
                  </a:lnTo>
                  <a:lnTo>
                    <a:pt x="0" y="0"/>
                  </a:lnTo>
                  <a:lnTo>
                    <a:pt x="14" y="6"/>
                  </a:lnTo>
                </a:path>
              </a:pathLst>
            </a:custGeom>
            <a:solidFill>
              <a:schemeClr val="hlink"/>
            </a:solidFill>
            <a:ln w="12700" cap="rnd">
              <a:solidFill>
                <a:schemeClr val="bg1"/>
              </a:solidFill>
              <a:round/>
              <a:headEnd/>
              <a:tailEnd/>
            </a:ln>
          </p:spPr>
          <p:txBody>
            <a:bodyPr/>
            <a:lstStyle/>
            <a:p>
              <a:endParaRPr lang="en-US"/>
            </a:p>
          </p:txBody>
        </p:sp>
        <p:sp>
          <p:nvSpPr>
            <p:cNvPr id="13369" name="Oval 487"/>
            <p:cNvSpPr>
              <a:spLocks noChangeArrowheads="1"/>
            </p:cNvSpPr>
            <p:nvPr/>
          </p:nvSpPr>
          <p:spPr bwMode="ltGray">
            <a:xfrm>
              <a:off x="986" y="3001"/>
              <a:ext cx="1" cy="4"/>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370" name="Freeform 488"/>
            <p:cNvSpPr>
              <a:spLocks/>
            </p:cNvSpPr>
            <p:nvPr/>
          </p:nvSpPr>
          <p:spPr bwMode="ltGray">
            <a:xfrm>
              <a:off x="2923" y="2271"/>
              <a:ext cx="34" cy="25"/>
            </a:xfrm>
            <a:custGeom>
              <a:avLst/>
              <a:gdLst>
                <a:gd name="T0" fmla="*/ 10 w 35"/>
                <a:gd name="T1" fmla="*/ 4 h 23"/>
                <a:gd name="T2" fmla="*/ 8 w 35"/>
                <a:gd name="T3" fmla="*/ 11 h 23"/>
                <a:gd name="T4" fmla="*/ 0 w 35"/>
                <a:gd name="T5" fmla="*/ 13 h 23"/>
                <a:gd name="T6" fmla="*/ 0 w 35"/>
                <a:gd name="T7" fmla="*/ 20 h 23"/>
                <a:gd name="T8" fmla="*/ 10 w 35"/>
                <a:gd name="T9" fmla="*/ 28 h 23"/>
                <a:gd name="T10" fmla="*/ 19 w 35"/>
                <a:gd name="T11" fmla="*/ 20 h 23"/>
                <a:gd name="T12" fmla="*/ 25 w 35"/>
                <a:gd name="T13" fmla="*/ 20 h 23"/>
                <a:gd name="T14" fmla="*/ 23 w 35"/>
                <a:gd name="T15" fmla="*/ 13 h 23"/>
                <a:gd name="T16" fmla="*/ 31 w 35"/>
                <a:gd name="T17" fmla="*/ 4 h 23"/>
                <a:gd name="T18" fmla="*/ 29 w 35"/>
                <a:gd name="T19" fmla="*/ 0 h 23"/>
                <a:gd name="T20" fmla="*/ 21 w 35"/>
                <a:gd name="T21" fmla="*/ 9 h 23"/>
                <a:gd name="T22" fmla="*/ 10 w 35"/>
                <a:gd name="T23" fmla="*/ 4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
                <a:gd name="T37" fmla="*/ 0 h 23"/>
                <a:gd name="T38" fmla="*/ 35 w 35"/>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 h="23">
                  <a:moveTo>
                    <a:pt x="10" y="4"/>
                  </a:moveTo>
                  <a:lnTo>
                    <a:pt x="8" y="8"/>
                  </a:lnTo>
                  <a:lnTo>
                    <a:pt x="0" y="10"/>
                  </a:lnTo>
                  <a:lnTo>
                    <a:pt x="0" y="16"/>
                  </a:lnTo>
                  <a:lnTo>
                    <a:pt x="10" y="22"/>
                  </a:lnTo>
                  <a:lnTo>
                    <a:pt x="22" y="16"/>
                  </a:lnTo>
                  <a:lnTo>
                    <a:pt x="28" y="16"/>
                  </a:lnTo>
                  <a:lnTo>
                    <a:pt x="26" y="10"/>
                  </a:lnTo>
                  <a:lnTo>
                    <a:pt x="34" y="4"/>
                  </a:lnTo>
                  <a:lnTo>
                    <a:pt x="32" y="0"/>
                  </a:lnTo>
                  <a:lnTo>
                    <a:pt x="24" y="6"/>
                  </a:lnTo>
                  <a:lnTo>
                    <a:pt x="10" y="4"/>
                  </a:lnTo>
                </a:path>
              </a:pathLst>
            </a:custGeom>
            <a:solidFill>
              <a:schemeClr val="hlink"/>
            </a:solidFill>
            <a:ln w="12700" cap="rnd">
              <a:solidFill>
                <a:schemeClr val="bg1"/>
              </a:solidFill>
              <a:round/>
              <a:headEnd/>
              <a:tailEnd/>
            </a:ln>
          </p:spPr>
          <p:txBody>
            <a:bodyPr/>
            <a:lstStyle/>
            <a:p>
              <a:endParaRPr lang="en-US"/>
            </a:p>
          </p:txBody>
        </p:sp>
        <p:sp>
          <p:nvSpPr>
            <p:cNvPr id="13371" name="Freeform 489"/>
            <p:cNvSpPr>
              <a:spLocks/>
            </p:cNvSpPr>
            <p:nvPr/>
          </p:nvSpPr>
          <p:spPr bwMode="ltGray">
            <a:xfrm>
              <a:off x="2784" y="2264"/>
              <a:ext cx="46" cy="21"/>
            </a:xfrm>
            <a:custGeom>
              <a:avLst/>
              <a:gdLst>
                <a:gd name="T0" fmla="*/ 0 w 47"/>
                <a:gd name="T1" fmla="*/ 0 h 19"/>
                <a:gd name="T2" fmla="*/ 0 w 47"/>
                <a:gd name="T3" fmla="*/ 13 h 19"/>
                <a:gd name="T4" fmla="*/ 2 w 47"/>
                <a:gd name="T5" fmla="*/ 13 h 19"/>
                <a:gd name="T6" fmla="*/ 12 w 47"/>
                <a:gd name="T7" fmla="*/ 13 h 19"/>
                <a:gd name="T8" fmla="*/ 20 w 47"/>
                <a:gd name="T9" fmla="*/ 19 h 19"/>
                <a:gd name="T10" fmla="*/ 22 w 47"/>
                <a:gd name="T11" fmla="*/ 24 h 19"/>
                <a:gd name="T12" fmla="*/ 37 w 47"/>
                <a:gd name="T13" fmla="*/ 24 h 19"/>
                <a:gd name="T14" fmla="*/ 43 w 47"/>
                <a:gd name="T15" fmla="*/ 15 h 19"/>
                <a:gd name="T16" fmla="*/ 43 w 47"/>
                <a:gd name="T17" fmla="*/ 11 h 19"/>
                <a:gd name="T18" fmla="*/ 39 w 47"/>
                <a:gd name="T19" fmla="*/ 15 h 19"/>
                <a:gd name="T20" fmla="*/ 37 w 47"/>
                <a:gd name="T21" fmla="*/ 13 h 19"/>
                <a:gd name="T22" fmla="*/ 33 w 47"/>
                <a:gd name="T23" fmla="*/ 11 h 19"/>
                <a:gd name="T24" fmla="*/ 29 w 47"/>
                <a:gd name="T25" fmla="*/ 9 h 19"/>
                <a:gd name="T26" fmla="*/ 18 w 47"/>
                <a:gd name="T27" fmla="*/ 9 h 19"/>
                <a:gd name="T28" fmla="*/ 14 w 47"/>
                <a:gd name="T29" fmla="*/ 9 h 19"/>
                <a:gd name="T30" fmla="*/ 12 w 47"/>
                <a:gd name="T31" fmla="*/ 2 h 19"/>
                <a:gd name="T32" fmla="*/ 8 w 47"/>
                <a:gd name="T33" fmla="*/ 0 h 19"/>
                <a:gd name="T34" fmla="*/ 0 w 47"/>
                <a:gd name="T35" fmla="*/ 0 h 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7"/>
                <a:gd name="T55" fmla="*/ 0 h 19"/>
                <a:gd name="T56" fmla="*/ 47 w 47"/>
                <a:gd name="T57" fmla="*/ 19 h 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7" h="19">
                  <a:moveTo>
                    <a:pt x="0" y="0"/>
                  </a:moveTo>
                  <a:lnTo>
                    <a:pt x="0" y="10"/>
                  </a:lnTo>
                  <a:lnTo>
                    <a:pt x="2" y="10"/>
                  </a:lnTo>
                  <a:lnTo>
                    <a:pt x="12" y="10"/>
                  </a:lnTo>
                  <a:lnTo>
                    <a:pt x="20" y="14"/>
                  </a:lnTo>
                  <a:lnTo>
                    <a:pt x="22" y="18"/>
                  </a:lnTo>
                  <a:lnTo>
                    <a:pt x="40" y="18"/>
                  </a:lnTo>
                  <a:lnTo>
                    <a:pt x="46" y="12"/>
                  </a:lnTo>
                  <a:lnTo>
                    <a:pt x="46" y="8"/>
                  </a:lnTo>
                  <a:lnTo>
                    <a:pt x="42" y="12"/>
                  </a:lnTo>
                  <a:lnTo>
                    <a:pt x="40" y="10"/>
                  </a:lnTo>
                  <a:lnTo>
                    <a:pt x="36" y="8"/>
                  </a:lnTo>
                  <a:lnTo>
                    <a:pt x="32" y="6"/>
                  </a:lnTo>
                  <a:lnTo>
                    <a:pt x="18" y="6"/>
                  </a:lnTo>
                  <a:lnTo>
                    <a:pt x="14" y="6"/>
                  </a:lnTo>
                  <a:lnTo>
                    <a:pt x="12" y="2"/>
                  </a:lnTo>
                  <a:lnTo>
                    <a:pt x="8"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372" name="Freeform 490"/>
            <p:cNvSpPr>
              <a:spLocks/>
            </p:cNvSpPr>
            <p:nvPr/>
          </p:nvSpPr>
          <p:spPr bwMode="ltGray">
            <a:xfrm>
              <a:off x="2851" y="2253"/>
              <a:ext cx="9" cy="10"/>
            </a:xfrm>
            <a:custGeom>
              <a:avLst/>
              <a:gdLst>
                <a:gd name="T0" fmla="*/ 6 w 9"/>
                <a:gd name="T1" fmla="*/ 0 h 9"/>
                <a:gd name="T2" fmla="*/ 2 w 9"/>
                <a:gd name="T3" fmla="*/ 2 h 9"/>
                <a:gd name="T4" fmla="*/ 0 w 9"/>
                <a:gd name="T5" fmla="*/ 11 h 9"/>
                <a:gd name="T6" fmla="*/ 6 w 9"/>
                <a:gd name="T7" fmla="*/ 9 h 9"/>
                <a:gd name="T8" fmla="*/ 8 w 9"/>
                <a:gd name="T9" fmla="*/ 2 h 9"/>
                <a:gd name="T10" fmla="*/ 6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6" y="0"/>
                  </a:moveTo>
                  <a:lnTo>
                    <a:pt x="2" y="2"/>
                  </a:lnTo>
                  <a:lnTo>
                    <a:pt x="0" y="8"/>
                  </a:lnTo>
                  <a:lnTo>
                    <a:pt x="6" y="6"/>
                  </a:lnTo>
                  <a:lnTo>
                    <a:pt x="8" y="2"/>
                  </a:lnTo>
                  <a:lnTo>
                    <a:pt x="6" y="0"/>
                  </a:lnTo>
                </a:path>
              </a:pathLst>
            </a:custGeom>
            <a:solidFill>
              <a:schemeClr val="hlink"/>
            </a:solidFill>
            <a:ln w="12700" cap="rnd">
              <a:solidFill>
                <a:schemeClr val="bg1"/>
              </a:solidFill>
              <a:round/>
              <a:headEnd/>
              <a:tailEnd/>
            </a:ln>
          </p:spPr>
          <p:txBody>
            <a:bodyPr/>
            <a:lstStyle/>
            <a:p>
              <a:endParaRPr lang="en-US"/>
            </a:p>
          </p:txBody>
        </p:sp>
        <p:sp>
          <p:nvSpPr>
            <p:cNvPr id="13373" name="Freeform 491"/>
            <p:cNvSpPr>
              <a:spLocks/>
            </p:cNvSpPr>
            <p:nvPr/>
          </p:nvSpPr>
          <p:spPr bwMode="ltGray">
            <a:xfrm>
              <a:off x="2623" y="2197"/>
              <a:ext cx="45" cy="34"/>
            </a:xfrm>
            <a:custGeom>
              <a:avLst/>
              <a:gdLst>
                <a:gd name="T0" fmla="*/ 44 w 45"/>
                <a:gd name="T1" fmla="*/ 0 h 31"/>
                <a:gd name="T2" fmla="*/ 42 w 45"/>
                <a:gd name="T3" fmla="*/ 11 h 31"/>
                <a:gd name="T4" fmla="*/ 38 w 45"/>
                <a:gd name="T5" fmla="*/ 18 h 31"/>
                <a:gd name="T6" fmla="*/ 38 w 45"/>
                <a:gd name="T7" fmla="*/ 24 h 31"/>
                <a:gd name="T8" fmla="*/ 40 w 45"/>
                <a:gd name="T9" fmla="*/ 29 h 31"/>
                <a:gd name="T10" fmla="*/ 38 w 45"/>
                <a:gd name="T11" fmla="*/ 32 h 31"/>
                <a:gd name="T12" fmla="*/ 36 w 45"/>
                <a:gd name="T13" fmla="*/ 39 h 31"/>
                <a:gd name="T14" fmla="*/ 34 w 45"/>
                <a:gd name="T15" fmla="*/ 37 h 31"/>
                <a:gd name="T16" fmla="*/ 30 w 45"/>
                <a:gd name="T17" fmla="*/ 37 h 31"/>
                <a:gd name="T18" fmla="*/ 28 w 45"/>
                <a:gd name="T19" fmla="*/ 32 h 31"/>
                <a:gd name="T20" fmla="*/ 18 w 45"/>
                <a:gd name="T21" fmla="*/ 24 h 31"/>
                <a:gd name="T22" fmla="*/ 14 w 45"/>
                <a:gd name="T23" fmla="*/ 24 h 31"/>
                <a:gd name="T24" fmla="*/ 10 w 45"/>
                <a:gd name="T25" fmla="*/ 18 h 31"/>
                <a:gd name="T26" fmla="*/ 4 w 45"/>
                <a:gd name="T27" fmla="*/ 13 h 31"/>
                <a:gd name="T28" fmla="*/ 0 w 45"/>
                <a:gd name="T29" fmla="*/ 9 h 31"/>
                <a:gd name="T30" fmla="*/ 0 w 45"/>
                <a:gd name="T31" fmla="*/ 4 h 31"/>
                <a:gd name="T32" fmla="*/ 8 w 45"/>
                <a:gd name="T33" fmla="*/ 4 h 31"/>
                <a:gd name="T34" fmla="*/ 8 w 45"/>
                <a:gd name="T35" fmla="*/ 0 h 31"/>
                <a:gd name="T36" fmla="*/ 12 w 45"/>
                <a:gd name="T37" fmla="*/ 2 h 31"/>
                <a:gd name="T38" fmla="*/ 14 w 45"/>
                <a:gd name="T39" fmla="*/ 4 h 31"/>
                <a:gd name="T40" fmla="*/ 32 w 45"/>
                <a:gd name="T41" fmla="*/ 4 h 31"/>
                <a:gd name="T42" fmla="*/ 42 w 45"/>
                <a:gd name="T43" fmla="*/ 0 h 31"/>
                <a:gd name="T44" fmla="*/ 44 w 45"/>
                <a:gd name="T45" fmla="*/ 0 h 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5"/>
                <a:gd name="T70" fmla="*/ 0 h 31"/>
                <a:gd name="T71" fmla="*/ 45 w 45"/>
                <a:gd name="T72" fmla="*/ 31 h 3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5" h="31">
                  <a:moveTo>
                    <a:pt x="44" y="0"/>
                  </a:moveTo>
                  <a:lnTo>
                    <a:pt x="42" y="8"/>
                  </a:lnTo>
                  <a:lnTo>
                    <a:pt x="38" y="14"/>
                  </a:lnTo>
                  <a:lnTo>
                    <a:pt x="38" y="18"/>
                  </a:lnTo>
                  <a:lnTo>
                    <a:pt x="40" y="22"/>
                  </a:lnTo>
                  <a:lnTo>
                    <a:pt x="38" y="24"/>
                  </a:lnTo>
                  <a:lnTo>
                    <a:pt x="36" y="30"/>
                  </a:lnTo>
                  <a:lnTo>
                    <a:pt x="34" y="28"/>
                  </a:lnTo>
                  <a:lnTo>
                    <a:pt x="30" y="28"/>
                  </a:lnTo>
                  <a:lnTo>
                    <a:pt x="28" y="24"/>
                  </a:lnTo>
                  <a:lnTo>
                    <a:pt x="18" y="18"/>
                  </a:lnTo>
                  <a:lnTo>
                    <a:pt x="14" y="18"/>
                  </a:lnTo>
                  <a:lnTo>
                    <a:pt x="10" y="14"/>
                  </a:lnTo>
                  <a:lnTo>
                    <a:pt x="4" y="10"/>
                  </a:lnTo>
                  <a:lnTo>
                    <a:pt x="0" y="6"/>
                  </a:lnTo>
                  <a:lnTo>
                    <a:pt x="0" y="4"/>
                  </a:lnTo>
                  <a:lnTo>
                    <a:pt x="8" y="4"/>
                  </a:lnTo>
                  <a:lnTo>
                    <a:pt x="8" y="0"/>
                  </a:lnTo>
                  <a:lnTo>
                    <a:pt x="12" y="2"/>
                  </a:lnTo>
                  <a:lnTo>
                    <a:pt x="14" y="4"/>
                  </a:lnTo>
                  <a:lnTo>
                    <a:pt x="32" y="4"/>
                  </a:lnTo>
                  <a:lnTo>
                    <a:pt x="42" y="0"/>
                  </a:lnTo>
                  <a:lnTo>
                    <a:pt x="44" y="0"/>
                  </a:lnTo>
                </a:path>
              </a:pathLst>
            </a:custGeom>
            <a:solidFill>
              <a:schemeClr val="hlink"/>
            </a:solidFill>
            <a:ln w="12700" cap="rnd">
              <a:solidFill>
                <a:schemeClr val="bg1"/>
              </a:solidFill>
              <a:round/>
              <a:headEnd/>
              <a:tailEnd/>
            </a:ln>
          </p:spPr>
          <p:txBody>
            <a:bodyPr/>
            <a:lstStyle/>
            <a:p>
              <a:endParaRPr lang="en-US"/>
            </a:p>
          </p:txBody>
        </p:sp>
        <p:sp>
          <p:nvSpPr>
            <p:cNvPr id="13374" name="Freeform 492"/>
            <p:cNvSpPr>
              <a:spLocks/>
            </p:cNvSpPr>
            <p:nvPr/>
          </p:nvSpPr>
          <p:spPr bwMode="ltGray">
            <a:xfrm>
              <a:off x="3293" y="2751"/>
              <a:ext cx="20" cy="8"/>
            </a:xfrm>
            <a:custGeom>
              <a:avLst/>
              <a:gdLst>
                <a:gd name="T0" fmla="*/ 17 w 21"/>
                <a:gd name="T1" fmla="*/ 0 h 7"/>
                <a:gd name="T2" fmla="*/ 8 w 21"/>
                <a:gd name="T3" fmla="*/ 0 h 7"/>
                <a:gd name="T4" fmla="*/ 4 w 21"/>
                <a:gd name="T5" fmla="*/ 0 h 7"/>
                <a:gd name="T6" fmla="*/ 0 w 21"/>
                <a:gd name="T7" fmla="*/ 7 h 7"/>
                <a:gd name="T8" fmla="*/ 10 w 21"/>
                <a:gd name="T9" fmla="*/ 9 h 7"/>
                <a:gd name="T10" fmla="*/ 13 w 21"/>
                <a:gd name="T11" fmla="*/ 9 h 7"/>
                <a:gd name="T12" fmla="*/ 17 w 21"/>
                <a:gd name="T13" fmla="*/ 0 h 7"/>
                <a:gd name="T14" fmla="*/ 0 60000 65536"/>
                <a:gd name="T15" fmla="*/ 0 60000 65536"/>
                <a:gd name="T16" fmla="*/ 0 60000 65536"/>
                <a:gd name="T17" fmla="*/ 0 60000 65536"/>
                <a:gd name="T18" fmla="*/ 0 60000 65536"/>
                <a:gd name="T19" fmla="*/ 0 60000 65536"/>
                <a:gd name="T20" fmla="*/ 0 60000 65536"/>
                <a:gd name="T21" fmla="*/ 0 w 21"/>
                <a:gd name="T22" fmla="*/ 0 h 7"/>
                <a:gd name="T23" fmla="*/ 21 w 21"/>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7">
                  <a:moveTo>
                    <a:pt x="20" y="0"/>
                  </a:moveTo>
                  <a:lnTo>
                    <a:pt x="8" y="0"/>
                  </a:lnTo>
                  <a:lnTo>
                    <a:pt x="4" y="0"/>
                  </a:lnTo>
                  <a:lnTo>
                    <a:pt x="0" y="4"/>
                  </a:lnTo>
                  <a:lnTo>
                    <a:pt x="10" y="6"/>
                  </a:lnTo>
                  <a:lnTo>
                    <a:pt x="16" y="6"/>
                  </a:lnTo>
                  <a:lnTo>
                    <a:pt x="20" y="0"/>
                  </a:lnTo>
                </a:path>
              </a:pathLst>
            </a:custGeom>
            <a:solidFill>
              <a:schemeClr val="hlink"/>
            </a:solidFill>
            <a:ln w="12700" cap="rnd">
              <a:solidFill>
                <a:schemeClr val="bg1"/>
              </a:solidFill>
              <a:round/>
              <a:headEnd/>
              <a:tailEnd/>
            </a:ln>
          </p:spPr>
          <p:txBody>
            <a:bodyPr/>
            <a:lstStyle/>
            <a:p>
              <a:endParaRPr lang="en-US"/>
            </a:p>
          </p:txBody>
        </p:sp>
        <p:sp>
          <p:nvSpPr>
            <p:cNvPr id="13375" name="Freeform 493"/>
            <p:cNvSpPr>
              <a:spLocks/>
            </p:cNvSpPr>
            <p:nvPr/>
          </p:nvSpPr>
          <p:spPr bwMode="ltGray">
            <a:xfrm>
              <a:off x="2728" y="2038"/>
              <a:ext cx="154" cy="191"/>
            </a:xfrm>
            <a:custGeom>
              <a:avLst/>
              <a:gdLst>
                <a:gd name="T0" fmla="*/ 36 w 155"/>
                <a:gd name="T1" fmla="*/ 28 h 171"/>
                <a:gd name="T2" fmla="*/ 48 w 155"/>
                <a:gd name="T3" fmla="*/ 20 h 171"/>
                <a:gd name="T4" fmla="*/ 93 w 155"/>
                <a:gd name="T5" fmla="*/ 0 h 171"/>
                <a:gd name="T6" fmla="*/ 103 w 155"/>
                <a:gd name="T7" fmla="*/ 4 h 171"/>
                <a:gd name="T8" fmla="*/ 109 w 155"/>
                <a:gd name="T9" fmla="*/ 13 h 171"/>
                <a:gd name="T10" fmla="*/ 113 w 155"/>
                <a:gd name="T11" fmla="*/ 22 h 171"/>
                <a:gd name="T12" fmla="*/ 119 w 155"/>
                <a:gd name="T13" fmla="*/ 31 h 171"/>
                <a:gd name="T14" fmla="*/ 119 w 155"/>
                <a:gd name="T15" fmla="*/ 36 h 171"/>
                <a:gd name="T16" fmla="*/ 117 w 155"/>
                <a:gd name="T17" fmla="*/ 42 h 171"/>
                <a:gd name="T18" fmla="*/ 115 w 155"/>
                <a:gd name="T19" fmla="*/ 47 h 171"/>
                <a:gd name="T20" fmla="*/ 147 w 155"/>
                <a:gd name="T21" fmla="*/ 61 h 171"/>
                <a:gd name="T22" fmla="*/ 151 w 155"/>
                <a:gd name="T23" fmla="*/ 84 h 171"/>
                <a:gd name="T24" fmla="*/ 139 w 155"/>
                <a:gd name="T25" fmla="*/ 97 h 171"/>
                <a:gd name="T26" fmla="*/ 111 w 155"/>
                <a:gd name="T27" fmla="*/ 95 h 171"/>
                <a:gd name="T28" fmla="*/ 97 w 155"/>
                <a:gd name="T29" fmla="*/ 93 h 171"/>
                <a:gd name="T30" fmla="*/ 89 w 155"/>
                <a:gd name="T31" fmla="*/ 95 h 171"/>
                <a:gd name="T32" fmla="*/ 83 w 155"/>
                <a:gd name="T33" fmla="*/ 126 h 171"/>
                <a:gd name="T34" fmla="*/ 76 w 155"/>
                <a:gd name="T35" fmla="*/ 131 h 171"/>
                <a:gd name="T36" fmla="*/ 76 w 155"/>
                <a:gd name="T37" fmla="*/ 140 h 171"/>
                <a:gd name="T38" fmla="*/ 64 w 155"/>
                <a:gd name="T39" fmla="*/ 136 h 171"/>
                <a:gd name="T40" fmla="*/ 58 w 155"/>
                <a:gd name="T41" fmla="*/ 134 h 171"/>
                <a:gd name="T42" fmla="*/ 50 w 155"/>
                <a:gd name="T43" fmla="*/ 128 h 171"/>
                <a:gd name="T44" fmla="*/ 48 w 155"/>
                <a:gd name="T45" fmla="*/ 136 h 171"/>
                <a:gd name="T46" fmla="*/ 54 w 155"/>
                <a:gd name="T47" fmla="*/ 142 h 171"/>
                <a:gd name="T48" fmla="*/ 54 w 155"/>
                <a:gd name="T49" fmla="*/ 156 h 171"/>
                <a:gd name="T50" fmla="*/ 54 w 155"/>
                <a:gd name="T51" fmla="*/ 162 h 171"/>
                <a:gd name="T52" fmla="*/ 54 w 155"/>
                <a:gd name="T53" fmla="*/ 168 h 171"/>
                <a:gd name="T54" fmla="*/ 60 w 155"/>
                <a:gd name="T55" fmla="*/ 170 h 171"/>
                <a:gd name="T56" fmla="*/ 62 w 155"/>
                <a:gd name="T57" fmla="*/ 181 h 171"/>
                <a:gd name="T58" fmla="*/ 58 w 155"/>
                <a:gd name="T59" fmla="*/ 190 h 171"/>
                <a:gd name="T60" fmla="*/ 52 w 155"/>
                <a:gd name="T61" fmla="*/ 194 h 171"/>
                <a:gd name="T62" fmla="*/ 54 w 155"/>
                <a:gd name="T63" fmla="*/ 210 h 171"/>
                <a:gd name="T64" fmla="*/ 48 w 155"/>
                <a:gd name="T65" fmla="*/ 223 h 171"/>
                <a:gd name="T66" fmla="*/ 50 w 155"/>
                <a:gd name="T67" fmla="*/ 231 h 171"/>
                <a:gd name="T68" fmla="*/ 56 w 155"/>
                <a:gd name="T69" fmla="*/ 237 h 171"/>
                <a:gd name="T70" fmla="*/ 46 w 155"/>
                <a:gd name="T71" fmla="*/ 237 h 171"/>
                <a:gd name="T72" fmla="*/ 36 w 155"/>
                <a:gd name="T73" fmla="*/ 231 h 171"/>
                <a:gd name="T74" fmla="*/ 32 w 155"/>
                <a:gd name="T75" fmla="*/ 214 h 171"/>
                <a:gd name="T76" fmla="*/ 22 w 155"/>
                <a:gd name="T77" fmla="*/ 199 h 171"/>
                <a:gd name="T78" fmla="*/ 12 w 155"/>
                <a:gd name="T79" fmla="*/ 173 h 171"/>
                <a:gd name="T80" fmla="*/ 6 w 155"/>
                <a:gd name="T81" fmla="*/ 151 h 171"/>
                <a:gd name="T82" fmla="*/ 0 w 155"/>
                <a:gd name="T83" fmla="*/ 145 h 171"/>
                <a:gd name="T84" fmla="*/ 4 w 155"/>
                <a:gd name="T85" fmla="*/ 131 h 171"/>
                <a:gd name="T86" fmla="*/ 8 w 155"/>
                <a:gd name="T87" fmla="*/ 122 h 171"/>
                <a:gd name="T88" fmla="*/ 10 w 155"/>
                <a:gd name="T89" fmla="*/ 115 h 171"/>
                <a:gd name="T90" fmla="*/ 16 w 155"/>
                <a:gd name="T91" fmla="*/ 106 h 171"/>
                <a:gd name="T92" fmla="*/ 22 w 155"/>
                <a:gd name="T93" fmla="*/ 95 h 171"/>
                <a:gd name="T94" fmla="*/ 32 w 155"/>
                <a:gd name="T95" fmla="*/ 34 h 171"/>
                <a:gd name="T96" fmla="*/ 36 w 155"/>
                <a:gd name="T97" fmla="*/ 28 h 17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5"/>
                <a:gd name="T148" fmla="*/ 0 h 171"/>
                <a:gd name="T149" fmla="*/ 155 w 155"/>
                <a:gd name="T150" fmla="*/ 171 h 17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5" h="171">
                  <a:moveTo>
                    <a:pt x="36" y="20"/>
                  </a:moveTo>
                  <a:lnTo>
                    <a:pt x="48" y="14"/>
                  </a:lnTo>
                  <a:lnTo>
                    <a:pt x="96" y="0"/>
                  </a:lnTo>
                  <a:lnTo>
                    <a:pt x="106" y="4"/>
                  </a:lnTo>
                  <a:lnTo>
                    <a:pt x="112" y="10"/>
                  </a:lnTo>
                  <a:lnTo>
                    <a:pt x="116" y="16"/>
                  </a:lnTo>
                  <a:lnTo>
                    <a:pt x="122" y="22"/>
                  </a:lnTo>
                  <a:lnTo>
                    <a:pt x="122" y="26"/>
                  </a:lnTo>
                  <a:lnTo>
                    <a:pt x="120" y="30"/>
                  </a:lnTo>
                  <a:lnTo>
                    <a:pt x="118" y="34"/>
                  </a:lnTo>
                  <a:lnTo>
                    <a:pt x="150" y="44"/>
                  </a:lnTo>
                  <a:lnTo>
                    <a:pt x="154" y="60"/>
                  </a:lnTo>
                  <a:lnTo>
                    <a:pt x="142" y="70"/>
                  </a:lnTo>
                  <a:lnTo>
                    <a:pt x="114" y="68"/>
                  </a:lnTo>
                  <a:lnTo>
                    <a:pt x="100" y="66"/>
                  </a:lnTo>
                  <a:lnTo>
                    <a:pt x="92" y="68"/>
                  </a:lnTo>
                  <a:lnTo>
                    <a:pt x="86" y="90"/>
                  </a:lnTo>
                  <a:lnTo>
                    <a:pt x="76" y="94"/>
                  </a:lnTo>
                  <a:lnTo>
                    <a:pt x="76" y="100"/>
                  </a:lnTo>
                  <a:lnTo>
                    <a:pt x="64" y="98"/>
                  </a:lnTo>
                  <a:lnTo>
                    <a:pt x="58" y="96"/>
                  </a:lnTo>
                  <a:lnTo>
                    <a:pt x="50" y="92"/>
                  </a:lnTo>
                  <a:lnTo>
                    <a:pt x="48" y="98"/>
                  </a:lnTo>
                  <a:lnTo>
                    <a:pt x="54" y="102"/>
                  </a:lnTo>
                  <a:lnTo>
                    <a:pt x="54" y="112"/>
                  </a:lnTo>
                  <a:lnTo>
                    <a:pt x="54" y="116"/>
                  </a:lnTo>
                  <a:lnTo>
                    <a:pt x="54" y="120"/>
                  </a:lnTo>
                  <a:lnTo>
                    <a:pt x="60" y="122"/>
                  </a:lnTo>
                  <a:lnTo>
                    <a:pt x="62" y="130"/>
                  </a:lnTo>
                  <a:lnTo>
                    <a:pt x="58" y="136"/>
                  </a:lnTo>
                  <a:lnTo>
                    <a:pt x="52" y="140"/>
                  </a:lnTo>
                  <a:lnTo>
                    <a:pt x="54" y="150"/>
                  </a:lnTo>
                  <a:lnTo>
                    <a:pt x="48" y="160"/>
                  </a:lnTo>
                  <a:lnTo>
                    <a:pt x="50" y="166"/>
                  </a:lnTo>
                  <a:lnTo>
                    <a:pt x="56" y="170"/>
                  </a:lnTo>
                  <a:lnTo>
                    <a:pt x="46" y="170"/>
                  </a:lnTo>
                  <a:lnTo>
                    <a:pt x="36" y="166"/>
                  </a:lnTo>
                  <a:lnTo>
                    <a:pt x="32" y="154"/>
                  </a:lnTo>
                  <a:lnTo>
                    <a:pt x="22" y="142"/>
                  </a:lnTo>
                  <a:lnTo>
                    <a:pt x="12" y="124"/>
                  </a:lnTo>
                  <a:lnTo>
                    <a:pt x="6" y="108"/>
                  </a:lnTo>
                  <a:lnTo>
                    <a:pt x="0" y="104"/>
                  </a:lnTo>
                  <a:lnTo>
                    <a:pt x="4" y="94"/>
                  </a:lnTo>
                  <a:lnTo>
                    <a:pt x="8" y="88"/>
                  </a:lnTo>
                  <a:lnTo>
                    <a:pt x="10" y="82"/>
                  </a:lnTo>
                  <a:lnTo>
                    <a:pt x="16" y="76"/>
                  </a:lnTo>
                  <a:lnTo>
                    <a:pt x="22" y="68"/>
                  </a:lnTo>
                  <a:lnTo>
                    <a:pt x="32" y="24"/>
                  </a:lnTo>
                  <a:lnTo>
                    <a:pt x="36" y="20"/>
                  </a:lnTo>
                </a:path>
              </a:pathLst>
            </a:custGeom>
            <a:solidFill>
              <a:schemeClr val="hlink"/>
            </a:solidFill>
            <a:ln w="12700" cap="rnd">
              <a:solidFill>
                <a:schemeClr val="bg1"/>
              </a:solidFill>
              <a:round/>
              <a:headEnd/>
              <a:tailEnd/>
            </a:ln>
          </p:spPr>
          <p:txBody>
            <a:bodyPr/>
            <a:lstStyle/>
            <a:p>
              <a:endParaRPr lang="en-US"/>
            </a:p>
          </p:txBody>
        </p:sp>
        <p:sp>
          <p:nvSpPr>
            <p:cNvPr id="13376" name="Freeform 494"/>
            <p:cNvSpPr>
              <a:spLocks/>
            </p:cNvSpPr>
            <p:nvPr/>
          </p:nvSpPr>
          <p:spPr bwMode="ltGray">
            <a:xfrm>
              <a:off x="2600" y="1875"/>
              <a:ext cx="160" cy="99"/>
            </a:xfrm>
            <a:custGeom>
              <a:avLst/>
              <a:gdLst>
                <a:gd name="T0" fmla="*/ 64 w 161"/>
                <a:gd name="T1" fmla="*/ 4 h 89"/>
                <a:gd name="T2" fmla="*/ 72 w 161"/>
                <a:gd name="T3" fmla="*/ 13 h 89"/>
                <a:gd name="T4" fmla="*/ 123 w 161"/>
                <a:gd name="T5" fmla="*/ 52 h 89"/>
                <a:gd name="T6" fmla="*/ 129 w 161"/>
                <a:gd name="T7" fmla="*/ 52 h 89"/>
                <a:gd name="T8" fmla="*/ 135 w 161"/>
                <a:gd name="T9" fmla="*/ 49 h 89"/>
                <a:gd name="T10" fmla="*/ 139 w 161"/>
                <a:gd name="T11" fmla="*/ 49 h 89"/>
                <a:gd name="T12" fmla="*/ 143 w 161"/>
                <a:gd name="T13" fmla="*/ 52 h 89"/>
                <a:gd name="T14" fmla="*/ 147 w 161"/>
                <a:gd name="T15" fmla="*/ 52 h 89"/>
                <a:gd name="T16" fmla="*/ 147 w 161"/>
                <a:gd name="T17" fmla="*/ 58 h 89"/>
                <a:gd name="T18" fmla="*/ 151 w 161"/>
                <a:gd name="T19" fmla="*/ 61 h 89"/>
                <a:gd name="T20" fmla="*/ 153 w 161"/>
                <a:gd name="T21" fmla="*/ 69 h 89"/>
                <a:gd name="T22" fmla="*/ 157 w 161"/>
                <a:gd name="T23" fmla="*/ 75 h 89"/>
                <a:gd name="T24" fmla="*/ 157 w 161"/>
                <a:gd name="T25" fmla="*/ 80 h 89"/>
                <a:gd name="T26" fmla="*/ 157 w 161"/>
                <a:gd name="T27" fmla="*/ 88 h 89"/>
                <a:gd name="T28" fmla="*/ 155 w 161"/>
                <a:gd name="T29" fmla="*/ 97 h 89"/>
                <a:gd name="T30" fmla="*/ 149 w 161"/>
                <a:gd name="T31" fmla="*/ 97 h 89"/>
                <a:gd name="T32" fmla="*/ 141 w 161"/>
                <a:gd name="T33" fmla="*/ 88 h 89"/>
                <a:gd name="T34" fmla="*/ 135 w 161"/>
                <a:gd name="T35" fmla="*/ 86 h 89"/>
                <a:gd name="T36" fmla="*/ 131 w 161"/>
                <a:gd name="T37" fmla="*/ 90 h 89"/>
                <a:gd name="T38" fmla="*/ 123 w 161"/>
                <a:gd name="T39" fmla="*/ 97 h 89"/>
                <a:gd name="T40" fmla="*/ 101 w 161"/>
                <a:gd name="T41" fmla="*/ 101 h 89"/>
                <a:gd name="T42" fmla="*/ 101 w 161"/>
                <a:gd name="T43" fmla="*/ 108 h 89"/>
                <a:gd name="T44" fmla="*/ 101 w 161"/>
                <a:gd name="T45" fmla="*/ 110 h 89"/>
                <a:gd name="T46" fmla="*/ 97 w 161"/>
                <a:gd name="T47" fmla="*/ 112 h 89"/>
                <a:gd name="T48" fmla="*/ 95 w 161"/>
                <a:gd name="T49" fmla="*/ 115 h 89"/>
                <a:gd name="T50" fmla="*/ 91 w 161"/>
                <a:gd name="T51" fmla="*/ 119 h 89"/>
                <a:gd name="T52" fmla="*/ 89 w 161"/>
                <a:gd name="T53" fmla="*/ 119 h 89"/>
                <a:gd name="T54" fmla="*/ 87 w 161"/>
                <a:gd name="T55" fmla="*/ 119 h 89"/>
                <a:gd name="T56" fmla="*/ 76 w 161"/>
                <a:gd name="T57" fmla="*/ 121 h 89"/>
                <a:gd name="T58" fmla="*/ 64 w 161"/>
                <a:gd name="T59" fmla="*/ 119 h 89"/>
                <a:gd name="T60" fmla="*/ 44 w 161"/>
                <a:gd name="T61" fmla="*/ 115 h 89"/>
                <a:gd name="T62" fmla="*/ 22 w 161"/>
                <a:gd name="T63" fmla="*/ 101 h 89"/>
                <a:gd name="T64" fmla="*/ 0 w 161"/>
                <a:gd name="T65" fmla="*/ 66 h 89"/>
                <a:gd name="T66" fmla="*/ 0 w 161"/>
                <a:gd name="T67" fmla="*/ 36 h 89"/>
                <a:gd name="T68" fmla="*/ 22 w 161"/>
                <a:gd name="T69" fmla="*/ 11 h 89"/>
                <a:gd name="T70" fmla="*/ 46 w 161"/>
                <a:gd name="T71" fmla="*/ 0 h 89"/>
                <a:gd name="T72" fmla="*/ 64 w 161"/>
                <a:gd name="T73" fmla="*/ 4 h 8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1"/>
                <a:gd name="T112" fmla="*/ 0 h 89"/>
                <a:gd name="T113" fmla="*/ 161 w 161"/>
                <a:gd name="T114" fmla="*/ 89 h 8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1" h="89">
                  <a:moveTo>
                    <a:pt x="64" y="4"/>
                  </a:moveTo>
                  <a:lnTo>
                    <a:pt x="72" y="10"/>
                  </a:lnTo>
                  <a:lnTo>
                    <a:pt x="126" y="38"/>
                  </a:lnTo>
                  <a:lnTo>
                    <a:pt x="132" y="38"/>
                  </a:lnTo>
                  <a:lnTo>
                    <a:pt x="138" y="36"/>
                  </a:lnTo>
                  <a:lnTo>
                    <a:pt x="142" y="36"/>
                  </a:lnTo>
                  <a:lnTo>
                    <a:pt x="146" y="38"/>
                  </a:lnTo>
                  <a:lnTo>
                    <a:pt x="150" y="38"/>
                  </a:lnTo>
                  <a:lnTo>
                    <a:pt x="150" y="42"/>
                  </a:lnTo>
                  <a:lnTo>
                    <a:pt x="154" y="44"/>
                  </a:lnTo>
                  <a:lnTo>
                    <a:pt x="156" y="50"/>
                  </a:lnTo>
                  <a:lnTo>
                    <a:pt x="160" y="54"/>
                  </a:lnTo>
                  <a:lnTo>
                    <a:pt x="160" y="58"/>
                  </a:lnTo>
                  <a:lnTo>
                    <a:pt x="160" y="64"/>
                  </a:lnTo>
                  <a:lnTo>
                    <a:pt x="158" y="70"/>
                  </a:lnTo>
                  <a:lnTo>
                    <a:pt x="152" y="70"/>
                  </a:lnTo>
                  <a:lnTo>
                    <a:pt x="144" y="64"/>
                  </a:lnTo>
                  <a:lnTo>
                    <a:pt x="138" y="62"/>
                  </a:lnTo>
                  <a:lnTo>
                    <a:pt x="134" y="66"/>
                  </a:lnTo>
                  <a:lnTo>
                    <a:pt x="126" y="70"/>
                  </a:lnTo>
                  <a:lnTo>
                    <a:pt x="104" y="74"/>
                  </a:lnTo>
                  <a:lnTo>
                    <a:pt x="104" y="78"/>
                  </a:lnTo>
                  <a:lnTo>
                    <a:pt x="104" y="80"/>
                  </a:lnTo>
                  <a:lnTo>
                    <a:pt x="100" y="82"/>
                  </a:lnTo>
                  <a:lnTo>
                    <a:pt x="98" y="84"/>
                  </a:lnTo>
                  <a:lnTo>
                    <a:pt x="94" y="86"/>
                  </a:lnTo>
                  <a:lnTo>
                    <a:pt x="92" y="86"/>
                  </a:lnTo>
                  <a:lnTo>
                    <a:pt x="90" y="86"/>
                  </a:lnTo>
                  <a:lnTo>
                    <a:pt x="76" y="88"/>
                  </a:lnTo>
                  <a:lnTo>
                    <a:pt x="64" y="86"/>
                  </a:lnTo>
                  <a:lnTo>
                    <a:pt x="44" y="84"/>
                  </a:lnTo>
                  <a:lnTo>
                    <a:pt x="22" y="74"/>
                  </a:lnTo>
                  <a:lnTo>
                    <a:pt x="0" y="48"/>
                  </a:lnTo>
                  <a:lnTo>
                    <a:pt x="0" y="26"/>
                  </a:lnTo>
                  <a:lnTo>
                    <a:pt x="22" y="8"/>
                  </a:lnTo>
                  <a:lnTo>
                    <a:pt x="46" y="0"/>
                  </a:lnTo>
                  <a:lnTo>
                    <a:pt x="64" y="4"/>
                  </a:lnTo>
                </a:path>
              </a:pathLst>
            </a:custGeom>
            <a:solidFill>
              <a:schemeClr val="hlink"/>
            </a:solidFill>
            <a:ln w="12700" cap="rnd">
              <a:solidFill>
                <a:schemeClr val="bg1"/>
              </a:solidFill>
              <a:round/>
              <a:headEnd/>
              <a:tailEnd/>
            </a:ln>
          </p:spPr>
          <p:txBody>
            <a:bodyPr/>
            <a:lstStyle/>
            <a:p>
              <a:endParaRPr lang="en-US"/>
            </a:p>
          </p:txBody>
        </p:sp>
        <p:sp>
          <p:nvSpPr>
            <p:cNvPr id="13377" name="Freeform 495"/>
            <p:cNvSpPr>
              <a:spLocks/>
            </p:cNvSpPr>
            <p:nvPr/>
          </p:nvSpPr>
          <p:spPr bwMode="ltGray">
            <a:xfrm>
              <a:off x="2626" y="1785"/>
              <a:ext cx="155" cy="151"/>
            </a:xfrm>
            <a:custGeom>
              <a:avLst/>
              <a:gdLst>
                <a:gd name="T0" fmla="*/ 8 w 155"/>
                <a:gd name="T1" fmla="*/ 36 h 135"/>
                <a:gd name="T2" fmla="*/ 20 w 155"/>
                <a:gd name="T3" fmla="*/ 22 h 135"/>
                <a:gd name="T4" fmla="*/ 26 w 155"/>
                <a:gd name="T5" fmla="*/ 20 h 135"/>
                <a:gd name="T6" fmla="*/ 62 w 155"/>
                <a:gd name="T7" fmla="*/ 0 h 135"/>
                <a:gd name="T8" fmla="*/ 70 w 155"/>
                <a:gd name="T9" fmla="*/ 9 h 135"/>
                <a:gd name="T10" fmla="*/ 74 w 155"/>
                <a:gd name="T11" fmla="*/ 13 h 135"/>
                <a:gd name="T12" fmla="*/ 78 w 155"/>
                <a:gd name="T13" fmla="*/ 20 h 135"/>
                <a:gd name="T14" fmla="*/ 82 w 155"/>
                <a:gd name="T15" fmla="*/ 20 h 135"/>
                <a:gd name="T16" fmla="*/ 86 w 155"/>
                <a:gd name="T17" fmla="*/ 17 h 135"/>
                <a:gd name="T18" fmla="*/ 94 w 155"/>
                <a:gd name="T19" fmla="*/ 13 h 135"/>
                <a:gd name="T20" fmla="*/ 100 w 155"/>
                <a:gd name="T21" fmla="*/ 11 h 135"/>
                <a:gd name="T22" fmla="*/ 106 w 155"/>
                <a:gd name="T23" fmla="*/ 11 h 135"/>
                <a:gd name="T24" fmla="*/ 114 w 155"/>
                <a:gd name="T25" fmla="*/ 11 h 135"/>
                <a:gd name="T26" fmla="*/ 124 w 155"/>
                <a:gd name="T27" fmla="*/ 11 h 135"/>
                <a:gd name="T28" fmla="*/ 132 w 155"/>
                <a:gd name="T29" fmla="*/ 11 h 135"/>
                <a:gd name="T30" fmla="*/ 140 w 155"/>
                <a:gd name="T31" fmla="*/ 11 h 135"/>
                <a:gd name="T32" fmla="*/ 142 w 155"/>
                <a:gd name="T33" fmla="*/ 25 h 135"/>
                <a:gd name="T34" fmla="*/ 148 w 155"/>
                <a:gd name="T35" fmla="*/ 39 h 135"/>
                <a:gd name="T36" fmla="*/ 150 w 155"/>
                <a:gd name="T37" fmla="*/ 54 h 135"/>
                <a:gd name="T38" fmla="*/ 148 w 155"/>
                <a:gd name="T39" fmla="*/ 73 h 135"/>
                <a:gd name="T40" fmla="*/ 144 w 155"/>
                <a:gd name="T41" fmla="*/ 82 h 135"/>
                <a:gd name="T42" fmla="*/ 146 w 155"/>
                <a:gd name="T43" fmla="*/ 93 h 135"/>
                <a:gd name="T44" fmla="*/ 150 w 155"/>
                <a:gd name="T45" fmla="*/ 102 h 135"/>
                <a:gd name="T46" fmla="*/ 152 w 155"/>
                <a:gd name="T47" fmla="*/ 115 h 135"/>
                <a:gd name="T48" fmla="*/ 154 w 155"/>
                <a:gd name="T49" fmla="*/ 126 h 135"/>
                <a:gd name="T50" fmla="*/ 150 w 155"/>
                <a:gd name="T51" fmla="*/ 140 h 135"/>
                <a:gd name="T52" fmla="*/ 140 w 155"/>
                <a:gd name="T53" fmla="*/ 143 h 135"/>
                <a:gd name="T54" fmla="*/ 136 w 155"/>
                <a:gd name="T55" fmla="*/ 154 h 135"/>
                <a:gd name="T56" fmla="*/ 134 w 155"/>
                <a:gd name="T57" fmla="*/ 166 h 135"/>
                <a:gd name="T58" fmla="*/ 134 w 155"/>
                <a:gd name="T59" fmla="*/ 179 h 135"/>
                <a:gd name="T60" fmla="*/ 132 w 155"/>
                <a:gd name="T61" fmla="*/ 188 h 135"/>
                <a:gd name="T62" fmla="*/ 122 w 155"/>
                <a:gd name="T63" fmla="*/ 179 h 135"/>
                <a:gd name="T64" fmla="*/ 112 w 155"/>
                <a:gd name="T65" fmla="*/ 170 h 135"/>
                <a:gd name="T66" fmla="*/ 106 w 155"/>
                <a:gd name="T67" fmla="*/ 173 h 135"/>
                <a:gd name="T68" fmla="*/ 100 w 155"/>
                <a:gd name="T69" fmla="*/ 177 h 135"/>
                <a:gd name="T70" fmla="*/ 86 w 155"/>
                <a:gd name="T71" fmla="*/ 168 h 135"/>
                <a:gd name="T72" fmla="*/ 80 w 155"/>
                <a:gd name="T73" fmla="*/ 168 h 135"/>
                <a:gd name="T74" fmla="*/ 74 w 155"/>
                <a:gd name="T75" fmla="*/ 168 h 135"/>
                <a:gd name="T76" fmla="*/ 70 w 155"/>
                <a:gd name="T77" fmla="*/ 162 h 135"/>
                <a:gd name="T78" fmla="*/ 66 w 155"/>
                <a:gd name="T79" fmla="*/ 154 h 135"/>
                <a:gd name="T80" fmla="*/ 62 w 155"/>
                <a:gd name="T81" fmla="*/ 149 h 135"/>
                <a:gd name="T82" fmla="*/ 52 w 155"/>
                <a:gd name="T83" fmla="*/ 140 h 135"/>
                <a:gd name="T84" fmla="*/ 32 w 155"/>
                <a:gd name="T85" fmla="*/ 140 h 135"/>
                <a:gd name="T86" fmla="*/ 30 w 155"/>
                <a:gd name="T87" fmla="*/ 131 h 135"/>
                <a:gd name="T88" fmla="*/ 30 w 155"/>
                <a:gd name="T89" fmla="*/ 123 h 135"/>
                <a:gd name="T90" fmla="*/ 28 w 155"/>
                <a:gd name="T91" fmla="*/ 120 h 135"/>
                <a:gd name="T92" fmla="*/ 24 w 155"/>
                <a:gd name="T93" fmla="*/ 120 h 135"/>
                <a:gd name="T94" fmla="*/ 20 w 155"/>
                <a:gd name="T95" fmla="*/ 120 h 135"/>
                <a:gd name="T96" fmla="*/ 18 w 155"/>
                <a:gd name="T97" fmla="*/ 120 h 135"/>
                <a:gd name="T98" fmla="*/ 12 w 155"/>
                <a:gd name="T99" fmla="*/ 120 h 135"/>
                <a:gd name="T100" fmla="*/ 4 w 155"/>
                <a:gd name="T101" fmla="*/ 117 h 135"/>
                <a:gd name="T102" fmla="*/ 0 w 155"/>
                <a:gd name="T103" fmla="*/ 50 h 135"/>
                <a:gd name="T104" fmla="*/ 8 w 155"/>
                <a:gd name="T105" fmla="*/ 36 h 13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55"/>
                <a:gd name="T160" fmla="*/ 0 h 135"/>
                <a:gd name="T161" fmla="*/ 155 w 155"/>
                <a:gd name="T162" fmla="*/ 135 h 135"/>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55" h="135">
                  <a:moveTo>
                    <a:pt x="8" y="26"/>
                  </a:moveTo>
                  <a:lnTo>
                    <a:pt x="20" y="16"/>
                  </a:lnTo>
                  <a:lnTo>
                    <a:pt x="26" y="14"/>
                  </a:lnTo>
                  <a:lnTo>
                    <a:pt x="62" y="0"/>
                  </a:lnTo>
                  <a:lnTo>
                    <a:pt x="70" y="6"/>
                  </a:lnTo>
                  <a:lnTo>
                    <a:pt x="74" y="10"/>
                  </a:lnTo>
                  <a:lnTo>
                    <a:pt x="78" y="14"/>
                  </a:lnTo>
                  <a:lnTo>
                    <a:pt x="82" y="14"/>
                  </a:lnTo>
                  <a:lnTo>
                    <a:pt x="86" y="12"/>
                  </a:lnTo>
                  <a:lnTo>
                    <a:pt x="94" y="10"/>
                  </a:lnTo>
                  <a:lnTo>
                    <a:pt x="100" y="8"/>
                  </a:lnTo>
                  <a:lnTo>
                    <a:pt x="106" y="8"/>
                  </a:lnTo>
                  <a:lnTo>
                    <a:pt x="114" y="8"/>
                  </a:lnTo>
                  <a:lnTo>
                    <a:pt x="124" y="8"/>
                  </a:lnTo>
                  <a:lnTo>
                    <a:pt x="132" y="8"/>
                  </a:lnTo>
                  <a:lnTo>
                    <a:pt x="140" y="8"/>
                  </a:lnTo>
                  <a:lnTo>
                    <a:pt x="142" y="18"/>
                  </a:lnTo>
                  <a:lnTo>
                    <a:pt x="148" y="28"/>
                  </a:lnTo>
                  <a:lnTo>
                    <a:pt x="150" y="38"/>
                  </a:lnTo>
                  <a:lnTo>
                    <a:pt x="148" y="52"/>
                  </a:lnTo>
                  <a:lnTo>
                    <a:pt x="144" y="58"/>
                  </a:lnTo>
                  <a:lnTo>
                    <a:pt x="146" y="66"/>
                  </a:lnTo>
                  <a:lnTo>
                    <a:pt x="150" y="72"/>
                  </a:lnTo>
                  <a:lnTo>
                    <a:pt x="152" y="82"/>
                  </a:lnTo>
                  <a:lnTo>
                    <a:pt x="154" y="90"/>
                  </a:lnTo>
                  <a:lnTo>
                    <a:pt x="150" y="100"/>
                  </a:lnTo>
                  <a:lnTo>
                    <a:pt x="140" y="102"/>
                  </a:lnTo>
                  <a:lnTo>
                    <a:pt x="136" y="110"/>
                  </a:lnTo>
                  <a:lnTo>
                    <a:pt x="134" y="118"/>
                  </a:lnTo>
                  <a:lnTo>
                    <a:pt x="134" y="128"/>
                  </a:lnTo>
                  <a:lnTo>
                    <a:pt x="132" y="134"/>
                  </a:lnTo>
                  <a:lnTo>
                    <a:pt x="122" y="128"/>
                  </a:lnTo>
                  <a:lnTo>
                    <a:pt x="112" y="122"/>
                  </a:lnTo>
                  <a:lnTo>
                    <a:pt x="106" y="124"/>
                  </a:lnTo>
                  <a:lnTo>
                    <a:pt x="100" y="126"/>
                  </a:lnTo>
                  <a:lnTo>
                    <a:pt x="86" y="120"/>
                  </a:lnTo>
                  <a:lnTo>
                    <a:pt x="80" y="120"/>
                  </a:lnTo>
                  <a:lnTo>
                    <a:pt x="74" y="120"/>
                  </a:lnTo>
                  <a:lnTo>
                    <a:pt x="70" y="116"/>
                  </a:lnTo>
                  <a:lnTo>
                    <a:pt x="66" y="110"/>
                  </a:lnTo>
                  <a:lnTo>
                    <a:pt x="62" y="106"/>
                  </a:lnTo>
                  <a:lnTo>
                    <a:pt x="52" y="100"/>
                  </a:lnTo>
                  <a:lnTo>
                    <a:pt x="32" y="100"/>
                  </a:lnTo>
                  <a:lnTo>
                    <a:pt x="30" y="94"/>
                  </a:lnTo>
                  <a:lnTo>
                    <a:pt x="30" y="88"/>
                  </a:lnTo>
                  <a:lnTo>
                    <a:pt x="28" y="86"/>
                  </a:lnTo>
                  <a:lnTo>
                    <a:pt x="24" y="86"/>
                  </a:lnTo>
                  <a:lnTo>
                    <a:pt x="20" y="86"/>
                  </a:lnTo>
                  <a:lnTo>
                    <a:pt x="18" y="86"/>
                  </a:lnTo>
                  <a:lnTo>
                    <a:pt x="12" y="86"/>
                  </a:lnTo>
                  <a:lnTo>
                    <a:pt x="4" y="84"/>
                  </a:lnTo>
                  <a:lnTo>
                    <a:pt x="0" y="36"/>
                  </a:lnTo>
                  <a:lnTo>
                    <a:pt x="8" y="26"/>
                  </a:lnTo>
                </a:path>
              </a:pathLst>
            </a:custGeom>
            <a:solidFill>
              <a:schemeClr val="hlink"/>
            </a:solidFill>
            <a:ln w="12700" cap="rnd">
              <a:solidFill>
                <a:schemeClr val="bg1"/>
              </a:solidFill>
              <a:round/>
              <a:headEnd/>
              <a:tailEnd/>
            </a:ln>
          </p:spPr>
          <p:txBody>
            <a:bodyPr/>
            <a:lstStyle/>
            <a:p>
              <a:endParaRPr lang="en-US"/>
            </a:p>
          </p:txBody>
        </p:sp>
        <p:sp>
          <p:nvSpPr>
            <p:cNvPr id="13378" name="Freeform 496"/>
            <p:cNvSpPr>
              <a:spLocks/>
            </p:cNvSpPr>
            <p:nvPr/>
          </p:nvSpPr>
          <p:spPr bwMode="ltGray">
            <a:xfrm>
              <a:off x="2539" y="1709"/>
              <a:ext cx="47" cy="115"/>
            </a:xfrm>
            <a:custGeom>
              <a:avLst/>
              <a:gdLst>
                <a:gd name="T0" fmla="*/ 0 w 47"/>
                <a:gd name="T1" fmla="*/ 131 h 103"/>
                <a:gd name="T2" fmla="*/ 6 w 47"/>
                <a:gd name="T3" fmla="*/ 125 h 103"/>
                <a:gd name="T4" fmla="*/ 10 w 47"/>
                <a:gd name="T5" fmla="*/ 93 h 103"/>
                <a:gd name="T6" fmla="*/ 8 w 47"/>
                <a:gd name="T7" fmla="*/ 84 h 103"/>
                <a:gd name="T8" fmla="*/ 6 w 47"/>
                <a:gd name="T9" fmla="*/ 82 h 103"/>
                <a:gd name="T10" fmla="*/ 2 w 47"/>
                <a:gd name="T11" fmla="*/ 78 h 103"/>
                <a:gd name="T12" fmla="*/ 2 w 47"/>
                <a:gd name="T13" fmla="*/ 73 h 103"/>
                <a:gd name="T14" fmla="*/ 0 w 47"/>
                <a:gd name="T15" fmla="*/ 61 h 103"/>
                <a:gd name="T16" fmla="*/ 0 w 47"/>
                <a:gd name="T17" fmla="*/ 56 h 103"/>
                <a:gd name="T18" fmla="*/ 0 w 47"/>
                <a:gd name="T19" fmla="*/ 47 h 103"/>
                <a:gd name="T20" fmla="*/ 2 w 47"/>
                <a:gd name="T21" fmla="*/ 39 h 103"/>
                <a:gd name="T22" fmla="*/ 10 w 47"/>
                <a:gd name="T23" fmla="*/ 28 h 103"/>
                <a:gd name="T24" fmla="*/ 18 w 47"/>
                <a:gd name="T25" fmla="*/ 13 h 103"/>
                <a:gd name="T26" fmla="*/ 26 w 47"/>
                <a:gd name="T27" fmla="*/ 2 h 103"/>
                <a:gd name="T28" fmla="*/ 36 w 47"/>
                <a:gd name="T29" fmla="*/ 0 h 103"/>
                <a:gd name="T30" fmla="*/ 40 w 47"/>
                <a:gd name="T31" fmla="*/ 2 h 103"/>
                <a:gd name="T32" fmla="*/ 42 w 47"/>
                <a:gd name="T33" fmla="*/ 11 h 103"/>
                <a:gd name="T34" fmla="*/ 40 w 47"/>
                <a:gd name="T35" fmla="*/ 20 h 103"/>
                <a:gd name="T36" fmla="*/ 38 w 47"/>
                <a:gd name="T37" fmla="*/ 25 h 103"/>
                <a:gd name="T38" fmla="*/ 32 w 47"/>
                <a:gd name="T39" fmla="*/ 28 h 103"/>
                <a:gd name="T40" fmla="*/ 36 w 47"/>
                <a:gd name="T41" fmla="*/ 33 h 103"/>
                <a:gd name="T42" fmla="*/ 42 w 47"/>
                <a:gd name="T43" fmla="*/ 39 h 103"/>
                <a:gd name="T44" fmla="*/ 46 w 47"/>
                <a:gd name="T45" fmla="*/ 41 h 103"/>
                <a:gd name="T46" fmla="*/ 46 w 47"/>
                <a:gd name="T47" fmla="*/ 52 h 103"/>
                <a:gd name="T48" fmla="*/ 42 w 47"/>
                <a:gd name="T49" fmla="*/ 58 h 103"/>
                <a:gd name="T50" fmla="*/ 36 w 47"/>
                <a:gd name="T51" fmla="*/ 61 h 103"/>
                <a:gd name="T52" fmla="*/ 34 w 47"/>
                <a:gd name="T53" fmla="*/ 70 h 103"/>
                <a:gd name="T54" fmla="*/ 40 w 47"/>
                <a:gd name="T55" fmla="*/ 75 h 103"/>
                <a:gd name="T56" fmla="*/ 46 w 47"/>
                <a:gd name="T57" fmla="*/ 86 h 103"/>
                <a:gd name="T58" fmla="*/ 44 w 47"/>
                <a:gd name="T59" fmla="*/ 95 h 103"/>
                <a:gd name="T60" fmla="*/ 34 w 47"/>
                <a:gd name="T61" fmla="*/ 97 h 103"/>
                <a:gd name="T62" fmla="*/ 34 w 47"/>
                <a:gd name="T63" fmla="*/ 108 h 103"/>
                <a:gd name="T64" fmla="*/ 34 w 47"/>
                <a:gd name="T65" fmla="*/ 119 h 103"/>
                <a:gd name="T66" fmla="*/ 10 w 47"/>
                <a:gd name="T67" fmla="*/ 142 h 103"/>
                <a:gd name="T68" fmla="*/ 0 w 47"/>
                <a:gd name="T69" fmla="*/ 131 h 10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7"/>
                <a:gd name="T106" fmla="*/ 0 h 103"/>
                <a:gd name="T107" fmla="*/ 47 w 47"/>
                <a:gd name="T108" fmla="*/ 103 h 10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7" h="103">
                  <a:moveTo>
                    <a:pt x="0" y="94"/>
                  </a:moveTo>
                  <a:lnTo>
                    <a:pt x="6" y="90"/>
                  </a:lnTo>
                  <a:lnTo>
                    <a:pt x="10" y="66"/>
                  </a:lnTo>
                  <a:lnTo>
                    <a:pt x="8" y="60"/>
                  </a:lnTo>
                  <a:lnTo>
                    <a:pt x="6" y="58"/>
                  </a:lnTo>
                  <a:lnTo>
                    <a:pt x="2" y="56"/>
                  </a:lnTo>
                  <a:lnTo>
                    <a:pt x="2" y="52"/>
                  </a:lnTo>
                  <a:lnTo>
                    <a:pt x="0" y="44"/>
                  </a:lnTo>
                  <a:lnTo>
                    <a:pt x="0" y="40"/>
                  </a:lnTo>
                  <a:lnTo>
                    <a:pt x="0" y="34"/>
                  </a:lnTo>
                  <a:lnTo>
                    <a:pt x="2" y="28"/>
                  </a:lnTo>
                  <a:lnTo>
                    <a:pt x="10" y="20"/>
                  </a:lnTo>
                  <a:lnTo>
                    <a:pt x="18" y="10"/>
                  </a:lnTo>
                  <a:lnTo>
                    <a:pt x="26" y="2"/>
                  </a:lnTo>
                  <a:lnTo>
                    <a:pt x="36" y="0"/>
                  </a:lnTo>
                  <a:lnTo>
                    <a:pt x="40" y="2"/>
                  </a:lnTo>
                  <a:lnTo>
                    <a:pt x="42" y="8"/>
                  </a:lnTo>
                  <a:lnTo>
                    <a:pt x="40" y="14"/>
                  </a:lnTo>
                  <a:lnTo>
                    <a:pt x="38" y="18"/>
                  </a:lnTo>
                  <a:lnTo>
                    <a:pt x="32" y="20"/>
                  </a:lnTo>
                  <a:lnTo>
                    <a:pt x="36" y="24"/>
                  </a:lnTo>
                  <a:lnTo>
                    <a:pt x="42" y="28"/>
                  </a:lnTo>
                  <a:lnTo>
                    <a:pt x="46" y="30"/>
                  </a:lnTo>
                  <a:lnTo>
                    <a:pt x="46" y="38"/>
                  </a:lnTo>
                  <a:lnTo>
                    <a:pt x="42" y="42"/>
                  </a:lnTo>
                  <a:lnTo>
                    <a:pt x="36" y="44"/>
                  </a:lnTo>
                  <a:lnTo>
                    <a:pt x="34" y="50"/>
                  </a:lnTo>
                  <a:lnTo>
                    <a:pt x="40" y="54"/>
                  </a:lnTo>
                  <a:lnTo>
                    <a:pt x="46" y="62"/>
                  </a:lnTo>
                  <a:lnTo>
                    <a:pt x="44" y="68"/>
                  </a:lnTo>
                  <a:lnTo>
                    <a:pt x="34" y="70"/>
                  </a:lnTo>
                  <a:lnTo>
                    <a:pt x="34" y="78"/>
                  </a:lnTo>
                  <a:lnTo>
                    <a:pt x="34" y="86"/>
                  </a:lnTo>
                  <a:lnTo>
                    <a:pt x="10" y="102"/>
                  </a:lnTo>
                  <a:lnTo>
                    <a:pt x="0" y="94"/>
                  </a:lnTo>
                </a:path>
              </a:pathLst>
            </a:custGeom>
            <a:solidFill>
              <a:schemeClr val="hlink"/>
            </a:solidFill>
            <a:ln w="12700" cap="rnd">
              <a:solidFill>
                <a:schemeClr val="bg1"/>
              </a:solidFill>
              <a:round/>
              <a:headEnd/>
              <a:tailEnd/>
            </a:ln>
          </p:spPr>
          <p:txBody>
            <a:bodyPr/>
            <a:lstStyle/>
            <a:p>
              <a:endParaRPr lang="en-US"/>
            </a:p>
          </p:txBody>
        </p:sp>
        <p:sp>
          <p:nvSpPr>
            <p:cNvPr id="13379" name="Freeform 497"/>
            <p:cNvSpPr>
              <a:spLocks/>
            </p:cNvSpPr>
            <p:nvPr/>
          </p:nvSpPr>
          <p:spPr bwMode="ltGray">
            <a:xfrm>
              <a:off x="2272" y="1784"/>
              <a:ext cx="58" cy="89"/>
            </a:xfrm>
            <a:custGeom>
              <a:avLst/>
              <a:gdLst>
                <a:gd name="T0" fmla="*/ 48 w 59"/>
                <a:gd name="T1" fmla="*/ 92 h 79"/>
                <a:gd name="T2" fmla="*/ 43 w 59"/>
                <a:gd name="T3" fmla="*/ 92 h 79"/>
                <a:gd name="T4" fmla="*/ 26 w 59"/>
                <a:gd name="T5" fmla="*/ 104 h 79"/>
                <a:gd name="T6" fmla="*/ 23 w 59"/>
                <a:gd name="T7" fmla="*/ 109 h 79"/>
                <a:gd name="T8" fmla="*/ 18 w 59"/>
                <a:gd name="T9" fmla="*/ 109 h 79"/>
                <a:gd name="T10" fmla="*/ 12 w 59"/>
                <a:gd name="T11" fmla="*/ 112 h 79"/>
                <a:gd name="T12" fmla="*/ 9 w 59"/>
                <a:gd name="T13" fmla="*/ 106 h 79"/>
                <a:gd name="T14" fmla="*/ 5 w 59"/>
                <a:gd name="T15" fmla="*/ 101 h 79"/>
                <a:gd name="T16" fmla="*/ 0 w 59"/>
                <a:gd name="T17" fmla="*/ 92 h 79"/>
                <a:gd name="T18" fmla="*/ 2 w 59"/>
                <a:gd name="T19" fmla="*/ 87 h 79"/>
                <a:gd name="T20" fmla="*/ 7 w 59"/>
                <a:gd name="T21" fmla="*/ 82 h 79"/>
                <a:gd name="T22" fmla="*/ 12 w 59"/>
                <a:gd name="T23" fmla="*/ 80 h 79"/>
                <a:gd name="T24" fmla="*/ 14 w 59"/>
                <a:gd name="T25" fmla="*/ 72 h 79"/>
                <a:gd name="T26" fmla="*/ 18 w 59"/>
                <a:gd name="T27" fmla="*/ 64 h 79"/>
                <a:gd name="T28" fmla="*/ 14 w 59"/>
                <a:gd name="T29" fmla="*/ 57 h 79"/>
                <a:gd name="T30" fmla="*/ 7 w 59"/>
                <a:gd name="T31" fmla="*/ 54 h 79"/>
                <a:gd name="T32" fmla="*/ 5 w 59"/>
                <a:gd name="T33" fmla="*/ 48 h 79"/>
                <a:gd name="T34" fmla="*/ 4 w 59"/>
                <a:gd name="T35" fmla="*/ 42 h 79"/>
                <a:gd name="T36" fmla="*/ 9 w 59"/>
                <a:gd name="T37" fmla="*/ 36 h 79"/>
                <a:gd name="T38" fmla="*/ 5 w 59"/>
                <a:gd name="T39" fmla="*/ 29 h 79"/>
                <a:gd name="T40" fmla="*/ 9 w 59"/>
                <a:gd name="T41" fmla="*/ 23 h 79"/>
                <a:gd name="T42" fmla="*/ 21 w 59"/>
                <a:gd name="T43" fmla="*/ 16 h 79"/>
                <a:gd name="T44" fmla="*/ 26 w 59"/>
                <a:gd name="T45" fmla="*/ 10 h 79"/>
                <a:gd name="T46" fmla="*/ 29 w 59"/>
                <a:gd name="T47" fmla="*/ 8 h 79"/>
                <a:gd name="T48" fmla="*/ 32 w 59"/>
                <a:gd name="T49" fmla="*/ 0 h 79"/>
                <a:gd name="T50" fmla="*/ 36 w 59"/>
                <a:gd name="T51" fmla="*/ 0 h 79"/>
                <a:gd name="T52" fmla="*/ 39 w 59"/>
                <a:gd name="T53" fmla="*/ 0 h 79"/>
                <a:gd name="T54" fmla="*/ 41 w 59"/>
                <a:gd name="T55" fmla="*/ 7 h 79"/>
                <a:gd name="T56" fmla="*/ 39 w 59"/>
                <a:gd name="T57" fmla="*/ 10 h 79"/>
                <a:gd name="T58" fmla="*/ 36 w 59"/>
                <a:gd name="T59" fmla="*/ 16 h 79"/>
                <a:gd name="T60" fmla="*/ 32 w 59"/>
                <a:gd name="T61" fmla="*/ 21 h 79"/>
                <a:gd name="T62" fmla="*/ 32 w 59"/>
                <a:gd name="T63" fmla="*/ 29 h 79"/>
                <a:gd name="T64" fmla="*/ 34 w 59"/>
                <a:gd name="T65" fmla="*/ 32 h 79"/>
                <a:gd name="T66" fmla="*/ 39 w 59"/>
                <a:gd name="T67" fmla="*/ 36 h 79"/>
                <a:gd name="T68" fmla="*/ 46 w 59"/>
                <a:gd name="T69" fmla="*/ 36 h 79"/>
                <a:gd name="T70" fmla="*/ 53 w 59"/>
                <a:gd name="T71" fmla="*/ 36 h 79"/>
                <a:gd name="T72" fmla="*/ 55 w 59"/>
                <a:gd name="T73" fmla="*/ 47 h 79"/>
                <a:gd name="T74" fmla="*/ 55 w 59"/>
                <a:gd name="T75" fmla="*/ 60 h 79"/>
                <a:gd name="T76" fmla="*/ 55 w 59"/>
                <a:gd name="T77" fmla="*/ 70 h 79"/>
                <a:gd name="T78" fmla="*/ 53 w 59"/>
                <a:gd name="T79" fmla="*/ 80 h 79"/>
                <a:gd name="T80" fmla="*/ 51 w 59"/>
                <a:gd name="T81" fmla="*/ 89 h 79"/>
                <a:gd name="T82" fmla="*/ 48 w 59"/>
                <a:gd name="T83" fmla="*/ 92 h 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79"/>
                <a:gd name="T128" fmla="*/ 59 w 59"/>
                <a:gd name="T129" fmla="*/ 79 h 7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79">
                  <a:moveTo>
                    <a:pt x="51" y="65"/>
                  </a:moveTo>
                  <a:lnTo>
                    <a:pt x="46" y="65"/>
                  </a:lnTo>
                  <a:lnTo>
                    <a:pt x="26" y="73"/>
                  </a:lnTo>
                  <a:lnTo>
                    <a:pt x="23" y="76"/>
                  </a:lnTo>
                  <a:lnTo>
                    <a:pt x="18" y="76"/>
                  </a:lnTo>
                  <a:lnTo>
                    <a:pt x="12" y="78"/>
                  </a:lnTo>
                  <a:lnTo>
                    <a:pt x="9" y="74"/>
                  </a:lnTo>
                  <a:lnTo>
                    <a:pt x="5" y="71"/>
                  </a:lnTo>
                  <a:lnTo>
                    <a:pt x="0" y="65"/>
                  </a:lnTo>
                  <a:lnTo>
                    <a:pt x="2" y="60"/>
                  </a:lnTo>
                  <a:lnTo>
                    <a:pt x="7" y="58"/>
                  </a:lnTo>
                  <a:lnTo>
                    <a:pt x="12" y="56"/>
                  </a:lnTo>
                  <a:lnTo>
                    <a:pt x="14" y="51"/>
                  </a:lnTo>
                  <a:lnTo>
                    <a:pt x="18" y="45"/>
                  </a:lnTo>
                  <a:lnTo>
                    <a:pt x="14" y="40"/>
                  </a:lnTo>
                  <a:lnTo>
                    <a:pt x="7" y="38"/>
                  </a:lnTo>
                  <a:lnTo>
                    <a:pt x="5" y="34"/>
                  </a:lnTo>
                  <a:lnTo>
                    <a:pt x="4" y="29"/>
                  </a:lnTo>
                  <a:lnTo>
                    <a:pt x="9" y="25"/>
                  </a:lnTo>
                  <a:lnTo>
                    <a:pt x="5" y="20"/>
                  </a:lnTo>
                  <a:lnTo>
                    <a:pt x="9" y="16"/>
                  </a:lnTo>
                  <a:lnTo>
                    <a:pt x="21" y="11"/>
                  </a:lnTo>
                  <a:lnTo>
                    <a:pt x="26" y="7"/>
                  </a:lnTo>
                  <a:lnTo>
                    <a:pt x="32" y="5"/>
                  </a:lnTo>
                  <a:lnTo>
                    <a:pt x="35" y="0"/>
                  </a:lnTo>
                  <a:lnTo>
                    <a:pt x="39" y="0"/>
                  </a:lnTo>
                  <a:lnTo>
                    <a:pt x="42" y="0"/>
                  </a:lnTo>
                  <a:lnTo>
                    <a:pt x="44" y="4"/>
                  </a:lnTo>
                  <a:lnTo>
                    <a:pt x="42" y="7"/>
                  </a:lnTo>
                  <a:lnTo>
                    <a:pt x="39" y="11"/>
                  </a:lnTo>
                  <a:lnTo>
                    <a:pt x="35" y="15"/>
                  </a:lnTo>
                  <a:lnTo>
                    <a:pt x="35" y="20"/>
                  </a:lnTo>
                  <a:lnTo>
                    <a:pt x="37" y="22"/>
                  </a:lnTo>
                  <a:lnTo>
                    <a:pt x="42" y="25"/>
                  </a:lnTo>
                  <a:lnTo>
                    <a:pt x="49" y="25"/>
                  </a:lnTo>
                  <a:lnTo>
                    <a:pt x="56" y="25"/>
                  </a:lnTo>
                  <a:lnTo>
                    <a:pt x="58" y="33"/>
                  </a:lnTo>
                  <a:lnTo>
                    <a:pt x="58" y="42"/>
                  </a:lnTo>
                  <a:lnTo>
                    <a:pt x="58" y="49"/>
                  </a:lnTo>
                  <a:lnTo>
                    <a:pt x="56" y="56"/>
                  </a:lnTo>
                  <a:lnTo>
                    <a:pt x="54" y="62"/>
                  </a:lnTo>
                  <a:lnTo>
                    <a:pt x="51" y="65"/>
                  </a:lnTo>
                </a:path>
              </a:pathLst>
            </a:custGeom>
            <a:solidFill>
              <a:schemeClr val="hlink"/>
            </a:solidFill>
            <a:ln w="12700" cap="rnd">
              <a:solidFill>
                <a:schemeClr val="bg1"/>
              </a:solidFill>
              <a:round/>
              <a:headEnd/>
              <a:tailEnd/>
            </a:ln>
          </p:spPr>
          <p:txBody>
            <a:bodyPr/>
            <a:lstStyle/>
            <a:p>
              <a:endParaRPr lang="en-US"/>
            </a:p>
          </p:txBody>
        </p:sp>
        <p:grpSp>
          <p:nvGrpSpPr>
            <p:cNvPr id="6" name="Group 498"/>
            <p:cNvGrpSpPr>
              <a:grpSpLocks/>
            </p:cNvGrpSpPr>
            <p:nvPr/>
          </p:nvGrpSpPr>
          <p:grpSpPr bwMode="auto">
            <a:xfrm>
              <a:off x="2271" y="1781"/>
              <a:ext cx="75" cy="99"/>
              <a:chOff x="2410" y="1591"/>
              <a:chExt cx="75" cy="99"/>
            </a:xfrm>
          </p:grpSpPr>
          <p:sp>
            <p:nvSpPr>
              <p:cNvPr id="13684" name="Freeform 499"/>
              <p:cNvSpPr>
                <a:spLocks/>
              </p:cNvSpPr>
              <p:nvPr/>
            </p:nvSpPr>
            <p:spPr bwMode="ltGray">
              <a:xfrm>
                <a:off x="2443" y="1591"/>
                <a:ext cx="42" cy="43"/>
              </a:xfrm>
              <a:custGeom>
                <a:avLst/>
                <a:gdLst>
                  <a:gd name="T0" fmla="*/ 12 w 41"/>
                  <a:gd name="T1" fmla="*/ 2 h 39"/>
                  <a:gd name="T2" fmla="*/ 18 w 41"/>
                  <a:gd name="T3" fmla="*/ 0 h 39"/>
                  <a:gd name="T4" fmla="*/ 31 w 41"/>
                  <a:gd name="T5" fmla="*/ 2 h 39"/>
                  <a:gd name="T6" fmla="*/ 37 w 41"/>
                  <a:gd name="T7" fmla="*/ 4 h 39"/>
                  <a:gd name="T8" fmla="*/ 39 w 41"/>
                  <a:gd name="T9" fmla="*/ 13 h 39"/>
                  <a:gd name="T10" fmla="*/ 41 w 41"/>
                  <a:gd name="T11" fmla="*/ 19 h 39"/>
                  <a:gd name="T12" fmla="*/ 43 w 41"/>
                  <a:gd name="T13" fmla="*/ 24 h 39"/>
                  <a:gd name="T14" fmla="*/ 43 w 41"/>
                  <a:gd name="T15" fmla="*/ 29 h 39"/>
                  <a:gd name="T16" fmla="*/ 41 w 41"/>
                  <a:gd name="T17" fmla="*/ 35 h 39"/>
                  <a:gd name="T18" fmla="*/ 39 w 41"/>
                  <a:gd name="T19" fmla="*/ 37 h 39"/>
                  <a:gd name="T20" fmla="*/ 39 w 41"/>
                  <a:gd name="T21" fmla="*/ 40 h 39"/>
                  <a:gd name="T22" fmla="*/ 35 w 41"/>
                  <a:gd name="T23" fmla="*/ 43 h 39"/>
                  <a:gd name="T24" fmla="*/ 33 w 41"/>
                  <a:gd name="T25" fmla="*/ 43 h 39"/>
                  <a:gd name="T26" fmla="*/ 27 w 41"/>
                  <a:gd name="T27" fmla="*/ 45 h 39"/>
                  <a:gd name="T28" fmla="*/ 10 w 41"/>
                  <a:gd name="T29" fmla="*/ 51 h 39"/>
                  <a:gd name="T30" fmla="*/ 2 w 41"/>
                  <a:gd name="T31" fmla="*/ 32 h 39"/>
                  <a:gd name="T32" fmla="*/ 0 w 41"/>
                  <a:gd name="T33" fmla="*/ 22 h 39"/>
                  <a:gd name="T34" fmla="*/ 12 w 41"/>
                  <a:gd name="T35" fmla="*/ 2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1"/>
                  <a:gd name="T55" fmla="*/ 0 h 39"/>
                  <a:gd name="T56" fmla="*/ 41 w 41"/>
                  <a:gd name="T57" fmla="*/ 39 h 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1" h="39">
                    <a:moveTo>
                      <a:pt x="12" y="2"/>
                    </a:moveTo>
                    <a:lnTo>
                      <a:pt x="18" y="0"/>
                    </a:lnTo>
                    <a:lnTo>
                      <a:pt x="28" y="2"/>
                    </a:lnTo>
                    <a:lnTo>
                      <a:pt x="34" y="4"/>
                    </a:lnTo>
                    <a:lnTo>
                      <a:pt x="36" y="10"/>
                    </a:lnTo>
                    <a:lnTo>
                      <a:pt x="38" y="14"/>
                    </a:lnTo>
                    <a:lnTo>
                      <a:pt x="40" y="18"/>
                    </a:lnTo>
                    <a:lnTo>
                      <a:pt x="40" y="22"/>
                    </a:lnTo>
                    <a:lnTo>
                      <a:pt x="38" y="26"/>
                    </a:lnTo>
                    <a:lnTo>
                      <a:pt x="36" y="28"/>
                    </a:lnTo>
                    <a:lnTo>
                      <a:pt x="36" y="30"/>
                    </a:lnTo>
                    <a:lnTo>
                      <a:pt x="32" y="32"/>
                    </a:lnTo>
                    <a:lnTo>
                      <a:pt x="30" y="32"/>
                    </a:lnTo>
                    <a:lnTo>
                      <a:pt x="24" y="34"/>
                    </a:lnTo>
                    <a:lnTo>
                      <a:pt x="10" y="38"/>
                    </a:lnTo>
                    <a:lnTo>
                      <a:pt x="2" y="24"/>
                    </a:lnTo>
                    <a:lnTo>
                      <a:pt x="0" y="16"/>
                    </a:lnTo>
                    <a:lnTo>
                      <a:pt x="12" y="2"/>
                    </a:lnTo>
                  </a:path>
                </a:pathLst>
              </a:custGeom>
              <a:solidFill>
                <a:schemeClr val="hlink"/>
              </a:solidFill>
              <a:ln w="12700" cap="rnd">
                <a:solidFill>
                  <a:schemeClr val="bg1"/>
                </a:solidFill>
                <a:round/>
                <a:headEnd/>
                <a:tailEnd/>
              </a:ln>
            </p:spPr>
            <p:txBody>
              <a:bodyPr/>
              <a:lstStyle/>
              <a:p>
                <a:endParaRPr lang="en-US"/>
              </a:p>
            </p:txBody>
          </p:sp>
          <p:sp>
            <p:nvSpPr>
              <p:cNvPr id="13685" name="Freeform 500"/>
              <p:cNvSpPr>
                <a:spLocks/>
              </p:cNvSpPr>
              <p:nvPr/>
            </p:nvSpPr>
            <p:spPr bwMode="ltGray">
              <a:xfrm>
                <a:off x="2410" y="1593"/>
                <a:ext cx="67" cy="97"/>
              </a:xfrm>
              <a:custGeom>
                <a:avLst/>
                <a:gdLst>
                  <a:gd name="T0" fmla="*/ 58 w 67"/>
                  <a:gd name="T1" fmla="*/ 99 h 87"/>
                  <a:gd name="T2" fmla="*/ 52 w 67"/>
                  <a:gd name="T3" fmla="*/ 99 h 87"/>
                  <a:gd name="T4" fmla="*/ 30 w 67"/>
                  <a:gd name="T5" fmla="*/ 110 h 87"/>
                  <a:gd name="T6" fmla="*/ 26 w 67"/>
                  <a:gd name="T7" fmla="*/ 117 h 87"/>
                  <a:gd name="T8" fmla="*/ 20 w 67"/>
                  <a:gd name="T9" fmla="*/ 117 h 87"/>
                  <a:gd name="T10" fmla="*/ 14 w 67"/>
                  <a:gd name="T11" fmla="*/ 119 h 87"/>
                  <a:gd name="T12" fmla="*/ 10 w 67"/>
                  <a:gd name="T13" fmla="*/ 113 h 87"/>
                  <a:gd name="T14" fmla="*/ 6 w 67"/>
                  <a:gd name="T15" fmla="*/ 108 h 87"/>
                  <a:gd name="T16" fmla="*/ 0 w 67"/>
                  <a:gd name="T17" fmla="*/ 99 h 87"/>
                  <a:gd name="T18" fmla="*/ 2 w 67"/>
                  <a:gd name="T19" fmla="*/ 93 h 87"/>
                  <a:gd name="T20" fmla="*/ 8 w 67"/>
                  <a:gd name="T21" fmla="*/ 88 h 87"/>
                  <a:gd name="T22" fmla="*/ 14 w 67"/>
                  <a:gd name="T23" fmla="*/ 86 h 87"/>
                  <a:gd name="T24" fmla="*/ 16 w 67"/>
                  <a:gd name="T25" fmla="*/ 77 h 87"/>
                  <a:gd name="T26" fmla="*/ 20 w 67"/>
                  <a:gd name="T27" fmla="*/ 69 h 87"/>
                  <a:gd name="T28" fmla="*/ 16 w 67"/>
                  <a:gd name="T29" fmla="*/ 61 h 87"/>
                  <a:gd name="T30" fmla="*/ 8 w 67"/>
                  <a:gd name="T31" fmla="*/ 58 h 87"/>
                  <a:gd name="T32" fmla="*/ 6 w 67"/>
                  <a:gd name="T33" fmla="*/ 52 h 87"/>
                  <a:gd name="T34" fmla="*/ 4 w 67"/>
                  <a:gd name="T35" fmla="*/ 45 h 87"/>
                  <a:gd name="T36" fmla="*/ 10 w 67"/>
                  <a:gd name="T37" fmla="*/ 39 h 87"/>
                  <a:gd name="T38" fmla="*/ 6 w 67"/>
                  <a:gd name="T39" fmla="*/ 31 h 87"/>
                  <a:gd name="T40" fmla="*/ 10 w 67"/>
                  <a:gd name="T41" fmla="*/ 25 h 87"/>
                  <a:gd name="T42" fmla="*/ 24 w 67"/>
                  <a:gd name="T43" fmla="*/ 16 h 87"/>
                  <a:gd name="T44" fmla="*/ 30 w 67"/>
                  <a:gd name="T45" fmla="*/ 11 h 87"/>
                  <a:gd name="T46" fmla="*/ 36 w 67"/>
                  <a:gd name="T47" fmla="*/ 9 h 87"/>
                  <a:gd name="T48" fmla="*/ 40 w 67"/>
                  <a:gd name="T49" fmla="*/ 0 h 87"/>
                  <a:gd name="T50" fmla="*/ 44 w 67"/>
                  <a:gd name="T51" fmla="*/ 0 h 87"/>
                  <a:gd name="T52" fmla="*/ 48 w 67"/>
                  <a:gd name="T53" fmla="*/ 0 h 87"/>
                  <a:gd name="T54" fmla="*/ 50 w 67"/>
                  <a:gd name="T55" fmla="*/ 4 h 87"/>
                  <a:gd name="T56" fmla="*/ 48 w 67"/>
                  <a:gd name="T57" fmla="*/ 11 h 87"/>
                  <a:gd name="T58" fmla="*/ 44 w 67"/>
                  <a:gd name="T59" fmla="*/ 16 h 87"/>
                  <a:gd name="T60" fmla="*/ 40 w 67"/>
                  <a:gd name="T61" fmla="*/ 22 h 87"/>
                  <a:gd name="T62" fmla="*/ 40 w 67"/>
                  <a:gd name="T63" fmla="*/ 31 h 87"/>
                  <a:gd name="T64" fmla="*/ 42 w 67"/>
                  <a:gd name="T65" fmla="*/ 33 h 87"/>
                  <a:gd name="T66" fmla="*/ 48 w 67"/>
                  <a:gd name="T67" fmla="*/ 39 h 87"/>
                  <a:gd name="T68" fmla="*/ 56 w 67"/>
                  <a:gd name="T69" fmla="*/ 39 h 87"/>
                  <a:gd name="T70" fmla="*/ 64 w 67"/>
                  <a:gd name="T71" fmla="*/ 39 h 87"/>
                  <a:gd name="T72" fmla="*/ 66 w 67"/>
                  <a:gd name="T73" fmla="*/ 50 h 87"/>
                  <a:gd name="T74" fmla="*/ 66 w 67"/>
                  <a:gd name="T75" fmla="*/ 64 h 87"/>
                  <a:gd name="T76" fmla="*/ 66 w 67"/>
                  <a:gd name="T77" fmla="*/ 75 h 87"/>
                  <a:gd name="T78" fmla="*/ 64 w 67"/>
                  <a:gd name="T79" fmla="*/ 86 h 87"/>
                  <a:gd name="T80" fmla="*/ 62 w 67"/>
                  <a:gd name="T81" fmla="*/ 95 h 87"/>
                  <a:gd name="T82" fmla="*/ 58 w 67"/>
                  <a:gd name="T83" fmla="*/ 99 h 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7"/>
                  <a:gd name="T127" fmla="*/ 0 h 87"/>
                  <a:gd name="T128" fmla="*/ 67 w 67"/>
                  <a:gd name="T129" fmla="*/ 87 h 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7" h="87">
                    <a:moveTo>
                      <a:pt x="58" y="72"/>
                    </a:moveTo>
                    <a:lnTo>
                      <a:pt x="52" y="72"/>
                    </a:lnTo>
                    <a:lnTo>
                      <a:pt x="30" y="80"/>
                    </a:lnTo>
                    <a:lnTo>
                      <a:pt x="26" y="84"/>
                    </a:lnTo>
                    <a:lnTo>
                      <a:pt x="20" y="84"/>
                    </a:lnTo>
                    <a:lnTo>
                      <a:pt x="14" y="86"/>
                    </a:lnTo>
                    <a:lnTo>
                      <a:pt x="10" y="82"/>
                    </a:lnTo>
                    <a:lnTo>
                      <a:pt x="6" y="78"/>
                    </a:lnTo>
                    <a:lnTo>
                      <a:pt x="0" y="72"/>
                    </a:lnTo>
                    <a:lnTo>
                      <a:pt x="2" y="66"/>
                    </a:lnTo>
                    <a:lnTo>
                      <a:pt x="8" y="64"/>
                    </a:lnTo>
                    <a:lnTo>
                      <a:pt x="14" y="62"/>
                    </a:lnTo>
                    <a:lnTo>
                      <a:pt x="16" y="56"/>
                    </a:lnTo>
                    <a:lnTo>
                      <a:pt x="20" y="50"/>
                    </a:lnTo>
                    <a:lnTo>
                      <a:pt x="16" y="44"/>
                    </a:lnTo>
                    <a:lnTo>
                      <a:pt x="8" y="42"/>
                    </a:lnTo>
                    <a:lnTo>
                      <a:pt x="6" y="38"/>
                    </a:lnTo>
                    <a:lnTo>
                      <a:pt x="4" y="32"/>
                    </a:lnTo>
                    <a:lnTo>
                      <a:pt x="10" y="28"/>
                    </a:lnTo>
                    <a:lnTo>
                      <a:pt x="6" y="22"/>
                    </a:lnTo>
                    <a:lnTo>
                      <a:pt x="10" y="18"/>
                    </a:lnTo>
                    <a:lnTo>
                      <a:pt x="24" y="12"/>
                    </a:lnTo>
                    <a:lnTo>
                      <a:pt x="30" y="8"/>
                    </a:lnTo>
                    <a:lnTo>
                      <a:pt x="36" y="6"/>
                    </a:lnTo>
                    <a:lnTo>
                      <a:pt x="40" y="0"/>
                    </a:lnTo>
                    <a:lnTo>
                      <a:pt x="44" y="0"/>
                    </a:lnTo>
                    <a:lnTo>
                      <a:pt x="48" y="0"/>
                    </a:lnTo>
                    <a:lnTo>
                      <a:pt x="50" y="4"/>
                    </a:lnTo>
                    <a:lnTo>
                      <a:pt x="48" y="8"/>
                    </a:lnTo>
                    <a:lnTo>
                      <a:pt x="44" y="12"/>
                    </a:lnTo>
                    <a:lnTo>
                      <a:pt x="40" y="16"/>
                    </a:lnTo>
                    <a:lnTo>
                      <a:pt x="40" y="22"/>
                    </a:lnTo>
                    <a:lnTo>
                      <a:pt x="42" y="24"/>
                    </a:lnTo>
                    <a:lnTo>
                      <a:pt x="48" y="28"/>
                    </a:lnTo>
                    <a:lnTo>
                      <a:pt x="56" y="28"/>
                    </a:lnTo>
                    <a:lnTo>
                      <a:pt x="64" y="28"/>
                    </a:lnTo>
                    <a:lnTo>
                      <a:pt x="66" y="36"/>
                    </a:lnTo>
                    <a:lnTo>
                      <a:pt x="66" y="46"/>
                    </a:lnTo>
                    <a:lnTo>
                      <a:pt x="66" y="54"/>
                    </a:lnTo>
                    <a:lnTo>
                      <a:pt x="64" y="62"/>
                    </a:lnTo>
                    <a:lnTo>
                      <a:pt x="62" y="68"/>
                    </a:lnTo>
                    <a:lnTo>
                      <a:pt x="58" y="72"/>
                    </a:lnTo>
                  </a:path>
                </a:pathLst>
              </a:custGeom>
              <a:solidFill>
                <a:schemeClr val="hlink"/>
              </a:solidFill>
              <a:ln w="12700" cap="rnd">
                <a:solidFill>
                  <a:schemeClr val="bg1"/>
                </a:solidFill>
                <a:round/>
                <a:headEnd/>
                <a:tailEnd/>
              </a:ln>
            </p:spPr>
            <p:txBody>
              <a:bodyPr/>
              <a:lstStyle/>
              <a:p>
                <a:endParaRPr lang="en-US"/>
              </a:p>
            </p:txBody>
          </p:sp>
        </p:grpSp>
        <p:sp>
          <p:nvSpPr>
            <p:cNvPr id="13381" name="Freeform 501"/>
            <p:cNvSpPr>
              <a:spLocks/>
            </p:cNvSpPr>
            <p:nvPr/>
          </p:nvSpPr>
          <p:spPr bwMode="ltGray">
            <a:xfrm>
              <a:off x="2316" y="1673"/>
              <a:ext cx="135" cy="248"/>
            </a:xfrm>
            <a:custGeom>
              <a:avLst/>
              <a:gdLst>
                <a:gd name="T0" fmla="*/ 48 w 135"/>
                <a:gd name="T1" fmla="*/ 25 h 221"/>
                <a:gd name="T2" fmla="*/ 62 w 135"/>
                <a:gd name="T3" fmla="*/ 2 h 221"/>
                <a:gd name="T4" fmla="*/ 70 w 135"/>
                <a:gd name="T5" fmla="*/ 0 h 221"/>
                <a:gd name="T6" fmla="*/ 72 w 135"/>
                <a:gd name="T7" fmla="*/ 9 h 221"/>
                <a:gd name="T8" fmla="*/ 68 w 135"/>
                <a:gd name="T9" fmla="*/ 20 h 221"/>
                <a:gd name="T10" fmla="*/ 64 w 135"/>
                <a:gd name="T11" fmla="*/ 31 h 221"/>
                <a:gd name="T12" fmla="*/ 54 w 135"/>
                <a:gd name="T13" fmla="*/ 43 h 221"/>
                <a:gd name="T14" fmla="*/ 56 w 135"/>
                <a:gd name="T15" fmla="*/ 50 h 221"/>
                <a:gd name="T16" fmla="*/ 70 w 135"/>
                <a:gd name="T17" fmla="*/ 54 h 221"/>
                <a:gd name="T18" fmla="*/ 80 w 135"/>
                <a:gd name="T19" fmla="*/ 54 h 221"/>
                <a:gd name="T20" fmla="*/ 84 w 135"/>
                <a:gd name="T21" fmla="*/ 68 h 221"/>
                <a:gd name="T22" fmla="*/ 76 w 135"/>
                <a:gd name="T23" fmla="*/ 80 h 221"/>
                <a:gd name="T24" fmla="*/ 72 w 135"/>
                <a:gd name="T25" fmla="*/ 91 h 221"/>
                <a:gd name="T26" fmla="*/ 70 w 135"/>
                <a:gd name="T27" fmla="*/ 100 h 221"/>
                <a:gd name="T28" fmla="*/ 64 w 135"/>
                <a:gd name="T29" fmla="*/ 111 h 221"/>
                <a:gd name="T30" fmla="*/ 76 w 135"/>
                <a:gd name="T31" fmla="*/ 116 h 221"/>
                <a:gd name="T32" fmla="*/ 84 w 135"/>
                <a:gd name="T33" fmla="*/ 127 h 221"/>
                <a:gd name="T34" fmla="*/ 86 w 135"/>
                <a:gd name="T35" fmla="*/ 147 h 221"/>
                <a:gd name="T36" fmla="*/ 96 w 135"/>
                <a:gd name="T37" fmla="*/ 155 h 221"/>
                <a:gd name="T38" fmla="*/ 104 w 135"/>
                <a:gd name="T39" fmla="*/ 166 h 221"/>
                <a:gd name="T40" fmla="*/ 110 w 135"/>
                <a:gd name="T41" fmla="*/ 186 h 221"/>
                <a:gd name="T42" fmla="*/ 112 w 135"/>
                <a:gd name="T43" fmla="*/ 209 h 221"/>
                <a:gd name="T44" fmla="*/ 128 w 135"/>
                <a:gd name="T45" fmla="*/ 212 h 221"/>
                <a:gd name="T46" fmla="*/ 132 w 135"/>
                <a:gd name="T47" fmla="*/ 229 h 221"/>
                <a:gd name="T48" fmla="*/ 124 w 135"/>
                <a:gd name="T49" fmla="*/ 249 h 221"/>
                <a:gd name="T50" fmla="*/ 128 w 135"/>
                <a:gd name="T51" fmla="*/ 257 h 221"/>
                <a:gd name="T52" fmla="*/ 130 w 135"/>
                <a:gd name="T53" fmla="*/ 266 h 221"/>
                <a:gd name="T54" fmla="*/ 114 w 135"/>
                <a:gd name="T55" fmla="*/ 277 h 221"/>
                <a:gd name="T56" fmla="*/ 94 w 135"/>
                <a:gd name="T57" fmla="*/ 279 h 221"/>
                <a:gd name="T58" fmla="*/ 80 w 135"/>
                <a:gd name="T59" fmla="*/ 282 h 221"/>
                <a:gd name="T60" fmla="*/ 68 w 135"/>
                <a:gd name="T61" fmla="*/ 286 h 221"/>
                <a:gd name="T62" fmla="*/ 56 w 135"/>
                <a:gd name="T63" fmla="*/ 293 h 221"/>
                <a:gd name="T64" fmla="*/ 46 w 135"/>
                <a:gd name="T65" fmla="*/ 300 h 221"/>
                <a:gd name="T66" fmla="*/ 34 w 135"/>
                <a:gd name="T67" fmla="*/ 305 h 221"/>
                <a:gd name="T68" fmla="*/ 22 w 135"/>
                <a:gd name="T69" fmla="*/ 305 h 221"/>
                <a:gd name="T70" fmla="*/ 28 w 135"/>
                <a:gd name="T71" fmla="*/ 291 h 221"/>
                <a:gd name="T72" fmla="*/ 38 w 135"/>
                <a:gd name="T73" fmla="*/ 279 h 221"/>
                <a:gd name="T74" fmla="*/ 46 w 135"/>
                <a:gd name="T75" fmla="*/ 266 h 221"/>
                <a:gd name="T76" fmla="*/ 50 w 135"/>
                <a:gd name="T77" fmla="*/ 257 h 221"/>
                <a:gd name="T78" fmla="*/ 38 w 135"/>
                <a:gd name="T79" fmla="*/ 255 h 221"/>
                <a:gd name="T80" fmla="*/ 32 w 135"/>
                <a:gd name="T81" fmla="*/ 244 h 221"/>
                <a:gd name="T82" fmla="*/ 38 w 135"/>
                <a:gd name="T83" fmla="*/ 238 h 221"/>
                <a:gd name="T84" fmla="*/ 46 w 135"/>
                <a:gd name="T85" fmla="*/ 229 h 221"/>
                <a:gd name="T86" fmla="*/ 44 w 135"/>
                <a:gd name="T87" fmla="*/ 218 h 221"/>
                <a:gd name="T88" fmla="*/ 42 w 135"/>
                <a:gd name="T89" fmla="*/ 206 h 221"/>
                <a:gd name="T90" fmla="*/ 48 w 135"/>
                <a:gd name="T91" fmla="*/ 195 h 221"/>
                <a:gd name="T92" fmla="*/ 62 w 135"/>
                <a:gd name="T93" fmla="*/ 193 h 221"/>
                <a:gd name="T94" fmla="*/ 64 w 135"/>
                <a:gd name="T95" fmla="*/ 182 h 221"/>
                <a:gd name="T96" fmla="*/ 56 w 135"/>
                <a:gd name="T97" fmla="*/ 164 h 221"/>
                <a:gd name="T98" fmla="*/ 42 w 135"/>
                <a:gd name="T99" fmla="*/ 153 h 221"/>
                <a:gd name="T100" fmla="*/ 36 w 135"/>
                <a:gd name="T101" fmla="*/ 138 h 221"/>
                <a:gd name="T102" fmla="*/ 34 w 135"/>
                <a:gd name="T103" fmla="*/ 127 h 221"/>
                <a:gd name="T104" fmla="*/ 22 w 135"/>
                <a:gd name="T105" fmla="*/ 130 h 221"/>
                <a:gd name="T106" fmla="*/ 12 w 135"/>
                <a:gd name="T107" fmla="*/ 116 h 221"/>
                <a:gd name="T108" fmla="*/ 18 w 135"/>
                <a:gd name="T109" fmla="*/ 89 h 221"/>
                <a:gd name="T110" fmla="*/ 18 w 135"/>
                <a:gd name="T111" fmla="*/ 76 h 221"/>
                <a:gd name="T112" fmla="*/ 8 w 135"/>
                <a:gd name="T113" fmla="*/ 62 h 221"/>
                <a:gd name="T114" fmla="*/ 0 w 135"/>
                <a:gd name="T115" fmla="*/ 50 h 221"/>
                <a:gd name="T116" fmla="*/ 8 w 135"/>
                <a:gd name="T117" fmla="*/ 37 h 221"/>
                <a:gd name="T118" fmla="*/ 16 w 135"/>
                <a:gd name="T119" fmla="*/ 39 h 221"/>
                <a:gd name="T120" fmla="*/ 16 w 135"/>
                <a:gd name="T121" fmla="*/ 50 h 221"/>
                <a:gd name="T122" fmla="*/ 22 w 135"/>
                <a:gd name="T123" fmla="*/ 43 h 221"/>
                <a:gd name="T124" fmla="*/ 28 w 135"/>
                <a:gd name="T125" fmla="*/ 28 h 2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5"/>
                <a:gd name="T190" fmla="*/ 0 h 221"/>
                <a:gd name="T191" fmla="*/ 135 w 135"/>
                <a:gd name="T192" fmla="*/ 221 h 22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5" h="221">
                  <a:moveTo>
                    <a:pt x="42" y="18"/>
                  </a:moveTo>
                  <a:lnTo>
                    <a:pt x="48" y="18"/>
                  </a:lnTo>
                  <a:lnTo>
                    <a:pt x="60" y="6"/>
                  </a:lnTo>
                  <a:lnTo>
                    <a:pt x="62" y="2"/>
                  </a:lnTo>
                  <a:lnTo>
                    <a:pt x="66" y="0"/>
                  </a:lnTo>
                  <a:lnTo>
                    <a:pt x="70" y="0"/>
                  </a:lnTo>
                  <a:lnTo>
                    <a:pt x="74" y="2"/>
                  </a:lnTo>
                  <a:lnTo>
                    <a:pt x="72" y="6"/>
                  </a:lnTo>
                  <a:lnTo>
                    <a:pt x="70" y="10"/>
                  </a:lnTo>
                  <a:lnTo>
                    <a:pt x="68" y="14"/>
                  </a:lnTo>
                  <a:lnTo>
                    <a:pt x="66" y="20"/>
                  </a:lnTo>
                  <a:lnTo>
                    <a:pt x="64" y="22"/>
                  </a:lnTo>
                  <a:lnTo>
                    <a:pt x="60" y="26"/>
                  </a:lnTo>
                  <a:lnTo>
                    <a:pt x="54" y="30"/>
                  </a:lnTo>
                  <a:lnTo>
                    <a:pt x="50" y="34"/>
                  </a:lnTo>
                  <a:lnTo>
                    <a:pt x="56" y="36"/>
                  </a:lnTo>
                  <a:lnTo>
                    <a:pt x="64" y="38"/>
                  </a:lnTo>
                  <a:lnTo>
                    <a:pt x="70" y="38"/>
                  </a:lnTo>
                  <a:lnTo>
                    <a:pt x="76" y="38"/>
                  </a:lnTo>
                  <a:lnTo>
                    <a:pt x="80" y="38"/>
                  </a:lnTo>
                  <a:lnTo>
                    <a:pt x="84" y="42"/>
                  </a:lnTo>
                  <a:lnTo>
                    <a:pt x="84" y="48"/>
                  </a:lnTo>
                  <a:lnTo>
                    <a:pt x="80" y="52"/>
                  </a:lnTo>
                  <a:lnTo>
                    <a:pt x="76" y="56"/>
                  </a:lnTo>
                  <a:lnTo>
                    <a:pt x="74" y="60"/>
                  </a:lnTo>
                  <a:lnTo>
                    <a:pt x="72" y="64"/>
                  </a:lnTo>
                  <a:lnTo>
                    <a:pt x="72" y="68"/>
                  </a:lnTo>
                  <a:lnTo>
                    <a:pt x="70" y="70"/>
                  </a:lnTo>
                  <a:lnTo>
                    <a:pt x="68" y="74"/>
                  </a:lnTo>
                  <a:lnTo>
                    <a:pt x="64" y="78"/>
                  </a:lnTo>
                  <a:lnTo>
                    <a:pt x="72" y="80"/>
                  </a:lnTo>
                  <a:lnTo>
                    <a:pt x="76" y="82"/>
                  </a:lnTo>
                  <a:lnTo>
                    <a:pt x="80" y="86"/>
                  </a:lnTo>
                  <a:lnTo>
                    <a:pt x="84" y="90"/>
                  </a:lnTo>
                  <a:lnTo>
                    <a:pt x="86" y="98"/>
                  </a:lnTo>
                  <a:lnTo>
                    <a:pt x="86" y="104"/>
                  </a:lnTo>
                  <a:lnTo>
                    <a:pt x="90" y="110"/>
                  </a:lnTo>
                  <a:lnTo>
                    <a:pt x="96" y="110"/>
                  </a:lnTo>
                  <a:lnTo>
                    <a:pt x="100" y="114"/>
                  </a:lnTo>
                  <a:lnTo>
                    <a:pt x="104" y="118"/>
                  </a:lnTo>
                  <a:lnTo>
                    <a:pt x="106" y="122"/>
                  </a:lnTo>
                  <a:lnTo>
                    <a:pt x="110" y="132"/>
                  </a:lnTo>
                  <a:lnTo>
                    <a:pt x="112" y="140"/>
                  </a:lnTo>
                  <a:lnTo>
                    <a:pt x="112" y="148"/>
                  </a:lnTo>
                  <a:lnTo>
                    <a:pt x="122" y="150"/>
                  </a:lnTo>
                  <a:lnTo>
                    <a:pt x="128" y="150"/>
                  </a:lnTo>
                  <a:lnTo>
                    <a:pt x="132" y="154"/>
                  </a:lnTo>
                  <a:lnTo>
                    <a:pt x="132" y="162"/>
                  </a:lnTo>
                  <a:lnTo>
                    <a:pt x="128" y="170"/>
                  </a:lnTo>
                  <a:lnTo>
                    <a:pt x="124" y="176"/>
                  </a:lnTo>
                  <a:lnTo>
                    <a:pt x="120" y="180"/>
                  </a:lnTo>
                  <a:lnTo>
                    <a:pt x="128" y="182"/>
                  </a:lnTo>
                  <a:lnTo>
                    <a:pt x="134" y="184"/>
                  </a:lnTo>
                  <a:lnTo>
                    <a:pt x="130" y="188"/>
                  </a:lnTo>
                  <a:lnTo>
                    <a:pt x="124" y="194"/>
                  </a:lnTo>
                  <a:lnTo>
                    <a:pt x="114" y="196"/>
                  </a:lnTo>
                  <a:lnTo>
                    <a:pt x="104" y="198"/>
                  </a:lnTo>
                  <a:lnTo>
                    <a:pt x="94" y="198"/>
                  </a:lnTo>
                  <a:lnTo>
                    <a:pt x="86" y="202"/>
                  </a:lnTo>
                  <a:lnTo>
                    <a:pt x="80" y="200"/>
                  </a:lnTo>
                  <a:lnTo>
                    <a:pt x="74" y="204"/>
                  </a:lnTo>
                  <a:lnTo>
                    <a:pt x="68" y="202"/>
                  </a:lnTo>
                  <a:lnTo>
                    <a:pt x="62" y="202"/>
                  </a:lnTo>
                  <a:lnTo>
                    <a:pt x="56" y="208"/>
                  </a:lnTo>
                  <a:lnTo>
                    <a:pt x="50" y="210"/>
                  </a:lnTo>
                  <a:lnTo>
                    <a:pt x="46" y="212"/>
                  </a:lnTo>
                  <a:lnTo>
                    <a:pt x="38" y="212"/>
                  </a:lnTo>
                  <a:lnTo>
                    <a:pt x="34" y="216"/>
                  </a:lnTo>
                  <a:lnTo>
                    <a:pt x="26" y="220"/>
                  </a:lnTo>
                  <a:lnTo>
                    <a:pt x="22" y="216"/>
                  </a:lnTo>
                  <a:lnTo>
                    <a:pt x="22" y="210"/>
                  </a:lnTo>
                  <a:lnTo>
                    <a:pt x="28" y="206"/>
                  </a:lnTo>
                  <a:lnTo>
                    <a:pt x="32" y="202"/>
                  </a:lnTo>
                  <a:lnTo>
                    <a:pt x="38" y="198"/>
                  </a:lnTo>
                  <a:lnTo>
                    <a:pt x="40" y="192"/>
                  </a:lnTo>
                  <a:lnTo>
                    <a:pt x="46" y="188"/>
                  </a:lnTo>
                  <a:lnTo>
                    <a:pt x="52" y="184"/>
                  </a:lnTo>
                  <a:lnTo>
                    <a:pt x="50" y="182"/>
                  </a:lnTo>
                  <a:lnTo>
                    <a:pt x="44" y="180"/>
                  </a:lnTo>
                  <a:lnTo>
                    <a:pt x="38" y="180"/>
                  </a:lnTo>
                  <a:lnTo>
                    <a:pt x="32" y="178"/>
                  </a:lnTo>
                  <a:lnTo>
                    <a:pt x="32" y="172"/>
                  </a:lnTo>
                  <a:lnTo>
                    <a:pt x="34" y="168"/>
                  </a:lnTo>
                  <a:lnTo>
                    <a:pt x="38" y="168"/>
                  </a:lnTo>
                  <a:lnTo>
                    <a:pt x="42" y="166"/>
                  </a:lnTo>
                  <a:lnTo>
                    <a:pt x="46" y="162"/>
                  </a:lnTo>
                  <a:lnTo>
                    <a:pt x="46" y="158"/>
                  </a:lnTo>
                  <a:lnTo>
                    <a:pt x="44" y="154"/>
                  </a:lnTo>
                  <a:lnTo>
                    <a:pt x="40" y="150"/>
                  </a:lnTo>
                  <a:lnTo>
                    <a:pt x="42" y="146"/>
                  </a:lnTo>
                  <a:lnTo>
                    <a:pt x="44" y="140"/>
                  </a:lnTo>
                  <a:lnTo>
                    <a:pt x="48" y="138"/>
                  </a:lnTo>
                  <a:lnTo>
                    <a:pt x="56" y="136"/>
                  </a:lnTo>
                  <a:lnTo>
                    <a:pt x="62" y="136"/>
                  </a:lnTo>
                  <a:lnTo>
                    <a:pt x="66" y="134"/>
                  </a:lnTo>
                  <a:lnTo>
                    <a:pt x="64" y="128"/>
                  </a:lnTo>
                  <a:lnTo>
                    <a:pt x="60" y="124"/>
                  </a:lnTo>
                  <a:lnTo>
                    <a:pt x="56" y="116"/>
                  </a:lnTo>
                  <a:lnTo>
                    <a:pt x="48" y="108"/>
                  </a:lnTo>
                  <a:lnTo>
                    <a:pt x="42" y="108"/>
                  </a:lnTo>
                  <a:lnTo>
                    <a:pt x="36" y="106"/>
                  </a:lnTo>
                  <a:lnTo>
                    <a:pt x="36" y="98"/>
                  </a:lnTo>
                  <a:lnTo>
                    <a:pt x="36" y="94"/>
                  </a:lnTo>
                  <a:lnTo>
                    <a:pt x="34" y="90"/>
                  </a:lnTo>
                  <a:lnTo>
                    <a:pt x="26" y="94"/>
                  </a:lnTo>
                  <a:lnTo>
                    <a:pt x="22" y="92"/>
                  </a:lnTo>
                  <a:lnTo>
                    <a:pt x="14" y="86"/>
                  </a:lnTo>
                  <a:lnTo>
                    <a:pt x="12" y="82"/>
                  </a:lnTo>
                  <a:lnTo>
                    <a:pt x="12" y="74"/>
                  </a:lnTo>
                  <a:lnTo>
                    <a:pt x="18" y="62"/>
                  </a:lnTo>
                  <a:lnTo>
                    <a:pt x="20" y="58"/>
                  </a:lnTo>
                  <a:lnTo>
                    <a:pt x="18" y="54"/>
                  </a:lnTo>
                  <a:lnTo>
                    <a:pt x="12" y="48"/>
                  </a:lnTo>
                  <a:lnTo>
                    <a:pt x="8" y="44"/>
                  </a:lnTo>
                  <a:lnTo>
                    <a:pt x="2" y="44"/>
                  </a:lnTo>
                  <a:lnTo>
                    <a:pt x="0" y="36"/>
                  </a:lnTo>
                  <a:lnTo>
                    <a:pt x="4" y="30"/>
                  </a:lnTo>
                  <a:lnTo>
                    <a:pt x="8" y="26"/>
                  </a:lnTo>
                  <a:lnTo>
                    <a:pt x="10" y="24"/>
                  </a:lnTo>
                  <a:lnTo>
                    <a:pt x="16" y="28"/>
                  </a:lnTo>
                  <a:lnTo>
                    <a:pt x="16" y="32"/>
                  </a:lnTo>
                  <a:lnTo>
                    <a:pt x="16" y="36"/>
                  </a:lnTo>
                  <a:lnTo>
                    <a:pt x="22" y="36"/>
                  </a:lnTo>
                  <a:lnTo>
                    <a:pt x="22" y="30"/>
                  </a:lnTo>
                  <a:lnTo>
                    <a:pt x="26" y="24"/>
                  </a:lnTo>
                  <a:lnTo>
                    <a:pt x="28" y="20"/>
                  </a:lnTo>
                  <a:lnTo>
                    <a:pt x="42" y="18"/>
                  </a:lnTo>
                </a:path>
              </a:pathLst>
            </a:custGeom>
            <a:solidFill>
              <a:schemeClr val="hlink"/>
            </a:solidFill>
            <a:ln w="12700" cap="rnd">
              <a:solidFill>
                <a:schemeClr val="bg1"/>
              </a:solidFill>
              <a:round/>
              <a:headEnd/>
              <a:tailEnd/>
            </a:ln>
          </p:spPr>
          <p:txBody>
            <a:bodyPr/>
            <a:lstStyle/>
            <a:p>
              <a:endParaRPr lang="en-US"/>
            </a:p>
          </p:txBody>
        </p:sp>
        <p:sp>
          <p:nvSpPr>
            <p:cNvPr id="13382" name="Freeform 502"/>
            <p:cNvSpPr>
              <a:spLocks/>
            </p:cNvSpPr>
            <p:nvPr/>
          </p:nvSpPr>
          <p:spPr bwMode="ltGray">
            <a:xfrm>
              <a:off x="2396" y="1633"/>
              <a:ext cx="13" cy="28"/>
            </a:xfrm>
            <a:custGeom>
              <a:avLst/>
              <a:gdLst>
                <a:gd name="T0" fmla="*/ 4 w 13"/>
                <a:gd name="T1" fmla="*/ 28 h 25"/>
                <a:gd name="T2" fmla="*/ 0 w 13"/>
                <a:gd name="T3" fmla="*/ 20 h 25"/>
                <a:gd name="T4" fmla="*/ 10 w 13"/>
                <a:gd name="T5" fmla="*/ 0 h 25"/>
                <a:gd name="T6" fmla="*/ 12 w 13"/>
                <a:gd name="T7" fmla="*/ 22 h 25"/>
                <a:gd name="T8" fmla="*/ 12 w 13"/>
                <a:gd name="T9" fmla="*/ 34 h 25"/>
                <a:gd name="T10" fmla="*/ 4 w 13"/>
                <a:gd name="T11" fmla="*/ 28 h 25"/>
                <a:gd name="T12" fmla="*/ 0 60000 65536"/>
                <a:gd name="T13" fmla="*/ 0 60000 65536"/>
                <a:gd name="T14" fmla="*/ 0 60000 65536"/>
                <a:gd name="T15" fmla="*/ 0 60000 65536"/>
                <a:gd name="T16" fmla="*/ 0 60000 65536"/>
                <a:gd name="T17" fmla="*/ 0 60000 65536"/>
                <a:gd name="T18" fmla="*/ 0 w 13"/>
                <a:gd name="T19" fmla="*/ 0 h 25"/>
                <a:gd name="T20" fmla="*/ 13 w 13"/>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13" h="25">
                  <a:moveTo>
                    <a:pt x="4" y="20"/>
                  </a:moveTo>
                  <a:lnTo>
                    <a:pt x="0" y="14"/>
                  </a:lnTo>
                  <a:lnTo>
                    <a:pt x="10" y="0"/>
                  </a:lnTo>
                  <a:lnTo>
                    <a:pt x="12" y="16"/>
                  </a:lnTo>
                  <a:lnTo>
                    <a:pt x="12" y="24"/>
                  </a:lnTo>
                  <a:lnTo>
                    <a:pt x="4" y="20"/>
                  </a:lnTo>
                </a:path>
              </a:pathLst>
            </a:custGeom>
            <a:solidFill>
              <a:schemeClr val="hlink"/>
            </a:solidFill>
            <a:ln w="12700" cap="rnd">
              <a:solidFill>
                <a:schemeClr val="bg1"/>
              </a:solidFill>
              <a:round/>
              <a:headEnd/>
              <a:tailEnd/>
            </a:ln>
          </p:spPr>
          <p:txBody>
            <a:bodyPr/>
            <a:lstStyle/>
            <a:p>
              <a:endParaRPr lang="en-US"/>
            </a:p>
          </p:txBody>
        </p:sp>
        <p:sp>
          <p:nvSpPr>
            <p:cNvPr id="13383" name="Freeform 503"/>
            <p:cNvSpPr>
              <a:spLocks/>
            </p:cNvSpPr>
            <p:nvPr/>
          </p:nvSpPr>
          <p:spPr bwMode="ltGray">
            <a:xfrm>
              <a:off x="2281" y="2089"/>
              <a:ext cx="78" cy="131"/>
            </a:xfrm>
            <a:custGeom>
              <a:avLst/>
              <a:gdLst>
                <a:gd name="T0" fmla="*/ 10 w 79"/>
                <a:gd name="T1" fmla="*/ 9 h 117"/>
                <a:gd name="T2" fmla="*/ 10 w 79"/>
                <a:gd name="T3" fmla="*/ 20 h 117"/>
                <a:gd name="T4" fmla="*/ 8 w 79"/>
                <a:gd name="T5" fmla="*/ 71 h 117"/>
                <a:gd name="T6" fmla="*/ 10 w 79"/>
                <a:gd name="T7" fmla="*/ 79 h 117"/>
                <a:gd name="T8" fmla="*/ 10 w 79"/>
                <a:gd name="T9" fmla="*/ 86 h 117"/>
                <a:gd name="T10" fmla="*/ 4 w 79"/>
                <a:gd name="T11" fmla="*/ 91 h 117"/>
                <a:gd name="T12" fmla="*/ 2 w 79"/>
                <a:gd name="T13" fmla="*/ 97 h 117"/>
                <a:gd name="T14" fmla="*/ 0 w 79"/>
                <a:gd name="T15" fmla="*/ 106 h 117"/>
                <a:gd name="T16" fmla="*/ 2 w 79"/>
                <a:gd name="T17" fmla="*/ 113 h 117"/>
                <a:gd name="T18" fmla="*/ 8 w 79"/>
                <a:gd name="T19" fmla="*/ 118 h 117"/>
                <a:gd name="T20" fmla="*/ 12 w 79"/>
                <a:gd name="T21" fmla="*/ 120 h 117"/>
                <a:gd name="T22" fmla="*/ 14 w 79"/>
                <a:gd name="T23" fmla="*/ 132 h 117"/>
                <a:gd name="T24" fmla="*/ 12 w 79"/>
                <a:gd name="T25" fmla="*/ 146 h 117"/>
                <a:gd name="T26" fmla="*/ 10 w 79"/>
                <a:gd name="T27" fmla="*/ 157 h 117"/>
                <a:gd name="T28" fmla="*/ 10 w 79"/>
                <a:gd name="T29" fmla="*/ 163 h 117"/>
                <a:gd name="T30" fmla="*/ 22 w 79"/>
                <a:gd name="T31" fmla="*/ 163 h 117"/>
                <a:gd name="T32" fmla="*/ 28 w 79"/>
                <a:gd name="T33" fmla="*/ 157 h 117"/>
                <a:gd name="T34" fmla="*/ 32 w 79"/>
                <a:gd name="T35" fmla="*/ 155 h 117"/>
                <a:gd name="T36" fmla="*/ 38 w 79"/>
                <a:gd name="T37" fmla="*/ 155 h 117"/>
                <a:gd name="T38" fmla="*/ 39 w 79"/>
                <a:gd name="T39" fmla="*/ 157 h 117"/>
                <a:gd name="T40" fmla="*/ 39 w 79"/>
                <a:gd name="T41" fmla="*/ 160 h 117"/>
                <a:gd name="T42" fmla="*/ 51 w 79"/>
                <a:gd name="T43" fmla="*/ 155 h 117"/>
                <a:gd name="T44" fmla="*/ 57 w 79"/>
                <a:gd name="T45" fmla="*/ 115 h 117"/>
                <a:gd name="T46" fmla="*/ 75 w 79"/>
                <a:gd name="T47" fmla="*/ 34 h 117"/>
                <a:gd name="T48" fmla="*/ 55 w 79"/>
                <a:gd name="T49" fmla="*/ 2 h 117"/>
                <a:gd name="T50" fmla="*/ 14 w 79"/>
                <a:gd name="T51" fmla="*/ 0 h 117"/>
                <a:gd name="T52" fmla="*/ 10 w 79"/>
                <a:gd name="T53" fmla="*/ 9 h 1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9"/>
                <a:gd name="T82" fmla="*/ 0 h 117"/>
                <a:gd name="T83" fmla="*/ 79 w 79"/>
                <a:gd name="T84" fmla="*/ 117 h 1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9" h="117">
                  <a:moveTo>
                    <a:pt x="10" y="6"/>
                  </a:moveTo>
                  <a:lnTo>
                    <a:pt x="10" y="14"/>
                  </a:lnTo>
                  <a:lnTo>
                    <a:pt x="8" y="50"/>
                  </a:lnTo>
                  <a:lnTo>
                    <a:pt x="10" y="56"/>
                  </a:lnTo>
                  <a:lnTo>
                    <a:pt x="10" y="62"/>
                  </a:lnTo>
                  <a:lnTo>
                    <a:pt x="4" y="64"/>
                  </a:lnTo>
                  <a:lnTo>
                    <a:pt x="2" y="70"/>
                  </a:lnTo>
                  <a:lnTo>
                    <a:pt x="0" y="76"/>
                  </a:lnTo>
                  <a:lnTo>
                    <a:pt x="2" y="80"/>
                  </a:lnTo>
                  <a:lnTo>
                    <a:pt x="8" y="84"/>
                  </a:lnTo>
                  <a:lnTo>
                    <a:pt x="12" y="86"/>
                  </a:lnTo>
                  <a:lnTo>
                    <a:pt x="14" y="94"/>
                  </a:lnTo>
                  <a:lnTo>
                    <a:pt x="12" y="104"/>
                  </a:lnTo>
                  <a:lnTo>
                    <a:pt x="10" y="112"/>
                  </a:lnTo>
                  <a:lnTo>
                    <a:pt x="10" y="116"/>
                  </a:lnTo>
                  <a:lnTo>
                    <a:pt x="22" y="116"/>
                  </a:lnTo>
                  <a:lnTo>
                    <a:pt x="28" y="112"/>
                  </a:lnTo>
                  <a:lnTo>
                    <a:pt x="32" y="110"/>
                  </a:lnTo>
                  <a:lnTo>
                    <a:pt x="38" y="110"/>
                  </a:lnTo>
                  <a:lnTo>
                    <a:pt x="40" y="112"/>
                  </a:lnTo>
                  <a:lnTo>
                    <a:pt x="42" y="114"/>
                  </a:lnTo>
                  <a:lnTo>
                    <a:pt x="54" y="110"/>
                  </a:lnTo>
                  <a:lnTo>
                    <a:pt x="60" y="82"/>
                  </a:lnTo>
                  <a:lnTo>
                    <a:pt x="78" y="24"/>
                  </a:lnTo>
                  <a:lnTo>
                    <a:pt x="58" y="2"/>
                  </a:lnTo>
                  <a:lnTo>
                    <a:pt x="14" y="0"/>
                  </a:lnTo>
                  <a:lnTo>
                    <a:pt x="10" y="6"/>
                  </a:lnTo>
                </a:path>
              </a:pathLst>
            </a:custGeom>
            <a:solidFill>
              <a:schemeClr val="hlink"/>
            </a:solidFill>
            <a:ln w="12700" cap="rnd">
              <a:solidFill>
                <a:schemeClr val="bg1"/>
              </a:solidFill>
              <a:round/>
              <a:headEnd/>
              <a:tailEnd/>
            </a:ln>
          </p:spPr>
          <p:txBody>
            <a:bodyPr/>
            <a:lstStyle/>
            <a:p>
              <a:endParaRPr lang="en-US"/>
            </a:p>
          </p:txBody>
        </p:sp>
        <p:sp>
          <p:nvSpPr>
            <p:cNvPr id="13384" name="Freeform 504"/>
            <p:cNvSpPr>
              <a:spLocks/>
            </p:cNvSpPr>
            <p:nvPr/>
          </p:nvSpPr>
          <p:spPr bwMode="ltGray">
            <a:xfrm>
              <a:off x="2283" y="2060"/>
              <a:ext cx="196" cy="178"/>
            </a:xfrm>
            <a:custGeom>
              <a:avLst/>
              <a:gdLst>
                <a:gd name="T0" fmla="*/ 187 w 197"/>
                <a:gd name="T1" fmla="*/ 36 h 159"/>
                <a:gd name="T2" fmla="*/ 181 w 197"/>
                <a:gd name="T3" fmla="*/ 64 h 159"/>
                <a:gd name="T4" fmla="*/ 175 w 197"/>
                <a:gd name="T5" fmla="*/ 71 h 159"/>
                <a:gd name="T6" fmla="*/ 167 w 197"/>
                <a:gd name="T7" fmla="*/ 73 h 159"/>
                <a:gd name="T8" fmla="*/ 161 w 197"/>
                <a:gd name="T9" fmla="*/ 86 h 159"/>
                <a:gd name="T10" fmla="*/ 155 w 197"/>
                <a:gd name="T11" fmla="*/ 93 h 159"/>
                <a:gd name="T12" fmla="*/ 151 w 197"/>
                <a:gd name="T13" fmla="*/ 104 h 159"/>
                <a:gd name="T14" fmla="*/ 143 w 197"/>
                <a:gd name="T15" fmla="*/ 106 h 159"/>
                <a:gd name="T16" fmla="*/ 137 w 197"/>
                <a:gd name="T17" fmla="*/ 120 h 159"/>
                <a:gd name="T18" fmla="*/ 137 w 197"/>
                <a:gd name="T19" fmla="*/ 134 h 159"/>
                <a:gd name="T20" fmla="*/ 143 w 197"/>
                <a:gd name="T21" fmla="*/ 146 h 159"/>
                <a:gd name="T22" fmla="*/ 139 w 197"/>
                <a:gd name="T23" fmla="*/ 154 h 159"/>
                <a:gd name="T24" fmla="*/ 131 w 197"/>
                <a:gd name="T25" fmla="*/ 166 h 159"/>
                <a:gd name="T26" fmla="*/ 131 w 197"/>
                <a:gd name="T27" fmla="*/ 179 h 159"/>
                <a:gd name="T28" fmla="*/ 119 w 197"/>
                <a:gd name="T29" fmla="*/ 179 h 159"/>
                <a:gd name="T30" fmla="*/ 111 w 197"/>
                <a:gd name="T31" fmla="*/ 193 h 159"/>
                <a:gd name="T32" fmla="*/ 99 w 197"/>
                <a:gd name="T33" fmla="*/ 204 h 159"/>
                <a:gd name="T34" fmla="*/ 86 w 197"/>
                <a:gd name="T35" fmla="*/ 202 h 159"/>
                <a:gd name="T36" fmla="*/ 70 w 197"/>
                <a:gd name="T37" fmla="*/ 204 h 159"/>
                <a:gd name="T38" fmla="*/ 64 w 197"/>
                <a:gd name="T39" fmla="*/ 216 h 159"/>
                <a:gd name="T40" fmla="*/ 52 w 197"/>
                <a:gd name="T41" fmla="*/ 219 h 159"/>
                <a:gd name="T42" fmla="*/ 44 w 197"/>
                <a:gd name="T43" fmla="*/ 202 h 159"/>
                <a:gd name="T44" fmla="*/ 38 w 197"/>
                <a:gd name="T45" fmla="*/ 151 h 159"/>
                <a:gd name="T46" fmla="*/ 36 w 197"/>
                <a:gd name="T47" fmla="*/ 134 h 159"/>
                <a:gd name="T48" fmla="*/ 36 w 197"/>
                <a:gd name="T49" fmla="*/ 124 h 159"/>
                <a:gd name="T50" fmla="*/ 44 w 197"/>
                <a:gd name="T51" fmla="*/ 115 h 159"/>
                <a:gd name="T52" fmla="*/ 42 w 197"/>
                <a:gd name="T53" fmla="*/ 95 h 159"/>
                <a:gd name="T54" fmla="*/ 46 w 197"/>
                <a:gd name="T55" fmla="*/ 86 h 159"/>
                <a:gd name="T56" fmla="*/ 48 w 197"/>
                <a:gd name="T57" fmla="*/ 59 h 159"/>
                <a:gd name="T58" fmla="*/ 38 w 197"/>
                <a:gd name="T59" fmla="*/ 50 h 159"/>
                <a:gd name="T60" fmla="*/ 34 w 197"/>
                <a:gd name="T61" fmla="*/ 56 h 159"/>
                <a:gd name="T62" fmla="*/ 22 w 197"/>
                <a:gd name="T63" fmla="*/ 56 h 159"/>
                <a:gd name="T64" fmla="*/ 12 w 197"/>
                <a:gd name="T65" fmla="*/ 50 h 159"/>
                <a:gd name="T66" fmla="*/ 6 w 197"/>
                <a:gd name="T67" fmla="*/ 36 h 159"/>
                <a:gd name="T68" fmla="*/ 2 w 197"/>
                <a:gd name="T69" fmla="*/ 17 h 159"/>
                <a:gd name="T70" fmla="*/ 16 w 197"/>
                <a:gd name="T71" fmla="*/ 9 h 159"/>
                <a:gd name="T72" fmla="*/ 26 w 197"/>
                <a:gd name="T73" fmla="*/ 0 h 159"/>
                <a:gd name="T74" fmla="*/ 64 w 197"/>
                <a:gd name="T75" fmla="*/ 2 h 159"/>
                <a:gd name="T76" fmla="*/ 92 w 197"/>
                <a:gd name="T77" fmla="*/ 9 h 159"/>
                <a:gd name="T78" fmla="*/ 115 w 197"/>
                <a:gd name="T79" fmla="*/ 9 h 159"/>
                <a:gd name="T80" fmla="*/ 175 w 197"/>
                <a:gd name="T81" fmla="*/ 34 h 15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7"/>
                <a:gd name="T124" fmla="*/ 0 h 159"/>
                <a:gd name="T125" fmla="*/ 197 w 197"/>
                <a:gd name="T126" fmla="*/ 159 h 15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7" h="159">
                  <a:moveTo>
                    <a:pt x="188" y="24"/>
                  </a:moveTo>
                  <a:lnTo>
                    <a:pt x="190" y="26"/>
                  </a:lnTo>
                  <a:lnTo>
                    <a:pt x="196" y="36"/>
                  </a:lnTo>
                  <a:lnTo>
                    <a:pt x="184" y="46"/>
                  </a:lnTo>
                  <a:lnTo>
                    <a:pt x="182" y="48"/>
                  </a:lnTo>
                  <a:lnTo>
                    <a:pt x="178" y="50"/>
                  </a:lnTo>
                  <a:lnTo>
                    <a:pt x="174" y="50"/>
                  </a:lnTo>
                  <a:lnTo>
                    <a:pt x="170" y="52"/>
                  </a:lnTo>
                  <a:lnTo>
                    <a:pt x="168" y="56"/>
                  </a:lnTo>
                  <a:lnTo>
                    <a:pt x="164" y="62"/>
                  </a:lnTo>
                  <a:lnTo>
                    <a:pt x="164" y="64"/>
                  </a:lnTo>
                  <a:lnTo>
                    <a:pt x="158" y="66"/>
                  </a:lnTo>
                  <a:lnTo>
                    <a:pt x="156" y="70"/>
                  </a:lnTo>
                  <a:lnTo>
                    <a:pt x="154" y="74"/>
                  </a:lnTo>
                  <a:lnTo>
                    <a:pt x="150" y="76"/>
                  </a:lnTo>
                  <a:lnTo>
                    <a:pt x="146" y="76"/>
                  </a:lnTo>
                  <a:lnTo>
                    <a:pt x="142" y="80"/>
                  </a:lnTo>
                  <a:lnTo>
                    <a:pt x="140" y="86"/>
                  </a:lnTo>
                  <a:lnTo>
                    <a:pt x="140" y="90"/>
                  </a:lnTo>
                  <a:lnTo>
                    <a:pt x="140" y="96"/>
                  </a:lnTo>
                  <a:lnTo>
                    <a:pt x="146" y="100"/>
                  </a:lnTo>
                  <a:lnTo>
                    <a:pt x="146" y="104"/>
                  </a:lnTo>
                  <a:lnTo>
                    <a:pt x="146" y="108"/>
                  </a:lnTo>
                  <a:lnTo>
                    <a:pt x="142" y="110"/>
                  </a:lnTo>
                  <a:lnTo>
                    <a:pt x="138" y="114"/>
                  </a:lnTo>
                  <a:lnTo>
                    <a:pt x="134" y="118"/>
                  </a:lnTo>
                  <a:lnTo>
                    <a:pt x="132" y="124"/>
                  </a:lnTo>
                  <a:lnTo>
                    <a:pt x="134" y="128"/>
                  </a:lnTo>
                  <a:lnTo>
                    <a:pt x="128" y="128"/>
                  </a:lnTo>
                  <a:lnTo>
                    <a:pt x="122" y="128"/>
                  </a:lnTo>
                  <a:lnTo>
                    <a:pt x="120" y="134"/>
                  </a:lnTo>
                  <a:lnTo>
                    <a:pt x="114" y="138"/>
                  </a:lnTo>
                  <a:lnTo>
                    <a:pt x="110" y="144"/>
                  </a:lnTo>
                  <a:lnTo>
                    <a:pt x="102" y="146"/>
                  </a:lnTo>
                  <a:lnTo>
                    <a:pt x="96" y="148"/>
                  </a:lnTo>
                  <a:lnTo>
                    <a:pt x="86" y="144"/>
                  </a:lnTo>
                  <a:lnTo>
                    <a:pt x="80" y="144"/>
                  </a:lnTo>
                  <a:lnTo>
                    <a:pt x="70" y="146"/>
                  </a:lnTo>
                  <a:lnTo>
                    <a:pt x="68" y="150"/>
                  </a:lnTo>
                  <a:lnTo>
                    <a:pt x="64" y="154"/>
                  </a:lnTo>
                  <a:lnTo>
                    <a:pt x="58" y="158"/>
                  </a:lnTo>
                  <a:lnTo>
                    <a:pt x="52" y="156"/>
                  </a:lnTo>
                  <a:lnTo>
                    <a:pt x="48" y="150"/>
                  </a:lnTo>
                  <a:lnTo>
                    <a:pt x="44" y="144"/>
                  </a:lnTo>
                  <a:lnTo>
                    <a:pt x="40" y="140"/>
                  </a:lnTo>
                  <a:lnTo>
                    <a:pt x="38" y="108"/>
                  </a:lnTo>
                  <a:lnTo>
                    <a:pt x="38" y="100"/>
                  </a:lnTo>
                  <a:lnTo>
                    <a:pt x="36" y="96"/>
                  </a:lnTo>
                  <a:lnTo>
                    <a:pt x="34" y="90"/>
                  </a:lnTo>
                  <a:lnTo>
                    <a:pt x="36" y="88"/>
                  </a:lnTo>
                  <a:lnTo>
                    <a:pt x="40" y="88"/>
                  </a:lnTo>
                  <a:lnTo>
                    <a:pt x="44" y="82"/>
                  </a:lnTo>
                  <a:lnTo>
                    <a:pt x="42" y="74"/>
                  </a:lnTo>
                  <a:lnTo>
                    <a:pt x="42" y="68"/>
                  </a:lnTo>
                  <a:lnTo>
                    <a:pt x="42" y="64"/>
                  </a:lnTo>
                  <a:lnTo>
                    <a:pt x="46" y="62"/>
                  </a:lnTo>
                  <a:lnTo>
                    <a:pt x="48" y="52"/>
                  </a:lnTo>
                  <a:lnTo>
                    <a:pt x="48" y="42"/>
                  </a:lnTo>
                  <a:lnTo>
                    <a:pt x="44" y="38"/>
                  </a:lnTo>
                  <a:lnTo>
                    <a:pt x="38" y="36"/>
                  </a:lnTo>
                  <a:lnTo>
                    <a:pt x="34" y="38"/>
                  </a:lnTo>
                  <a:lnTo>
                    <a:pt x="34" y="40"/>
                  </a:lnTo>
                  <a:lnTo>
                    <a:pt x="28" y="42"/>
                  </a:lnTo>
                  <a:lnTo>
                    <a:pt x="22" y="40"/>
                  </a:lnTo>
                  <a:lnTo>
                    <a:pt x="20" y="36"/>
                  </a:lnTo>
                  <a:lnTo>
                    <a:pt x="12" y="36"/>
                  </a:lnTo>
                  <a:lnTo>
                    <a:pt x="8" y="34"/>
                  </a:lnTo>
                  <a:lnTo>
                    <a:pt x="6" y="26"/>
                  </a:lnTo>
                  <a:lnTo>
                    <a:pt x="0" y="18"/>
                  </a:lnTo>
                  <a:lnTo>
                    <a:pt x="2" y="12"/>
                  </a:lnTo>
                  <a:lnTo>
                    <a:pt x="10" y="6"/>
                  </a:lnTo>
                  <a:lnTo>
                    <a:pt x="16" y="6"/>
                  </a:lnTo>
                  <a:lnTo>
                    <a:pt x="18" y="2"/>
                  </a:lnTo>
                  <a:lnTo>
                    <a:pt x="26" y="0"/>
                  </a:lnTo>
                  <a:lnTo>
                    <a:pt x="46" y="0"/>
                  </a:lnTo>
                  <a:lnTo>
                    <a:pt x="64" y="2"/>
                  </a:lnTo>
                  <a:lnTo>
                    <a:pt x="78" y="6"/>
                  </a:lnTo>
                  <a:lnTo>
                    <a:pt x="92" y="6"/>
                  </a:lnTo>
                  <a:lnTo>
                    <a:pt x="110" y="6"/>
                  </a:lnTo>
                  <a:lnTo>
                    <a:pt x="118" y="6"/>
                  </a:lnTo>
                  <a:lnTo>
                    <a:pt x="146" y="6"/>
                  </a:lnTo>
                  <a:lnTo>
                    <a:pt x="178" y="24"/>
                  </a:lnTo>
                  <a:lnTo>
                    <a:pt x="188" y="24"/>
                  </a:lnTo>
                </a:path>
              </a:pathLst>
            </a:custGeom>
            <a:solidFill>
              <a:schemeClr val="hlink"/>
            </a:solidFill>
            <a:ln w="12700" cap="rnd">
              <a:solidFill>
                <a:schemeClr val="bg1"/>
              </a:solidFill>
              <a:round/>
              <a:headEnd/>
              <a:tailEnd/>
            </a:ln>
          </p:spPr>
          <p:txBody>
            <a:bodyPr/>
            <a:lstStyle/>
            <a:p>
              <a:endParaRPr lang="en-US"/>
            </a:p>
          </p:txBody>
        </p:sp>
        <p:sp>
          <p:nvSpPr>
            <p:cNvPr id="13385" name="Freeform 505"/>
            <p:cNvSpPr>
              <a:spLocks/>
            </p:cNvSpPr>
            <p:nvPr/>
          </p:nvSpPr>
          <p:spPr bwMode="ltGray">
            <a:xfrm>
              <a:off x="2562" y="1935"/>
              <a:ext cx="131" cy="68"/>
            </a:xfrm>
            <a:custGeom>
              <a:avLst/>
              <a:gdLst>
                <a:gd name="T0" fmla="*/ 130 w 131"/>
                <a:gd name="T1" fmla="*/ 45 h 61"/>
                <a:gd name="T2" fmla="*/ 124 w 131"/>
                <a:gd name="T3" fmla="*/ 52 h 61"/>
                <a:gd name="T4" fmla="*/ 116 w 131"/>
                <a:gd name="T5" fmla="*/ 61 h 61"/>
                <a:gd name="T6" fmla="*/ 108 w 131"/>
                <a:gd name="T7" fmla="*/ 67 h 61"/>
                <a:gd name="T8" fmla="*/ 102 w 131"/>
                <a:gd name="T9" fmla="*/ 69 h 61"/>
                <a:gd name="T10" fmla="*/ 92 w 131"/>
                <a:gd name="T11" fmla="*/ 69 h 61"/>
                <a:gd name="T12" fmla="*/ 82 w 131"/>
                <a:gd name="T13" fmla="*/ 72 h 61"/>
                <a:gd name="T14" fmla="*/ 70 w 131"/>
                <a:gd name="T15" fmla="*/ 72 h 61"/>
                <a:gd name="T16" fmla="*/ 58 w 131"/>
                <a:gd name="T17" fmla="*/ 75 h 61"/>
                <a:gd name="T18" fmla="*/ 50 w 131"/>
                <a:gd name="T19" fmla="*/ 77 h 61"/>
                <a:gd name="T20" fmla="*/ 10 w 131"/>
                <a:gd name="T21" fmla="*/ 84 h 61"/>
                <a:gd name="T22" fmla="*/ 0 w 131"/>
                <a:gd name="T23" fmla="*/ 72 h 61"/>
                <a:gd name="T24" fmla="*/ 0 w 131"/>
                <a:gd name="T25" fmla="*/ 52 h 61"/>
                <a:gd name="T26" fmla="*/ 4 w 131"/>
                <a:gd name="T27" fmla="*/ 45 h 61"/>
                <a:gd name="T28" fmla="*/ 34 w 131"/>
                <a:gd name="T29" fmla="*/ 45 h 61"/>
                <a:gd name="T30" fmla="*/ 40 w 131"/>
                <a:gd name="T31" fmla="*/ 45 h 61"/>
                <a:gd name="T32" fmla="*/ 54 w 131"/>
                <a:gd name="T33" fmla="*/ 41 h 61"/>
                <a:gd name="T34" fmla="*/ 60 w 131"/>
                <a:gd name="T35" fmla="*/ 33 h 61"/>
                <a:gd name="T36" fmla="*/ 66 w 131"/>
                <a:gd name="T37" fmla="*/ 25 h 61"/>
                <a:gd name="T38" fmla="*/ 66 w 131"/>
                <a:gd name="T39" fmla="*/ 20 h 61"/>
                <a:gd name="T40" fmla="*/ 70 w 131"/>
                <a:gd name="T41" fmla="*/ 16 h 61"/>
                <a:gd name="T42" fmla="*/ 76 w 131"/>
                <a:gd name="T43" fmla="*/ 13 h 61"/>
                <a:gd name="T44" fmla="*/ 82 w 131"/>
                <a:gd name="T45" fmla="*/ 16 h 61"/>
                <a:gd name="T46" fmla="*/ 84 w 131"/>
                <a:gd name="T47" fmla="*/ 20 h 61"/>
                <a:gd name="T48" fmla="*/ 88 w 131"/>
                <a:gd name="T49" fmla="*/ 13 h 61"/>
                <a:gd name="T50" fmla="*/ 88 w 131"/>
                <a:gd name="T51" fmla="*/ 2 h 61"/>
                <a:gd name="T52" fmla="*/ 94 w 131"/>
                <a:gd name="T53" fmla="*/ 0 h 61"/>
                <a:gd name="T54" fmla="*/ 102 w 131"/>
                <a:gd name="T55" fmla="*/ 2 h 61"/>
                <a:gd name="T56" fmla="*/ 114 w 131"/>
                <a:gd name="T57" fmla="*/ 4 h 61"/>
                <a:gd name="T58" fmla="*/ 114 w 131"/>
                <a:gd name="T59" fmla="*/ 16 h 61"/>
                <a:gd name="T60" fmla="*/ 114 w 131"/>
                <a:gd name="T61" fmla="*/ 20 h 61"/>
                <a:gd name="T62" fmla="*/ 118 w 131"/>
                <a:gd name="T63" fmla="*/ 28 h 61"/>
                <a:gd name="T64" fmla="*/ 124 w 131"/>
                <a:gd name="T65" fmla="*/ 33 h 61"/>
                <a:gd name="T66" fmla="*/ 128 w 131"/>
                <a:gd name="T67" fmla="*/ 36 h 61"/>
                <a:gd name="T68" fmla="*/ 130 w 131"/>
                <a:gd name="T69" fmla="*/ 45 h 6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1"/>
                <a:gd name="T106" fmla="*/ 0 h 61"/>
                <a:gd name="T107" fmla="*/ 131 w 131"/>
                <a:gd name="T108" fmla="*/ 61 h 6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1" h="61">
                  <a:moveTo>
                    <a:pt x="130" y="32"/>
                  </a:moveTo>
                  <a:lnTo>
                    <a:pt x="124" y="38"/>
                  </a:lnTo>
                  <a:lnTo>
                    <a:pt x="116" y="44"/>
                  </a:lnTo>
                  <a:lnTo>
                    <a:pt x="108" y="48"/>
                  </a:lnTo>
                  <a:lnTo>
                    <a:pt x="102" y="50"/>
                  </a:lnTo>
                  <a:lnTo>
                    <a:pt x="92" y="50"/>
                  </a:lnTo>
                  <a:lnTo>
                    <a:pt x="82" y="52"/>
                  </a:lnTo>
                  <a:lnTo>
                    <a:pt x="70" y="52"/>
                  </a:lnTo>
                  <a:lnTo>
                    <a:pt x="58" y="54"/>
                  </a:lnTo>
                  <a:lnTo>
                    <a:pt x="50" y="56"/>
                  </a:lnTo>
                  <a:lnTo>
                    <a:pt x="10" y="60"/>
                  </a:lnTo>
                  <a:lnTo>
                    <a:pt x="0" y="52"/>
                  </a:lnTo>
                  <a:lnTo>
                    <a:pt x="0" y="38"/>
                  </a:lnTo>
                  <a:lnTo>
                    <a:pt x="4" y="32"/>
                  </a:lnTo>
                  <a:lnTo>
                    <a:pt x="34" y="32"/>
                  </a:lnTo>
                  <a:lnTo>
                    <a:pt x="40" y="32"/>
                  </a:lnTo>
                  <a:lnTo>
                    <a:pt x="54" y="30"/>
                  </a:lnTo>
                  <a:lnTo>
                    <a:pt x="60" y="24"/>
                  </a:lnTo>
                  <a:lnTo>
                    <a:pt x="66" y="18"/>
                  </a:lnTo>
                  <a:lnTo>
                    <a:pt x="66" y="14"/>
                  </a:lnTo>
                  <a:lnTo>
                    <a:pt x="70" y="12"/>
                  </a:lnTo>
                  <a:lnTo>
                    <a:pt x="76" y="10"/>
                  </a:lnTo>
                  <a:lnTo>
                    <a:pt x="82" y="12"/>
                  </a:lnTo>
                  <a:lnTo>
                    <a:pt x="84" y="14"/>
                  </a:lnTo>
                  <a:lnTo>
                    <a:pt x="88" y="10"/>
                  </a:lnTo>
                  <a:lnTo>
                    <a:pt x="88" y="2"/>
                  </a:lnTo>
                  <a:lnTo>
                    <a:pt x="94" y="0"/>
                  </a:lnTo>
                  <a:lnTo>
                    <a:pt x="102" y="2"/>
                  </a:lnTo>
                  <a:lnTo>
                    <a:pt x="114" y="4"/>
                  </a:lnTo>
                  <a:lnTo>
                    <a:pt x="114" y="12"/>
                  </a:lnTo>
                  <a:lnTo>
                    <a:pt x="114" y="14"/>
                  </a:lnTo>
                  <a:lnTo>
                    <a:pt x="118" y="20"/>
                  </a:lnTo>
                  <a:lnTo>
                    <a:pt x="124" y="24"/>
                  </a:lnTo>
                  <a:lnTo>
                    <a:pt x="128" y="26"/>
                  </a:lnTo>
                  <a:lnTo>
                    <a:pt x="130" y="32"/>
                  </a:lnTo>
                </a:path>
              </a:pathLst>
            </a:custGeom>
            <a:solidFill>
              <a:schemeClr val="hlink"/>
            </a:solidFill>
            <a:ln w="12700" cap="rnd">
              <a:solidFill>
                <a:schemeClr val="bg1"/>
              </a:solidFill>
              <a:round/>
              <a:headEnd/>
              <a:tailEnd/>
            </a:ln>
          </p:spPr>
          <p:txBody>
            <a:bodyPr/>
            <a:lstStyle/>
            <a:p>
              <a:endParaRPr lang="en-US"/>
            </a:p>
          </p:txBody>
        </p:sp>
        <p:sp>
          <p:nvSpPr>
            <p:cNvPr id="13386" name="Freeform 506"/>
            <p:cNvSpPr>
              <a:spLocks/>
            </p:cNvSpPr>
            <p:nvPr/>
          </p:nvSpPr>
          <p:spPr bwMode="ltGray">
            <a:xfrm>
              <a:off x="2507" y="1793"/>
              <a:ext cx="132" cy="182"/>
            </a:xfrm>
            <a:custGeom>
              <a:avLst/>
              <a:gdLst>
                <a:gd name="T0" fmla="*/ 60 w 133"/>
                <a:gd name="T1" fmla="*/ 4 h 163"/>
                <a:gd name="T2" fmla="*/ 64 w 133"/>
                <a:gd name="T3" fmla="*/ 9 h 163"/>
                <a:gd name="T4" fmla="*/ 66 w 133"/>
                <a:gd name="T5" fmla="*/ 11 h 163"/>
                <a:gd name="T6" fmla="*/ 67 w 133"/>
                <a:gd name="T7" fmla="*/ 15 h 163"/>
                <a:gd name="T8" fmla="*/ 71 w 133"/>
                <a:gd name="T9" fmla="*/ 19 h 163"/>
                <a:gd name="T10" fmla="*/ 76 w 133"/>
                <a:gd name="T11" fmla="*/ 21 h 163"/>
                <a:gd name="T12" fmla="*/ 84 w 133"/>
                <a:gd name="T13" fmla="*/ 19 h 163"/>
                <a:gd name="T14" fmla="*/ 110 w 133"/>
                <a:gd name="T15" fmla="*/ 4 h 163"/>
                <a:gd name="T16" fmla="*/ 112 w 133"/>
                <a:gd name="T17" fmla="*/ 15 h 163"/>
                <a:gd name="T18" fmla="*/ 114 w 133"/>
                <a:gd name="T19" fmla="*/ 21 h 163"/>
                <a:gd name="T20" fmla="*/ 116 w 133"/>
                <a:gd name="T21" fmla="*/ 23 h 163"/>
                <a:gd name="T22" fmla="*/ 121 w 133"/>
                <a:gd name="T23" fmla="*/ 26 h 163"/>
                <a:gd name="T24" fmla="*/ 125 w 133"/>
                <a:gd name="T25" fmla="*/ 26 h 163"/>
                <a:gd name="T26" fmla="*/ 129 w 133"/>
                <a:gd name="T27" fmla="*/ 35 h 163"/>
                <a:gd name="T28" fmla="*/ 127 w 133"/>
                <a:gd name="T29" fmla="*/ 40 h 163"/>
                <a:gd name="T30" fmla="*/ 123 w 133"/>
                <a:gd name="T31" fmla="*/ 41 h 163"/>
                <a:gd name="T32" fmla="*/ 121 w 133"/>
                <a:gd name="T33" fmla="*/ 50 h 163"/>
                <a:gd name="T34" fmla="*/ 120 w 133"/>
                <a:gd name="T35" fmla="*/ 56 h 163"/>
                <a:gd name="T36" fmla="*/ 120 w 133"/>
                <a:gd name="T37" fmla="*/ 61 h 163"/>
                <a:gd name="T38" fmla="*/ 120 w 133"/>
                <a:gd name="T39" fmla="*/ 70 h 163"/>
                <a:gd name="T40" fmla="*/ 121 w 133"/>
                <a:gd name="T41" fmla="*/ 83 h 163"/>
                <a:gd name="T42" fmla="*/ 123 w 133"/>
                <a:gd name="T43" fmla="*/ 92 h 163"/>
                <a:gd name="T44" fmla="*/ 125 w 133"/>
                <a:gd name="T45" fmla="*/ 99 h 163"/>
                <a:gd name="T46" fmla="*/ 125 w 133"/>
                <a:gd name="T47" fmla="*/ 106 h 163"/>
                <a:gd name="T48" fmla="*/ 121 w 133"/>
                <a:gd name="T49" fmla="*/ 115 h 163"/>
                <a:gd name="T50" fmla="*/ 116 w 133"/>
                <a:gd name="T51" fmla="*/ 119 h 163"/>
                <a:gd name="T52" fmla="*/ 112 w 133"/>
                <a:gd name="T53" fmla="*/ 125 h 163"/>
                <a:gd name="T54" fmla="*/ 108 w 133"/>
                <a:gd name="T55" fmla="*/ 130 h 163"/>
                <a:gd name="T56" fmla="*/ 101 w 133"/>
                <a:gd name="T57" fmla="*/ 132 h 163"/>
                <a:gd name="T58" fmla="*/ 99 w 133"/>
                <a:gd name="T59" fmla="*/ 138 h 163"/>
                <a:gd name="T60" fmla="*/ 118 w 133"/>
                <a:gd name="T61" fmla="*/ 181 h 163"/>
                <a:gd name="T62" fmla="*/ 120 w 133"/>
                <a:gd name="T63" fmla="*/ 183 h 163"/>
                <a:gd name="T64" fmla="*/ 121 w 133"/>
                <a:gd name="T65" fmla="*/ 193 h 163"/>
                <a:gd name="T66" fmla="*/ 120 w 133"/>
                <a:gd name="T67" fmla="*/ 204 h 163"/>
                <a:gd name="T68" fmla="*/ 114 w 133"/>
                <a:gd name="T69" fmla="*/ 214 h 163"/>
                <a:gd name="T70" fmla="*/ 103 w 133"/>
                <a:gd name="T71" fmla="*/ 220 h 163"/>
                <a:gd name="T72" fmla="*/ 86 w 133"/>
                <a:gd name="T73" fmla="*/ 223 h 163"/>
                <a:gd name="T74" fmla="*/ 67 w 133"/>
                <a:gd name="T75" fmla="*/ 223 h 163"/>
                <a:gd name="T76" fmla="*/ 51 w 133"/>
                <a:gd name="T77" fmla="*/ 226 h 163"/>
                <a:gd name="T78" fmla="*/ 26 w 133"/>
                <a:gd name="T79" fmla="*/ 220 h 163"/>
                <a:gd name="T80" fmla="*/ 19 w 133"/>
                <a:gd name="T81" fmla="*/ 202 h 163"/>
                <a:gd name="T82" fmla="*/ 0 w 133"/>
                <a:gd name="T83" fmla="*/ 146 h 163"/>
                <a:gd name="T84" fmla="*/ 2 w 133"/>
                <a:gd name="T85" fmla="*/ 74 h 163"/>
                <a:gd name="T86" fmla="*/ 15 w 133"/>
                <a:gd name="T87" fmla="*/ 52 h 163"/>
                <a:gd name="T88" fmla="*/ 34 w 133"/>
                <a:gd name="T89" fmla="*/ 32 h 163"/>
                <a:gd name="T90" fmla="*/ 40 w 133"/>
                <a:gd name="T91" fmla="*/ 26 h 163"/>
                <a:gd name="T92" fmla="*/ 43 w 133"/>
                <a:gd name="T93" fmla="*/ 19 h 163"/>
                <a:gd name="T94" fmla="*/ 49 w 133"/>
                <a:gd name="T95" fmla="*/ 11 h 163"/>
                <a:gd name="T96" fmla="*/ 57 w 133"/>
                <a:gd name="T97" fmla="*/ 0 h 163"/>
                <a:gd name="T98" fmla="*/ 60 w 133"/>
                <a:gd name="T99" fmla="*/ 4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3"/>
                <a:gd name="T151" fmla="*/ 0 h 163"/>
                <a:gd name="T152" fmla="*/ 133 w 133"/>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3" h="163">
                  <a:moveTo>
                    <a:pt x="60" y="4"/>
                  </a:moveTo>
                  <a:lnTo>
                    <a:pt x="64" y="6"/>
                  </a:lnTo>
                  <a:lnTo>
                    <a:pt x="68" y="8"/>
                  </a:lnTo>
                  <a:lnTo>
                    <a:pt x="70" y="11"/>
                  </a:lnTo>
                  <a:lnTo>
                    <a:pt x="74" y="13"/>
                  </a:lnTo>
                  <a:lnTo>
                    <a:pt x="79" y="15"/>
                  </a:lnTo>
                  <a:lnTo>
                    <a:pt x="87" y="13"/>
                  </a:lnTo>
                  <a:lnTo>
                    <a:pt x="113" y="4"/>
                  </a:lnTo>
                  <a:lnTo>
                    <a:pt x="115" y="11"/>
                  </a:lnTo>
                  <a:lnTo>
                    <a:pt x="117" y="15"/>
                  </a:lnTo>
                  <a:lnTo>
                    <a:pt x="119" y="17"/>
                  </a:lnTo>
                  <a:lnTo>
                    <a:pt x="124" y="19"/>
                  </a:lnTo>
                  <a:lnTo>
                    <a:pt x="128" y="19"/>
                  </a:lnTo>
                  <a:lnTo>
                    <a:pt x="132" y="25"/>
                  </a:lnTo>
                  <a:lnTo>
                    <a:pt x="130" y="29"/>
                  </a:lnTo>
                  <a:lnTo>
                    <a:pt x="126" y="30"/>
                  </a:lnTo>
                  <a:lnTo>
                    <a:pt x="124" y="36"/>
                  </a:lnTo>
                  <a:lnTo>
                    <a:pt x="123" y="40"/>
                  </a:lnTo>
                  <a:lnTo>
                    <a:pt x="123" y="44"/>
                  </a:lnTo>
                  <a:lnTo>
                    <a:pt x="123" y="50"/>
                  </a:lnTo>
                  <a:lnTo>
                    <a:pt x="124" y="59"/>
                  </a:lnTo>
                  <a:lnTo>
                    <a:pt x="126" y="65"/>
                  </a:lnTo>
                  <a:lnTo>
                    <a:pt x="128" y="72"/>
                  </a:lnTo>
                  <a:lnTo>
                    <a:pt x="128" y="76"/>
                  </a:lnTo>
                  <a:lnTo>
                    <a:pt x="124" y="82"/>
                  </a:lnTo>
                  <a:lnTo>
                    <a:pt x="119" y="86"/>
                  </a:lnTo>
                  <a:lnTo>
                    <a:pt x="115" y="90"/>
                  </a:lnTo>
                  <a:lnTo>
                    <a:pt x="111" y="93"/>
                  </a:lnTo>
                  <a:lnTo>
                    <a:pt x="104" y="95"/>
                  </a:lnTo>
                  <a:lnTo>
                    <a:pt x="102" y="99"/>
                  </a:lnTo>
                  <a:lnTo>
                    <a:pt x="121" y="130"/>
                  </a:lnTo>
                  <a:lnTo>
                    <a:pt x="123" y="132"/>
                  </a:lnTo>
                  <a:lnTo>
                    <a:pt x="124" y="139"/>
                  </a:lnTo>
                  <a:lnTo>
                    <a:pt x="123" y="147"/>
                  </a:lnTo>
                  <a:lnTo>
                    <a:pt x="117" y="154"/>
                  </a:lnTo>
                  <a:lnTo>
                    <a:pt x="106" y="158"/>
                  </a:lnTo>
                  <a:lnTo>
                    <a:pt x="89" y="160"/>
                  </a:lnTo>
                  <a:lnTo>
                    <a:pt x="70" y="160"/>
                  </a:lnTo>
                  <a:lnTo>
                    <a:pt x="51" y="162"/>
                  </a:lnTo>
                  <a:lnTo>
                    <a:pt x="26" y="158"/>
                  </a:lnTo>
                  <a:lnTo>
                    <a:pt x="19" y="145"/>
                  </a:lnTo>
                  <a:lnTo>
                    <a:pt x="0" y="105"/>
                  </a:lnTo>
                  <a:lnTo>
                    <a:pt x="2" y="53"/>
                  </a:lnTo>
                  <a:lnTo>
                    <a:pt x="15" y="38"/>
                  </a:lnTo>
                  <a:lnTo>
                    <a:pt x="34" y="23"/>
                  </a:lnTo>
                  <a:lnTo>
                    <a:pt x="40" y="19"/>
                  </a:lnTo>
                  <a:lnTo>
                    <a:pt x="43" y="13"/>
                  </a:lnTo>
                  <a:lnTo>
                    <a:pt x="49" y="8"/>
                  </a:lnTo>
                  <a:lnTo>
                    <a:pt x="57" y="0"/>
                  </a:lnTo>
                  <a:lnTo>
                    <a:pt x="60" y="4"/>
                  </a:lnTo>
                </a:path>
              </a:pathLst>
            </a:custGeom>
            <a:solidFill>
              <a:schemeClr val="hlink"/>
            </a:solidFill>
            <a:ln w="12700" cap="rnd">
              <a:solidFill>
                <a:schemeClr val="bg1"/>
              </a:solidFill>
              <a:round/>
              <a:headEnd/>
              <a:tailEnd/>
            </a:ln>
          </p:spPr>
          <p:txBody>
            <a:bodyPr/>
            <a:lstStyle/>
            <a:p>
              <a:endParaRPr lang="en-US"/>
            </a:p>
          </p:txBody>
        </p:sp>
        <p:sp>
          <p:nvSpPr>
            <p:cNvPr id="13387" name="Freeform 507"/>
            <p:cNvSpPr>
              <a:spLocks/>
            </p:cNvSpPr>
            <p:nvPr/>
          </p:nvSpPr>
          <p:spPr bwMode="ltGray">
            <a:xfrm>
              <a:off x="2505" y="1792"/>
              <a:ext cx="140" cy="191"/>
            </a:xfrm>
            <a:custGeom>
              <a:avLst/>
              <a:gdLst>
                <a:gd name="T0" fmla="*/ 64 w 141"/>
                <a:gd name="T1" fmla="*/ 4 h 171"/>
                <a:gd name="T2" fmla="*/ 68 w 141"/>
                <a:gd name="T3" fmla="*/ 9 h 171"/>
                <a:gd name="T4" fmla="*/ 70 w 141"/>
                <a:gd name="T5" fmla="*/ 11 h 171"/>
                <a:gd name="T6" fmla="*/ 71 w 141"/>
                <a:gd name="T7" fmla="*/ 17 h 171"/>
                <a:gd name="T8" fmla="*/ 75 w 141"/>
                <a:gd name="T9" fmla="*/ 20 h 171"/>
                <a:gd name="T10" fmla="*/ 81 w 141"/>
                <a:gd name="T11" fmla="*/ 22 h 171"/>
                <a:gd name="T12" fmla="*/ 89 w 141"/>
                <a:gd name="T13" fmla="*/ 20 h 171"/>
                <a:gd name="T14" fmla="*/ 117 w 141"/>
                <a:gd name="T15" fmla="*/ 4 h 171"/>
                <a:gd name="T16" fmla="*/ 119 w 141"/>
                <a:gd name="T17" fmla="*/ 17 h 171"/>
                <a:gd name="T18" fmla="*/ 121 w 141"/>
                <a:gd name="T19" fmla="*/ 22 h 171"/>
                <a:gd name="T20" fmla="*/ 123 w 141"/>
                <a:gd name="T21" fmla="*/ 25 h 171"/>
                <a:gd name="T22" fmla="*/ 129 w 141"/>
                <a:gd name="T23" fmla="*/ 28 h 171"/>
                <a:gd name="T24" fmla="*/ 133 w 141"/>
                <a:gd name="T25" fmla="*/ 28 h 171"/>
                <a:gd name="T26" fmla="*/ 137 w 141"/>
                <a:gd name="T27" fmla="*/ 36 h 171"/>
                <a:gd name="T28" fmla="*/ 135 w 141"/>
                <a:gd name="T29" fmla="*/ 42 h 171"/>
                <a:gd name="T30" fmla="*/ 131 w 141"/>
                <a:gd name="T31" fmla="*/ 45 h 171"/>
                <a:gd name="T32" fmla="*/ 129 w 141"/>
                <a:gd name="T33" fmla="*/ 52 h 171"/>
                <a:gd name="T34" fmla="*/ 127 w 141"/>
                <a:gd name="T35" fmla="*/ 58 h 171"/>
                <a:gd name="T36" fmla="*/ 127 w 141"/>
                <a:gd name="T37" fmla="*/ 64 h 171"/>
                <a:gd name="T38" fmla="*/ 127 w 141"/>
                <a:gd name="T39" fmla="*/ 73 h 171"/>
                <a:gd name="T40" fmla="*/ 129 w 141"/>
                <a:gd name="T41" fmla="*/ 86 h 171"/>
                <a:gd name="T42" fmla="*/ 131 w 141"/>
                <a:gd name="T43" fmla="*/ 95 h 171"/>
                <a:gd name="T44" fmla="*/ 133 w 141"/>
                <a:gd name="T45" fmla="*/ 106 h 171"/>
                <a:gd name="T46" fmla="*/ 133 w 141"/>
                <a:gd name="T47" fmla="*/ 111 h 171"/>
                <a:gd name="T48" fmla="*/ 129 w 141"/>
                <a:gd name="T49" fmla="*/ 120 h 171"/>
                <a:gd name="T50" fmla="*/ 123 w 141"/>
                <a:gd name="T51" fmla="*/ 126 h 171"/>
                <a:gd name="T52" fmla="*/ 119 w 141"/>
                <a:gd name="T53" fmla="*/ 131 h 171"/>
                <a:gd name="T54" fmla="*/ 115 w 141"/>
                <a:gd name="T55" fmla="*/ 136 h 171"/>
                <a:gd name="T56" fmla="*/ 107 w 141"/>
                <a:gd name="T57" fmla="*/ 140 h 171"/>
                <a:gd name="T58" fmla="*/ 105 w 141"/>
                <a:gd name="T59" fmla="*/ 145 h 171"/>
                <a:gd name="T60" fmla="*/ 125 w 141"/>
                <a:gd name="T61" fmla="*/ 190 h 171"/>
                <a:gd name="T62" fmla="*/ 127 w 141"/>
                <a:gd name="T63" fmla="*/ 192 h 171"/>
                <a:gd name="T64" fmla="*/ 129 w 141"/>
                <a:gd name="T65" fmla="*/ 203 h 171"/>
                <a:gd name="T66" fmla="*/ 127 w 141"/>
                <a:gd name="T67" fmla="*/ 214 h 171"/>
                <a:gd name="T68" fmla="*/ 121 w 141"/>
                <a:gd name="T69" fmla="*/ 226 h 171"/>
                <a:gd name="T70" fmla="*/ 109 w 141"/>
                <a:gd name="T71" fmla="*/ 231 h 171"/>
                <a:gd name="T72" fmla="*/ 91 w 141"/>
                <a:gd name="T73" fmla="*/ 235 h 171"/>
                <a:gd name="T74" fmla="*/ 71 w 141"/>
                <a:gd name="T75" fmla="*/ 235 h 171"/>
                <a:gd name="T76" fmla="*/ 54 w 141"/>
                <a:gd name="T77" fmla="*/ 237 h 171"/>
                <a:gd name="T78" fmla="*/ 28 w 141"/>
                <a:gd name="T79" fmla="*/ 231 h 171"/>
                <a:gd name="T80" fmla="*/ 20 w 141"/>
                <a:gd name="T81" fmla="*/ 212 h 171"/>
                <a:gd name="T82" fmla="*/ 0 w 141"/>
                <a:gd name="T83" fmla="*/ 153 h 171"/>
                <a:gd name="T84" fmla="*/ 2 w 141"/>
                <a:gd name="T85" fmla="*/ 78 h 171"/>
                <a:gd name="T86" fmla="*/ 16 w 141"/>
                <a:gd name="T87" fmla="*/ 56 h 171"/>
                <a:gd name="T88" fmla="*/ 36 w 141"/>
                <a:gd name="T89" fmla="*/ 34 h 171"/>
                <a:gd name="T90" fmla="*/ 42 w 141"/>
                <a:gd name="T91" fmla="*/ 28 h 171"/>
                <a:gd name="T92" fmla="*/ 46 w 141"/>
                <a:gd name="T93" fmla="*/ 20 h 171"/>
                <a:gd name="T94" fmla="*/ 52 w 141"/>
                <a:gd name="T95" fmla="*/ 11 h 171"/>
                <a:gd name="T96" fmla="*/ 60 w 141"/>
                <a:gd name="T97" fmla="*/ 0 h 171"/>
                <a:gd name="T98" fmla="*/ 64 w 141"/>
                <a:gd name="T99" fmla="*/ 4 h 17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1"/>
                <a:gd name="T151" fmla="*/ 0 h 171"/>
                <a:gd name="T152" fmla="*/ 141 w 141"/>
                <a:gd name="T153" fmla="*/ 171 h 17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1" h="171">
                  <a:moveTo>
                    <a:pt x="64" y="4"/>
                  </a:moveTo>
                  <a:lnTo>
                    <a:pt x="68" y="6"/>
                  </a:lnTo>
                  <a:lnTo>
                    <a:pt x="72" y="8"/>
                  </a:lnTo>
                  <a:lnTo>
                    <a:pt x="74" y="12"/>
                  </a:lnTo>
                  <a:lnTo>
                    <a:pt x="78" y="14"/>
                  </a:lnTo>
                  <a:lnTo>
                    <a:pt x="84" y="16"/>
                  </a:lnTo>
                  <a:lnTo>
                    <a:pt x="92" y="14"/>
                  </a:lnTo>
                  <a:lnTo>
                    <a:pt x="120" y="4"/>
                  </a:lnTo>
                  <a:lnTo>
                    <a:pt x="122" y="12"/>
                  </a:lnTo>
                  <a:lnTo>
                    <a:pt x="124" y="16"/>
                  </a:lnTo>
                  <a:lnTo>
                    <a:pt x="126" y="18"/>
                  </a:lnTo>
                  <a:lnTo>
                    <a:pt x="132" y="20"/>
                  </a:lnTo>
                  <a:lnTo>
                    <a:pt x="136" y="20"/>
                  </a:lnTo>
                  <a:lnTo>
                    <a:pt x="140" y="26"/>
                  </a:lnTo>
                  <a:lnTo>
                    <a:pt x="138" y="30"/>
                  </a:lnTo>
                  <a:lnTo>
                    <a:pt x="134" y="32"/>
                  </a:lnTo>
                  <a:lnTo>
                    <a:pt x="132" y="38"/>
                  </a:lnTo>
                  <a:lnTo>
                    <a:pt x="130" y="42"/>
                  </a:lnTo>
                  <a:lnTo>
                    <a:pt x="130" y="46"/>
                  </a:lnTo>
                  <a:lnTo>
                    <a:pt x="130" y="52"/>
                  </a:lnTo>
                  <a:lnTo>
                    <a:pt x="132" y="62"/>
                  </a:lnTo>
                  <a:lnTo>
                    <a:pt x="134" y="68"/>
                  </a:lnTo>
                  <a:lnTo>
                    <a:pt x="136" y="76"/>
                  </a:lnTo>
                  <a:lnTo>
                    <a:pt x="136" y="80"/>
                  </a:lnTo>
                  <a:lnTo>
                    <a:pt x="132" y="86"/>
                  </a:lnTo>
                  <a:lnTo>
                    <a:pt x="126" y="90"/>
                  </a:lnTo>
                  <a:lnTo>
                    <a:pt x="122" y="94"/>
                  </a:lnTo>
                  <a:lnTo>
                    <a:pt x="118" y="98"/>
                  </a:lnTo>
                  <a:lnTo>
                    <a:pt x="110" y="100"/>
                  </a:lnTo>
                  <a:lnTo>
                    <a:pt x="108" y="104"/>
                  </a:lnTo>
                  <a:lnTo>
                    <a:pt x="128" y="136"/>
                  </a:lnTo>
                  <a:lnTo>
                    <a:pt x="130" y="138"/>
                  </a:lnTo>
                  <a:lnTo>
                    <a:pt x="132" y="146"/>
                  </a:lnTo>
                  <a:lnTo>
                    <a:pt x="130" y="154"/>
                  </a:lnTo>
                  <a:lnTo>
                    <a:pt x="124" y="162"/>
                  </a:lnTo>
                  <a:lnTo>
                    <a:pt x="112" y="166"/>
                  </a:lnTo>
                  <a:lnTo>
                    <a:pt x="94" y="168"/>
                  </a:lnTo>
                  <a:lnTo>
                    <a:pt x="74" y="168"/>
                  </a:lnTo>
                  <a:lnTo>
                    <a:pt x="54" y="170"/>
                  </a:lnTo>
                  <a:lnTo>
                    <a:pt x="28" y="166"/>
                  </a:lnTo>
                  <a:lnTo>
                    <a:pt x="20" y="152"/>
                  </a:lnTo>
                  <a:lnTo>
                    <a:pt x="0" y="110"/>
                  </a:lnTo>
                  <a:lnTo>
                    <a:pt x="2" y="56"/>
                  </a:lnTo>
                  <a:lnTo>
                    <a:pt x="16" y="40"/>
                  </a:lnTo>
                  <a:lnTo>
                    <a:pt x="36" y="24"/>
                  </a:lnTo>
                  <a:lnTo>
                    <a:pt x="42" y="20"/>
                  </a:lnTo>
                  <a:lnTo>
                    <a:pt x="46" y="14"/>
                  </a:lnTo>
                  <a:lnTo>
                    <a:pt x="52" y="8"/>
                  </a:lnTo>
                  <a:lnTo>
                    <a:pt x="60" y="0"/>
                  </a:lnTo>
                  <a:lnTo>
                    <a:pt x="64" y="4"/>
                  </a:lnTo>
                </a:path>
              </a:pathLst>
            </a:custGeom>
            <a:solidFill>
              <a:schemeClr val="hlink"/>
            </a:solidFill>
            <a:ln w="12700" cap="rnd">
              <a:solidFill>
                <a:schemeClr val="bg1"/>
              </a:solidFill>
              <a:round/>
              <a:headEnd/>
              <a:tailEnd/>
            </a:ln>
          </p:spPr>
          <p:txBody>
            <a:bodyPr/>
            <a:lstStyle/>
            <a:p>
              <a:endParaRPr lang="en-US"/>
            </a:p>
          </p:txBody>
        </p:sp>
        <p:sp>
          <p:nvSpPr>
            <p:cNvPr id="13388" name="Freeform 508"/>
            <p:cNvSpPr>
              <a:spLocks/>
            </p:cNvSpPr>
            <p:nvPr/>
          </p:nvSpPr>
          <p:spPr bwMode="ltGray">
            <a:xfrm>
              <a:off x="2472" y="1814"/>
              <a:ext cx="70" cy="73"/>
            </a:xfrm>
            <a:custGeom>
              <a:avLst/>
              <a:gdLst>
                <a:gd name="T0" fmla="*/ 0 w 71"/>
                <a:gd name="T1" fmla="*/ 80 h 65"/>
                <a:gd name="T2" fmla="*/ 8 w 71"/>
                <a:gd name="T3" fmla="*/ 69 h 65"/>
                <a:gd name="T4" fmla="*/ 10 w 71"/>
                <a:gd name="T5" fmla="*/ 60 h 65"/>
                <a:gd name="T6" fmla="*/ 20 w 71"/>
                <a:gd name="T7" fmla="*/ 17 h 65"/>
                <a:gd name="T8" fmla="*/ 28 w 71"/>
                <a:gd name="T9" fmla="*/ 11 h 65"/>
                <a:gd name="T10" fmla="*/ 32 w 71"/>
                <a:gd name="T11" fmla="*/ 11 h 65"/>
                <a:gd name="T12" fmla="*/ 35 w 71"/>
                <a:gd name="T13" fmla="*/ 11 h 65"/>
                <a:gd name="T14" fmla="*/ 51 w 71"/>
                <a:gd name="T15" fmla="*/ 11 h 65"/>
                <a:gd name="T16" fmla="*/ 55 w 71"/>
                <a:gd name="T17" fmla="*/ 11 h 65"/>
                <a:gd name="T18" fmla="*/ 59 w 71"/>
                <a:gd name="T19" fmla="*/ 2 h 65"/>
                <a:gd name="T20" fmla="*/ 65 w 71"/>
                <a:gd name="T21" fmla="*/ 0 h 65"/>
                <a:gd name="T22" fmla="*/ 67 w 71"/>
                <a:gd name="T23" fmla="*/ 4 h 65"/>
                <a:gd name="T24" fmla="*/ 67 w 71"/>
                <a:gd name="T25" fmla="*/ 11 h 65"/>
                <a:gd name="T26" fmla="*/ 61 w 71"/>
                <a:gd name="T27" fmla="*/ 11 h 65"/>
                <a:gd name="T28" fmla="*/ 57 w 71"/>
                <a:gd name="T29" fmla="*/ 17 h 65"/>
                <a:gd name="T30" fmla="*/ 55 w 71"/>
                <a:gd name="T31" fmla="*/ 25 h 65"/>
                <a:gd name="T32" fmla="*/ 53 w 71"/>
                <a:gd name="T33" fmla="*/ 37 h 65"/>
                <a:gd name="T34" fmla="*/ 53 w 71"/>
                <a:gd name="T35" fmla="*/ 45 h 65"/>
                <a:gd name="T36" fmla="*/ 53 w 71"/>
                <a:gd name="T37" fmla="*/ 54 h 65"/>
                <a:gd name="T38" fmla="*/ 53 w 71"/>
                <a:gd name="T39" fmla="*/ 60 h 65"/>
                <a:gd name="T40" fmla="*/ 51 w 71"/>
                <a:gd name="T41" fmla="*/ 65 h 65"/>
                <a:gd name="T42" fmla="*/ 45 w 71"/>
                <a:gd name="T43" fmla="*/ 71 h 65"/>
                <a:gd name="T44" fmla="*/ 41 w 71"/>
                <a:gd name="T45" fmla="*/ 80 h 65"/>
                <a:gd name="T46" fmla="*/ 37 w 71"/>
                <a:gd name="T47" fmla="*/ 82 h 65"/>
                <a:gd name="T48" fmla="*/ 35 w 71"/>
                <a:gd name="T49" fmla="*/ 89 h 65"/>
                <a:gd name="T50" fmla="*/ 12 w 71"/>
                <a:gd name="T51" fmla="*/ 91 h 65"/>
                <a:gd name="T52" fmla="*/ 4 w 71"/>
                <a:gd name="T53" fmla="*/ 84 h 65"/>
                <a:gd name="T54" fmla="*/ 0 w 71"/>
                <a:gd name="T55" fmla="*/ 80 h 6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1"/>
                <a:gd name="T85" fmla="*/ 0 h 65"/>
                <a:gd name="T86" fmla="*/ 71 w 71"/>
                <a:gd name="T87" fmla="*/ 65 h 6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1" h="65">
                  <a:moveTo>
                    <a:pt x="0" y="56"/>
                  </a:moveTo>
                  <a:lnTo>
                    <a:pt x="8" y="48"/>
                  </a:lnTo>
                  <a:lnTo>
                    <a:pt x="10" y="42"/>
                  </a:lnTo>
                  <a:lnTo>
                    <a:pt x="20" y="12"/>
                  </a:lnTo>
                  <a:lnTo>
                    <a:pt x="28" y="8"/>
                  </a:lnTo>
                  <a:lnTo>
                    <a:pt x="32" y="8"/>
                  </a:lnTo>
                  <a:lnTo>
                    <a:pt x="36" y="8"/>
                  </a:lnTo>
                  <a:lnTo>
                    <a:pt x="54" y="8"/>
                  </a:lnTo>
                  <a:lnTo>
                    <a:pt x="58" y="8"/>
                  </a:lnTo>
                  <a:lnTo>
                    <a:pt x="62" y="2"/>
                  </a:lnTo>
                  <a:lnTo>
                    <a:pt x="68" y="0"/>
                  </a:lnTo>
                  <a:lnTo>
                    <a:pt x="70" y="4"/>
                  </a:lnTo>
                  <a:lnTo>
                    <a:pt x="70" y="8"/>
                  </a:lnTo>
                  <a:lnTo>
                    <a:pt x="64" y="8"/>
                  </a:lnTo>
                  <a:lnTo>
                    <a:pt x="60" y="12"/>
                  </a:lnTo>
                  <a:lnTo>
                    <a:pt x="58" y="18"/>
                  </a:lnTo>
                  <a:lnTo>
                    <a:pt x="56" y="26"/>
                  </a:lnTo>
                  <a:lnTo>
                    <a:pt x="56" y="32"/>
                  </a:lnTo>
                  <a:lnTo>
                    <a:pt x="56" y="38"/>
                  </a:lnTo>
                  <a:lnTo>
                    <a:pt x="56" y="42"/>
                  </a:lnTo>
                  <a:lnTo>
                    <a:pt x="54" y="46"/>
                  </a:lnTo>
                  <a:lnTo>
                    <a:pt x="48" y="50"/>
                  </a:lnTo>
                  <a:lnTo>
                    <a:pt x="44" y="56"/>
                  </a:lnTo>
                  <a:lnTo>
                    <a:pt x="40" y="58"/>
                  </a:lnTo>
                  <a:lnTo>
                    <a:pt x="36" y="62"/>
                  </a:lnTo>
                  <a:lnTo>
                    <a:pt x="12" y="64"/>
                  </a:lnTo>
                  <a:lnTo>
                    <a:pt x="4" y="60"/>
                  </a:lnTo>
                  <a:lnTo>
                    <a:pt x="0" y="56"/>
                  </a:lnTo>
                </a:path>
              </a:pathLst>
            </a:custGeom>
            <a:solidFill>
              <a:schemeClr val="hlink"/>
            </a:solidFill>
            <a:ln w="12700" cap="rnd">
              <a:solidFill>
                <a:schemeClr val="bg1"/>
              </a:solidFill>
              <a:round/>
              <a:headEnd/>
              <a:tailEnd/>
            </a:ln>
          </p:spPr>
          <p:txBody>
            <a:bodyPr/>
            <a:lstStyle/>
            <a:p>
              <a:endParaRPr lang="en-US"/>
            </a:p>
          </p:txBody>
        </p:sp>
        <p:sp>
          <p:nvSpPr>
            <p:cNvPr id="13389" name="Freeform 509"/>
            <p:cNvSpPr>
              <a:spLocks/>
            </p:cNvSpPr>
            <p:nvPr/>
          </p:nvSpPr>
          <p:spPr bwMode="ltGray">
            <a:xfrm>
              <a:off x="2510" y="1963"/>
              <a:ext cx="69" cy="41"/>
            </a:xfrm>
            <a:custGeom>
              <a:avLst/>
              <a:gdLst>
                <a:gd name="T0" fmla="*/ 27 w 69"/>
                <a:gd name="T1" fmla="*/ 3 h 37"/>
                <a:gd name="T2" fmla="*/ 36 w 69"/>
                <a:gd name="T3" fmla="*/ 8 h 37"/>
                <a:gd name="T4" fmla="*/ 47 w 69"/>
                <a:gd name="T5" fmla="*/ 2 h 37"/>
                <a:gd name="T6" fmla="*/ 48 w 69"/>
                <a:gd name="T7" fmla="*/ 2 h 37"/>
                <a:gd name="T8" fmla="*/ 52 w 69"/>
                <a:gd name="T9" fmla="*/ 2 h 37"/>
                <a:gd name="T10" fmla="*/ 55 w 69"/>
                <a:gd name="T11" fmla="*/ 0 h 37"/>
                <a:gd name="T12" fmla="*/ 57 w 69"/>
                <a:gd name="T13" fmla="*/ 3 h 37"/>
                <a:gd name="T14" fmla="*/ 57 w 69"/>
                <a:gd name="T15" fmla="*/ 10 h 37"/>
                <a:gd name="T16" fmla="*/ 55 w 69"/>
                <a:gd name="T17" fmla="*/ 14 h 37"/>
                <a:gd name="T18" fmla="*/ 55 w 69"/>
                <a:gd name="T19" fmla="*/ 18 h 37"/>
                <a:gd name="T20" fmla="*/ 57 w 69"/>
                <a:gd name="T21" fmla="*/ 21 h 37"/>
                <a:gd name="T22" fmla="*/ 57 w 69"/>
                <a:gd name="T23" fmla="*/ 22 h 37"/>
                <a:gd name="T24" fmla="*/ 61 w 69"/>
                <a:gd name="T25" fmla="*/ 24 h 37"/>
                <a:gd name="T26" fmla="*/ 64 w 69"/>
                <a:gd name="T27" fmla="*/ 28 h 37"/>
                <a:gd name="T28" fmla="*/ 68 w 69"/>
                <a:gd name="T29" fmla="*/ 31 h 37"/>
                <a:gd name="T30" fmla="*/ 63 w 69"/>
                <a:gd name="T31" fmla="*/ 45 h 37"/>
                <a:gd name="T32" fmla="*/ 52 w 69"/>
                <a:gd name="T33" fmla="*/ 47 h 37"/>
                <a:gd name="T34" fmla="*/ 36 w 69"/>
                <a:gd name="T35" fmla="*/ 49 h 37"/>
                <a:gd name="T36" fmla="*/ 13 w 69"/>
                <a:gd name="T37" fmla="*/ 49 h 37"/>
                <a:gd name="T38" fmla="*/ 0 w 69"/>
                <a:gd name="T39" fmla="*/ 35 h 37"/>
                <a:gd name="T40" fmla="*/ 2 w 69"/>
                <a:gd name="T41" fmla="*/ 24 h 37"/>
                <a:gd name="T42" fmla="*/ 13 w 69"/>
                <a:gd name="T43" fmla="*/ 3 h 37"/>
                <a:gd name="T44" fmla="*/ 27 w 69"/>
                <a:gd name="T45" fmla="*/ 3 h 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69"/>
                <a:gd name="T70" fmla="*/ 0 h 37"/>
                <a:gd name="T71" fmla="*/ 69 w 69"/>
                <a:gd name="T72" fmla="*/ 37 h 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69" h="37">
                  <a:moveTo>
                    <a:pt x="27" y="3"/>
                  </a:moveTo>
                  <a:lnTo>
                    <a:pt x="36" y="5"/>
                  </a:lnTo>
                  <a:lnTo>
                    <a:pt x="47" y="2"/>
                  </a:lnTo>
                  <a:lnTo>
                    <a:pt x="48" y="2"/>
                  </a:lnTo>
                  <a:lnTo>
                    <a:pt x="52" y="2"/>
                  </a:lnTo>
                  <a:lnTo>
                    <a:pt x="55" y="0"/>
                  </a:lnTo>
                  <a:lnTo>
                    <a:pt x="57" y="3"/>
                  </a:lnTo>
                  <a:lnTo>
                    <a:pt x="57" y="7"/>
                  </a:lnTo>
                  <a:lnTo>
                    <a:pt x="55" y="11"/>
                  </a:lnTo>
                  <a:lnTo>
                    <a:pt x="55" y="13"/>
                  </a:lnTo>
                  <a:lnTo>
                    <a:pt x="57" y="15"/>
                  </a:lnTo>
                  <a:lnTo>
                    <a:pt x="57" y="16"/>
                  </a:lnTo>
                  <a:lnTo>
                    <a:pt x="61" y="18"/>
                  </a:lnTo>
                  <a:lnTo>
                    <a:pt x="64" y="21"/>
                  </a:lnTo>
                  <a:lnTo>
                    <a:pt x="68" y="23"/>
                  </a:lnTo>
                  <a:lnTo>
                    <a:pt x="63" y="33"/>
                  </a:lnTo>
                  <a:lnTo>
                    <a:pt x="52" y="34"/>
                  </a:lnTo>
                  <a:lnTo>
                    <a:pt x="36" y="36"/>
                  </a:lnTo>
                  <a:lnTo>
                    <a:pt x="13" y="36"/>
                  </a:lnTo>
                  <a:lnTo>
                    <a:pt x="0" y="26"/>
                  </a:lnTo>
                  <a:lnTo>
                    <a:pt x="2" y="18"/>
                  </a:lnTo>
                  <a:lnTo>
                    <a:pt x="13" y="3"/>
                  </a:lnTo>
                  <a:lnTo>
                    <a:pt x="27" y="3"/>
                  </a:lnTo>
                </a:path>
              </a:pathLst>
            </a:custGeom>
            <a:solidFill>
              <a:schemeClr val="hlink"/>
            </a:solidFill>
            <a:ln w="12700" cap="rnd">
              <a:solidFill>
                <a:schemeClr val="bg1"/>
              </a:solidFill>
              <a:round/>
              <a:headEnd/>
              <a:tailEnd/>
            </a:ln>
          </p:spPr>
          <p:txBody>
            <a:bodyPr/>
            <a:lstStyle/>
            <a:p>
              <a:endParaRPr lang="en-US"/>
            </a:p>
          </p:txBody>
        </p:sp>
        <p:sp>
          <p:nvSpPr>
            <p:cNvPr id="13390" name="Freeform 510"/>
            <p:cNvSpPr>
              <a:spLocks/>
            </p:cNvSpPr>
            <p:nvPr/>
          </p:nvSpPr>
          <p:spPr bwMode="ltGray">
            <a:xfrm>
              <a:off x="2509" y="1962"/>
              <a:ext cx="77" cy="50"/>
            </a:xfrm>
            <a:custGeom>
              <a:avLst/>
              <a:gdLst>
                <a:gd name="T0" fmla="*/ 30 w 77"/>
                <a:gd name="T1" fmla="*/ 4 h 45"/>
                <a:gd name="T2" fmla="*/ 40 w 77"/>
                <a:gd name="T3" fmla="*/ 9 h 45"/>
                <a:gd name="T4" fmla="*/ 52 w 77"/>
                <a:gd name="T5" fmla="*/ 2 h 45"/>
                <a:gd name="T6" fmla="*/ 54 w 77"/>
                <a:gd name="T7" fmla="*/ 2 h 45"/>
                <a:gd name="T8" fmla="*/ 58 w 77"/>
                <a:gd name="T9" fmla="*/ 2 h 45"/>
                <a:gd name="T10" fmla="*/ 62 w 77"/>
                <a:gd name="T11" fmla="*/ 0 h 45"/>
                <a:gd name="T12" fmla="*/ 64 w 77"/>
                <a:gd name="T13" fmla="*/ 4 h 45"/>
                <a:gd name="T14" fmla="*/ 64 w 77"/>
                <a:gd name="T15" fmla="*/ 11 h 45"/>
                <a:gd name="T16" fmla="*/ 62 w 77"/>
                <a:gd name="T17" fmla="*/ 20 h 45"/>
                <a:gd name="T18" fmla="*/ 62 w 77"/>
                <a:gd name="T19" fmla="*/ 22 h 45"/>
                <a:gd name="T20" fmla="*/ 64 w 77"/>
                <a:gd name="T21" fmla="*/ 24 h 45"/>
                <a:gd name="T22" fmla="*/ 64 w 77"/>
                <a:gd name="T23" fmla="*/ 27 h 45"/>
                <a:gd name="T24" fmla="*/ 68 w 77"/>
                <a:gd name="T25" fmla="*/ 30 h 45"/>
                <a:gd name="T26" fmla="*/ 72 w 77"/>
                <a:gd name="T27" fmla="*/ 36 h 45"/>
                <a:gd name="T28" fmla="*/ 76 w 77"/>
                <a:gd name="T29" fmla="*/ 38 h 45"/>
                <a:gd name="T30" fmla="*/ 70 w 77"/>
                <a:gd name="T31" fmla="*/ 54 h 45"/>
                <a:gd name="T32" fmla="*/ 58 w 77"/>
                <a:gd name="T33" fmla="*/ 58 h 45"/>
                <a:gd name="T34" fmla="*/ 40 w 77"/>
                <a:gd name="T35" fmla="*/ 60 h 45"/>
                <a:gd name="T36" fmla="*/ 14 w 77"/>
                <a:gd name="T37" fmla="*/ 60 h 45"/>
                <a:gd name="T38" fmla="*/ 0 w 77"/>
                <a:gd name="T39" fmla="*/ 44 h 45"/>
                <a:gd name="T40" fmla="*/ 2 w 77"/>
                <a:gd name="T41" fmla="*/ 30 h 45"/>
                <a:gd name="T42" fmla="*/ 14 w 77"/>
                <a:gd name="T43" fmla="*/ 4 h 45"/>
                <a:gd name="T44" fmla="*/ 30 w 77"/>
                <a:gd name="T45" fmla="*/ 4 h 4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45"/>
                <a:gd name="T71" fmla="*/ 77 w 77"/>
                <a:gd name="T72" fmla="*/ 45 h 4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45">
                  <a:moveTo>
                    <a:pt x="30" y="4"/>
                  </a:moveTo>
                  <a:lnTo>
                    <a:pt x="40" y="6"/>
                  </a:lnTo>
                  <a:lnTo>
                    <a:pt x="52" y="2"/>
                  </a:lnTo>
                  <a:lnTo>
                    <a:pt x="54" y="2"/>
                  </a:lnTo>
                  <a:lnTo>
                    <a:pt x="58" y="2"/>
                  </a:lnTo>
                  <a:lnTo>
                    <a:pt x="62" y="0"/>
                  </a:lnTo>
                  <a:lnTo>
                    <a:pt x="64" y="4"/>
                  </a:lnTo>
                  <a:lnTo>
                    <a:pt x="64" y="8"/>
                  </a:lnTo>
                  <a:lnTo>
                    <a:pt x="62" y="14"/>
                  </a:lnTo>
                  <a:lnTo>
                    <a:pt x="62" y="16"/>
                  </a:lnTo>
                  <a:lnTo>
                    <a:pt x="64" y="18"/>
                  </a:lnTo>
                  <a:lnTo>
                    <a:pt x="64" y="20"/>
                  </a:lnTo>
                  <a:lnTo>
                    <a:pt x="68" y="22"/>
                  </a:lnTo>
                  <a:lnTo>
                    <a:pt x="72" y="26"/>
                  </a:lnTo>
                  <a:lnTo>
                    <a:pt x="76" y="28"/>
                  </a:lnTo>
                  <a:lnTo>
                    <a:pt x="70" y="40"/>
                  </a:lnTo>
                  <a:lnTo>
                    <a:pt x="58" y="42"/>
                  </a:lnTo>
                  <a:lnTo>
                    <a:pt x="40" y="44"/>
                  </a:lnTo>
                  <a:lnTo>
                    <a:pt x="14" y="44"/>
                  </a:lnTo>
                  <a:lnTo>
                    <a:pt x="0" y="32"/>
                  </a:lnTo>
                  <a:lnTo>
                    <a:pt x="2" y="22"/>
                  </a:lnTo>
                  <a:lnTo>
                    <a:pt x="14" y="4"/>
                  </a:lnTo>
                  <a:lnTo>
                    <a:pt x="30" y="4"/>
                  </a:lnTo>
                </a:path>
              </a:pathLst>
            </a:custGeom>
            <a:solidFill>
              <a:schemeClr val="hlink"/>
            </a:solidFill>
            <a:ln w="12700" cap="rnd">
              <a:solidFill>
                <a:schemeClr val="bg1"/>
              </a:solidFill>
              <a:round/>
              <a:headEnd/>
              <a:tailEnd/>
            </a:ln>
          </p:spPr>
          <p:txBody>
            <a:bodyPr/>
            <a:lstStyle/>
            <a:p>
              <a:endParaRPr lang="en-US"/>
            </a:p>
          </p:txBody>
        </p:sp>
        <p:sp>
          <p:nvSpPr>
            <p:cNvPr id="13391" name="Freeform 511"/>
            <p:cNvSpPr>
              <a:spLocks/>
            </p:cNvSpPr>
            <p:nvPr/>
          </p:nvSpPr>
          <p:spPr bwMode="ltGray">
            <a:xfrm>
              <a:off x="2513" y="1984"/>
              <a:ext cx="194" cy="212"/>
            </a:xfrm>
            <a:custGeom>
              <a:avLst/>
              <a:gdLst>
                <a:gd name="T0" fmla="*/ 28 w 195"/>
                <a:gd name="T1" fmla="*/ 28 h 189"/>
                <a:gd name="T2" fmla="*/ 48 w 195"/>
                <a:gd name="T3" fmla="*/ 17 h 189"/>
                <a:gd name="T4" fmla="*/ 56 w 195"/>
                <a:gd name="T5" fmla="*/ 20 h 189"/>
                <a:gd name="T6" fmla="*/ 62 w 195"/>
                <a:gd name="T7" fmla="*/ 13 h 189"/>
                <a:gd name="T8" fmla="*/ 70 w 195"/>
                <a:gd name="T9" fmla="*/ 4 h 189"/>
                <a:gd name="T10" fmla="*/ 78 w 195"/>
                <a:gd name="T11" fmla="*/ 0 h 189"/>
                <a:gd name="T12" fmla="*/ 90 w 195"/>
                <a:gd name="T13" fmla="*/ 0 h 189"/>
                <a:gd name="T14" fmla="*/ 97 w 195"/>
                <a:gd name="T15" fmla="*/ 11 h 189"/>
                <a:gd name="T16" fmla="*/ 103 w 195"/>
                <a:gd name="T17" fmla="*/ 17 h 189"/>
                <a:gd name="T18" fmla="*/ 105 w 195"/>
                <a:gd name="T19" fmla="*/ 39 h 189"/>
                <a:gd name="T20" fmla="*/ 97 w 195"/>
                <a:gd name="T21" fmla="*/ 48 h 189"/>
                <a:gd name="T22" fmla="*/ 97 w 195"/>
                <a:gd name="T23" fmla="*/ 62 h 189"/>
                <a:gd name="T24" fmla="*/ 97 w 195"/>
                <a:gd name="T25" fmla="*/ 82 h 189"/>
                <a:gd name="T26" fmla="*/ 105 w 195"/>
                <a:gd name="T27" fmla="*/ 93 h 189"/>
                <a:gd name="T28" fmla="*/ 111 w 195"/>
                <a:gd name="T29" fmla="*/ 110 h 189"/>
                <a:gd name="T30" fmla="*/ 123 w 195"/>
                <a:gd name="T31" fmla="*/ 130 h 189"/>
                <a:gd name="T32" fmla="*/ 133 w 195"/>
                <a:gd name="T33" fmla="*/ 144 h 189"/>
                <a:gd name="T34" fmla="*/ 147 w 195"/>
                <a:gd name="T35" fmla="*/ 149 h 189"/>
                <a:gd name="T36" fmla="*/ 157 w 195"/>
                <a:gd name="T37" fmla="*/ 162 h 189"/>
                <a:gd name="T38" fmla="*/ 165 w 195"/>
                <a:gd name="T39" fmla="*/ 173 h 189"/>
                <a:gd name="T40" fmla="*/ 183 w 195"/>
                <a:gd name="T41" fmla="*/ 184 h 189"/>
                <a:gd name="T42" fmla="*/ 191 w 195"/>
                <a:gd name="T43" fmla="*/ 204 h 189"/>
                <a:gd name="T44" fmla="*/ 187 w 195"/>
                <a:gd name="T45" fmla="*/ 214 h 189"/>
                <a:gd name="T46" fmla="*/ 179 w 195"/>
                <a:gd name="T47" fmla="*/ 204 h 189"/>
                <a:gd name="T48" fmla="*/ 169 w 195"/>
                <a:gd name="T49" fmla="*/ 197 h 189"/>
                <a:gd name="T50" fmla="*/ 167 w 195"/>
                <a:gd name="T51" fmla="*/ 209 h 189"/>
                <a:gd name="T52" fmla="*/ 173 w 195"/>
                <a:gd name="T53" fmla="*/ 234 h 189"/>
                <a:gd name="T54" fmla="*/ 159 w 195"/>
                <a:gd name="T55" fmla="*/ 257 h 189"/>
                <a:gd name="T56" fmla="*/ 141 w 195"/>
                <a:gd name="T57" fmla="*/ 257 h 189"/>
                <a:gd name="T58" fmla="*/ 149 w 195"/>
                <a:gd name="T59" fmla="*/ 206 h 189"/>
                <a:gd name="T60" fmla="*/ 121 w 195"/>
                <a:gd name="T61" fmla="*/ 177 h 189"/>
                <a:gd name="T62" fmla="*/ 111 w 195"/>
                <a:gd name="T63" fmla="*/ 173 h 189"/>
                <a:gd name="T64" fmla="*/ 103 w 195"/>
                <a:gd name="T65" fmla="*/ 162 h 189"/>
                <a:gd name="T66" fmla="*/ 97 w 195"/>
                <a:gd name="T67" fmla="*/ 153 h 189"/>
                <a:gd name="T68" fmla="*/ 92 w 195"/>
                <a:gd name="T69" fmla="*/ 141 h 189"/>
                <a:gd name="T70" fmla="*/ 76 w 195"/>
                <a:gd name="T71" fmla="*/ 132 h 189"/>
                <a:gd name="T72" fmla="*/ 70 w 195"/>
                <a:gd name="T73" fmla="*/ 107 h 189"/>
                <a:gd name="T74" fmla="*/ 64 w 195"/>
                <a:gd name="T75" fmla="*/ 91 h 189"/>
                <a:gd name="T76" fmla="*/ 50 w 195"/>
                <a:gd name="T77" fmla="*/ 80 h 189"/>
                <a:gd name="T78" fmla="*/ 38 w 195"/>
                <a:gd name="T79" fmla="*/ 84 h 189"/>
                <a:gd name="T80" fmla="*/ 34 w 195"/>
                <a:gd name="T81" fmla="*/ 93 h 189"/>
                <a:gd name="T82" fmla="*/ 0 w 195"/>
                <a:gd name="T83" fmla="*/ 71 h 189"/>
                <a:gd name="T84" fmla="*/ 24 w 195"/>
                <a:gd name="T85" fmla="*/ 25 h 1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95"/>
                <a:gd name="T130" fmla="*/ 0 h 189"/>
                <a:gd name="T131" fmla="*/ 195 w 195"/>
                <a:gd name="T132" fmla="*/ 189 h 1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95" h="189">
                  <a:moveTo>
                    <a:pt x="24" y="18"/>
                  </a:moveTo>
                  <a:lnTo>
                    <a:pt x="28" y="20"/>
                  </a:lnTo>
                  <a:lnTo>
                    <a:pt x="44" y="10"/>
                  </a:lnTo>
                  <a:lnTo>
                    <a:pt x="48" y="12"/>
                  </a:lnTo>
                  <a:lnTo>
                    <a:pt x="50" y="16"/>
                  </a:lnTo>
                  <a:lnTo>
                    <a:pt x="56" y="14"/>
                  </a:lnTo>
                  <a:lnTo>
                    <a:pt x="58" y="12"/>
                  </a:lnTo>
                  <a:lnTo>
                    <a:pt x="62" y="10"/>
                  </a:lnTo>
                  <a:lnTo>
                    <a:pt x="66" y="8"/>
                  </a:lnTo>
                  <a:lnTo>
                    <a:pt x="70" y="4"/>
                  </a:lnTo>
                  <a:lnTo>
                    <a:pt x="74" y="0"/>
                  </a:lnTo>
                  <a:lnTo>
                    <a:pt x="78" y="0"/>
                  </a:lnTo>
                  <a:lnTo>
                    <a:pt x="86" y="0"/>
                  </a:lnTo>
                  <a:lnTo>
                    <a:pt x="90" y="0"/>
                  </a:lnTo>
                  <a:lnTo>
                    <a:pt x="94" y="4"/>
                  </a:lnTo>
                  <a:lnTo>
                    <a:pt x="98" y="8"/>
                  </a:lnTo>
                  <a:lnTo>
                    <a:pt x="102" y="10"/>
                  </a:lnTo>
                  <a:lnTo>
                    <a:pt x="106" y="12"/>
                  </a:lnTo>
                  <a:lnTo>
                    <a:pt x="108" y="20"/>
                  </a:lnTo>
                  <a:lnTo>
                    <a:pt x="108" y="28"/>
                  </a:lnTo>
                  <a:lnTo>
                    <a:pt x="104" y="32"/>
                  </a:lnTo>
                  <a:lnTo>
                    <a:pt x="98" y="34"/>
                  </a:lnTo>
                  <a:lnTo>
                    <a:pt x="98" y="40"/>
                  </a:lnTo>
                  <a:lnTo>
                    <a:pt x="98" y="44"/>
                  </a:lnTo>
                  <a:lnTo>
                    <a:pt x="98" y="52"/>
                  </a:lnTo>
                  <a:lnTo>
                    <a:pt x="100" y="58"/>
                  </a:lnTo>
                  <a:lnTo>
                    <a:pt x="104" y="62"/>
                  </a:lnTo>
                  <a:lnTo>
                    <a:pt x="108" y="66"/>
                  </a:lnTo>
                  <a:lnTo>
                    <a:pt x="112" y="72"/>
                  </a:lnTo>
                  <a:lnTo>
                    <a:pt x="114" y="78"/>
                  </a:lnTo>
                  <a:lnTo>
                    <a:pt x="118" y="86"/>
                  </a:lnTo>
                  <a:lnTo>
                    <a:pt x="126" y="92"/>
                  </a:lnTo>
                  <a:lnTo>
                    <a:pt x="130" y="98"/>
                  </a:lnTo>
                  <a:lnTo>
                    <a:pt x="136" y="102"/>
                  </a:lnTo>
                  <a:lnTo>
                    <a:pt x="142" y="106"/>
                  </a:lnTo>
                  <a:lnTo>
                    <a:pt x="150" y="106"/>
                  </a:lnTo>
                  <a:lnTo>
                    <a:pt x="158" y="106"/>
                  </a:lnTo>
                  <a:lnTo>
                    <a:pt x="160" y="114"/>
                  </a:lnTo>
                  <a:lnTo>
                    <a:pt x="162" y="118"/>
                  </a:lnTo>
                  <a:lnTo>
                    <a:pt x="168" y="122"/>
                  </a:lnTo>
                  <a:lnTo>
                    <a:pt x="178" y="126"/>
                  </a:lnTo>
                  <a:lnTo>
                    <a:pt x="186" y="130"/>
                  </a:lnTo>
                  <a:lnTo>
                    <a:pt x="192" y="136"/>
                  </a:lnTo>
                  <a:lnTo>
                    <a:pt x="194" y="144"/>
                  </a:lnTo>
                  <a:lnTo>
                    <a:pt x="194" y="148"/>
                  </a:lnTo>
                  <a:lnTo>
                    <a:pt x="190" y="152"/>
                  </a:lnTo>
                  <a:lnTo>
                    <a:pt x="186" y="146"/>
                  </a:lnTo>
                  <a:lnTo>
                    <a:pt x="182" y="144"/>
                  </a:lnTo>
                  <a:lnTo>
                    <a:pt x="178" y="140"/>
                  </a:lnTo>
                  <a:lnTo>
                    <a:pt x="172" y="140"/>
                  </a:lnTo>
                  <a:lnTo>
                    <a:pt x="168" y="142"/>
                  </a:lnTo>
                  <a:lnTo>
                    <a:pt x="170" y="148"/>
                  </a:lnTo>
                  <a:lnTo>
                    <a:pt x="176" y="156"/>
                  </a:lnTo>
                  <a:lnTo>
                    <a:pt x="176" y="166"/>
                  </a:lnTo>
                  <a:lnTo>
                    <a:pt x="166" y="176"/>
                  </a:lnTo>
                  <a:lnTo>
                    <a:pt x="162" y="182"/>
                  </a:lnTo>
                  <a:lnTo>
                    <a:pt x="154" y="188"/>
                  </a:lnTo>
                  <a:lnTo>
                    <a:pt x="144" y="182"/>
                  </a:lnTo>
                  <a:lnTo>
                    <a:pt x="160" y="168"/>
                  </a:lnTo>
                  <a:lnTo>
                    <a:pt x="152" y="146"/>
                  </a:lnTo>
                  <a:lnTo>
                    <a:pt x="144" y="144"/>
                  </a:lnTo>
                  <a:lnTo>
                    <a:pt x="124" y="126"/>
                  </a:lnTo>
                  <a:lnTo>
                    <a:pt x="118" y="124"/>
                  </a:lnTo>
                  <a:lnTo>
                    <a:pt x="114" y="122"/>
                  </a:lnTo>
                  <a:lnTo>
                    <a:pt x="108" y="118"/>
                  </a:lnTo>
                  <a:lnTo>
                    <a:pt x="106" y="114"/>
                  </a:lnTo>
                  <a:lnTo>
                    <a:pt x="102" y="112"/>
                  </a:lnTo>
                  <a:lnTo>
                    <a:pt x="98" y="108"/>
                  </a:lnTo>
                  <a:lnTo>
                    <a:pt x="98" y="102"/>
                  </a:lnTo>
                  <a:lnTo>
                    <a:pt x="92" y="100"/>
                  </a:lnTo>
                  <a:lnTo>
                    <a:pt x="80" y="100"/>
                  </a:lnTo>
                  <a:lnTo>
                    <a:pt x="76" y="94"/>
                  </a:lnTo>
                  <a:lnTo>
                    <a:pt x="72" y="84"/>
                  </a:lnTo>
                  <a:lnTo>
                    <a:pt x="70" y="76"/>
                  </a:lnTo>
                  <a:lnTo>
                    <a:pt x="68" y="70"/>
                  </a:lnTo>
                  <a:lnTo>
                    <a:pt x="64" y="64"/>
                  </a:lnTo>
                  <a:lnTo>
                    <a:pt x="58" y="58"/>
                  </a:lnTo>
                  <a:lnTo>
                    <a:pt x="50" y="56"/>
                  </a:lnTo>
                  <a:lnTo>
                    <a:pt x="40" y="56"/>
                  </a:lnTo>
                  <a:lnTo>
                    <a:pt x="38" y="60"/>
                  </a:lnTo>
                  <a:lnTo>
                    <a:pt x="38" y="64"/>
                  </a:lnTo>
                  <a:lnTo>
                    <a:pt x="34" y="66"/>
                  </a:lnTo>
                  <a:lnTo>
                    <a:pt x="28" y="66"/>
                  </a:lnTo>
                  <a:lnTo>
                    <a:pt x="0" y="50"/>
                  </a:lnTo>
                  <a:lnTo>
                    <a:pt x="2" y="30"/>
                  </a:lnTo>
                  <a:lnTo>
                    <a:pt x="24" y="18"/>
                  </a:lnTo>
                </a:path>
              </a:pathLst>
            </a:custGeom>
            <a:solidFill>
              <a:schemeClr val="hlink"/>
            </a:solidFill>
            <a:ln w="12700" cap="rnd">
              <a:solidFill>
                <a:schemeClr val="bg1"/>
              </a:solidFill>
              <a:round/>
              <a:headEnd/>
              <a:tailEnd/>
            </a:ln>
          </p:spPr>
          <p:txBody>
            <a:bodyPr/>
            <a:lstStyle/>
            <a:p>
              <a:endParaRPr lang="en-US"/>
            </a:p>
          </p:txBody>
        </p:sp>
        <p:sp>
          <p:nvSpPr>
            <p:cNvPr id="13392" name="Freeform 512"/>
            <p:cNvSpPr>
              <a:spLocks/>
            </p:cNvSpPr>
            <p:nvPr/>
          </p:nvSpPr>
          <p:spPr bwMode="ltGray">
            <a:xfrm>
              <a:off x="2505" y="1902"/>
              <a:ext cx="23" cy="32"/>
            </a:xfrm>
            <a:custGeom>
              <a:avLst/>
              <a:gdLst>
                <a:gd name="T0" fmla="*/ 20 w 23"/>
                <a:gd name="T1" fmla="*/ 0 h 29"/>
                <a:gd name="T2" fmla="*/ 22 w 23"/>
                <a:gd name="T3" fmla="*/ 0 h 29"/>
                <a:gd name="T4" fmla="*/ 20 w 23"/>
                <a:gd name="T5" fmla="*/ 13 h 29"/>
                <a:gd name="T6" fmla="*/ 20 w 23"/>
                <a:gd name="T7" fmla="*/ 22 h 29"/>
                <a:gd name="T8" fmla="*/ 20 w 23"/>
                <a:gd name="T9" fmla="*/ 24 h 29"/>
                <a:gd name="T10" fmla="*/ 18 w 23"/>
                <a:gd name="T11" fmla="*/ 26 h 29"/>
                <a:gd name="T12" fmla="*/ 12 w 23"/>
                <a:gd name="T13" fmla="*/ 32 h 29"/>
                <a:gd name="T14" fmla="*/ 4 w 23"/>
                <a:gd name="T15" fmla="*/ 38 h 29"/>
                <a:gd name="T16" fmla="*/ 0 w 23"/>
                <a:gd name="T17" fmla="*/ 35 h 29"/>
                <a:gd name="T18" fmla="*/ 0 w 23"/>
                <a:gd name="T19" fmla="*/ 11 h 29"/>
                <a:gd name="T20" fmla="*/ 6 w 23"/>
                <a:gd name="T21" fmla="*/ 2 h 29"/>
                <a:gd name="T22" fmla="*/ 20 w 23"/>
                <a:gd name="T23" fmla="*/ 0 h 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9"/>
                <a:gd name="T38" fmla="*/ 23 w 23"/>
                <a:gd name="T39" fmla="*/ 29 h 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9">
                  <a:moveTo>
                    <a:pt x="20" y="0"/>
                  </a:moveTo>
                  <a:lnTo>
                    <a:pt x="22" y="0"/>
                  </a:lnTo>
                  <a:lnTo>
                    <a:pt x="20" y="10"/>
                  </a:lnTo>
                  <a:lnTo>
                    <a:pt x="20" y="16"/>
                  </a:lnTo>
                  <a:lnTo>
                    <a:pt x="20" y="18"/>
                  </a:lnTo>
                  <a:lnTo>
                    <a:pt x="18" y="20"/>
                  </a:lnTo>
                  <a:lnTo>
                    <a:pt x="12" y="24"/>
                  </a:lnTo>
                  <a:lnTo>
                    <a:pt x="4" y="28"/>
                  </a:lnTo>
                  <a:lnTo>
                    <a:pt x="0" y="26"/>
                  </a:lnTo>
                  <a:lnTo>
                    <a:pt x="0" y="8"/>
                  </a:lnTo>
                  <a:lnTo>
                    <a:pt x="6" y="2"/>
                  </a:lnTo>
                  <a:lnTo>
                    <a:pt x="20" y="0"/>
                  </a:lnTo>
                </a:path>
              </a:pathLst>
            </a:custGeom>
            <a:solidFill>
              <a:schemeClr val="hlink"/>
            </a:solidFill>
            <a:ln w="12700" cap="rnd">
              <a:solidFill>
                <a:schemeClr val="bg1"/>
              </a:solidFill>
              <a:round/>
              <a:headEnd/>
              <a:tailEnd/>
            </a:ln>
          </p:spPr>
          <p:txBody>
            <a:bodyPr/>
            <a:lstStyle/>
            <a:p>
              <a:endParaRPr lang="en-US"/>
            </a:p>
          </p:txBody>
        </p:sp>
        <p:sp>
          <p:nvSpPr>
            <p:cNvPr id="13393" name="Freeform 513"/>
            <p:cNvSpPr>
              <a:spLocks/>
            </p:cNvSpPr>
            <p:nvPr/>
          </p:nvSpPr>
          <p:spPr bwMode="ltGray">
            <a:xfrm>
              <a:off x="2462" y="1877"/>
              <a:ext cx="66" cy="55"/>
            </a:xfrm>
            <a:custGeom>
              <a:avLst/>
              <a:gdLst>
                <a:gd name="T0" fmla="*/ 0 w 67"/>
                <a:gd name="T1" fmla="*/ 11 h 49"/>
                <a:gd name="T2" fmla="*/ 10 w 67"/>
                <a:gd name="T3" fmla="*/ 0 h 49"/>
                <a:gd name="T4" fmla="*/ 22 w 67"/>
                <a:gd name="T5" fmla="*/ 2 h 49"/>
                <a:gd name="T6" fmla="*/ 30 w 67"/>
                <a:gd name="T7" fmla="*/ 0 h 49"/>
                <a:gd name="T8" fmla="*/ 33 w 67"/>
                <a:gd name="T9" fmla="*/ 0 h 49"/>
                <a:gd name="T10" fmla="*/ 35 w 67"/>
                <a:gd name="T11" fmla="*/ 0 h 49"/>
                <a:gd name="T12" fmla="*/ 45 w 67"/>
                <a:gd name="T13" fmla="*/ 0 h 49"/>
                <a:gd name="T14" fmla="*/ 49 w 67"/>
                <a:gd name="T15" fmla="*/ 2 h 49"/>
                <a:gd name="T16" fmla="*/ 49 w 67"/>
                <a:gd name="T17" fmla="*/ 9 h 49"/>
                <a:gd name="T18" fmla="*/ 49 w 67"/>
                <a:gd name="T19" fmla="*/ 13 h 49"/>
                <a:gd name="T20" fmla="*/ 51 w 67"/>
                <a:gd name="T21" fmla="*/ 20 h 49"/>
                <a:gd name="T22" fmla="*/ 53 w 67"/>
                <a:gd name="T23" fmla="*/ 20 h 49"/>
                <a:gd name="T24" fmla="*/ 57 w 67"/>
                <a:gd name="T25" fmla="*/ 22 h 49"/>
                <a:gd name="T26" fmla="*/ 61 w 67"/>
                <a:gd name="T27" fmla="*/ 25 h 49"/>
                <a:gd name="T28" fmla="*/ 63 w 67"/>
                <a:gd name="T29" fmla="*/ 31 h 49"/>
                <a:gd name="T30" fmla="*/ 59 w 67"/>
                <a:gd name="T31" fmla="*/ 34 h 49"/>
                <a:gd name="T32" fmla="*/ 55 w 67"/>
                <a:gd name="T33" fmla="*/ 37 h 49"/>
                <a:gd name="T34" fmla="*/ 51 w 67"/>
                <a:gd name="T35" fmla="*/ 39 h 49"/>
                <a:gd name="T36" fmla="*/ 49 w 67"/>
                <a:gd name="T37" fmla="*/ 43 h 49"/>
                <a:gd name="T38" fmla="*/ 47 w 67"/>
                <a:gd name="T39" fmla="*/ 48 h 49"/>
                <a:gd name="T40" fmla="*/ 45 w 67"/>
                <a:gd name="T41" fmla="*/ 54 h 49"/>
                <a:gd name="T42" fmla="*/ 45 w 67"/>
                <a:gd name="T43" fmla="*/ 57 h 49"/>
                <a:gd name="T44" fmla="*/ 45 w 67"/>
                <a:gd name="T45" fmla="*/ 65 h 49"/>
                <a:gd name="T46" fmla="*/ 45 w 67"/>
                <a:gd name="T47" fmla="*/ 68 h 49"/>
                <a:gd name="T48" fmla="*/ 33 w 67"/>
                <a:gd name="T49" fmla="*/ 68 h 49"/>
                <a:gd name="T50" fmla="*/ 22 w 67"/>
                <a:gd name="T51" fmla="*/ 48 h 49"/>
                <a:gd name="T52" fmla="*/ 6 w 67"/>
                <a:gd name="T53" fmla="*/ 20 h 49"/>
                <a:gd name="T54" fmla="*/ 0 w 67"/>
                <a:gd name="T55" fmla="*/ 13 h 49"/>
                <a:gd name="T56" fmla="*/ 0 w 67"/>
                <a:gd name="T57" fmla="*/ 11 h 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7"/>
                <a:gd name="T88" fmla="*/ 0 h 49"/>
                <a:gd name="T89" fmla="*/ 67 w 67"/>
                <a:gd name="T90" fmla="*/ 49 h 4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7" h="49">
                  <a:moveTo>
                    <a:pt x="0" y="8"/>
                  </a:moveTo>
                  <a:lnTo>
                    <a:pt x="10" y="0"/>
                  </a:lnTo>
                  <a:lnTo>
                    <a:pt x="22" y="2"/>
                  </a:lnTo>
                  <a:lnTo>
                    <a:pt x="30" y="0"/>
                  </a:lnTo>
                  <a:lnTo>
                    <a:pt x="34" y="0"/>
                  </a:lnTo>
                  <a:lnTo>
                    <a:pt x="38" y="0"/>
                  </a:lnTo>
                  <a:lnTo>
                    <a:pt x="48" y="0"/>
                  </a:lnTo>
                  <a:lnTo>
                    <a:pt x="52" y="2"/>
                  </a:lnTo>
                  <a:lnTo>
                    <a:pt x="52" y="6"/>
                  </a:lnTo>
                  <a:lnTo>
                    <a:pt x="52" y="10"/>
                  </a:lnTo>
                  <a:lnTo>
                    <a:pt x="54" y="14"/>
                  </a:lnTo>
                  <a:lnTo>
                    <a:pt x="56" y="14"/>
                  </a:lnTo>
                  <a:lnTo>
                    <a:pt x="60" y="16"/>
                  </a:lnTo>
                  <a:lnTo>
                    <a:pt x="64" y="18"/>
                  </a:lnTo>
                  <a:lnTo>
                    <a:pt x="66" y="22"/>
                  </a:lnTo>
                  <a:lnTo>
                    <a:pt x="62" y="24"/>
                  </a:lnTo>
                  <a:lnTo>
                    <a:pt x="58" y="26"/>
                  </a:lnTo>
                  <a:lnTo>
                    <a:pt x="54" y="28"/>
                  </a:lnTo>
                  <a:lnTo>
                    <a:pt x="52" y="30"/>
                  </a:lnTo>
                  <a:lnTo>
                    <a:pt x="50" y="34"/>
                  </a:lnTo>
                  <a:lnTo>
                    <a:pt x="48" y="38"/>
                  </a:lnTo>
                  <a:lnTo>
                    <a:pt x="48" y="40"/>
                  </a:lnTo>
                  <a:lnTo>
                    <a:pt x="48" y="46"/>
                  </a:lnTo>
                  <a:lnTo>
                    <a:pt x="48" y="48"/>
                  </a:lnTo>
                  <a:lnTo>
                    <a:pt x="36" y="48"/>
                  </a:lnTo>
                  <a:lnTo>
                    <a:pt x="22" y="34"/>
                  </a:lnTo>
                  <a:lnTo>
                    <a:pt x="6" y="14"/>
                  </a:lnTo>
                  <a:lnTo>
                    <a:pt x="0" y="10"/>
                  </a:lnTo>
                  <a:lnTo>
                    <a:pt x="0" y="8"/>
                  </a:lnTo>
                </a:path>
              </a:pathLst>
            </a:custGeom>
            <a:solidFill>
              <a:schemeClr val="hlink"/>
            </a:solidFill>
            <a:ln w="12700" cap="rnd">
              <a:solidFill>
                <a:schemeClr val="bg1"/>
              </a:solidFill>
              <a:round/>
              <a:headEnd/>
              <a:tailEnd/>
            </a:ln>
          </p:spPr>
          <p:txBody>
            <a:bodyPr/>
            <a:lstStyle/>
            <a:p>
              <a:endParaRPr lang="en-US"/>
            </a:p>
          </p:txBody>
        </p:sp>
        <p:sp>
          <p:nvSpPr>
            <p:cNvPr id="13394" name="Freeform 514"/>
            <p:cNvSpPr>
              <a:spLocks/>
            </p:cNvSpPr>
            <p:nvPr/>
          </p:nvSpPr>
          <p:spPr bwMode="ltGray">
            <a:xfrm>
              <a:off x="2354" y="1886"/>
              <a:ext cx="196" cy="209"/>
            </a:xfrm>
            <a:custGeom>
              <a:avLst/>
              <a:gdLst>
                <a:gd name="T0" fmla="*/ 48 w 197"/>
                <a:gd name="T1" fmla="*/ 221 h 187"/>
                <a:gd name="T2" fmla="*/ 52 w 197"/>
                <a:gd name="T3" fmla="*/ 194 h 187"/>
                <a:gd name="T4" fmla="*/ 54 w 197"/>
                <a:gd name="T5" fmla="*/ 177 h 187"/>
                <a:gd name="T6" fmla="*/ 56 w 197"/>
                <a:gd name="T7" fmla="*/ 151 h 187"/>
                <a:gd name="T8" fmla="*/ 46 w 197"/>
                <a:gd name="T9" fmla="*/ 140 h 187"/>
                <a:gd name="T10" fmla="*/ 38 w 197"/>
                <a:gd name="T11" fmla="*/ 129 h 187"/>
                <a:gd name="T12" fmla="*/ 32 w 197"/>
                <a:gd name="T13" fmla="*/ 115 h 187"/>
                <a:gd name="T14" fmla="*/ 18 w 197"/>
                <a:gd name="T15" fmla="*/ 106 h 187"/>
                <a:gd name="T16" fmla="*/ 2 w 197"/>
                <a:gd name="T17" fmla="*/ 95 h 187"/>
                <a:gd name="T18" fmla="*/ 2 w 197"/>
                <a:gd name="T19" fmla="*/ 75 h 187"/>
                <a:gd name="T20" fmla="*/ 16 w 197"/>
                <a:gd name="T21" fmla="*/ 73 h 187"/>
                <a:gd name="T22" fmla="*/ 28 w 197"/>
                <a:gd name="T23" fmla="*/ 75 h 187"/>
                <a:gd name="T24" fmla="*/ 48 w 197"/>
                <a:gd name="T25" fmla="*/ 73 h 187"/>
                <a:gd name="T26" fmla="*/ 48 w 197"/>
                <a:gd name="T27" fmla="*/ 59 h 187"/>
                <a:gd name="T28" fmla="*/ 48 w 197"/>
                <a:gd name="T29" fmla="*/ 45 h 187"/>
                <a:gd name="T30" fmla="*/ 58 w 197"/>
                <a:gd name="T31" fmla="*/ 45 h 187"/>
                <a:gd name="T32" fmla="*/ 66 w 197"/>
                <a:gd name="T33" fmla="*/ 53 h 187"/>
                <a:gd name="T34" fmla="*/ 74 w 197"/>
                <a:gd name="T35" fmla="*/ 50 h 187"/>
                <a:gd name="T36" fmla="*/ 80 w 197"/>
                <a:gd name="T37" fmla="*/ 36 h 187"/>
                <a:gd name="T38" fmla="*/ 92 w 197"/>
                <a:gd name="T39" fmla="*/ 31 h 187"/>
                <a:gd name="T40" fmla="*/ 94 w 197"/>
                <a:gd name="T41" fmla="*/ 17 h 187"/>
                <a:gd name="T42" fmla="*/ 98 w 197"/>
                <a:gd name="T43" fmla="*/ 2 h 187"/>
                <a:gd name="T44" fmla="*/ 109 w 197"/>
                <a:gd name="T45" fmla="*/ 0 h 187"/>
                <a:gd name="T46" fmla="*/ 117 w 197"/>
                <a:gd name="T47" fmla="*/ 11 h 187"/>
                <a:gd name="T48" fmla="*/ 125 w 197"/>
                <a:gd name="T49" fmla="*/ 22 h 187"/>
                <a:gd name="T50" fmla="*/ 133 w 197"/>
                <a:gd name="T51" fmla="*/ 28 h 187"/>
                <a:gd name="T52" fmla="*/ 143 w 197"/>
                <a:gd name="T53" fmla="*/ 36 h 187"/>
                <a:gd name="T54" fmla="*/ 151 w 197"/>
                <a:gd name="T55" fmla="*/ 50 h 187"/>
                <a:gd name="T56" fmla="*/ 165 w 197"/>
                <a:gd name="T57" fmla="*/ 42 h 187"/>
                <a:gd name="T58" fmla="*/ 175 w 197"/>
                <a:gd name="T59" fmla="*/ 50 h 187"/>
                <a:gd name="T60" fmla="*/ 187 w 197"/>
                <a:gd name="T61" fmla="*/ 56 h 187"/>
                <a:gd name="T62" fmla="*/ 191 w 197"/>
                <a:gd name="T63" fmla="*/ 75 h 187"/>
                <a:gd name="T64" fmla="*/ 187 w 197"/>
                <a:gd name="T65" fmla="*/ 95 h 187"/>
                <a:gd name="T66" fmla="*/ 177 w 197"/>
                <a:gd name="T67" fmla="*/ 106 h 187"/>
                <a:gd name="T68" fmla="*/ 163 w 197"/>
                <a:gd name="T69" fmla="*/ 117 h 187"/>
                <a:gd name="T70" fmla="*/ 161 w 197"/>
                <a:gd name="T71" fmla="*/ 137 h 187"/>
                <a:gd name="T72" fmla="*/ 173 w 197"/>
                <a:gd name="T73" fmla="*/ 148 h 187"/>
                <a:gd name="T74" fmla="*/ 179 w 197"/>
                <a:gd name="T75" fmla="*/ 162 h 187"/>
                <a:gd name="T76" fmla="*/ 171 w 197"/>
                <a:gd name="T77" fmla="*/ 177 h 187"/>
                <a:gd name="T78" fmla="*/ 171 w 197"/>
                <a:gd name="T79" fmla="*/ 190 h 187"/>
                <a:gd name="T80" fmla="*/ 179 w 197"/>
                <a:gd name="T81" fmla="*/ 201 h 187"/>
                <a:gd name="T82" fmla="*/ 187 w 197"/>
                <a:gd name="T83" fmla="*/ 215 h 187"/>
                <a:gd name="T84" fmla="*/ 177 w 197"/>
                <a:gd name="T85" fmla="*/ 224 h 187"/>
                <a:gd name="T86" fmla="*/ 167 w 197"/>
                <a:gd name="T87" fmla="*/ 237 h 187"/>
                <a:gd name="T88" fmla="*/ 149 w 197"/>
                <a:gd name="T89" fmla="*/ 232 h 187"/>
                <a:gd name="T90" fmla="*/ 135 w 197"/>
                <a:gd name="T91" fmla="*/ 217 h 187"/>
                <a:gd name="T92" fmla="*/ 123 w 197"/>
                <a:gd name="T93" fmla="*/ 224 h 187"/>
                <a:gd name="T94" fmla="*/ 121 w 197"/>
                <a:gd name="T95" fmla="*/ 232 h 187"/>
                <a:gd name="T96" fmla="*/ 115 w 197"/>
                <a:gd name="T97" fmla="*/ 254 h 187"/>
                <a:gd name="T98" fmla="*/ 99 w 197"/>
                <a:gd name="T99" fmla="*/ 259 h 187"/>
                <a:gd name="T100" fmla="*/ 90 w 197"/>
                <a:gd name="T101" fmla="*/ 254 h 187"/>
                <a:gd name="T102" fmla="*/ 80 w 197"/>
                <a:gd name="T103" fmla="*/ 246 h 187"/>
                <a:gd name="T104" fmla="*/ 70 w 197"/>
                <a:gd name="T105" fmla="*/ 248 h 187"/>
                <a:gd name="T106" fmla="*/ 56 w 197"/>
                <a:gd name="T107" fmla="*/ 240 h 187"/>
                <a:gd name="T108" fmla="*/ 46 w 197"/>
                <a:gd name="T109" fmla="*/ 229 h 1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
                <a:gd name="T166" fmla="*/ 0 h 187"/>
                <a:gd name="T167" fmla="*/ 197 w 197"/>
                <a:gd name="T168" fmla="*/ 187 h 18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 h="187">
                  <a:moveTo>
                    <a:pt x="46" y="164"/>
                  </a:moveTo>
                  <a:lnTo>
                    <a:pt x="48" y="158"/>
                  </a:lnTo>
                  <a:lnTo>
                    <a:pt x="50" y="146"/>
                  </a:lnTo>
                  <a:lnTo>
                    <a:pt x="52" y="140"/>
                  </a:lnTo>
                  <a:lnTo>
                    <a:pt x="52" y="132"/>
                  </a:lnTo>
                  <a:lnTo>
                    <a:pt x="54" y="126"/>
                  </a:lnTo>
                  <a:lnTo>
                    <a:pt x="54" y="120"/>
                  </a:lnTo>
                  <a:lnTo>
                    <a:pt x="56" y="108"/>
                  </a:lnTo>
                  <a:lnTo>
                    <a:pt x="52" y="104"/>
                  </a:lnTo>
                  <a:lnTo>
                    <a:pt x="46" y="100"/>
                  </a:lnTo>
                  <a:lnTo>
                    <a:pt x="40" y="94"/>
                  </a:lnTo>
                  <a:lnTo>
                    <a:pt x="38" y="92"/>
                  </a:lnTo>
                  <a:lnTo>
                    <a:pt x="38" y="84"/>
                  </a:lnTo>
                  <a:lnTo>
                    <a:pt x="32" y="82"/>
                  </a:lnTo>
                  <a:lnTo>
                    <a:pt x="24" y="80"/>
                  </a:lnTo>
                  <a:lnTo>
                    <a:pt x="18" y="76"/>
                  </a:lnTo>
                  <a:lnTo>
                    <a:pt x="10" y="74"/>
                  </a:lnTo>
                  <a:lnTo>
                    <a:pt x="2" y="68"/>
                  </a:lnTo>
                  <a:lnTo>
                    <a:pt x="0" y="58"/>
                  </a:lnTo>
                  <a:lnTo>
                    <a:pt x="2" y="54"/>
                  </a:lnTo>
                  <a:lnTo>
                    <a:pt x="10" y="52"/>
                  </a:lnTo>
                  <a:lnTo>
                    <a:pt x="16" y="52"/>
                  </a:lnTo>
                  <a:lnTo>
                    <a:pt x="24" y="52"/>
                  </a:lnTo>
                  <a:lnTo>
                    <a:pt x="28" y="54"/>
                  </a:lnTo>
                  <a:lnTo>
                    <a:pt x="46" y="54"/>
                  </a:lnTo>
                  <a:lnTo>
                    <a:pt x="48" y="52"/>
                  </a:lnTo>
                  <a:lnTo>
                    <a:pt x="50" y="46"/>
                  </a:lnTo>
                  <a:lnTo>
                    <a:pt x="48" y="42"/>
                  </a:lnTo>
                  <a:lnTo>
                    <a:pt x="46" y="36"/>
                  </a:lnTo>
                  <a:lnTo>
                    <a:pt x="48" y="32"/>
                  </a:lnTo>
                  <a:lnTo>
                    <a:pt x="54" y="30"/>
                  </a:lnTo>
                  <a:lnTo>
                    <a:pt x="58" y="32"/>
                  </a:lnTo>
                  <a:lnTo>
                    <a:pt x="62" y="36"/>
                  </a:lnTo>
                  <a:lnTo>
                    <a:pt x="66" y="38"/>
                  </a:lnTo>
                  <a:lnTo>
                    <a:pt x="70" y="38"/>
                  </a:lnTo>
                  <a:lnTo>
                    <a:pt x="74" y="36"/>
                  </a:lnTo>
                  <a:lnTo>
                    <a:pt x="74" y="32"/>
                  </a:lnTo>
                  <a:lnTo>
                    <a:pt x="80" y="26"/>
                  </a:lnTo>
                  <a:lnTo>
                    <a:pt x="86" y="24"/>
                  </a:lnTo>
                  <a:lnTo>
                    <a:pt x="92" y="22"/>
                  </a:lnTo>
                  <a:lnTo>
                    <a:pt x="96" y="18"/>
                  </a:lnTo>
                  <a:lnTo>
                    <a:pt x="94" y="12"/>
                  </a:lnTo>
                  <a:lnTo>
                    <a:pt x="96" y="6"/>
                  </a:lnTo>
                  <a:lnTo>
                    <a:pt x="98" y="2"/>
                  </a:lnTo>
                  <a:lnTo>
                    <a:pt x="106" y="0"/>
                  </a:lnTo>
                  <a:lnTo>
                    <a:pt x="112" y="0"/>
                  </a:lnTo>
                  <a:lnTo>
                    <a:pt x="116" y="4"/>
                  </a:lnTo>
                  <a:lnTo>
                    <a:pt x="120" y="8"/>
                  </a:lnTo>
                  <a:lnTo>
                    <a:pt x="124" y="8"/>
                  </a:lnTo>
                  <a:lnTo>
                    <a:pt x="128" y="16"/>
                  </a:lnTo>
                  <a:lnTo>
                    <a:pt x="132" y="20"/>
                  </a:lnTo>
                  <a:lnTo>
                    <a:pt x="136" y="20"/>
                  </a:lnTo>
                  <a:lnTo>
                    <a:pt x="140" y="22"/>
                  </a:lnTo>
                  <a:lnTo>
                    <a:pt x="146" y="26"/>
                  </a:lnTo>
                  <a:lnTo>
                    <a:pt x="148" y="32"/>
                  </a:lnTo>
                  <a:lnTo>
                    <a:pt x="154" y="36"/>
                  </a:lnTo>
                  <a:lnTo>
                    <a:pt x="162" y="32"/>
                  </a:lnTo>
                  <a:lnTo>
                    <a:pt x="168" y="30"/>
                  </a:lnTo>
                  <a:lnTo>
                    <a:pt x="174" y="32"/>
                  </a:lnTo>
                  <a:lnTo>
                    <a:pt x="178" y="36"/>
                  </a:lnTo>
                  <a:lnTo>
                    <a:pt x="182" y="40"/>
                  </a:lnTo>
                  <a:lnTo>
                    <a:pt x="190" y="40"/>
                  </a:lnTo>
                  <a:lnTo>
                    <a:pt x="196" y="44"/>
                  </a:lnTo>
                  <a:lnTo>
                    <a:pt x="194" y="54"/>
                  </a:lnTo>
                  <a:lnTo>
                    <a:pt x="190" y="64"/>
                  </a:lnTo>
                  <a:lnTo>
                    <a:pt x="190" y="68"/>
                  </a:lnTo>
                  <a:lnTo>
                    <a:pt x="188" y="72"/>
                  </a:lnTo>
                  <a:lnTo>
                    <a:pt x="180" y="76"/>
                  </a:lnTo>
                  <a:lnTo>
                    <a:pt x="172" y="82"/>
                  </a:lnTo>
                  <a:lnTo>
                    <a:pt x="166" y="84"/>
                  </a:lnTo>
                  <a:lnTo>
                    <a:pt x="164" y="92"/>
                  </a:lnTo>
                  <a:lnTo>
                    <a:pt x="164" y="98"/>
                  </a:lnTo>
                  <a:lnTo>
                    <a:pt x="168" y="104"/>
                  </a:lnTo>
                  <a:lnTo>
                    <a:pt x="176" y="106"/>
                  </a:lnTo>
                  <a:lnTo>
                    <a:pt x="184" y="106"/>
                  </a:lnTo>
                  <a:lnTo>
                    <a:pt x="182" y="116"/>
                  </a:lnTo>
                  <a:lnTo>
                    <a:pt x="180" y="122"/>
                  </a:lnTo>
                  <a:lnTo>
                    <a:pt x="174" y="126"/>
                  </a:lnTo>
                  <a:lnTo>
                    <a:pt x="172" y="132"/>
                  </a:lnTo>
                  <a:lnTo>
                    <a:pt x="174" y="136"/>
                  </a:lnTo>
                  <a:lnTo>
                    <a:pt x="176" y="140"/>
                  </a:lnTo>
                  <a:lnTo>
                    <a:pt x="182" y="144"/>
                  </a:lnTo>
                  <a:lnTo>
                    <a:pt x="186" y="148"/>
                  </a:lnTo>
                  <a:lnTo>
                    <a:pt x="190" y="154"/>
                  </a:lnTo>
                  <a:lnTo>
                    <a:pt x="186" y="156"/>
                  </a:lnTo>
                  <a:lnTo>
                    <a:pt x="180" y="160"/>
                  </a:lnTo>
                  <a:lnTo>
                    <a:pt x="176" y="164"/>
                  </a:lnTo>
                  <a:lnTo>
                    <a:pt x="170" y="170"/>
                  </a:lnTo>
                  <a:lnTo>
                    <a:pt x="158" y="170"/>
                  </a:lnTo>
                  <a:lnTo>
                    <a:pt x="152" y="166"/>
                  </a:lnTo>
                  <a:lnTo>
                    <a:pt x="148" y="162"/>
                  </a:lnTo>
                  <a:lnTo>
                    <a:pt x="138" y="156"/>
                  </a:lnTo>
                  <a:lnTo>
                    <a:pt x="134" y="154"/>
                  </a:lnTo>
                  <a:lnTo>
                    <a:pt x="126" y="160"/>
                  </a:lnTo>
                  <a:lnTo>
                    <a:pt x="124" y="164"/>
                  </a:lnTo>
                  <a:lnTo>
                    <a:pt x="124" y="166"/>
                  </a:lnTo>
                  <a:lnTo>
                    <a:pt x="122" y="174"/>
                  </a:lnTo>
                  <a:lnTo>
                    <a:pt x="118" y="182"/>
                  </a:lnTo>
                  <a:lnTo>
                    <a:pt x="112" y="184"/>
                  </a:lnTo>
                  <a:lnTo>
                    <a:pt x="102" y="186"/>
                  </a:lnTo>
                  <a:lnTo>
                    <a:pt x="94" y="184"/>
                  </a:lnTo>
                  <a:lnTo>
                    <a:pt x="90" y="182"/>
                  </a:lnTo>
                  <a:lnTo>
                    <a:pt x="86" y="178"/>
                  </a:lnTo>
                  <a:lnTo>
                    <a:pt x="80" y="176"/>
                  </a:lnTo>
                  <a:lnTo>
                    <a:pt x="76" y="176"/>
                  </a:lnTo>
                  <a:lnTo>
                    <a:pt x="70" y="178"/>
                  </a:lnTo>
                  <a:lnTo>
                    <a:pt x="62" y="176"/>
                  </a:lnTo>
                  <a:lnTo>
                    <a:pt x="56" y="172"/>
                  </a:lnTo>
                  <a:lnTo>
                    <a:pt x="50" y="168"/>
                  </a:lnTo>
                  <a:lnTo>
                    <a:pt x="46" y="164"/>
                  </a:lnTo>
                </a:path>
              </a:pathLst>
            </a:custGeom>
            <a:solidFill>
              <a:schemeClr val="hlink"/>
            </a:solidFill>
            <a:ln w="12700" cap="rnd">
              <a:solidFill>
                <a:schemeClr val="bg1"/>
              </a:solidFill>
              <a:round/>
              <a:headEnd/>
              <a:tailEnd/>
            </a:ln>
          </p:spPr>
          <p:txBody>
            <a:bodyPr/>
            <a:lstStyle/>
            <a:p>
              <a:endParaRPr lang="en-US"/>
            </a:p>
          </p:txBody>
        </p:sp>
        <p:sp>
          <p:nvSpPr>
            <p:cNvPr id="13395" name="Freeform 515"/>
            <p:cNvSpPr>
              <a:spLocks/>
            </p:cNvSpPr>
            <p:nvPr/>
          </p:nvSpPr>
          <p:spPr bwMode="ltGray">
            <a:xfrm>
              <a:off x="2463" y="2145"/>
              <a:ext cx="19" cy="22"/>
            </a:xfrm>
            <a:custGeom>
              <a:avLst/>
              <a:gdLst>
                <a:gd name="T0" fmla="*/ 0 w 19"/>
                <a:gd name="T1" fmla="*/ 12 h 19"/>
                <a:gd name="T2" fmla="*/ 8 w 19"/>
                <a:gd name="T3" fmla="*/ 0 h 19"/>
                <a:gd name="T4" fmla="*/ 18 w 19"/>
                <a:gd name="T5" fmla="*/ 12 h 19"/>
                <a:gd name="T6" fmla="*/ 14 w 19"/>
                <a:gd name="T7" fmla="*/ 28 h 19"/>
                <a:gd name="T8" fmla="*/ 0 w 19"/>
                <a:gd name="T9" fmla="*/ 12 h 19"/>
                <a:gd name="T10" fmla="*/ 0 60000 65536"/>
                <a:gd name="T11" fmla="*/ 0 60000 65536"/>
                <a:gd name="T12" fmla="*/ 0 60000 65536"/>
                <a:gd name="T13" fmla="*/ 0 60000 65536"/>
                <a:gd name="T14" fmla="*/ 0 60000 65536"/>
                <a:gd name="T15" fmla="*/ 0 w 19"/>
                <a:gd name="T16" fmla="*/ 0 h 19"/>
                <a:gd name="T17" fmla="*/ 19 w 19"/>
                <a:gd name="T18" fmla="*/ 19 h 19"/>
              </a:gdLst>
              <a:ahLst/>
              <a:cxnLst>
                <a:cxn ang="T10">
                  <a:pos x="T0" y="T1"/>
                </a:cxn>
                <a:cxn ang="T11">
                  <a:pos x="T2" y="T3"/>
                </a:cxn>
                <a:cxn ang="T12">
                  <a:pos x="T4" y="T5"/>
                </a:cxn>
                <a:cxn ang="T13">
                  <a:pos x="T6" y="T7"/>
                </a:cxn>
                <a:cxn ang="T14">
                  <a:pos x="T8" y="T9"/>
                </a:cxn>
              </a:cxnLst>
              <a:rect l="T15" t="T16" r="T17" b="T18"/>
              <a:pathLst>
                <a:path w="19" h="19">
                  <a:moveTo>
                    <a:pt x="0" y="8"/>
                  </a:moveTo>
                  <a:lnTo>
                    <a:pt x="8" y="0"/>
                  </a:lnTo>
                  <a:lnTo>
                    <a:pt x="18" y="8"/>
                  </a:lnTo>
                  <a:lnTo>
                    <a:pt x="14" y="18"/>
                  </a:lnTo>
                  <a:lnTo>
                    <a:pt x="0" y="8"/>
                  </a:lnTo>
                </a:path>
              </a:pathLst>
            </a:custGeom>
            <a:solidFill>
              <a:schemeClr val="hlink"/>
            </a:solidFill>
            <a:ln w="12700" cap="rnd">
              <a:solidFill>
                <a:schemeClr val="bg1"/>
              </a:solidFill>
              <a:round/>
              <a:headEnd/>
              <a:tailEnd/>
            </a:ln>
          </p:spPr>
          <p:txBody>
            <a:bodyPr/>
            <a:lstStyle/>
            <a:p>
              <a:endParaRPr lang="en-US"/>
            </a:p>
          </p:txBody>
        </p:sp>
        <p:sp>
          <p:nvSpPr>
            <p:cNvPr id="13396" name="Freeform 516"/>
            <p:cNvSpPr>
              <a:spLocks/>
            </p:cNvSpPr>
            <p:nvPr/>
          </p:nvSpPr>
          <p:spPr bwMode="ltGray">
            <a:xfrm>
              <a:off x="2549" y="2076"/>
              <a:ext cx="30" cy="102"/>
            </a:xfrm>
            <a:custGeom>
              <a:avLst/>
              <a:gdLst>
                <a:gd name="T0" fmla="*/ 8 w 31"/>
                <a:gd name="T1" fmla="*/ 39 h 91"/>
                <a:gd name="T2" fmla="*/ 6 w 31"/>
                <a:gd name="T3" fmla="*/ 17 h 91"/>
                <a:gd name="T4" fmla="*/ 14 w 31"/>
                <a:gd name="T5" fmla="*/ 4 h 91"/>
                <a:gd name="T6" fmla="*/ 19 w 31"/>
                <a:gd name="T7" fmla="*/ 0 h 91"/>
                <a:gd name="T8" fmla="*/ 19 w 31"/>
                <a:gd name="T9" fmla="*/ 11 h 91"/>
                <a:gd name="T10" fmla="*/ 19 w 31"/>
                <a:gd name="T11" fmla="*/ 25 h 91"/>
                <a:gd name="T12" fmla="*/ 19 w 31"/>
                <a:gd name="T13" fmla="*/ 31 h 91"/>
                <a:gd name="T14" fmla="*/ 17 w 31"/>
                <a:gd name="T15" fmla="*/ 39 h 91"/>
                <a:gd name="T16" fmla="*/ 17 w 31"/>
                <a:gd name="T17" fmla="*/ 45 h 91"/>
                <a:gd name="T18" fmla="*/ 19 w 31"/>
                <a:gd name="T19" fmla="*/ 54 h 91"/>
                <a:gd name="T20" fmla="*/ 25 w 31"/>
                <a:gd name="T21" fmla="*/ 62 h 91"/>
                <a:gd name="T22" fmla="*/ 27 w 31"/>
                <a:gd name="T23" fmla="*/ 80 h 91"/>
                <a:gd name="T24" fmla="*/ 23 w 31"/>
                <a:gd name="T25" fmla="*/ 93 h 91"/>
                <a:gd name="T26" fmla="*/ 23 w 31"/>
                <a:gd name="T27" fmla="*/ 106 h 91"/>
                <a:gd name="T28" fmla="*/ 17 w 31"/>
                <a:gd name="T29" fmla="*/ 115 h 91"/>
                <a:gd name="T30" fmla="*/ 14 w 31"/>
                <a:gd name="T31" fmla="*/ 124 h 91"/>
                <a:gd name="T32" fmla="*/ 8 w 31"/>
                <a:gd name="T33" fmla="*/ 127 h 91"/>
                <a:gd name="T34" fmla="*/ 4 w 31"/>
                <a:gd name="T35" fmla="*/ 113 h 91"/>
                <a:gd name="T36" fmla="*/ 4 w 31"/>
                <a:gd name="T37" fmla="*/ 104 h 91"/>
                <a:gd name="T38" fmla="*/ 6 w 31"/>
                <a:gd name="T39" fmla="*/ 91 h 91"/>
                <a:gd name="T40" fmla="*/ 4 w 31"/>
                <a:gd name="T41" fmla="*/ 82 h 91"/>
                <a:gd name="T42" fmla="*/ 0 w 31"/>
                <a:gd name="T43" fmla="*/ 71 h 91"/>
                <a:gd name="T44" fmla="*/ 2 w 31"/>
                <a:gd name="T45" fmla="*/ 62 h 91"/>
                <a:gd name="T46" fmla="*/ 8 w 31"/>
                <a:gd name="T47" fmla="*/ 56 h 91"/>
                <a:gd name="T48" fmla="*/ 14 w 31"/>
                <a:gd name="T49" fmla="*/ 45 h 91"/>
                <a:gd name="T50" fmla="*/ 8 w 31"/>
                <a:gd name="T51" fmla="*/ 39 h 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1"/>
                <a:gd name="T79" fmla="*/ 0 h 91"/>
                <a:gd name="T80" fmla="*/ 31 w 31"/>
                <a:gd name="T81" fmla="*/ 91 h 9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1" h="91">
                  <a:moveTo>
                    <a:pt x="8" y="28"/>
                  </a:moveTo>
                  <a:lnTo>
                    <a:pt x="6" y="12"/>
                  </a:lnTo>
                  <a:lnTo>
                    <a:pt x="14" y="4"/>
                  </a:lnTo>
                  <a:lnTo>
                    <a:pt x="22" y="0"/>
                  </a:lnTo>
                  <a:lnTo>
                    <a:pt x="22" y="8"/>
                  </a:lnTo>
                  <a:lnTo>
                    <a:pt x="22" y="18"/>
                  </a:lnTo>
                  <a:lnTo>
                    <a:pt x="22" y="22"/>
                  </a:lnTo>
                  <a:lnTo>
                    <a:pt x="20" y="28"/>
                  </a:lnTo>
                  <a:lnTo>
                    <a:pt x="20" y="32"/>
                  </a:lnTo>
                  <a:lnTo>
                    <a:pt x="22" y="38"/>
                  </a:lnTo>
                  <a:lnTo>
                    <a:pt x="28" y="44"/>
                  </a:lnTo>
                  <a:lnTo>
                    <a:pt x="30" y="56"/>
                  </a:lnTo>
                  <a:lnTo>
                    <a:pt x="26" y="66"/>
                  </a:lnTo>
                  <a:lnTo>
                    <a:pt x="26" y="76"/>
                  </a:lnTo>
                  <a:lnTo>
                    <a:pt x="20" y="82"/>
                  </a:lnTo>
                  <a:lnTo>
                    <a:pt x="14" y="88"/>
                  </a:lnTo>
                  <a:lnTo>
                    <a:pt x="8" y="90"/>
                  </a:lnTo>
                  <a:lnTo>
                    <a:pt x="4" y="80"/>
                  </a:lnTo>
                  <a:lnTo>
                    <a:pt x="4" y="74"/>
                  </a:lnTo>
                  <a:lnTo>
                    <a:pt x="6" y="64"/>
                  </a:lnTo>
                  <a:lnTo>
                    <a:pt x="4" y="58"/>
                  </a:lnTo>
                  <a:lnTo>
                    <a:pt x="0" y="50"/>
                  </a:lnTo>
                  <a:lnTo>
                    <a:pt x="2" y="44"/>
                  </a:lnTo>
                  <a:lnTo>
                    <a:pt x="8" y="40"/>
                  </a:lnTo>
                  <a:lnTo>
                    <a:pt x="14" y="32"/>
                  </a:lnTo>
                  <a:lnTo>
                    <a:pt x="8" y="28"/>
                  </a:lnTo>
                </a:path>
              </a:pathLst>
            </a:custGeom>
            <a:solidFill>
              <a:schemeClr val="hlink"/>
            </a:solidFill>
            <a:ln w="12700" cap="rnd">
              <a:solidFill>
                <a:schemeClr val="bg1"/>
              </a:solidFill>
              <a:round/>
              <a:headEnd/>
              <a:tailEnd/>
            </a:ln>
          </p:spPr>
          <p:txBody>
            <a:bodyPr/>
            <a:lstStyle/>
            <a:p>
              <a:endParaRPr lang="en-US"/>
            </a:p>
          </p:txBody>
        </p:sp>
        <p:sp>
          <p:nvSpPr>
            <p:cNvPr id="13397" name="Freeform 517"/>
            <p:cNvSpPr>
              <a:spLocks/>
            </p:cNvSpPr>
            <p:nvPr/>
          </p:nvSpPr>
          <p:spPr bwMode="ltGray">
            <a:xfrm>
              <a:off x="2583" y="1756"/>
              <a:ext cx="26" cy="46"/>
            </a:xfrm>
            <a:custGeom>
              <a:avLst/>
              <a:gdLst>
                <a:gd name="T0" fmla="*/ 0 w 27"/>
                <a:gd name="T1" fmla="*/ 45 h 41"/>
                <a:gd name="T2" fmla="*/ 4 w 27"/>
                <a:gd name="T3" fmla="*/ 39 h 41"/>
                <a:gd name="T4" fmla="*/ 6 w 27"/>
                <a:gd name="T5" fmla="*/ 22 h 41"/>
                <a:gd name="T6" fmla="*/ 2 w 27"/>
                <a:gd name="T7" fmla="*/ 4 h 41"/>
                <a:gd name="T8" fmla="*/ 6 w 27"/>
                <a:gd name="T9" fmla="*/ 0 h 41"/>
                <a:gd name="T10" fmla="*/ 10 w 27"/>
                <a:gd name="T11" fmla="*/ 0 h 41"/>
                <a:gd name="T12" fmla="*/ 15 w 27"/>
                <a:gd name="T13" fmla="*/ 0 h 41"/>
                <a:gd name="T14" fmla="*/ 17 w 27"/>
                <a:gd name="T15" fmla="*/ 0 h 41"/>
                <a:gd name="T16" fmla="*/ 21 w 27"/>
                <a:gd name="T17" fmla="*/ 4 h 41"/>
                <a:gd name="T18" fmla="*/ 21 w 27"/>
                <a:gd name="T19" fmla="*/ 11 h 41"/>
                <a:gd name="T20" fmla="*/ 23 w 27"/>
                <a:gd name="T21" fmla="*/ 17 h 41"/>
                <a:gd name="T22" fmla="*/ 23 w 27"/>
                <a:gd name="T23" fmla="*/ 25 h 41"/>
                <a:gd name="T24" fmla="*/ 21 w 27"/>
                <a:gd name="T25" fmla="*/ 31 h 41"/>
                <a:gd name="T26" fmla="*/ 19 w 27"/>
                <a:gd name="T27" fmla="*/ 34 h 41"/>
                <a:gd name="T28" fmla="*/ 15 w 27"/>
                <a:gd name="T29" fmla="*/ 39 h 41"/>
                <a:gd name="T30" fmla="*/ 13 w 27"/>
                <a:gd name="T31" fmla="*/ 43 h 41"/>
                <a:gd name="T32" fmla="*/ 12 w 27"/>
                <a:gd name="T33" fmla="*/ 50 h 41"/>
                <a:gd name="T34" fmla="*/ 10 w 27"/>
                <a:gd name="T35" fmla="*/ 56 h 41"/>
                <a:gd name="T36" fmla="*/ 6 w 27"/>
                <a:gd name="T37" fmla="*/ 54 h 41"/>
                <a:gd name="T38" fmla="*/ 2 w 27"/>
                <a:gd name="T39" fmla="*/ 50 h 41"/>
                <a:gd name="T40" fmla="*/ 0 w 27"/>
                <a:gd name="T41" fmla="*/ 45 h 4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7"/>
                <a:gd name="T64" fmla="*/ 0 h 41"/>
                <a:gd name="T65" fmla="*/ 27 w 27"/>
                <a:gd name="T66" fmla="*/ 41 h 4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7" h="41">
                  <a:moveTo>
                    <a:pt x="0" y="32"/>
                  </a:moveTo>
                  <a:lnTo>
                    <a:pt x="4" y="28"/>
                  </a:lnTo>
                  <a:lnTo>
                    <a:pt x="6" y="16"/>
                  </a:lnTo>
                  <a:lnTo>
                    <a:pt x="2" y="4"/>
                  </a:lnTo>
                  <a:lnTo>
                    <a:pt x="6" y="0"/>
                  </a:lnTo>
                  <a:lnTo>
                    <a:pt x="10" y="0"/>
                  </a:lnTo>
                  <a:lnTo>
                    <a:pt x="18" y="0"/>
                  </a:lnTo>
                  <a:lnTo>
                    <a:pt x="20" y="0"/>
                  </a:lnTo>
                  <a:lnTo>
                    <a:pt x="24" y="4"/>
                  </a:lnTo>
                  <a:lnTo>
                    <a:pt x="24" y="8"/>
                  </a:lnTo>
                  <a:lnTo>
                    <a:pt x="26" y="12"/>
                  </a:lnTo>
                  <a:lnTo>
                    <a:pt x="26" y="18"/>
                  </a:lnTo>
                  <a:lnTo>
                    <a:pt x="24" y="22"/>
                  </a:lnTo>
                  <a:lnTo>
                    <a:pt x="22" y="24"/>
                  </a:lnTo>
                  <a:lnTo>
                    <a:pt x="18" y="28"/>
                  </a:lnTo>
                  <a:lnTo>
                    <a:pt x="14" y="30"/>
                  </a:lnTo>
                  <a:lnTo>
                    <a:pt x="12" y="36"/>
                  </a:lnTo>
                  <a:lnTo>
                    <a:pt x="10" y="40"/>
                  </a:lnTo>
                  <a:lnTo>
                    <a:pt x="6" y="38"/>
                  </a:lnTo>
                  <a:lnTo>
                    <a:pt x="2" y="36"/>
                  </a:lnTo>
                  <a:lnTo>
                    <a:pt x="0" y="32"/>
                  </a:lnTo>
                </a:path>
              </a:pathLst>
            </a:custGeom>
            <a:solidFill>
              <a:schemeClr val="hlink"/>
            </a:solidFill>
            <a:ln w="12700" cap="rnd">
              <a:solidFill>
                <a:schemeClr val="bg1"/>
              </a:solidFill>
              <a:round/>
              <a:headEnd/>
              <a:tailEnd/>
            </a:ln>
          </p:spPr>
          <p:txBody>
            <a:bodyPr/>
            <a:lstStyle/>
            <a:p>
              <a:endParaRPr lang="en-US"/>
            </a:p>
          </p:txBody>
        </p:sp>
        <p:sp>
          <p:nvSpPr>
            <p:cNvPr id="13398" name="Freeform 518"/>
            <p:cNvSpPr>
              <a:spLocks/>
            </p:cNvSpPr>
            <p:nvPr/>
          </p:nvSpPr>
          <p:spPr bwMode="ltGray">
            <a:xfrm>
              <a:off x="2491" y="1329"/>
              <a:ext cx="387" cy="381"/>
            </a:xfrm>
            <a:custGeom>
              <a:avLst/>
              <a:gdLst>
                <a:gd name="T0" fmla="*/ 354 w 389"/>
                <a:gd name="T1" fmla="*/ 61 h 341"/>
                <a:gd name="T2" fmla="*/ 372 w 389"/>
                <a:gd name="T3" fmla="*/ 64 h 341"/>
                <a:gd name="T4" fmla="*/ 382 w 389"/>
                <a:gd name="T5" fmla="*/ 53 h 341"/>
                <a:gd name="T6" fmla="*/ 362 w 389"/>
                <a:gd name="T7" fmla="*/ 53 h 341"/>
                <a:gd name="T8" fmla="*/ 342 w 389"/>
                <a:gd name="T9" fmla="*/ 50 h 341"/>
                <a:gd name="T10" fmla="*/ 338 w 389"/>
                <a:gd name="T11" fmla="*/ 45 h 341"/>
                <a:gd name="T12" fmla="*/ 344 w 389"/>
                <a:gd name="T13" fmla="*/ 25 h 341"/>
                <a:gd name="T14" fmla="*/ 328 w 389"/>
                <a:gd name="T15" fmla="*/ 11 h 341"/>
                <a:gd name="T16" fmla="*/ 310 w 389"/>
                <a:gd name="T17" fmla="*/ 25 h 341"/>
                <a:gd name="T18" fmla="*/ 310 w 389"/>
                <a:gd name="T19" fmla="*/ 4 h 341"/>
                <a:gd name="T20" fmla="*/ 289 w 389"/>
                <a:gd name="T21" fmla="*/ 11 h 341"/>
                <a:gd name="T22" fmla="*/ 281 w 389"/>
                <a:gd name="T23" fmla="*/ 25 h 341"/>
                <a:gd name="T24" fmla="*/ 275 w 389"/>
                <a:gd name="T25" fmla="*/ 45 h 341"/>
                <a:gd name="T26" fmla="*/ 275 w 389"/>
                <a:gd name="T27" fmla="*/ 20 h 341"/>
                <a:gd name="T28" fmla="*/ 273 w 389"/>
                <a:gd name="T29" fmla="*/ 2 h 341"/>
                <a:gd name="T30" fmla="*/ 259 w 389"/>
                <a:gd name="T31" fmla="*/ 20 h 341"/>
                <a:gd name="T32" fmla="*/ 247 w 389"/>
                <a:gd name="T33" fmla="*/ 17 h 341"/>
                <a:gd name="T34" fmla="*/ 235 w 389"/>
                <a:gd name="T35" fmla="*/ 9 h 341"/>
                <a:gd name="T36" fmla="*/ 223 w 389"/>
                <a:gd name="T37" fmla="*/ 31 h 341"/>
                <a:gd name="T38" fmla="*/ 207 w 389"/>
                <a:gd name="T39" fmla="*/ 50 h 341"/>
                <a:gd name="T40" fmla="*/ 191 w 389"/>
                <a:gd name="T41" fmla="*/ 45 h 341"/>
                <a:gd name="T42" fmla="*/ 175 w 389"/>
                <a:gd name="T43" fmla="*/ 56 h 341"/>
                <a:gd name="T44" fmla="*/ 161 w 389"/>
                <a:gd name="T45" fmla="*/ 70 h 341"/>
                <a:gd name="T46" fmla="*/ 153 w 389"/>
                <a:gd name="T47" fmla="*/ 86 h 341"/>
                <a:gd name="T48" fmla="*/ 135 w 389"/>
                <a:gd name="T49" fmla="*/ 73 h 341"/>
                <a:gd name="T50" fmla="*/ 129 w 389"/>
                <a:gd name="T51" fmla="*/ 95 h 341"/>
                <a:gd name="T52" fmla="*/ 123 w 389"/>
                <a:gd name="T53" fmla="*/ 108 h 341"/>
                <a:gd name="T54" fmla="*/ 113 w 389"/>
                <a:gd name="T55" fmla="*/ 126 h 341"/>
                <a:gd name="T56" fmla="*/ 135 w 389"/>
                <a:gd name="T57" fmla="*/ 111 h 341"/>
                <a:gd name="T58" fmla="*/ 149 w 389"/>
                <a:gd name="T59" fmla="*/ 117 h 341"/>
                <a:gd name="T60" fmla="*/ 135 w 389"/>
                <a:gd name="T61" fmla="*/ 128 h 341"/>
                <a:gd name="T62" fmla="*/ 129 w 389"/>
                <a:gd name="T63" fmla="*/ 147 h 341"/>
                <a:gd name="T64" fmla="*/ 115 w 389"/>
                <a:gd name="T65" fmla="*/ 164 h 341"/>
                <a:gd name="T66" fmla="*/ 109 w 389"/>
                <a:gd name="T67" fmla="*/ 201 h 341"/>
                <a:gd name="T68" fmla="*/ 97 w 389"/>
                <a:gd name="T69" fmla="*/ 223 h 341"/>
                <a:gd name="T70" fmla="*/ 90 w 389"/>
                <a:gd name="T71" fmla="*/ 240 h 341"/>
                <a:gd name="T72" fmla="*/ 76 w 389"/>
                <a:gd name="T73" fmla="*/ 248 h 341"/>
                <a:gd name="T74" fmla="*/ 66 w 389"/>
                <a:gd name="T75" fmla="*/ 276 h 341"/>
                <a:gd name="T76" fmla="*/ 50 w 389"/>
                <a:gd name="T77" fmla="*/ 276 h 341"/>
                <a:gd name="T78" fmla="*/ 58 w 389"/>
                <a:gd name="T79" fmla="*/ 296 h 341"/>
                <a:gd name="T80" fmla="*/ 42 w 389"/>
                <a:gd name="T81" fmla="*/ 298 h 341"/>
                <a:gd name="T82" fmla="*/ 24 w 389"/>
                <a:gd name="T83" fmla="*/ 318 h 341"/>
                <a:gd name="T84" fmla="*/ 4 w 389"/>
                <a:gd name="T85" fmla="*/ 326 h 341"/>
                <a:gd name="T86" fmla="*/ 6 w 389"/>
                <a:gd name="T87" fmla="*/ 362 h 341"/>
                <a:gd name="T88" fmla="*/ 8 w 389"/>
                <a:gd name="T89" fmla="*/ 393 h 341"/>
                <a:gd name="T90" fmla="*/ 8 w 389"/>
                <a:gd name="T91" fmla="*/ 427 h 341"/>
                <a:gd name="T92" fmla="*/ 18 w 389"/>
                <a:gd name="T93" fmla="*/ 457 h 341"/>
                <a:gd name="T94" fmla="*/ 52 w 389"/>
                <a:gd name="T95" fmla="*/ 466 h 341"/>
                <a:gd name="T96" fmla="*/ 82 w 389"/>
                <a:gd name="T97" fmla="*/ 436 h 341"/>
                <a:gd name="T98" fmla="*/ 107 w 389"/>
                <a:gd name="T99" fmla="*/ 444 h 341"/>
                <a:gd name="T100" fmla="*/ 117 w 389"/>
                <a:gd name="T101" fmla="*/ 298 h 341"/>
                <a:gd name="T102" fmla="*/ 179 w 389"/>
                <a:gd name="T103" fmla="*/ 188 h 341"/>
                <a:gd name="T104" fmla="*/ 287 w 389"/>
                <a:gd name="T105" fmla="*/ 120 h 341"/>
                <a:gd name="T106" fmla="*/ 328 w 389"/>
                <a:gd name="T107" fmla="*/ 75 h 3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89"/>
                <a:gd name="T163" fmla="*/ 0 h 341"/>
                <a:gd name="T164" fmla="*/ 389 w 389"/>
                <a:gd name="T165" fmla="*/ 341 h 34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89" h="341">
                  <a:moveTo>
                    <a:pt x="334" y="54"/>
                  </a:moveTo>
                  <a:lnTo>
                    <a:pt x="338" y="54"/>
                  </a:lnTo>
                  <a:lnTo>
                    <a:pt x="360" y="44"/>
                  </a:lnTo>
                  <a:lnTo>
                    <a:pt x="366" y="44"/>
                  </a:lnTo>
                  <a:lnTo>
                    <a:pt x="372" y="46"/>
                  </a:lnTo>
                  <a:lnTo>
                    <a:pt x="378" y="46"/>
                  </a:lnTo>
                  <a:lnTo>
                    <a:pt x="384" y="46"/>
                  </a:lnTo>
                  <a:lnTo>
                    <a:pt x="388" y="44"/>
                  </a:lnTo>
                  <a:lnTo>
                    <a:pt x="388" y="38"/>
                  </a:lnTo>
                  <a:lnTo>
                    <a:pt x="382" y="36"/>
                  </a:lnTo>
                  <a:lnTo>
                    <a:pt x="376" y="36"/>
                  </a:lnTo>
                  <a:lnTo>
                    <a:pt x="368" y="38"/>
                  </a:lnTo>
                  <a:lnTo>
                    <a:pt x="364" y="38"/>
                  </a:lnTo>
                  <a:lnTo>
                    <a:pt x="358" y="38"/>
                  </a:lnTo>
                  <a:lnTo>
                    <a:pt x="348" y="36"/>
                  </a:lnTo>
                  <a:lnTo>
                    <a:pt x="342" y="38"/>
                  </a:lnTo>
                  <a:lnTo>
                    <a:pt x="338" y="34"/>
                  </a:lnTo>
                  <a:lnTo>
                    <a:pt x="344" y="32"/>
                  </a:lnTo>
                  <a:lnTo>
                    <a:pt x="348" y="28"/>
                  </a:lnTo>
                  <a:lnTo>
                    <a:pt x="352" y="24"/>
                  </a:lnTo>
                  <a:lnTo>
                    <a:pt x="350" y="18"/>
                  </a:lnTo>
                  <a:lnTo>
                    <a:pt x="346" y="14"/>
                  </a:lnTo>
                  <a:lnTo>
                    <a:pt x="340" y="10"/>
                  </a:lnTo>
                  <a:lnTo>
                    <a:pt x="334" y="8"/>
                  </a:lnTo>
                  <a:lnTo>
                    <a:pt x="324" y="8"/>
                  </a:lnTo>
                  <a:lnTo>
                    <a:pt x="320" y="14"/>
                  </a:lnTo>
                  <a:lnTo>
                    <a:pt x="316" y="18"/>
                  </a:lnTo>
                  <a:lnTo>
                    <a:pt x="312" y="18"/>
                  </a:lnTo>
                  <a:lnTo>
                    <a:pt x="312" y="8"/>
                  </a:lnTo>
                  <a:lnTo>
                    <a:pt x="316" y="4"/>
                  </a:lnTo>
                  <a:lnTo>
                    <a:pt x="312" y="0"/>
                  </a:lnTo>
                  <a:lnTo>
                    <a:pt x="308" y="2"/>
                  </a:lnTo>
                  <a:lnTo>
                    <a:pt x="294" y="8"/>
                  </a:lnTo>
                  <a:lnTo>
                    <a:pt x="292" y="8"/>
                  </a:lnTo>
                  <a:lnTo>
                    <a:pt x="286" y="14"/>
                  </a:lnTo>
                  <a:lnTo>
                    <a:pt x="284" y="18"/>
                  </a:lnTo>
                  <a:lnTo>
                    <a:pt x="282" y="22"/>
                  </a:lnTo>
                  <a:lnTo>
                    <a:pt x="282" y="30"/>
                  </a:lnTo>
                  <a:lnTo>
                    <a:pt x="278" y="32"/>
                  </a:lnTo>
                  <a:lnTo>
                    <a:pt x="274" y="28"/>
                  </a:lnTo>
                  <a:lnTo>
                    <a:pt x="274" y="20"/>
                  </a:lnTo>
                  <a:lnTo>
                    <a:pt x="278" y="14"/>
                  </a:lnTo>
                  <a:lnTo>
                    <a:pt x="280" y="8"/>
                  </a:lnTo>
                  <a:lnTo>
                    <a:pt x="284" y="2"/>
                  </a:lnTo>
                  <a:lnTo>
                    <a:pt x="276" y="2"/>
                  </a:lnTo>
                  <a:lnTo>
                    <a:pt x="270" y="4"/>
                  </a:lnTo>
                  <a:lnTo>
                    <a:pt x="264" y="10"/>
                  </a:lnTo>
                  <a:lnTo>
                    <a:pt x="262" y="14"/>
                  </a:lnTo>
                  <a:lnTo>
                    <a:pt x="258" y="18"/>
                  </a:lnTo>
                  <a:lnTo>
                    <a:pt x="252" y="18"/>
                  </a:lnTo>
                  <a:lnTo>
                    <a:pt x="250" y="12"/>
                  </a:lnTo>
                  <a:lnTo>
                    <a:pt x="248" y="8"/>
                  </a:lnTo>
                  <a:lnTo>
                    <a:pt x="244" y="6"/>
                  </a:lnTo>
                  <a:lnTo>
                    <a:pt x="238" y="6"/>
                  </a:lnTo>
                  <a:lnTo>
                    <a:pt x="234" y="12"/>
                  </a:lnTo>
                  <a:lnTo>
                    <a:pt x="230" y="18"/>
                  </a:lnTo>
                  <a:lnTo>
                    <a:pt x="226" y="22"/>
                  </a:lnTo>
                  <a:lnTo>
                    <a:pt x="222" y="28"/>
                  </a:lnTo>
                  <a:lnTo>
                    <a:pt x="218" y="32"/>
                  </a:lnTo>
                  <a:lnTo>
                    <a:pt x="210" y="36"/>
                  </a:lnTo>
                  <a:lnTo>
                    <a:pt x="204" y="36"/>
                  </a:lnTo>
                  <a:lnTo>
                    <a:pt x="198" y="36"/>
                  </a:lnTo>
                  <a:lnTo>
                    <a:pt x="194" y="32"/>
                  </a:lnTo>
                  <a:lnTo>
                    <a:pt x="186" y="32"/>
                  </a:lnTo>
                  <a:lnTo>
                    <a:pt x="182" y="34"/>
                  </a:lnTo>
                  <a:lnTo>
                    <a:pt x="178" y="40"/>
                  </a:lnTo>
                  <a:lnTo>
                    <a:pt x="174" y="44"/>
                  </a:lnTo>
                  <a:lnTo>
                    <a:pt x="168" y="46"/>
                  </a:lnTo>
                  <a:lnTo>
                    <a:pt x="164" y="50"/>
                  </a:lnTo>
                  <a:lnTo>
                    <a:pt x="164" y="56"/>
                  </a:lnTo>
                  <a:lnTo>
                    <a:pt x="164" y="62"/>
                  </a:lnTo>
                  <a:lnTo>
                    <a:pt x="156" y="62"/>
                  </a:lnTo>
                  <a:lnTo>
                    <a:pt x="150" y="60"/>
                  </a:lnTo>
                  <a:lnTo>
                    <a:pt x="148" y="54"/>
                  </a:lnTo>
                  <a:lnTo>
                    <a:pt x="138" y="52"/>
                  </a:lnTo>
                  <a:lnTo>
                    <a:pt x="132" y="56"/>
                  </a:lnTo>
                  <a:lnTo>
                    <a:pt x="130" y="62"/>
                  </a:lnTo>
                  <a:lnTo>
                    <a:pt x="132" y="68"/>
                  </a:lnTo>
                  <a:lnTo>
                    <a:pt x="136" y="74"/>
                  </a:lnTo>
                  <a:lnTo>
                    <a:pt x="134" y="78"/>
                  </a:lnTo>
                  <a:lnTo>
                    <a:pt x="126" y="78"/>
                  </a:lnTo>
                  <a:lnTo>
                    <a:pt x="122" y="78"/>
                  </a:lnTo>
                  <a:lnTo>
                    <a:pt x="112" y="86"/>
                  </a:lnTo>
                  <a:lnTo>
                    <a:pt x="116" y="90"/>
                  </a:lnTo>
                  <a:lnTo>
                    <a:pt x="126" y="88"/>
                  </a:lnTo>
                  <a:lnTo>
                    <a:pt x="132" y="86"/>
                  </a:lnTo>
                  <a:lnTo>
                    <a:pt x="138" y="80"/>
                  </a:lnTo>
                  <a:lnTo>
                    <a:pt x="148" y="78"/>
                  </a:lnTo>
                  <a:lnTo>
                    <a:pt x="152" y="80"/>
                  </a:lnTo>
                  <a:lnTo>
                    <a:pt x="152" y="84"/>
                  </a:lnTo>
                  <a:lnTo>
                    <a:pt x="146" y="88"/>
                  </a:lnTo>
                  <a:lnTo>
                    <a:pt x="140" y="90"/>
                  </a:lnTo>
                  <a:lnTo>
                    <a:pt x="138" y="92"/>
                  </a:lnTo>
                  <a:lnTo>
                    <a:pt x="136" y="98"/>
                  </a:lnTo>
                  <a:lnTo>
                    <a:pt x="136" y="102"/>
                  </a:lnTo>
                  <a:lnTo>
                    <a:pt x="132" y="106"/>
                  </a:lnTo>
                  <a:lnTo>
                    <a:pt x="126" y="108"/>
                  </a:lnTo>
                  <a:lnTo>
                    <a:pt x="120" y="114"/>
                  </a:lnTo>
                  <a:lnTo>
                    <a:pt x="118" y="118"/>
                  </a:lnTo>
                  <a:lnTo>
                    <a:pt x="112" y="126"/>
                  </a:lnTo>
                  <a:lnTo>
                    <a:pt x="110" y="134"/>
                  </a:lnTo>
                  <a:lnTo>
                    <a:pt x="112" y="144"/>
                  </a:lnTo>
                  <a:lnTo>
                    <a:pt x="106" y="148"/>
                  </a:lnTo>
                  <a:lnTo>
                    <a:pt x="102" y="152"/>
                  </a:lnTo>
                  <a:lnTo>
                    <a:pt x="100" y="160"/>
                  </a:lnTo>
                  <a:lnTo>
                    <a:pt x="94" y="164"/>
                  </a:lnTo>
                  <a:lnTo>
                    <a:pt x="92" y="168"/>
                  </a:lnTo>
                  <a:lnTo>
                    <a:pt x="90" y="172"/>
                  </a:lnTo>
                  <a:lnTo>
                    <a:pt x="88" y="176"/>
                  </a:lnTo>
                  <a:lnTo>
                    <a:pt x="82" y="176"/>
                  </a:lnTo>
                  <a:lnTo>
                    <a:pt x="76" y="178"/>
                  </a:lnTo>
                  <a:lnTo>
                    <a:pt x="76" y="186"/>
                  </a:lnTo>
                  <a:lnTo>
                    <a:pt x="72" y="190"/>
                  </a:lnTo>
                  <a:lnTo>
                    <a:pt x="66" y="198"/>
                  </a:lnTo>
                  <a:lnTo>
                    <a:pt x="60" y="196"/>
                  </a:lnTo>
                  <a:lnTo>
                    <a:pt x="56" y="196"/>
                  </a:lnTo>
                  <a:lnTo>
                    <a:pt x="50" y="198"/>
                  </a:lnTo>
                  <a:lnTo>
                    <a:pt x="52" y="206"/>
                  </a:lnTo>
                  <a:lnTo>
                    <a:pt x="56" y="208"/>
                  </a:lnTo>
                  <a:lnTo>
                    <a:pt x="58" y="212"/>
                  </a:lnTo>
                  <a:lnTo>
                    <a:pt x="54" y="216"/>
                  </a:lnTo>
                  <a:lnTo>
                    <a:pt x="48" y="216"/>
                  </a:lnTo>
                  <a:lnTo>
                    <a:pt x="42" y="214"/>
                  </a:lnTo>
                  <a:lnTo>
                    <a:pt x="36" y="218"/>
                  </a:lnTo>
                  <a:lnTo>
                    <a:pt x="28" y="224"/>
                  </a:lnTo>
                  <a:lnTo>
                    <a:pt x="24" y="228"/>
                  </a:lnTo>
                  <a:lnTo>
                    <a:pt x="18" y="232"/>
                  </a:lnTo>
                  <a:lnTo>
                    <a:pt x="12" y="234"/>
                  </a:lnTo>
                  <a:lnTo>
                    <a:pt x="4" y="234"/>
                  </a:lnTo>
                  <a:lnTo>
                    <a:pt x="0" y="242"/>
                  </a:lnTo>
                  <a:lnTo>
                    <a:pt x="6" y="254"/>
                  </a:lnTo>
                  <a:lnTo>
                    <a:pt x="6" y="260"/>
                  </a:lnTo>
                  <a:lnTo>
                    <a:pt x="4" y="264"/>
                  </a:lnTo>
                  <a:lnTo>
                    <a:pt x="4" y="278"/>
                  </a:lnTo>
                  <a:lnTo>
                    <a:pt x="8" y="282"/>
                  </a:lnTo>
                  <a:lnTo>
                    <a:pt x="18" y="292"/>
                  </a:lnTo>
                  <a:lnTo>
                    <a:pt x="14" y="294"/>
                  </a:lnTo>
                  <a:lnTo>
                    <a:pt x="8" y="306"/>
                  </a:lnTo>
                  <a:lnTo>
                    <a:pt x="14" y="308"/>
                  </a:lnTo>
                  <a:lnTo>
                    <a:pt x="18" y="312"/>
                  </a:lnTo>
                  <a:lnTo>
                    <a:pt x="18" y="328"/>
                  </a:lnTo>
                  <a:lnTo>
                    <a:pt x="26" y="332"/>
                  </a:lnTo>
                  <a:lnTo>
                    <a:pt x="46" y="340"/>
                  </a:lnTo>
                  <a:lnTo>
                    <a:pt x="52" y="334"/>
                  </a:lnTo>
                  <a:lnTo>
                    <a:pt x="68" y="322"/>
                  </a:lnTo>
                  <a:lnTo>
                    <a:pt x="74" y="318"/>
                  </a:lnTo>
                  <a:lnTo>
                    <a:pt x="82" y="312"/>
                  </a:lnTo>
                  <a:lnTo>
                    <a:pt x="90" y="308"/>
                  </a:lnTo>
                  <a:lnTo>
                    <a:pt x="94" y="318"/>
                  </a:lnTo>
                  <a:lnTo>
                    <a:pt x="110" y="318"/>
                  </a:lnTo>
                  <a:lnTo>
                    <a:pt x="122" y="306"/>
                  </a:lnTo>
                  <a:lnTo>
                    <a:pt x="140" y="248"/>
                  </a:lnTo>
                  <a:lnTo>
                    <a:pt x="120" y="214"/>
                  </a:lnTo>
                  <a:lnTo>
                    <a:pt x="158" y="188"/>
                  </a:lnTo>
                  <a:lnTo>
                    <a:pt x="148" y="158"/>
                  </a:lnTo>
                  <a:lnTo>
                    <a:pt x="182" y="134"/>
                  </a:lnTo>
                  <a:lnTo>
                    <a:pt x="198" y="94"/>
                  </a:lnTo>
                  <a:lnTo>
                    <a:pt x="242" y="80"/>
                  </a:lnTo>
                  <a:lnTo>
                    <a:pt x="290" y="86"/>
                  </a:lnTo>
                  <a:lnTo>
                    <a:pt x="306" y="62"/>
                  </a:lnTo>
                  <a:lnTo>
                    <a:pt x="316" y="50"/>
                  </a:lnTo>
                  <a:lnTo>
                    <a:pt x="334" y="54"/>
                  </a:lnTo>
                </a:path>
              </a:pathLst>
            </a:custGeom>
            <a:solidFill>
              <a:schemeClr val="hlink"/>
            </a:solidFill>
            <a:ln w="12700" cap="rnd">
              <a:solidFill>
                <a:schemeClr val="bg1"/>
              </a:solidFill>
              <a:round/>
              <a:headEnd/>
              <a:tailEnd/>
            </a:ln>
          </p:spPr>
          <p:txBody>
            <a:bodyPr/>
            <a:lstStyle/>
            <a:p>
              <a:endParaRPr lang="en-US"/>
            </a:p>
          </p:txBody>
        </p:sp>
        <p:sp>
          <p:nvSpPr>
            <p:cNvPr id="13399" name="Freeform 519"/>
            <p:cNvSpPr>
              <a:spLocks/>
            </p:cNvSpPr>
            <p:nvPr/>
          </p:nvSpPr>
          <p:spPr bwMode="ltGray">
            <a:xfrm>
              <a:off x="2710" y="1365"/>
              <a:ext cx="158" cy="294"/>
            </a:xfrm>
            <a:custGeom>
              <a:avLst/>
              <a:gdLst>
                <a:gd name="T0" fmla="*/ 6 w 159"/>
                <a:gd name="T1" fmla="*/ 34 h 263"/>
                <a:gd name="T2" fmla="*/ 28 w 159"/>
                <a:gd name="T3" fmla="*/ 50 h 263"/>
                <a:gd name="T4" fmla="*/ 36 w 159"/>
                <a:gd name="T5" fmla="*/ 50 h 263"/>
                <a:gd name="T6" fmla="*/ 46 w 159"/>
                <a:gd name="T7" fmla="*/ 42 h 263"/>
                <a:gd name="T8" fmla="*/ 54 w 159"/>
                <a:gd name="T9" fmla="*/ 50 h 263"/>
                <a:gd name="T10" fmla="*/ 64 w 159"/>
                <a:gd name="T11" fmla="*/ 50 h 263"/>
                <a:gd name="T12" fmla="*/ 70 w 159"/>
                <a:gd name="T13" fmla="*/ 31 h 263"/>
                <a:gd name="T14" fmla="*/ 72 w 159"/>
                <a:gd name="T15" fmla="*/ 11 h 263"/>
                <a:gd name="T16" fmla="*/ 89 w 159"/>
                <a:gd name="T17" fmla="*/ 2 h 263"/>
                <a:gd name="T18" fmla="*/ 107 w 159"/>
                <a:gd name="T19" fmla="*/ 11 h 263"/>
                <a:gd name="T20" fmla="*/ 113 w 159"/>
                <a:gd name="T21" fmla="*/ 28 h 263"/>
                <a:gd name="T22" fmla="*/ 107 w 159"/>
                <a:gd name="T23" fmla="*/ 39 h 263"/>
                <a:gd name="T24" fmla="*/ 105 w 159"/>
                <a:gd name="T25" fmla="*/ 53 h 263"/>
                <a:gd name="T26" fmla="*/ 101 w 159"/>
                <a:gd name="T27" fmla="*/ 67 h 263"/>
                <a:gd name="T28" fmla="*/ 115 w 159"/>
                <a:gd name="T29" fmla="*/ 75 h 263"/>
                <a:gd name="T30" fmla="*/ 123 w 159"/>
                <a:gd name="T31" fmla="*/ 129 h 263"/>
                <a:gd name="T32" fmla="*/ 131 w 159"/>
                <a:gd name="T33" fmla="*/ 140 h 263"/>
                <a:gd name="T34" fmla="*/ 135 w 159"/>
                <a:gd name="T35" fmla="*/ 157 h 263"/>
                <a:gd name="T36" fmla="*/ 133 w 159"/>
                <a:gd name="T37" fmla="*/ 173 h 263"/>
                <a:gd name="T38" fmla="*/ 131 w 159"/>
                <a:gd name="T39" fmla="*/ 190 h 263"/>
                <a:gd name="T40" fmla="*/ 135 w 159"/>
                <a:gd name="T41" fmla="*/ 201 h 263"/>
                <a:gd name="T42" fmla="*/ 137 w 159"/>
                <a:gd name="T43" fmla="*/ 224 h 263"/>
                <a:gd name="T44" fmla="*/ 143 w 159"/>
                <a:gd name="T45" fmla="*/ 244 h 263"/>
                <a:gd name="T46" fmla="*/ 155 w 159"/>
                <a:gd name="T47" fmla="*/ 257 h 263"/>
                <a:gd name="T48" fmla="*/ 149 w 159"/>
                <a:gd name="T49" fmla="*/ 265 h 263"/>
                <a:gd name="T50" fmla="*/ 141 w 159"/>
                <a:gd name="T51" fmla="*/ 276 h 263"/>
                <a:gd name="T52" fmla="*/ 137 w 159"/>
                <a:gd name="T53" fmla="*/ 296 h 263"/>
                <a:gd name="T54" fmla="*/ 131 w 159"/>
                <a:gd name="T55" fmla="*/ 316 h 263"/>
                <a:gd name="T56" fmla="*/ 119 w 159"/>
                <a:gd name="T57" fmla="*/ 332 h 263"/>
                <a:gd name="T58" fmla="*/ 111 w 159"/>
                <a:gd name="T59" fmla="*/ 341 h 263"/>
                <a:gd name="T60" fmla="*/ 95 w 159"/>
                <a:gd name="T61" fmla="*/ 341 h 263"/>
                <a:gd name="T62" fmla="*/ 79 w 159"/>
                <a:gd name="T63" fmla="*/ 347 h 263"/>
                <a:gd name="T64" fmla="*/ 64 w 159"/>
                <a:gd name="T65" fmla="*/ 358 h 263"/>
                <a:gd name="T66" fmla="*/ 48 w 159"/>
                <a:gd name="T67" fmla="*/ 363 h 263"/>
                <a:gd name="T68" fmla="*/ 36 w 159"/>
                <a:gd name="T69" fmla="*/ 360 h 263"/>
                <a:gd name="T70" fmla="*/ 30 w 159"/>
                <a:gd name="T71" fmla="*/ 341 h 263"/>
                <a:gd name="T72" fmla="*/ 18 w 159"/>
                <a:gd name="T73" fmla="*/ 341 h 263"/>
                <a:gd name="T74" fmla="*/ 12 w 159"/>
                <a:gd name="T75" fmla="*/ 316 h 263"/>
                <a:gd name="T76" fmla="*/ 10 w 159"/>
                <a:gd name="T77" fmla="*/ 294 h 263"/>
                <a:gd name="T78" fmla="*/ 8 w 159"/>
                <a:gd name="T79" fmla="*/ 265 h 263"/>
                <a:gd name="T80" fmla="*/ 18 w 159"/>
                <a:gd name="T81" fmla="*/ 246 h 263"/>
                <a:gd name="T82" fmla="*/ 40 w 159"/>
                <a:gd name="T83" fmla="*/ 221 h 263"/>
                <a:gd name="T84" fmla="*/ 50 w 159"/>
                <a:gd name="T85" fmla="*/ 206 h 263"/>
                <a:gd name="T86" fmla="*/ 58 w 159"/>
                <a:gd name="T87" fmla="*/ 192 h 263"/>
                <a:gd name="T88" fmla="*/ 70 w 159"/>
                <a:gd name="T89" fmla="*/ 188 h 263"/>
                <a:gd name="T90" fmla="*/ 66 w 159"/>
                <a:gd name="T91" fmla="*/ 168 h 263"/>
                <a:gd name="T92" fmla="*/ 54 w 159"/>
                <a:gd name="T93" fmla="*/ 157 h 263"/>
                <a:gd name="T94" fmla="*/ 42 w 159"/>
                <a:gd name="T95" fmla="*/ 151 h 263"/>
                <a:gd name="T96" fmla="*/ 14 w 159"/>
                <a:gd name="T97" fmla="*/ 104 h 263"/>
                <a:gd name="T98" fmla="*/ 4 w 159"/>
                <a:gd name="T99" fmla="*/ 39 h 2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59"/>
                <a:gd name="T151" fmla="*/ 0 h 263"/>
                <a:gd name="T152" fmla="*/ 159 w 159"/>
                <a:gd name="T153" fmla="*/ 263 h 2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59" h="263">
                  <a:moveTo>
                    <a:pt x="4" y="28"/>
                  </a:moveTo>
                  <a:lnTo>
                    <a:pt x="6" y="24"/>
                  </a:lnTo>
                  <a:lnTo>
                    <a:pt x="26" y="32"/>
                  </a:lnTo>
                  <a:lnTo>
                    <a:pt x="28" y="36"/>
                  </a:lnTo>
                  <a:lnTo>
                    <a:pt x="34" y="38"/>
                  </a:lnTo>
                  <a:lnTo>
                    <a:pt x="36" y="36"/>
                  </a:lnTo>
                  <a:lnTo>
                    <a:pt x="42" y="32"/>
                  </a:lnTo>
                  <a:lnTo>
                    <a:pt x="46" y="30"/>
                  </a:lnTo>
                  <a:lnTo>
                    <a:pt x="52" y="34"/>
                  </a:lnTo>
                  <a:lnTo>
                    <a:pt x="54" y="36"/>
                  </a:lnTo>
                  <a:lnTo>
                    <a:pt x="60" y="40"/>
                  </a:lnTo>
                  <a:lnTo>
                    <a:pt x="64" y="36"/>
                  </a:lnTo>
                  <a:lnTo>
                    <a:pt x="72" y="30"/>
                  </a:lnTo>
                  <a:lnTo>
                    <a:pt x="70" y="22"/>
                  </a:lnTo>
                  <a:lnTo>
                    <a:pt x="70" y="14"/>
                  </a:lnTo>
                  <a:lnTo>
                    <a:pt x="72" y="8"/>
                  </a:lnTo>
                  <a:lnTo>
                    <a:pt x="80" y="4"/>
                  </a:lnTo>
                  <a:lnTo>
                    <a:pt x="92" y="2"/>
                  </a:lnTo>
                  <a:lnTo>
                    <a:pt x="102" y="0"/>
                  </a:lnTo>
                  <a:lnTo>
                    <a:pt x="110" y="8"/>
                  </a:lnTo>
                  <a:lnTo>
                    <a:pt x="114" y="14"/>
                  </a:lnTo>
                  <a:lnTo>
                    <a:pt x="116" y="20"/>
                  </a:lnTo>
                  <a:lnTo>
                    <a:pt x="114" y="24"/>
                  </a:lnTo>
                  <a:lnTo>
                    <a:pt x="110" y="28"/>
                  </a:lnTo>
                  <a:lnTo>
                    <a:pt x="108" y="34"/>
                  </a:lnTo>
                  <a:lnTo>
                    <a:pt x="108" y="38"/>
                  </a:lnTo>
                  <a:lnTo>
                    <a:pt x="106" y="42"/>
                  </a:lnTo>
                  <a:lnTo>
                    <a:pt x="104" y="48"/>
                  </a:lnTo>
                  <a:lnTo>
                    <a:pt x="110" y="54"/>
                  </a:lnTo>
                  <a:lnTo>
                    <a:pt x="118" y="54"/>
                  </a:lnTo>
                  <a:lnTo>
                    <a:pt x="124" y="58"/>
                  </a:lnTo>
                  <a:lnTo>
                    <a:pt x="126" y="92"/>
                  </a:lnTo>
                  <a:lnTo>
                    <a:pt x="130" y="98"/>
                  </a:lnTo>
                  <a:lnTo>
                    <a:pt x="134" y="100"/>
                  </a:lnTo>
                  <a:lnTo>
                    <a:pt x="138" y="106"/>
                  </a:lnTo>
                  <a:lnTo>
                    <a:pt x="138" y="112"/>
                  </a:lnTo>
                  <a:lnTo>
                    <a:pt x="138" y="118"/>
                  </a:lnTo>
                  <a:lnTo>
                    <a:pt x="136" y="124"/>
                  </a:lnTo>
                  <a:lnTo>
                    <a:pt x="134" y="130"/>
                  </a:lnTo>
                  <a:lnTo>
                    <a:pt x="134" y="136"/>
                  </a:lnTo>
                  <a:lnTo>
                    <a:pt x="136" y="140"/>
                  </a:lnTo>
                  <a:lnTo>
                    <a:pt x="138" y="144"/>
                  </a:lnTo>
                  <a:lnTo>
                    <a:pt x="140" y="152"/>
                  </a:lnTo>
                  <a:lnTo>
                    <a:pt x="140" y="160"/>
                  </a:lnTo>
                  <a:lnTo>
                    <a:pt x="140" y="170"/>
                  </a:lnTo>
                  <a:lnTo>
                    <a:pt x="146" y="174"/>
                  </a:lnTo>
                  <a:lnTo>
                    <a:pt x="152" y="178"/>
                  </a:lnTo>
                  <a:lnTo>
                    <a:pt x="158" y="184"/>
                  </a:lnTo>
                  <a:lnTo>
                    <a:pt x="158" y="188"/>
                  </a:lnTo>
                  <a:lnTo>
                    <a:pt x="152" y="190"/>
                  </a:lnTo>
                  <a:lnTo>
                    <a:pt x="146" y="192"/>
                  </a:lnTo>
                  <a:lnTo>
                    <a:pt x="144" y="198"/>
                  </a:lnTo>
                  <a:lnTo>
                    <a:pt x="140" y="206"/>
                  </a:lnTo>
                  <a:lnTo>
                    <a:pt x="140" y="212"/>
                  </a:lnTo>
                  <a:lnTo>
                    <a:pt x="138" y="220"/>
                  </a:lnTo>
                  <a:lnTo>
                    <a:pt x="134" y="226"/>
                  </a:lnTo>
                  <a:lnTo>
                    <a:pt x="126" y="232"/>
                  </a:lnTo>
                  <a:lnTo>
                    <a:pt x="122" y="238"/>
                  </a:lnTo>
                  <a:lnTo>
                    <a:pt x="120" y="242"/>
                  </a:lnTo>
                  <a:lnTo>
                    <a:pt x="114" y="244"/>
                  </a:lnTo>
                  <a:lnTo>
                    <a:pt x="106" y="244"/>
                  </a:lnTo>
                  <a:lnTo>
                    <a:pt x="98" y="244"/>
                  </a:lnTo>
                  <a:lnTo>
                    <a:pt x="90" y="246"/>
                  </a:lnTo>
                  <a:lnTo>
                    <a:pt x="80" y="248"/>
                  </a:lnTo>
                  <a:lnTo>
                    <a:pt x="72" y="250"/>
                  </a:lnTo>
                  <a:lnTo>
                    <a:pt x="64" y="256"/>
                  </a:lnTo>
                  <a:lnTo>
                    <a:pt x="54" y="258"/>
                  </a:lnTo>
                  <a:lnTo>
                    <a:pt x="48" y="260"/>
                  </a:lnTo>
                  <a:lnTo>
                    <a:pt x="40" y="262"/>
                  </a:lnTo>
                  <a:lnTo>
                    <a:pt x="36" y="258"/>
                  </a:lnTo>
                  <a:lnTo>
                    <a:pt x="36" y="248"/>
                  </a:lnTo>
                  <a:lnTo>
                    <a:pt x="30" y="244"/>
                  </a:lnTo>
                  <a:lnTo>
                    <a:pt x="24" y="246"/>
                  </a:lnTo>
                  <a:lnTo>
                    <a:pt x="18" y="244"/>
                  </a:lnTo>
                  <a:lnTo>
                    <a:pt x="12" y="240"/>
                  </a:lnTo>
                  <a:lnTo>
                    <a:pt x="12" y="226"/>
                  </a:lnTo>
                  <a:lnTo>
                    <a:pt x="12" y="218"/>
                  </a:lnTo>
                  <a:lnTo>
                    <a:pt x="10" y="210"/>
                  </a:lnTo>
                  <a:lnTo>
                    <a:pt x="8" y="200"/>
                  </a:lnTo>
                  <a:lnTo>
                    <a:pt x="8" y="190"/>
                  </a:lnTo>
                  <a:lnTo>
                    <a:pt x="10" y="184"/>
                  </a:lnTo>
                  <a:lnTo>
                    <a:pt x="18" y="176"/>
                  </a:lnTo>
                  <a:lnTo>
                    <a:pt x="30" y="166"/>
                  </a:lnTo>
                  <a:lnTo>
                    <a:pt x="40" y="158"/>
                  </a:lnTo>
                  <a:lnTo>
                    <a:pt x="44" y="158"/>
                  </a:lnTo>
                  <a:lnTo>
                    <a:pt x="50" y="148"/>
                  </a:lnTo>
                  <a:lnTo>
                    <a:pt x="50" y="142"/>
                  </a:lnTo>
                  <a:lnTo>
                    <a:pt x="58" y="138"/>
                  </a:lnTo>
                  <a:lnTo>
                    <a:pt x="66" y="138"/>
                  </a:lnTo>
                  <a:lnTo>
                    <a:pt x="70" y="134"/>
                  </a:lnTo>
                  <a:lnTo>
                    <a:pt x="70" y="124"/>
                  </a:lnTo>
                  <a:lnTo>
                    <a:pt x="66" y="120"/>
                  </a:lnTo>
                  <a:lnTo>
                    <a:pt x="60" y="114"/>
                  </a:lnTo>
                  <a:lnTo>
                    <a:pt x="54" y="112"/>
                  </a:lnTo>
                  <a:lnTo>
                    <a:pt x="52" y="110"/>
                  </a:lnTo>
                  <a:lnTo>
                    <a:pt x="42" y="108"/>
                  </a:lnTo>
                  <a:lnTo>
                    <a:pt x="22" y="94"/>
                  </a:lnTo>
                  <a:lnTo>
                    <a:pt x="14" y="74"/>
                  </a:lnTo>
                  <a:lnTo>
                    <a:pt x="0" y="38"/>
                  </a:lnTo>
                  <a:lnTo>
                    <a:pt x="4" y="28"/>
                  </a:lnTo>
                </a:path>
              </a:pathLst>
            </a:custGeom>
            <a:solidFill>
              <a:schemeClr val="hlink"/>
            </a:solidFill>
            <a:ln w="12700" cap="rnd">
              <a:solidFill>
                <a:schemeClr val="bg1"/>
              </a:solidFill>
              <a:round/>
              <a:headEnd/>
              <a:tailEnd/>
            </a:ln>
          </p:spPr>
          <p:txBody>
            <a:bodyPr/>
            <a:lstStyle/>
            <a:p>
              <a:endParaRPr lang="en-US"/>
            </a:p>
          </p:txBody>
        </p:sp>
        <p:sp>
          <p:nvSpPr>
            <p:cNvPr id="13400" name="Freeform 520"/>
            <p:cNvSpPr>
              <a:spLocks/>
            </p:cNvSpPr>
            <p:nvPr/>
          </p:nvSpPr>
          <p:spPr bwMode="ltGray">
            <a:xfrm>
              <a:off x="2583" y="1396"/>
              <a:ext cx="180" cy="377"/>
            </a:xfrm>
            <a:custGeom>
              <a:avLst/>
              <a:gdLst>
                <a:gd name="T0" fmla="*/ 14 w 181"/>
                <a:gd name="T1" fmla="*/ 330 h 337"/>
                <a:gd name="T2" fmla="*/ 24 w 181"/>
                <a:gd name="T3" fmla="*/ 308 h 337"/>
                <a:gd name="T4" fmla="*/ 30 w 181"/>
                <a:gd name="T5" fmla="*/ 283 h 337"/>
                <a:gd name="T6" fmla="*/ 18 w 181"/>
                <a:gd name="T7" fmla="*/ 263 h 337"/>
                <a:gd name="T8" fmla="*/ 14 w 181"/>
                <a:gd name="T9" fmla="*/ 238 h 337"/>
                <a:gd name="T10" fmla="*/ 14 w 181"/>
                <a:gd name="T11" fmla="*/ 192 h 337"/>
                <a:gd name="T12" fmla="*/ 26 w 181"/>
                <a:gd name="T13" fmla="*/ 179 h 337"/>
                <a:gd name="T14" fmla="*/ 40 w 181"/>
                <a:gd name="T15" fmla="*/ 186 h 337"/>
                <a:gd name="T16" fmla="*/ 38 w 181"/>
                <a:gd name="T17" fmla="*/ 160 h 337"/>
                <a:gd name="T18" fmla="*/ 44 w 181"/>
                <a:gd name="T19" fmla="*/ 117 h 337"/>
                <a:gd name="T20" fmla="*/ 62 w 181"/>
                <a:gd name="T21" fmla="*/ 102 h 337"/>
                <a:gd name="T22" fmla="*/ 72 w 181"/>
                <a:gd name="T23" fmla="*/ 78 h 337"/>
                <a:gd name="T24" fmla="*/ 74 w 181"/>
                <a:gd name="T25" fmla="*/ 48 h 337"/>
                <a:gd name="T26" fmla="*/ 88 w 181"/>
                <a:gd name="T27" fmla="*/ 36 h 337"/>
                <a:gd name="T28" fmla="*/ 91 w 181"/>
                <a:gd name="T29" fmla="*/ 31 h 337"/>
                <a:gd name="T30" fmla="*/ 95 w 181"/>
                <a:gd name="T31" fmla="*/ 20 h 337"/>
                <a:gd name="T32" fmla="*/ 115 w 181"/>
                <a:gd name="T33" fmla="*/ 20 h 337"/>
                <a:gd name="T34" fmla="*/ 129 w 181"/>
                <a:gd name="T35" fmla="*/ 0 h 337"/>
                <a:gd name="T36" fmla="*/ 145 w 181"/>
                <a:gd name="T37" fmla="*/ 20 h 337"/>
                <a:gd name="T38" fmla="*/ 165 w 181"/>
                <a:gd name="T39" fmla="*/ 39 h 337"/>
                <a:gd name="T40" fmla="*/ 167 w 181"/>
                <a:gd name="T41" fmla="*/ 62 h 337"/>
                <a:gd name="T42" fmla="*/ 171 w 181"/>
                <a:gd name="T43" fmla="*/ 95 h 337"/>
                <a:gd name="T44" fmla="*/ 171 w 181"/>
                <a:gd name="T45" fmla="*/ 117 h 337"/>
                <a:gd name="T46" fmla="*/ 147 w 181"/>
                <a:gd name="T47" fmla="*/ 126 h 337"/>
                <a:gd name="T48" fmla="*/ 137 w 181"/>
                <a:gd name="T49" fmla="*/ 154 h 337"/>
                <a:gd name="T50" fmla="*/ 131 w 181"/>
                <a:gd name="T51" fmla="*/ 186 h 337"/>
                <a:gd name="T52" fmla="*/ 115 w 181"/>
                <a:gd name="T53" fmla="*/ 204 h 337"/>
                <a:gd name="T54" fmla="*/ 91 w 181"/>
                <a:gd name="T55" fmla="*/ 219 h 337"/>
                <a:gd name="T56" fmla="*/ 88 w 181"/>
                <a:gd name="T57" fmla="*/ 255 h 337"/>
                <a:gd name="T58" fmla="*/ 86 w 181"/>
                <a:gd name="T59" fmla="*/ 283 h 337"/>
                <a:gd name="T60" fmla="*/ 95 w 181"/>
                <a:gd name="T61" fmla="*/ 303 h 337"/>
                <a:gd name="T62" fmla="*/ 109 w 181"/>
                <a:gd name="T63" fmla="*/ 326 h 337"/>
                <a:gd name="T64" fmla="*/ 101 w 181"/>
                <a:gd name="T65" fmla="*/ 350 h 337"/>
                <a:gd name="T66" fmla="*/ 86 w 181"/>
                <a:gd name="T67" fmla="*/ 367 h 337"/>
                <a:gd name="T68" fmla="*/ 82 w 181"/>
                <a:gd name="T69" fmla="*/ 400 h 337"/>
                <a:gd name="T70" fmla="*/ 84 w 181"/>
                <a:gd name="T71" fmla="*/ 425 h 337"/>
                <a:gd name="T72" fmla="*/ 66 w 181"/>
                <a:gd name="T73" fmla="*/ 445 h 337"/>
                <a:gd name="T74" fmla="*/ 40 w 181"/>
                <a:gd name="T75" fmla="*/ 471 h 337"/>
                <a:gd name="T76" fmla="*/ 26 w 181"/>
                <a:gd name="T77" fmla="*/ 443 h 337"/>
                <a:gd name="T78" fmla="*/ 18 w 181"/>
                <a:gd name="T79" fmla="*/ 414 h 337"/>
                <a:gd name="T80" fmla="*/ 12 w 181"/>
                <a:gd name="T81" fmla="*/ 389 h 337"/>
                <a:gd name="T82" fmla="*/ 2 w 181"/>
                <a:gd name="T83" fmla="*/ 369 h 33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81"/>
                <a:gd name="T127" fmla="*/ 0 h 337"/>
                <a:gd name="T128" fmla="*/ 181 w 181"/>
                <a:gd name="T129" fmla="*/ 337 h 33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81" h="337">
                  <a:moveTo>
                    <a:pt x="2" y="250"/>
                  </a:moveTo>
                  <a:lnTo>
                    <a:pt x="8" y="250"/>
                  </a:lnTo>
                  <a:lnTo>
                    <a:pt x="14" y="236"/>
                  </a:lnTo>
                  <a:lnTo>
                    <a:pt x="24" y="228"/>
                  </a:lnTo>
                  <a:lnTo>
                    <a:pt x="26" y="222"/>
                  </a:lnTo>
                  <a:lnTo>
                    <a:pt x="24" y="220"/>
                  </a:lnTo>
                  <a:lnTo>
                    <a:pt x="24" y="212"/>
                  </a:lnTo>
                  <a:lnTo>
                    <a:pt x="28" y="208"/>
                  </a:lnTo>
                  <a:lnTo>
                    <a:pt x="30" y="202"/>
                  </a:lnTo>
                  <a:lnTo>
                    <a:pt x="28" y="196"/>
                  </a:lnTo>
                  <a:lnTo>
                    <a:pt x="24" y="192"/>
                  </a:lnTo>
                  <a:lnTo>
                    <a:pt x="18" y="188"/>
                  </a:lnTo>
                  <a:lnTo>
                    <a:pt x="18" y="184"/>
                  </a:lnTo>
                  <a:lnTo>
                    <a:pt x="16" y="178"/>
                  </a:lnTo>
                  <a:lnTo>
                    <a:pt x="14" y="170"/>
                  </a:lnTo>
                  <a:lnTo>
                    <a:pt x="14" y="158"/>
                  </a:lnTo>
                  <a:lnTo>
                    <a:pt x="14" y="148"/>
                  </a:lnTo>
                  <a:lnTo>
                    <a:pt x="14" y="138"/>
                  </a:lnTo>
                  <a:lnTo>
                    <a:pt x="18" y="136"/>
                  </a:lnTo>
                  <a:lnTo>
                    <a:pt x="22" y="132"/>
                  </a:lnTo>
                  <a:lnTo>
                    <a:pt x="26" y="128"/>
                  </a:lnTo>
                  <a:lnTo>
                    <a:pt x="30" y="130"/>
                  </a:lnTo>
                  <a:lnTo>
                    <a:pt x="34" y="132"/>
                  </a:lnTo>
                  <a:lnTo>
                    <a:pt x="40" y="132"/>
                  </a:lnTo>
                  <a:lnTo>
                    <a:pt x="44" y="128"/>
                  </a:lnTo>
                  <a:lnTo>
                    <a:pt x="44" y="122"/>
                  </a:lnTo>
                  <a:lnTo>
                    <a:pt x="38" y="114"/>
                  </a:lnTo>
                  <a:lnTo>
                    <a:pt x="34" y="108"/>
                  </a:lnTo>
                  <a:lnTo>
                    <a:pt x="38" y="104"/>
                  </a:lnTo>
                  <a:lnTo>
                    <a:pt x="44" y="84"/>
                  </a:lnTo>
                  <a:lnTo>
                    <a:pt x="48" y="74"/>
                  </a:lnTo>
                  <a:lnTo>
                    <a:pt x="56" y="74"/>
                  </a:lnTo>
                  <a:lnTo>
                    <a:pt x="62" y="72"/>
                  </a:lnTo>
                  <a:lnTo>
                    <a:pt x="66" y="68"/>
                  </a:lnTo>
                  <a:lnTo>
                    <a:pt x="68" y="62"/>
                  </a:lnTo>
                  <a:lnTo>
                    <a:pt x="72" y="56"/>
                  </a:lnTo>
                  <a:lnTo>
                    <a:pt x="70" y="44"/>
                  </a:lnTo>
                  <a:lnTo>
                    <a:pt x="72" y="38"/>
                  </a:lnTo>
                  <a:lnTo>
                    <a:pt x="74" y="34"/>
                  </a:lnTo>
                  <a:lnTo>
                    <a:pt x="78" y="30"/>
                  </a:lnTo>
                  <a:lnTo>
                    <a:pt x="84" y="24"/>
                  </a:lnTo>
                  <a:lnTo>
                    <a:pt x="88" y="26"/>
                  </a:lnTo>
                  <a:lnTo>
                    <a:pt x="90" y="30"/>
                  </a:lnTo>
                  <a:lnTo>
                    <a:pt x="94" y="26"/>
                  </a:lnTo>
                  <a:lnTo>
                    <a:pt x="94" y="22"/>
                  </a:lnTo>
                  <a:lnTo>
                    <a:pt x="94" y="16"/>
                  </a:lnTo>
                  <a:lnTo>
                    <a:pt x="94" y="12"/>
                  </a:lnTo>
                  <a:lnTo>
                    <a:pt x="98" y="14"/>
                  </a:lnTo>
                  <a:lnTo>
                    <a:pt x="104" y="18"/>
                  </a:lnTo>
                  <a:lnTo>
                    <a:pt x="112" y="20"/>
                  </a:lnTo>
                  <a:lnTo>
                    <a:pt x="118" y="14"/>
                  </a:lnTo>
                  <a:lnTo>
                    <a:pt x="118" y="8"/>
                  </a:lnTo>
                  <a:lnTo>
                    <a:pt x="120" y="4"/>
                  </a:lnTo>
                  <a:lnTo>
                    <a:pt x="132" y="0"/>
                  </a:lnTo>
                  <a:lnTo>
                    <a:pt x="138" y="8"/>
                  </a:lnTo>
                  <a:lnTo>
                    <a:pt x="142" y="12"/>
                  </a:lnTo>
                  <a:lnTo>
                    <a:pt x="148" y="14"/>
                  </a:lnTo>
                  <a:lnTo>
                    <a:pt x="158" y="18"/>
                  </a:lnTo>
                  <a:lnTo>
                    <a:pt x="164" y="22"/>
                  </a:lnTo>
                  <a:lnTo>
                    <a:pt x="168" y="28"/>
                  </a:lnTo>
                  <a:lnTo>
                    <a:pt x="166" y="34"/>
                  </a:lnTo>
                  <a:lnTo>
                    <a:pt x="168" y="38"/>
                  </a:lnTo>
                  <a:lnTo>
                    <a:pt x="170" y="44"/>
                  </a:lnTo>
                  <a:lnTo>
                    <a:pt x="170" y="52"/>
                  </a:lnTo>
                  <a:lnTo>
                    <a:pt x="172" y="60"/>
                  </a:lnTo>
                  <a:lnTo>
                    <a:pt x="174" y="68"/>
                  </a:lnTo>
                  <a:lnTo>
                    <a:pt x="176" y="76"/>
                  </a:lnTo>
                  <a:lnTo>
                    <a:pt x="180" y="84"/>
                  </a:lnTo>
                  <a:lnTo>
                    <a:pt x="174" y="84"/>
                  </a:lnTo>
                  <a:lnTo>
                    <a:pt x="166" y="86"/>
                  </a:lnTo>
                  <a:lnTo>
                    <a:pt x="156" y="86"/>
                  </a:lnTo>
                  <a:lnTo>
                    <a:pt x="150" y="90"/>
                  </a:lnTo>
                  <a:lnTo>
                    <a:pt x="144" y="96"/>
                  </a:lnTo>
                  <a:lnTo>
                    <a:pt x="142" y="104"/>
                  </a:lnTo>
                  <a:lnTo>
                    <a:pt x="140" y="110"/>
                  </a:lnTo>
                  <a:lnTo>
                    <a:pt x="142" y="116"/>
                  </a:lnTo>
                  <a:lnTo>
                    <a:pt x="138" y="124"/>
                  </a:lnTo>
                  <a:lnTo>
                    <a:pt x="134" y="132"/>
                  </a:lnTo>
                  <a:lnTo>
                    <a:pt x="130" y="136"/>
                  </a:lnTo>
                  <a:lnTo>
                    <a:pt x="124" y="142"/>
                  </a:lnTo>
                  <a:lnTo>
                    <a:pt x="118" y="146"/>
                  </a:lnTo>
                  <a:lnTo>
                    <a:pt x="110" y="148"/>
                  </a:lnTo>
                  <a:lnTo>
                    <a:pt x="102" y="152"/>
                  </a:lnTo>
                  <a:lnTo>
                    <a:pt x="94" y="156"/>
                  </a:lnTo>
                  <a:lnTo>
                    <a:pt x="92" y="168"/>
                  </a:lnTo>
                  <a:lnTo>
                    <a:pt x="90" y="176"/>
                  </a:lnTo>
                  <a:lnTo>
                    <a:pt x="88" y="182"/>
                  </a:lnTo>
                  <a:lnTo>
                    <a:pt x="88" y="188"/>
                  </a:lnTo>
                  <a:lnTo>
                    <a:pt x="88" y="196"/>
                  </a:lnTo>
                  <a:lnTo>
                    <a:pt x="86" y="202"/>
                  </a:lnTo>
                  <a:lnTo>
                    <a:pt x="88" y="208"/>
                  </a:lnTo>
                  <a:lnTo>
                    <a:pt x="90" y="214"/>
                  </a:lnTo>
                  <a:lnTo>
                    <a:pt x="98" y="216"/>
                  </a:lnTo>
                  <a:lnTo>
                    <a:pt x="104" y="218"/>
                  </a:lnTo>
                  <a:lnTo>
                    <a:pt x="110" y="222"/>
                  </a:lnTo>
                  <a:lnTo>
                    <a:pt x="112" y="232"/>
                  </a:lnTo>
                  <a:lnTo>
                    <a:pt x="110" y="238"/>
                  </a:lnTo>
                  <a:lnTo>
                    <a:pt x="108" y="246"/>
                  </a:lnTo>
                  <a:lnTo>
                    <a:pt x="104" y="250"/>
                  </a:lnTo>
                  <a:lnTo>
                    <a:pt x="100" y="256"/>
                  </a:lnTo>
                  <a:lnTo>
                    <a:pt x="94" y="258"/>
                  </a:lnTo>
                  <a:lnTo>
                    <a:pt x="86" y="262"/>
                  </a:lnTo>
                  <a:lnTo>
                    <a:pt x="82" y="272"/>
                  </a:lnTo>
                  <a:lnTo>
                    <a:pt x="82" y="278"/>
                  </a:lnTo>
                  <a:lnTo>
                    <a:pt x="82" y="286"/>
                  </a:lnTo>
                  <a:lnTo>
                    <a:pt x="82" y="294"/>
                  </a:lnTo>
                  <a:lnTo>
                    <a:pt x="86" y="296"/>
                  </a:lnTo>
                  <a:lnTo>
                    <a:pt x="84" y="304"/>
                  </a:lnTo>
                  <a:lnTo>
                    <a:pt x="78" y="314"/>
                  </a:lnTo>
                  <a:lnTo>
                    <a:pt x="72" y="316"/>
                  </a:lnTo>
                  <a:lnTo>
                    <a:pt x="66" y="318"/>
                  </a:lnTo>
                  <a:lnTo>
                    <a:pt x="60" y="320"/>
                  </a:lnTo>
                  <a:lnTo>
                    <a:pt x="50" y="334"/>
                  </a:lnTo>
                  <a:lnTo>
                    <a:pt x="40" y="336"/>
                  </a:lnTo>
                  <a:lnTo>
                    <a:pt x="32" y="336"/>
                  </a:lnTo>
                  <a:lnTo>
                    <a:pt x="28" y="332"/>
                  </a:lnTo>
                  <a:lnTo>
                    <a:pt x="26" y="316"/>
                  </a:lnTo>
                  <a:lnTo>
                    <a:pt x="26" y="308"/>
                  </a:lnTo>
                  <a:lnTo>
                    <a:pt x="22" y="300"/>
                  </a:lnTo>
                  <a:lnTo>
                    <a:pt x="18" y="296"/>
                  </a:lnTo>
                  <a:lnTo>
                    <a:pt x="14" y="292"/>
                  </a:lnTo>
                  <a:lnTo>
                    <a:pt x="10" y="288"/>
                  </a:lnTo>
                  <a:lnTo>
                    <a:pt x="12" y="278"/>
                  </a:lnTo>
                  <a:lnTo>
                    <a:pt x="12" y="272"/>
                  </a:lnTo>
                  <a:lnTo>
                    <a:pt x="6" y="270"/>
                  </a:lnTo>
                  <a:lnTo>
                    <a:pt x="2" y="264"/>
                  </a:lnTo>
                  <a:lnTo>
                    <a:pt x="0" y="260"/>
                  </a:lnTo>
                  <a:lnTo>
                    <a:pt x="2" y="250"/>
                  </a:lnTo>
                </a:path>
              </a:pathLst>
            </a:custGeom>
            <a:solidFill>
              <a:schemeClr val="hlink"/>
            </a:solidFill>
            <a:ln w="12700" cap="rnd">
              <a:solidFill>
                <a:schemeClr val="bg1"/>
              </a:solidFill>
              <a:round/>
              <a:headEnd/>
              <a:tailEnd/>
            </a:ln>
          </p:spPr>
          <p:txBody>
            <a:bodyPr/>
            <a:lstStyle/>
            <a:p>
              <a:endParaRPr lang="en-US"/>
            </a:p>
          </p:txBody>
        </p:sp>
        <p:grpSp>
          <p:nvGrpSpPr>
            <p:cNvPr id="7" name="Group 521"/>
            <p:cNvGrpSpPr>
              <a:grpSpLocks/>
            </p:cNvGrpSpPr>
            <p:nvPr/>
          </p:nvGrpSpPr>
          <p:grpSpPr bwMode="auto">
            <a:xfrm>
              <a:off x="2561" y="973"/>
              <a:ext cx="2428" cy="1420"/>
              <a:chOff x="2700" y="783"/>
              <a:chExt cx="2428" cy="1420"/>
            </a:xfrm>
          </p:grpSpPr>
          <p:sp>
            <p:nvSpPr>
              <p:cNvPr id="13673" name="Freeform 522"/>
              <p:cNvSpPr>
                <a:spLocks/>
              </p:cNvSpPr>
              <p:nvPr/>
            </p:nvSpPr>
            <p:spPr bwMode="ltGray">
              <a:xfrm>
                <a:off x="2861" y="922"/>
                <a:ext cx="2267" cy="1281"/>
              </a:xfrm>
              <a:custGeom>
                <a:avLst/>
                <a:gdLst>
                  <a:gd name="T0" fmla="*/ 213 w 2281"/>
                  <a:gd name="T1" fmla="*/ 361 h 1145"/>
                  <a:gd name="T2" fmla="*/ 264 w 2281"/>
                  <a:gd name="T3" fmla="*/ 425 h 1145"/>
                  <a:gd name="T4" fmla="*/ 151 w 2281"/>
                  <a:gd name="T5" fmla="*/ 432 h 1145"/>
                  <a:gd name="T6" fmla="*/ 201 w 2281"/>
                  <a:gd name="T7" fmla="*/ 529 h 1145"/>
                  <a:gd name="T8" fmla="*/ 223 w 2281"/>
                  <a:gd name="T9" fmla="*/ 498 h 1145"/>
                  <a:gd name="T10" fmla="*/ 266 w 2281"/>
                  <a:gd name="T11" fmla="*/ 462 h 1145"/>
                  <a:gd name="T12" fmla="*/ 318 w 2281"/>
                  <a:gd name="T13" fmla="*/ 358 h 1145"/>
                  <a:gd name="T14" fmla="*/ 330 w 2281"/>
                  <a:gd name="T15" fmla="*/ 432 h 1145"/>
                  <a:gd name="T16" fmla="*/ 396 w 2281"/>
                  <a:gd name="T17" fmla="*/ 380 h 1145"/>
                  <a:gd name="T18" fmla="*/ 429 w 2281"/>
                  <a:gd name="T19" fmla="*/ 376 h 1145"/>
                  <a:gd name="T20" fmla="*/ 493 w 2281"/>
                  <a:gd name="T21" fmla="*/ 350 h 1145"/>
                  <a:gd name="T22" fmla="*/ 511 w 2281"/>
                  <a:gd name="T23" fmla="*/ 322 h 1145"/>
                  <a:gd name="T24" fmla="*/ 533 w 2281"/>
                  <a:gd name="T25" fmla="*/ 317 h 1145"/>
                  <a:gd name="T26" fmla="*/ 618 w 2281"/>
                  <a:gd name="T27" fmla="*/ 365 h 1145"/>
                  <a:gd name="T28" fmla="*/ 610 w 2281"/>
                  <a:gd name="T29" fmla="*/ 326 h 1145"/>
                  <a:gd name="T30" fmla="*/ 614 w 2281"/>
                  <a:gd name="T31" fmla="*/ 210 h 1145"/>
                  <a:gd name="T32" fmla="*/ 674 w 2281"/>
                  <a:gd name="T33" fmla="*/ 224 h 1145"/>
                  <a:gd name="T34" fmla="*/ 692 w 2281"/>
                  <a:gd name="T35" fmla="*/ 421 h 1145"/>
                  <a:gd name="T36" fmla="*/ 741 w 2281"/>
                  <a:gd name="T37" fmla="*/ 341 h 1145"/>
                  <a:gd name="T38" fmla="*/ 704 w 2281"/>
                  <a:gd name="T39" fmla="*/ 192 h 1145"/>
                  <a:gd name="T40" fmla="*/ 737 w 2281"/>
                  <a:gd name="T41" fmla="*/ 244 h 1145"/>
                  <a:gd name="T42" fmla="*/ 817 w 2281"/>
                  <a:gd name="T43" fmla="*/ 233 h 1145"/>
                  <a:gd name="T44" fmla="*/ 839 w 2281"/>
                  <a:gd name="T45" fmla="*/ 168 h 1145"/>
                  <a:gd name="T46" fmla="*/ 918 w 2281"/>
                  <a:gd name="T47" fmla="*/ 73 h 1145"/>
                  <a:gd name="T48" fmla="*/ 1032 w 2281"/>
                  <a:gd name="T49" fmla="*/ 11 h 1145"/>
                  <a:gd name="T50" fmla="*/ 1113 w 2281"/>
                  <a:gd name="T51" fmla="*/ 45 h 1145"/>
                  <a:gd name="T52" fmla="*/ 1155 w 2281"/>
                  <a:gd name="T53" fmla="*/ 143 h 1145"/>
                  <a:gd name="T54" fmla="*/ 1270 w 2281"/>
                  <a:gd name="T55" fmla="*/ 160 h 1145"/>
                  <a:gd name="T56" fmla="*/ 1374 w 2281"/>
                  <a:gd name="T57" fmla="*/ 162 h 1145"/>
                  <a:gd name="T58" fmla="*/ 1499 w 2281"/>
                  <a:gd name="T59" fmla="*/ 252 h 1145"/>
                  <a:gd name="T60" fmla="*/ 1588 w 2281"/>
                  <a:gd name="T61" fmla="*/ 192 h 1145"/>
                  <a:gd name="T62" fmla="*/ 1743 w 2281"/>
                  <a:gd name="T63" fmla="*/ 263 h 1145"/>
                  <a:gd name="T64" fmla="*/ 1892 w 2281"/>
                  <a:gd name="T65" fmla="*/ 317 h 1145"/>
                  <a:gd name="T66" fmla="*/ 2005 w 2281"/>
                  <a:gd name="T67" fmla="*/ 303 h 1145"/>
                  <a:gd name="T68" fmla="*/ 2145 w 2281"/>
                  <a:gd name="T69" fmla="*/ 339 h 1145"/>
                  <a:gd name="T70" fmla="*/ 2236 w 2281"/>
                  <a:gd name="T71" fmla="*/ 409 h 1145"/>
                  <a:gd name="T72" fmla="*/ 2183 w 2281"/>
                  <a:gd name="T73" fmla="*/ 484 h 1145"/>
                  <a:gd name="T74" fmla="*/ 2155 w 2281"/>
                  <a:gd name="T75" fmla="*/ 588 h 1145"/>
                  <a:gd name="T76" fmla="*/ 2025 w 2281"/>
                  <a:gd name="T77" fmla="*/ 661 h 1145"/>
                  <a:gd name="T78" fmla="*/ 2020 w 2281"/>
                  <a:gd name="T79" fmla="*/ 814 h 1145"/>
                  <a:gd name="T80" fmla="*/ 1926 w 2281"/>
                  <a:gd name="T81" fmla="*/ 788 h 1145"/>
                  <a:gd name="T82" fmla="*/ 1990 w 2281"/>
                  <a:gd name="T83" fmla="*/ 561 h 1145"/>
                  <a:gd name="T84" fmla="*/ 1894 w 2281"/>
                  <a:gd name="T85" fmla="*/ 619 h 1145"/>
                  <a:gd name="T86" fmla="*/ 1862 w 2281"/>
                  <a:gd name="T87" fmla="*/ 704 h 1145"/>
                  <a:gd name="T88" fmla="*/ 1767 w 2281"/>
                  <a:gd name="T89" fmla="*/ 686 h 1145"/>
                  <a:gd name="T90" fmla="*/ 1674 w 2281"/>
                  <a:gd name="T91" fmla="*/ 849 h 1145"/>
                  <a:gd name="T92" fmla="*/ 1719 w 2281"/>
                  <a:gd name="T93" fmla="*/ 1155 h 1145"/>
                  <a:gd name="T94" fmla="*/ 519 w 2281"/>
                  <a:gd name="T95" fmla="*/ 1440 h 1145"/>
                  <a:gd name="T96" fmla="*/ 507 w 2281"/>
                  <a:gd name="T97" fmla="*/ 1237 h 1145"/>
                  <a:gd name="T98" fmla="*/ 457 w 2281"/>
                  <a:gd name="T99" fmla="*/ 1181 h 1145"/>
                  <a:gd name="T100" fmla="*/ 398 w 2281"/>
                  <a:gd name="T101" fmla="*/ 1162 h 1145"/>
                  <a:gd name="T102" fmla="*/ 342 w 2281"/>
                  <a:gd name="T103" fmla="*/ 1246 h 1145"/>
                  <a:gd name="T104" fmla="*/ 237 w 2281"/>
                  <a:gd name="T105" fmla="*/ 1146 h 1145"/>
                  <a:gd name="T106" fmla="*/ 10 w 2281"/>
                  <a:gd name="T107" fmla="*/ 1053 h 1145"/>
                  <a:gd name="T108" fmla="*/ 36 w 2281"/>
                  <a:gd name="T109" fmla="*/ 706 h 1145"/>
                  <a:gd name="T110" fmla="*/ 123 w 2281"/>
                  <a:gd name="T111" fmla="*/ 663 h 1145"/>
                  <a:gd name="T112" fmla="*/ 127 w 2281"/>
                  <a:gd name="T113" fmla="*/ 330 h 114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281"/>
                  <a:gd name="T172" fmla="*/ 0 h 1145"/>
                  <a:gd name="T173" fmla="*/ 2281 w 2281"/>
                  <a:gd name="T174" fmla="*/ 1145 h 114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281" h="1145">
                    <a:moveTo>
                      <a:pt x="152" y="238"/>
                    </a:moveTo>
                    <a:lnTo>
                      <a:pt x="162" y="238"/>
                    </a:lnTo>
                    <a:lnTo>
                      <a:pt x="188" y="248"/>
                    </a:lnTo>
                    <a:lnTo>
                      <a:pt x="192" y="244"/>
                    </a:lnTo>
                    <a:lnTo>
                      <a:pt x="198" y="248"/>
                    </a:lnTo>
                    <a:lnTo>
                      <a:pt x="202" y="250"/>
                    </a:lnTo>
                    <a:lnTo>
                      <a:pt x="204" y="254"/>
                    </a:lnTo>
                    <a:lnTo>
                      <a:pt x="212" y="258"/>
                    </a:lnTo>
                    <a:lnTo>
                      <a:pt x="216" y="258"/>
                    </a:lnTo>
                    <a:lnTo>
                      <a:pt x="224" y="266"/>
                    </a:lnTo>
                    <a:lnTo>
                      <a:pt x="228" y="270"/>
                    </a:lnTo>
                    <a:lnTo>
                      <a:pt x="230" y="274"/>
                    </a:lnTo>
                    <a:lnTo>
                      <a:pt x="234" y="274"/>
                    </a:lnTo>
                    <a:lnTo>
                      <a:pt x="240" y="278"/>
                    </a:lnTo>
                    <a:lnTo>
                      <a:pt x="250" y="278"/>
                    </a:lnTo>
                    <a:lnTo>
                      <a:pt x="256" y="284"/>
                    </a:lnTo>
                    <a:lnTo>
                      <a:pt x="264" y="292"/>
                    </a:lnTo>
                    <a:lnTo>
                      <a:pt x="270" y="304"/>
                    </a:lnTo>
                    <a:lnTo>
                      <a:pt x="266" y="310"/>
                    </a:lnTo>
                    <a:lnTo>
                      <a:pt x="258" y="316"/>
                    </a:lnTo>
                    <a:lnTo>
                      <a:pt x="252" y="324"/>
                    </a:lnTo>
                    <a:lnTo>
                      <a:pt x="244" y="326"/>
                    </a:lnTo>
                    <a:lnTo>
                      <a:pt x="232" y="324"/>
                    </a:lnTo>
                    <a:lnTo>
                      <a:pt x="214" y="324"/>
                    </a:lnTo>
                    <a:lnTo>
                      <a:pt x="174" y="308"/>
                    </a:lnTo>
                    <a:lnTo>
                      <a:pt x="160" y="310"/>
                    </a:lnTo>
                    <a:lnTo>
                      <a:pt x="154" y="308"/>
                    </a:lnTo>
                    <a:lnTo>
                      <a:pt x="164" y="320"/>
                    </a:lnTo>
                    <a:lnTo>
                      <a:pt x="172" y="324"/>
                    </a:lnTo>
                    <a:lnTo>
                      <a:pt x="180" y="332"/>
                    </a:lnTo>
                    <a:lnTo>
                      <a:pt x="188" y="336"/>
                    </a:lnTo>
                    <a:lnTo>
                      <a:pt x="192" y="342"/>
                    </a:lnTo>
                    <a:lnTo>
                      <a:pt x="192" y="352"/>
                    </a:lnTo>
                    <a:lnTo>
                      <a:pt x="194" y="362"/>
                    </a:lnTo>
                    <a:lnTo>
                      <a:pt x="196" y="370"/>
                    </a:lnTo>
                    <a:lnTo>
                      <a:pt x="204" y="378"/>
                    </a:lnTo>
                    <a:lnTo>
                      <a:pt x="214" y="386"/>
                    </a:lnTo>
                    <a:lnTo>
                      <a:pt x="222" y="388"/>
                    </a:lnTo>
                    <a:lnTo>
                      <a:pt x="228" y="386"/>
                    </a:lnTo>
                    <a:lnTo>
                      <a:pt x="228" y="378"/>
                    </a:lnTo>
                    <a:lnTo>
                      <a:pt x="218" y="368"/>
                    </a:lnTo>
                    <a:lnTo>
                      <a:pt x="210" y="362"/>
                    </a:lnTo>
                    <a:lnTo>
                      <a:pt x="210" y="356"/>
                    </a:lnTo>
                    <a:lnTo>
                      <a:pt x="214" y="350"/>
                    </a:lnTo>
                    <a:lnTo>
                      <a:pt x="226" y="356"/>
                    </a:lnTo>
                    <a:lnTo>
                      <a:pt x="232" y="362"/>
                    </a:lnTo>
                    <a:lnTo>
                      <a:pt x="248" y="366"/>
                    </a:lnTo>
                    <a:lnTo>
                      <a:pt x="256" y="368"/>
                    </a:lnTo>
                    <a:lnTo>
                      <a:pt x="266" y="368"/>
                    </a:lnTo>
                    <a:lnTo>
                      <a:pt x="268" y="362"/>
                    </a:lnTo>
                    <a:lnTo>
                      <a:pt x="264" y="352"/>
                    </a:lnTo>
                    <a:lnTo>
                      <a:pt x="258" y="346"/>
                    </a:lnTo>
                    <a:lnTo>
                      <a:pt x="260" y="340"/>
                    </a:lnTo>
                    <a:lnTo>
                      <a:pt x="272" y="330"/>
                    </a:lnTo>
                    <a:lnTo>
                      <a:pt x="280" y="324"/>
                    </a:lnTo>
                    <a:lnTo>
                      <a:pt x="288" y="318"/>
                    </a:lnTo>
                    <a:lnTo>
                      <a:pt x="298" y="324"/>
                    </a:lnTo>
                    <a:lnTo>
                      <a:pt x="308" y="326"/>
                    </a:lnTo>
                    <a:lnTo>
                      <a:pt x="314" y="316"/>
                    </a:lnTo>
                    <a:lnTo>
                      <a:pt x="308" y="304"/>
                    </a:lnTo>
                    <a:lnTo>
                      <a:pt x="298" y="256"/>
                    </a:lnTo>
                    <a:lnTo>
                      <a:pt x="308" y="254"/>
                    </a:lnTo>
                    <a:lnTo>
                      <a:pt x="324" y="256"/>
                    </a:lnTo>
                    <a:lnTo>
                      <a:pt x="332" y="258"/>
                    </a:lnTo>
                    <a:lnTo>
                      <a:pt x="336" y="266"/>
                    </a:lnTo>
                    <a:lnTo>
                      <a:pt x="340" y="274"/>
                    </a:lnTo>
                    <a:lnTo>
                      <a:pt x="344" y="276"/>
                    </a:lnTo>
                    <a:lnTo>
                      <a:pt x="348" y="282"/>
                    </a:lnTo>
                    <a:lnTo>
                      <a:pt x="340" y="288"/>
                    </a:lnTo>
                    <a:lnTo>
                      <a:pt x="336" y="294"/>
                    </a:lnTo>
                    <a:lnTo>
                      <a:pt x="334" y="300"/>
                    </a:lnTo>
                    <a:lnTo>
                      <a:pt x="336" y="308"/>
                    </a:lnTo>
                    <a:lnTo>
                      <a:pt x="348" y="312"/>
                    </a:lnTo>
                    <a:lnTo>
                      <a:pt x="356" y="306"/>
                    </a:lnTo>
                    <a:lnTo>
                      <a:pt x="360" y="298"/>
                    </a:lnTo>
                    <a:lnTo>
                      <a:pt x="366" y="294"/>
                    </a:lnTo>
                    <a:lnTo>
                      <a:pt x="376" y="288"/>
                    </a:lnTo>
                    <a:lnTo>
                      <a:pt x="378" y="284"/>
                    </a:lnTo>
                    <a:lnTo>
                      <a:pt x="384" y="278"/>
                    </a:lnTo>
                    <a:lnTo>
                      <a:pt x="394" y="274"/>
                    </a:lnTo>
                    <a:lnTo>
                      <a:pt x="402" y="272"/>
                    </a:lnTo>
                    <a:lnTo>
                      <a:pt x="410" y="270"/>
                    </a:lnTo>
                    <a:lnTo>
                      <a:pt x="418" y="266"/>
                    </a:lnTo>
                    <a:lnTo>
                      <a:pt x="424" y="260"/>
                    </a:lnTo>
                    <a:lnTo>
                      <a:pt x="428" y="254"/>
                    </a:lnTo>
                    <a:lnTo>
                      <a:pt x="434" y="250"/>
                    </a:lnTo>
                    <a:lnTo>
                      <a:pt x="444" y="248"/>
                    </a:lnTo>
                    <a:lnTo>
                      <a:pt x="446" y="252"/>
                    </a:lnTo>
                    <a:lnTo>
                      <a:pt x="440" y="262"/>
                    </a:lnTo>
                    <a:lnTo>
                      <a:pt x="438" y="268"/>
                    </a:lnTo>
                    <a:lnTo>
                      <a:pt x="446" y="272"/>
                    </a:lnTo>
                    <a:lnTo>
                      <a:pt x="454" y="268"/>
                    </a:lnTo>
                    <a:lnTo>
                      <a:pt x="458" y="262"/>
                    </a:lnTo>
                    <a:lnTo>
                      <a:pt x="464" y="258"/>
                    </a:lnTo>
                    <a:lnTo>
                      <a:pt x="472" y="256"/>
                    </a:lnTo>
                    <a:lnTo>
                      <a:pt x="478" y="258"/>
                    </a:lnTo>
                    <a:lnTo>
                      <a:pt x="488" y="260"/>
                    </a:lnTo>
                    <a:lnTo>
                      <a:pt x="494" y="254"/>
                    </a:lnTo>
                    <a:lnTo>
                      <a:pt x="502" y="250"/>
                    </a:lnTo>
                    <a:lnTo>
                      <a:pt x="508" y="248"/>
                    </a:lnTo>
                    <a:lnTo>
                      <a:pt x="514" y="250"/>
                    </a:lnTo>
                    <a:lnTo>
                      <a:pt x="516" y="262"/>
                    </a:lnTo>
                    <a:lnTo>
                      <a:pt x="526" y="262"/>
                    </a:lnTo>
                    <a:lnTo>
                      <a:pt x="534" y="256"/>
                    </a:lnTo>
                    <a:lnTo>
                      <a:pt x="534" y="250"/>
                    </a:lnTo>
                    <a:lnTo>
                      <a:pt x="530" y="242"/>
                    </a:lnTo>
                    <a:lnTo>
                      <a:pt x="526" y="238"/>
                    </a:lnTo>
                    <a:lnTo>
                      <a:pt x="520" y="230"/>
                    </a:lnTo>
                    <a:lnTo>
                      <a:pt x="508" y="228"/>
                    </a:lnTo>
                    <a:lnTo>
                      <a:pt x="498" y="226"/>
                    </a:lnTo>
                    <a:lnTo>
                      <a:pt x="496" y="218"/>
                    </a:lnTo>
                    <a:lnTo>
                      <a:pt x="500" y="210"/>
                    </a:lnTo>
                    <a:lnTo>
                      <a:pt x="506" y="208"/>
                    </a:lnTo>
                    <a:lnTo>
                      <a:pt x="520" y="218"/>
                    </a:lnTo>
                    <a:lnTo>
                      <a:pt x="524" y="226"/>
                    </a:lnTo>
                    <a:lnTo>
                      <a:pt x="532" y="226"/>
                    </a:lnTo>
                    <a:lnTo>
                      <a:pt x="542" y="226"/>
                    </a:lnTo>
                    <a:lnTo>
                      <a:pt x="552" y="226"/>
                    </a:lnTo>
                    <a:lnTo>
                      <a:pt x="560" y="226"/>
                    </a:lnTo>
                    <a:lnTo>
                      <a:pt x="574" y="228"/>
                    </a:lnTo>
                    <a:lnTo>
                      <a:pt x="582" y="230"/>
                    </a:lnTo>
                    <a:lnTo>
                      <a:pt x="590" y="236"/>
                    </a:lnTo>
                    <a:lnTo>
                      <a:pt x="600" y="244"/>
                    </a:lnTo>
                    <a:lnTo>
                      <a:pt x="606" y="244"/>
                    </a:lnTo>
                    <a:lnTo>
                      <a:pt x="618" y="252"/>
                    </a:lnTo>
                    <a:lnTo>
                      <a:pt x="630" y="260"/>
                    </a:lnTo>
                    <a:lnTo>
                      <a:pt x="640" y="266"/>
                    </a:lnTo>
                    <a:lnTo>
                      <a:pt x="642" y="274"/>
                    </a:lnTo>
                    <a:lnTo>
                      <a:pt x="656" y="272"/>
                    </a:lnTo>
                    <a:lnTo>
                      <a:pt x="652" y="260"/>
                    </a:lnTo>
                    <a:lnTo>
                      <a:pt x="646" y="252"/>
                    </a:lnTo>
                    <a:lnTo>
                      <a:pt x="640" y="244"/>
                    </a:lnTo>
                    <a:lnTo>
                      <a:pt x="638" y="238"/>
                    </a:lnTo>
                    <a:lnTo>
                      <a:pt x="630" y="234"/>
                    </a:lnTo>
                    <a:lnTo>
                      <a:pt x="622" y="232"/>
                    </a:lnTo>
                    <a:lnTo>
                      <a:pt x="616" y="226"/>
                    </a:lnTo>
                    <a:lnTo>
                      <a:pt x="614" y="218"/>
                    </a:lnTo>
                    <a:lnTo>
                      <a:pt x="618" y="208"/>
                    </a:lnTo>
                    <a:lnTo>
                      <a:pt x="614" y="202"/>
                    </a:lnTo>
                    <a:lnTo>
                      <a:pt x="608" y="198"/>
                    </a:lnTo>
                    <a:lnTo>
                      <a:pt x="624" y="182"/>
                    </a:lnTo>
                    <a:lnTo>
                      <a:pt x="628" y="174"/>
                    </a:lnTo>
                    <a:lnTo>
                      <a:pt x="626" y="162"/>
                    </a:lnTo>
                    <a:lnTo>
                      <a:pt x="626" y="150"/>
                    </a:lnTo>
                    <a:lnTo>
                      <a:pt x="630" y="144"/>
                    </a:lnTo>
                    <a:lnTo>
                      <a:pt x="636" y="132"/>
                    </a:lnTo>
                    <a:lnTo>
                      <a:pt x="636" y="124"/>
                    </a:lnTo>
                    <a:lnTo>
                      <a:pt x="650" y="118"/>
                    </a:lnTo>
                    <a:lnTo>
                      <a:pt x="664" y="126"/>
                    </a:lnTo>
                    <a:lnTo>
                      <a:pt x="660" y="134"/>
                    </a:lnTo>
                    <a:lnTo>
                      <a:pt x="652" y="142"/>
                    </a:lnTo>
                    <a:lnTo>
                      <a:pt x="684" y="140"/>
                    </a:lnTo>
                    <a:lnTo>
                      <a:pt x="686" y="160"/>
                    </a:lnTo>
                    <a:lnTo>
                      <a:pt x="682" y="172"/>
                    </a:lnTo>
                    <a:lnTo>
                      <a:pt x="678" y="178"/>
                    </a:lnTo>
                    <a:lnTo>
                      <a:pt x="686" y="198"/>
                    </a:lnTo>
                    <a:lnTo>
                      <a:pt x="688" y="210"/>
                    </a:lnTo>
                    <a:lnTo>
                      <a:pt x="698" y="226"/>
                    </a:lnTo>
                    <a:lnTo>
                      <a:pt x="704" y="260"/>
                    </a:lnTo>
                    <a:lnTo>
                      <a:pt x="714" y="270"/>
                    </a:lnTo>
                    <a:lnTo>
                      <a:pt x="716" y="278"/>
                    </a:lnTo>
                    <a:lnTo>
                      <a:pt x="704" y="300"/>
                    </a:lnTo>
                    <a:lnTo>
                      <a:pt x="688" y="306"/>
                    </a:lnTo>
                    <a:lnTo>
                      <a:pt x="668" y="314"/>
                    </a:lnTo>
                    <a:lnTo>
                      <a:pt x="714" y="322"/>
                    </a:lnTo>
                    <a:lnTo>
                      <a:pt x="714" y="308"/>
                    </a:lnTo>
                    <a:lnTo>
                      <a:pt x="726" y="290"/>
                    </a:lnTo>
                    <a:lnTo>
                      <a:pt x="738" y="278"/>
                    </a:lnTo>
                    <a:lnTo>
                      <a:pt x="730" y="266"/>
                    </a:lnTo>
                    <a:lnTo>
                      <a:pt x="752" y="254"/>
                    </a:lnTo>
                    <a:lnTo>
                      <a:pt x="756" y="244"/>
                    </a:lnTo>
                    <a:lnTo>
                      <a:pt x="732" y="240"/>
                    </a:lnTo>
                    <a:lnTo>
                      <a:pt x="726" y="246"/>
                    </a:lnTo>
                    <a:lnTo>
                      <a:pt x="712" y="226"/>
                    </a:lnTo>
                    <a:lnTo>
                      <a:pt x="712" y="210"/>
                    </a:lnTo>
                    <a:lnTo>
                      <a:pt x="704" y="192"/>
                    </a:lnTo>
                    <a:lnTo>
                      <a:pt x="698" y="182"/>
                    </a:lnTo>
                    <a:lnTo>
                      <a:pt x="710" y="170"/>
                    </a:lnTo>
                    <a:lnTo>
                      <a:pt x="710" y="160"/>
                    </a:lnTo>
                    <a:lnTo>
                      <a:pt x="716" y="138"/>
                    </a:lnTo>
                    <a:lnTo>
                      <a:pt x="724" y="144"/>
                    </a:lnTo>
                    <a:lnTo>
                      <a:pt x="724" y="168"/>
                    </a:lnTo>
                    <a:lnTo>
                      <a:pt x="726" y="182"/>
                    </a:lnTo>
                    <a:lnTo>
                      <a:pt x="754" y="196"/>
                    </a:lnTo>
                    <a:lnTo>
                      <a:pt x="768" y="194"/>
                    </a:lnTo>
                    <a:lnTo>
                      <a:pt x="744" y="178"/>
                    </a:lnTo>
                    <a:lnTo>
                      <a:pt x="734" y="168"/>
                    </a:lnTo>
                    <a:lnTo>
                      <a:pt x="744" y="166"/>
                    </a:lnTo>
                    <a:lnTo>
                      <a:pt x="752" y="174"/>
                    </a:lnTo>
                    <a:lnTo>
                      <a:pt x="760" y="154"/>
                    </a:lnTo>
                    <a:lnTo>
                      <a:pt x="774" y="152"/>
                    </a:lnTo>
                    <a:lnTo>
                      <a:pt x="804" y="170"/>
                    </a:lnTo>
                    <a:lnTo>
                      <a:pt x="812" y="176"/>
                    </a:lnTo>
                    <a:lnTo>
                      <a:pt x="822" y="192"/>
                    </a:lnTo>
                    <a:lnTo>
                      <a:pt x="824" y="200"/>
                    </a:lnTo>
                    <a:lnTo>
                      <a:pt x="846" y="200"/>
                    </a:lnTo>
                    <a:lnTo>
                      <a:pt x="844" y="186"/>
                    </a:lnTo>
                    <a:lnTo>
                      <a:pt x="832" y="166"/>
                    </a:lnTo>
                    <a:lnTo>
                      <a:pt x="822" y="162"/>
                    </a:lnTo>
                    <a:lnTo>
                      <a:pt x="802" y="152"/>
                    </a:lnTo>
                    <a:lnTo>
                      <a:pt x="792" y="148"/>
                    </a:lnTo>
                    <a:lnTo>
                      <a:pt x="788" y="126"/>
                    </a:lnTo>
                    <a:lnTo>
                      <a:pt x="796" y="118"/>
                    </a:lnTo>
                    <a:lnTo>
                      <a:pt x="806" y="118"/>
                    </a:lnTo>
                    <a:lnTo>
                      <a:pt x="820" y="118"/>
                    </a:lnTo>
                    <a:lnTo>
                      <a:pt x="836" y="118"/>
                    </a:lnTo>
                    <a:lnTo>
                      <a:pt x="854" y="120"/>
                    </a:lnTo>
                    <a:lnTo>
                      <a:pt x="870" y="120"/>
                    </a:lnTo>
                    <a:lnTo>
                      <a:pt x="868" y="108"/>
                    </a:lnTo>
                    <a:lnTo>
                      <a:pt x="856" y="104"/>
                    </a:lnTo>
                    <a:lnTo>
                      <a:pt x="850" y="96"/>
                    </a:lnTo>
                    <a:lnTo>
                      <a:pt x="856" y="86"/>
                    </a:lnTo>
                    <a:lnTo>
                      <a:pt x="870" y="82"/>
                    </a:lnTo>
                    <a:lnTo>
                      <a:pt x="882" y="72"/>
                    </a:lnTo>
                    <a:lnTo>
                      <a:pt x="940" y="62"/>
                    </a:lnTo>
                    <a:lnTo>
                      <a:pt x="936" y="52"/>
                    </a:lnTo>
                    <a:lnTo>
                      <a:pt x="942" y="48"/>
                    </a:lnTo>
                    <a:lnTo>
                      <a:pt x="968" y="50"/>
                    </a:lnTo>
                    <a:lnTo>
                      <a:pt x="976" y="46"/>
                    </a:lnTo>
                    <a:lnTo>
                      <a:pt x="990" y="54"/>
                    </a:lnTo>
                    <a:lnTo>
                      <a:pt x="1008" y="44"/>
                    </a:lnTo>
                    <a:lnTo>
                      <a:pt x="1026" y="38"/>
                    </a:lnTo>
                    <a:lnTo>
                      <a:pt x="1042" y="36"/>
                    </a:lnTo>
                    <a:lnTo>
                      <a:pt x="1040" y="20"/>
                    </a:lnTo>
                    <a:lnTo>
                      <a:pt x="1050" y="8"/>
                    </a:lnTo>
                    <a:lnTo>
                      <a:pt x="1076" y="0"/>
                    </a:lnTo>
                    <a:lnTo>
                      <a:pt x="1096" y="10"/>
                    </a:lnTo>
                    <a:lnTo>
                      <a:pt x="1096" y="18"/>
                    </a:lnTo>
                    <a:lnTo>
                      <a:pt x="1108" y="24"/>
                    </a:lnTo>
                    <a:lnTo>
                      <a:pt x="1116" y="28"/>
                    </a:lnTo>
                    <a:lnTo>
                      <a:pt x="1114" y="34"/>
                    </a:lnTo>
                    <a:lnTo>
                      <a:pt x="1118" y="40"/>
                    </a:lnTo>
                    <a:lnTo>
                      <a:pt x="1126" y="38"/>
                    </a:lnTo>
                    <a:lnTo>
                      <a:pt x="1134" y="32"/>
                    </a:lnTo>
                    <a:lnTo>
                      <a:pt x="1142" y="30"/>
                    </a:lnTo>
                    <a:lnTo>
                      <a:pt x="1152" y="30"/>
                    </a:lnTo>
                    <a:lnTo>
                      <a:pt x="1168" y="32"/>
                    </a:lnTo>
                    <a:lnTo>
                      <a:pt x="1186" y="40"/>
                    </a:lnTo>
                    <a:lnTo>
                      <a:pt x="1208" y="50"/>
                    </a:lnTo>
                    <a:lnTo>
                      <a:pt x="1214" y="76"/>
                    </a:lnTo>
                    <a:lnTo>
                      <a:pt x="1196" y="96"/>
                    </a:lnTo>
                    <a:lnTo>
                      <a:pt x="1188" y="96"/>
                    </a:lnTo>
                    <a:lnTo>
                      <a:pt x="1176" y="102"/>
                    </a:lnTo>
                    <a:lnTo>
                      <a:pt x="1176" y="106"/>
                    </a:lnTo>
                    <a:lnTo>
                      <a:pt x="1192" y="114"/>
                    </a:lnTo>
                    <a:lnTo>
                      <a:pt x="1200" y="110"/>
                    </a:lnTo>
                    <a:lnTo>
                      <a:pt x="1214" y="122"/>
                    </a:lnTo>
                    <a:lnTo>
                      <a:pt x="1226" y="112"/>
                    </a:lnTo>
                    <a:lnTo>
                      <a:pt x="1236" y="120"/>
                    </a:lnTo>
                    <a:lnTo>
                      <a:pt x="1258" y="118"/>
                    </a:lnTo>
                    <a:lnTo>
                      <a:pt x="1272" y="120"/>
                    </a:lnTo>
                    <a:lnTo>
                      <a:pt x="1294" y="114"/>
                    </a:lnTo>
                    <a:lnTo>
                      <a:pt x="1300" y="122"/>
                    </a:lnTo>
                    <a:lnTo>
                      <a:pt x="1316" y="134"/>
                    </a:lnTo>
                    <a:lnTo>
                      <a:pt x="1330" y="136"/>
                    </a:lnTo>
                    <a:lnTo>
                      <a:pt x="1364" y="138"/>
                    </a:lnTo>
                    <a:lnTo>
                      <a:pt x="1364" y="128"/>
                    </a:lnTo>
                    <a:lnTo>
                      <a:pt x="1368" y="112"/>
                    </a:lnTo>
                    <a:lnTo>
                      <a:pt x="1378" y="112"/>
                    </a:lnTo>
                    <a:lnTo>
                      <a:pt x="1388" y="116"/>
                    </a:lnTo>
                    <a:lnTo>
                      <a:pt x="1400" y="116"/>
                    </a:lnTo>
                    <a:lnTo>
                      <a:pt x="1422" y="118"/>
                    </a:lnTo>
                    <a:lnTo>
                      <a:pt x="1438" y="134"/>
                    </a:lnTo>
                    <a:lnTo>
                      <a:pt x="1446" y="156"/>
                    </a:lnTo>
                    <a:lnTo>
                      <a:pt x="1440" y="166"/>
                    </a:lnTo>
                    <a:lnTo>
                      <a:pt x="1462" y="190"/>
                    </a:lnTo>
                    <a:lnTo>
                      <a:pt x="1482" y="196"/>
                    </a:lnTo>
                    <a:lnTo>
                      <a:pt x="1496" y="176"/>
                    </a:lnTo>
                    <a:lnTo>
                      <a:pt x="1510" y="176"/>
                    </a:lnTo>
                    <a:lnTo>
                      <a:pt x="1526" y="180"/>
                    </a:lnTo>
                    <a:lnTo>
                      <a:pt x="1544" y="172"/>
                    </a:lnTo>
                    <a:lnTo>
                      <a:pt x="1566" y="178"/>
                    </a:lnTo>
                    <a:lnTo>
                      <a:pt x="1574" y="182"/>
                    </a:lnTo>
                    <a:lnTo>
                      <a:pt x="1582" y="176"/>
                    </a:lnTo>
                    <a:lnTo>
                      <a:pt x="1600" y="182"/>
                    </a:lnTo>
                    <a:lnTo>
                      <a:pt x="1598" y="158"/>
                    </a:lnTo>
                    <a:lnTo>
                      <a:pt x="1590" y="150"/>
                    </a:lnTo>
                    <a:lnTo>
                      <a:pt x="1602" y="144"/>
                    </a:lnTo>
                    <a:lnTo>
                      <a:pt x="1618" y="138"/>
                    </a:lnTo>
                    <a:lnTo>
                      <a:pt x="1664" y="144"/>
                    </a:lnTo>
                    <a:lnTo>
                      <a:pt x="1680" y="154"/>
                    </a:lnTo>
                    <a:lnTo>
                      <a:pt x="1704" y="154"/>
                    </a:lnTo>
                    <a:lnTo>
                      <a:pt x="1728" y="156"/>
                    </a:lnTo>
                    <a:lnTo>
                      <a:pt x="1730" y="166"/>
                    </a:lnTo>
                    <a:lnTo>
                      <a:pt x="1734" y="172"/>
                    </a:lnTo>
                    <a:lnTo>
                      <a:pt x="1752" y="178"/>
                    </a:lnTo>
                    <a:lnTo>
                      <a:pt x="1774" y="178"/>
                    </a:lnTo>
                    <a:lnTo>
                      <a:pt x="1776" y="188"/>
                    </a:lnTo>
                    <a:lnTo>
                      <a:pt x="1792" y="196"/>
                    </a:lnTo>
                    <a:lnTo>
                      <a:pt x="1832" y="188"/>
                    </a:lnTo>
                    <a:lnTo>
                      <a:pt x="1864" y="188"/>
                    </a:lnTo>
                    <a:lnTo>
                      <a:pt x="1876" y="194"/>
                    </a:lnTo>
                    <a:lnTo>
                      <a:pt x="1892" y="208"/>
                    </a:lnTo>
                    <a:lnTo>
                      <a:pt x="1898" y="226"/>
                    </a:lnTo>
                    <a:lnTo>
                      <a:pt x="1916" y="236"/>
                    </a:lnTo>
                    <a:lnTo>
                      <a:pt x="1922" y="242"/>
                    </a:lnTo>
                    <a:lnTo>
                      <a:pt x="1928" y="226"/>
                    </a:lnTo>
                    <a:lnTo>
                      <a:pt x="1946" y="224"/>
                    </a:lnTo>
                    <a:lnTo>
                      <a:pt x="1964" y="230"/>
                    </a:lnTo>
                    <a:lnTo>
                      <a:pt x="1994" y="228"/>
                    </a:lnTo>
                    <a:lnTo>
                      <a:pt x="2022" y="224"/>
                    </a:lnTo>
                    <a:lnTo>
                      <a:pt x="2034" y="240"/>
                    </a:lnTo>
                    <a:lnTo>
                      <a:pt x="2054" y="250"/>
                    </a:lnTo>
                    <a:lnTo>
                      <a:pt x="2054" y="232"/>
                    </a:lnTo>
                    <a:lnTo>
                      <a:pt x="2046" y="226"/>
                    </a:lnTo>
                    <a:lnTo>
                      <a:pt x="2042" y="216"/>
                    </a:lnTo>
                    <a:lnTo>
                      <a:pt x="2040" y="212"/>
                    </a:lnTo>
                    <a:lnTo>
                      <a:pt x="2054" y="214"/>
                    </a:lnTo>
                    <a:lnTo>
                      <a:pt x="2072" y="218"/>
                    </a:lnTo>
                    <a:lnTo>
                      <a:pt x="2088" y="220"/>
                    </a:lnTo>
                    <a:lnTo>
                      <a:pt x="2110" y="218"/>
                    </a:lnTo>
                    <a:lnTo>
                      <a:pt x="2128" y="220"/>
                    </a:lnTo>
                    <a:lnTo>
                      <a:pt x="2146" y="228"/>
                    </a:lnTo>
                    <a:lnTo>
                      <a:pt x="2166" y="236"/>
                    </a:lnTo>
                    <a:lnTo>
                      <a:pt x="2184" y="242"/>
                    </a:lnTo>
                    <a:lnTo>
                      <a:pt x="2200" y="246"/>
                    </a:lnTo>
                    <a:lnTo>
                      <a:pt x="2208" y="254"/>
                    </a:lnTo>
                    <a:lnTo>
                      <a:pt x="2222" y="258"/>
                    </a:lnTo>
                    <a:lnTo>
                      <a:pt x="2232" y="260"/>
                    </a:lnTo>
                    <a:lnTo>
                      <a:pt x="2236" y="268"/>
                    </a:lnTo>
                    <a:lnTo>
                      <a:pt x="2248" y="274"/>
                    </a:lnTo>
                    <a:lnTo>
                      <a:pt x="2260" y="272"/>
                    </a:lnTo>
                    <a:lnTo>
                      <a:pt x="2270" y="282"/>
                    </a:lnTo>
                    <a:lnTo>
                      <a:pt x="2278" y="292"/>
                    </a:lnTo>
                    <a:lnTo>
                      <a:pt x="2280" y="306"/>
                    </a:lnTo>
                    <a:lnTo>
                      <a:pt x="2280" y="320"/>
                    </a:lnTo>
                    <a:lnTo>
                      <a:pt x="2280" y="334"/>
                    </a:lnTo>
                    <a:lnTo>
                      <a:pt x="2260" y="334"/>
                    </a:lnTo>
                    <a:lnTo>
                      <a:pt x="2242" y="332"/>
                    </a:lnTo>
                    <a:lnTo>
                      <a:pt x="2236" y="320"/>
                    </a:lnTo>
                    <a:lnTo>
                      <a:pt x="2222" y="312"/>
                    </a:lnTo>
                    <a:lnTo>
                      <a:pt x="2220" y="328"/>
                    </a:lnTo>
                    <a:lnTo>
                      <a:pt x="2224" y="346"/>
                    </a:lnTo>
                    <a:lnTo>
                      <a:pt x="2220" y="350"/>
                    </a:lnTo>
                    <a:lnTo>
                      <a:pt x="2196" y="356"/>
                    </a:lnTo>
                    <a:lnTo>
                      <a:pt x="2198" y="368"/>
                    </a:lnTo>
                    <a:lnTo>
                      <a:pt x="2218" y="374"/>
                    </a:lnTo>
                    <a:lnTo>
                      <a:pt x="2232" y="386"/>
                    </a:lnTo>
                    <a:lnTo>
                      <a:pt x="2244" y="402"/>
                    </a:lnTo>
                    <a:lnTo>
                      <a:pt x="2238" y="416"/>
                    </a:lnTo>
                    <a:lnTo>
                      <a:pt x="2218" y="410"/>
                    </a:lnTo>
                    <a:lnTo>
                      <a:pt x="2194" y="420"/>
                    </a:lnTo>
                    <a:lnTo>
                      <a:pt x="2170" y="430"/>
                    </a:lnTo>
                    <a:lnTo>
                      <a:pt x="2150" y="450"/>
                    </a:lnTo>
                    <a:lnTo>
                      <a:pt x="2142" y="470"/>
                    </a:lnTo>
                    <a:lnTo>
                      <a:pt x="2130" y="472"/>
                    </a:lnTo>
                    <a:lnTo>
                      <a:pt x="2116" y="456"/>
                    </a:lnTo>
                    <a:lnTo>
                      <a:pt x="2098" y="460"/>
                    </a:lnTo>
                    <a:lnTo>
                      <a:pt x="2086" y="476"/>
                    </a:lnTo>
                    <a:lnTo>
                      <a:pt x="2074" y="468"/>
                    </a:lnTo>
                    <a:lnTo>
                      <a:pt x="2064" y="472"/>
                    </a:lnTo>
                    <a:lnTo>
                      <a:pt x="2050" y="472"/>
                    </a:lnTo>
                    <a:lnTo>
                      <a:pt x="2046" y="486"/>
                    </a:lnTo>
                    <a:lnTo>
                      <a:pt x="2042" y="500"/>
                    </a:lnTo>
                    <a:lnTo>
                      <a:pt x="2036" y="518"/>
                    </a:lnTo>
                    <a:lnTo>
                      <a:pt x="2052" y="520"/>
                    </a:lnTo>
                    <a:lnTo>
                      <a:pt x="2058" y="540"/>
                    </a:lnTo>
                    <a:lnTo>
                      <a:pt x="2072" y="550"/>
                    </a:lnTo>
                    <a:lnTo>
                      <a:pt x="2066" y="564"/>
                    </a:lnTo>
                    <a:lnTo>
                      <a:pt x="2058" y="582"/>
                    </a:lnTo>
                    <a:lnTo>
                      <a:pt x="2060" y="600"/>
                    </a:lnTo>
                    <a:lnTo>
                      <a:pt x="2038" y="606"/>
                    </a:lnTo>
                    <a:lnTo>
                      <a:pt x="2044" y="626"/>
                    </a:lnTo>
                    <a:lnTo>
                      <a:pt x="2032" y="634"/>
                    </a:lnTo>
                    <a:lnTo>
                      <a:pt x="2028" y="658"/>
                    </a:lnTo>
                    <a:lnTo>
                      <a:pt x="2010" y="676"/>
                    </a:lnTo>
                    <a:lnTo>
                      <a:pt x="1986" y="628"/>
                    </a:lnTo>
                    <a:lnTo>
                      <a:pt x="1970" y="598"/>
                    </a:lnTo>
                    <a:lnTo>
                      <a:pt x="1962" y="562"/>
                    </a:lnTo>
                    <a:lnTo>
                      <a:pt x="1964" y="532"/>
                    </a:lnTo>
                    <a:lnTo>
                      <a:pt x="1972" y="516"/>
                    </a:lnTo>
                    <a:lnTo>
                      <a:pt x="1984" y="512"/>
                    </a:lnTo>
                    <a:lnTo>
                      <a:pt x="2000" y="498"/>
                    </a:lnTo>
                    <a:lnTo>
                      <a:pt x="2004" y="474"/>
                    </a:lnTo>
                    <a:lnTo>
                      <a:pt x="2012" y="458"/>
                    </a:lnTo>
                    <a:lnTo>
                      <a:pt x="2026" y="446"/>
                    </a:lnTo>
                    <a:lnTo>
                      <a:pt x="2028" y="420"/>
                    </a:lnTo>
                    <a:lnTo>
                      <a:pt x="2026" y="400"/>
                    </a:lnTo>
                    <a:lnTo>
                      <a:pt x="2018" y="410"/>
                    </a:lnTo>
                    <a:lnTo>
                      <a:pt x="2018" y="426"/>
                    </a:lnTo>
                    <a:lnTo>
                      <a:pt x="2002" y="446"/>
                    </a:lnTo>
                    <a:lnTo>
                      <a:pt x="1982" y="446"/>
                    </a:lnTo>
                    <a:lnTo>
                      <a:pt x="1974" y="426"/>
                    </a:lnTo>
                    <a:lnTo>
                      <a:pt x="1960" y="424"/>
                    </a:lnTo>
                    <a:lnTo>
                      <a:pt x="1948" y="426"/>
                    </a:lnTo>
                    <a:lnTo>
                      <a:pt x="1940" y="432"/>
                    </a:lnTo>
                    <a:lnTo>
                      <a:pt x="1930" y="442"/>
                    </a:lnTo>
                    <a:lnTo>
                      <a:pt x="1926" y="450"/>
                    </a:lnTo>
                    <a:lnTo>
                      <a:pt x="1918" y="460"/>
                    </a:lnTo>
                    <a:lnTo>
                      <a:pt x="1914" y="470"/>
                    </a:lnTo>
                    <a:lnTo>
                      <a:pt x="1916" y="478"/>
                    </a:lnTo>
                    <a:lnTo>
                      <a:pt x="1926" y="484"/>
                    </a:lnTo>
                    <a:lnTo>
                      <a:pt x="1926" y="494"/>
                    </a:lnTo>
                    <a:lnTo>
                      <a:pt x="1912" y="494"/>
                    </a:lnTo>
                    <a:lnTo>
                      <a:pt x="1902" y="498"/>
                    </a:lnTo>
                    <a:lnTo>
                      <a:pt x="1898" y="502"/>
                    </a:lnTo>
                    <a:lnTo>
                      <a:pt x="1888" y="502"/>
                    </a:lnTo>
                    <a:lnTo>
                      <a:pt x="1880" y="500"/>
                    </a:lnTo>
                    <a:lnTo>
                      <a:pt x="1874" y="494"/>
                    </a:lnTo>
                    <a:lnTo>
                      <a:pt x="1874" y="486"/>
                    </a:lnTo>
                    <a:lnTo>
                      <a:pt x="1868" y="482"/>
                    </a:lnTo>
                    <a:lnTo>
                      <a:pt x="1850" y="480"/>
                    </a:lnTo>
                    <a:lnTo>
                      <a:pt x="1836" y="490"/>
                    </a:lnTo>
                    <a:lnTo>
                      <a:pt x="1824" y="488"/>
                    </a:lnTo>
                    <a:lnTo>
                      <a:pt x="1800" y="490"/>
                    </a:lnTo>
                    <a:lnTo>
                      <a:pt x="1786" y="488"/>
                    </a:lnTo>
                    <a:lnTo>
                      <a:pt x="1758" y="488"/>
                    </a:lnTo>
                    <a:lnTo>
                      <a:pt x="1744" y="494"/>
                    </a:lnTo>
                    <a:lnTo>
                      <a:pt x="1728" y="518"/>
                    </a:lnTo>
                    <a:lnTo>
                      <a:pt x="1722" y="534"/>
                    </a:lnTo>
                    <a:lnTo>
                      <a:pt x="1698" y="562"/>
                    </a:lnTo>
                    <a:lnTo>
                      <a:pt x="1682" y="586"/>
                    </a:lnTo>
                    <a:lnTo>
                      <a:pt x="1680" y="598"/>
                    </a:lnTo>
                    <a:lnTo>
                      <a:pt x="1704" y="606"/>
                    </a:lnTo>
                    <a:lnTo>
                      <a:pt x="1716" y="622"/>
                    </a:lnTo>
                    <a:lnTo>
                      <a:pt x="1878" y="592"/>
                    </a:lnTo>
                    <a:lnTo>
                      <a:pt x="1890" y="624"/>
                    </a:lnTo>
                    <a:lnTo>
                      <a:pt x="1890" y="648"/>
                    </a:lnTo>
                    <a:lnTo>
                      <a:pt x="1862" y="774"/>
                    </a:lnTo>
                    <a:lnTo>
                      <a:pt x="1834" y="808"/>
                    </a:lnTo>
                    <a:lnTo>
                      <a:pt x="1814" y="818"/>
                    </a:lnTo>
                    <a:lnTo>
                      <a:pt x="1786" y="814"/>
                    </a:lnTo>
                    <a:lnTo>
                      <a:pt x="1752" y="824"/>
                    </a:lnTo>
                    <a:lnTo>
                      <a:pt x="1728" y="806"/>
                    </a:lnTo>
                    <a:lnTo>
                      <a:pt x="1738" y="766"/>
                    </a:lnTo>
                    <a:lnTo>
                      <a:pt x="1738" y="756"/>
                    </a:lnTo>
                    <a:lnTo>
                      <a:pt x="1684" y="760"/>
                    </a:lnTo>
                    <a:lnTo>
                      <a:pt x="1590" y="768"/>
                    </a:lnTo>
                    <a:lnTo>
                      <a:pt x="928" y="1144"/>
                    </a:lnTo>
                    <a:lnTo>
                      <a:pt x="572" y="1076"/>
                    </a:lnTo>
                    <a:lnTo>
                      <a:pt x="562" y="1056"/>
                    </a:lnTo>
                    <a:lnTo>
                      <a:pt x="528" y="1028"/>
                    </a:lnTo>
                    <a:lnTo>
                      <a:pt x="480" y="1018"/>
                    </a:lnTo>
                    <a:lnTo>
                      <a:pt x="526" y="974"/>
                    </a:lnTo>
                    <a:lnTo>
                      <a:pt x="522" y="952"/>
                    </a:lnTo>
                    <a:lnTo>
                      <a:pt x="514" y="934"/>
                    </a:lnTo>
                    <a:lnTo>
                      <a:pt x="504" y="906"/>
                    </a:lnTo>
                    <a:lnTo>
                      <a:pt x="510" y="904"/>
                    </a:lnTo>
                    <a:lnTo>
                      <a:pt x="526" y="904"/>
                    </a:lnTo>
                    <a:lnTo>
                      <a:pt x="524" y="896"/>
                    </a:lnTo>
                    <a:lnTo>
                      <a:pt x="516" y="884"/>
                    </a:lnTo>
                    <a:lnTo>
                      <a:pt x="508" y="880"/>
                    </a:lnTo>
                    <a:lnTo>
                      <a:pt x="502" y="880"/>
                    </a:lnTo>
                    <a:lnTo>
                      <a:pt x="498" y="886"/>
                    </a:lnTo>
                    <a:lnTo>
                      <a:pt x="492" y="886"/>
                    </a:lnTo>
                    <a:lnTo>
                      <a:pt x="490" y="878"/>
                    </a:lnTo>
                    <a:lnTo>
                      <a:pt x="486" y="862"/>
                    </a:lnTo>
                    <a:lnTo>
                      <a:pt x="476" y="860"/>
                    </a:lnTo>
                    <a:lnTo>
                      <a:pt x="470" y="852"/>
                    </a:lnTo>
                    <a:lnTo>
                      <a:pt x="466" y="844"/>
                    </a:lnTo>
                    <a:lnTo>
                      <a:pt x="458" y="836"/>
                    </a:lnTo>
                    <a:lnTo>
                      <a:pt x="454" y="824"/>
                    </a:lnTo>
                    <a:lnTo>
                      <a:pt x="472" y="816"/>
                    </a:lnTo>
                    <a:lnTo>
                      <a:pt x="500" y="804"/>
                    </a:lnTo>
                    <a:lnTo>
                      <a:pt x="486" y="776"/>
                    </a:lnTo>
                    <a:lnTo>
                      <a:pt x="456" y="776"/>
                    </a:lnTo>
                    <a:lnTo>
                      <a:pt x="434" y="794"/>
                    </a:lnTo>
                    <a:lnTo>
                      <a:pt x="412" y="804"/>
                    </a:lnTo>
                    <a:lnTo>
                      <a:pt x="404" y="830"/>
                    </a:lnTo>
                    <a:lnTo>
                      <a:pt x="414" y="860"/>
                    </a:lnTo>
                    <a:lnTo>
                      <a:pt x="440" y="898"/>
                    </a:lnTo>
                    <a:lnTo>
                      <a:pt x="466" y="914"/>
                    </a:lnTo>
                    <a:lnTo>
                      <a:pt x="452" y="928"/>
                    </a:lnTo>
                    <a:lnTo>
                      <a:pt x="438" y="932"/>
                    </a:lnTo>
                    <a:lnTo>
                      <a:pt x="416" y="938"/>
                    </a:lnTo>
                    <a:lnTo>
                      <a:pt x="390" y="926"/>
                    </a:lnTo>
                    <a:lnTo>
                      <a:pt x="366" y="912"/>
                    </a:lnTo>
                    <a:lnTo>
                      <a:pt x="348" y="890"/>
                    </a:lnTo>
                    <a:lnTo>
                      <a:pt x="326" y="874"/>
                    </a:lnTo>
                    <a:lnTo>
                      <a:pt x="292" y="842"/>
                    </a:lnTo>
                    <a:lnTo>
                      <a:pt x="252" y="816"/>
                    </a:lnTo>
                    <a:lnTo>
                      <a:pt x="266" y="792"/>
                    </a:lnTo>
                    <a:lnTo>
                      <a:pt x="270" y="772"/>
                    </a:lnTo>
                    <a:lnTo>
                      <a:pt x="236" y="780"/>
                    </a:lnTo>
                    <a:lnTo>
                      <a:pt x="216" y="792"/>
                    </a:lnTo>
                    <a:lnTo>
                      <a:pt x="226" y="804"/>
                    </a:lnTo>
                    <a:lnTo>
                      <a:pt x="240" y="818"/>
                    </a:lnTo>
                    <a:lnTo>
                      <a:pt x="216" y="830"/>
                    </a:lnTo>
                    <a:lnTo>
                      <a:pt x="202" y="828"/>
                    </a:lnTo>
                    <a:lnTo>
                      <a:pt x="188" y="808"/>
                    </a:lnTo>
                    <a:lnTo>
                      <a:pt x="178" y="788"/>
                    </a:lnTo>
                    <a:lnTo>
                      <a:pt x="158" y="790"/>
                    </a:lnTo>
                    <a:lnTo>
                      <a:pt x="152" y="800"/>
                    </a:lnTo>
                    <a:lnTo>
                      <a:pt x="148" y="806"/>
                    </a:lnTo>
                    <a:lnTo>
                      <a:pt x="104" y="826"/>
                    </a:lnTo>
                    <a:lnTo>
                      <a:pt x="10" y="752"/>
                    </a:lnTo>
                    <a:lnTo>
                      <a:pt x="0" y="624"/>
                    </a:lnTo>
                    <a:lnTo>
                      <a:pt x="6" y="598"/>
                    </a:lnTo>
                    <a:lnTo>
                      <a:pt x="2" y="568"/>
                    </a:lnTo>
                    <a:lnTo>
                      <a:pt x="12" y="536"/>
                    </a:lnTo>
                    <a:lnTo>
                      <a:pt x="28" y="514"/>
                    </a:lnTo>
                    <a:lnTo>
                      <a:pt x="28" y="532"/>
                    </a:lnTo>
                    <a:lnTo>
                      <a:pt x="42" y="552"/>
                    </a:lnTo>
                    <a:lnTo>
                      <a:pt x="52" y="528"/>
                    </a:lnTo>
                    <a:lnTo>
                      <a:pt x="36" y="504"/>
                    </a:lnTo>
                    <a:lnTo>
                      <a:pt x="60" y="498"/>
                    </a:lnTo>
                    <a:lnTo>
                      <a:pt x="78" y="494"/>
                    </a:lnTo>
                    <a:lnTo>
                      <a:pt x="90" y="496"/>
                    </a:lnTo>
                    <a:lnTo>
                      <a:pt x="106" y="496"/>
                    </a:lnTo>
                    <a:lnTo>
                      <a:pt x="106" y="488"/>
                    </a:lnTo>
                    <a:lnTo>
                      <a:pt x="116" y="486"/>
                    </a:lnTo>
                    <a:lnTo>
                      <a:pt x="124" y="488"/>
                    </a:lnTo>
                    <a:lnTo>
                      <a:pt x="128" y="482"/>
                    </a:lnTo>
                    <a:lnTo>
                      <a:pt x="126" y="474"/>
                    </a:lnTo>
                    <a:lnTo>
                      <a:pt x="118" y="468"/>
                    </a:lnTo>
                    <a:lnTo>
                      <a:pt x="106" y="468"/>
                    </a:lnTo>
                    <a:lnTo>
                      <a:pt x="94" y="428"/>
                    </a:lnTo>
                    <a:lnTo>
                      <a:pt x="88" y="342"/>
                    </a:lnTo>
                    <a:lnTo>
                      <a:pt x="82" y="300"/>
                    </a:lnTo>
                    <a:lnTo>
                      <a:pt x="80" y="268"/>
                    </a:lnTo>
                    <a:lnTo>
                      <a:pt x="86" y="250"/>
                    </a:lnTo>
                    <a:lnTo>
                      <a:pt x="112" y="238"/>
                    </a:lnTo>
                    <a:lnTo>
                      <a:pt x="130" y="236"/>
                    </a:lnTo>
                    <a:lnTo>
                      <a:pt x="152" y="238"/>
                    </a:lnTo>
                  </a:path>
                </a:pathLst>
              </a:custGeom>
              <a:solidFill>
                <a:schemeClr val="hlink"/>
              </a:solidFill>
              <a:ln w="12700" cap="rnd">
                <a:solidFill>
                  <a:schemeClr val="bg1"/>
                </a:solidFill>
                <a:round/>
                <a:headEnd/>
                <a:tailEnd/>
              </a:ln>
            </p:spPr>
            <p:txBody>
              <a:bodyPr/>
              <a:lstStyle/>
              <a:p>
                <a:endParaRPr lang="en-US"/>
              </a:p>
            </p:txBody>
          </p:sp>
          <p:sp>
            <p:nvSpPr>
              <p:cNvPr id="13674" name="Freeform 523"/>
              <p:cNvSpPr>
                <a:spLocks/>
              </p:cNvSpPr>
              <p:nvPr/>
            </p:nvSpPr>
            <p:spPr bwMode="ltGray">
              <a:xfrm>
                <a:off x="2700" y="862"/>
                <a:ext cx="182" cy="117"/>
              </a:xfrm>
              <a:custGeom>
                <a:avLst/>
                <a:gdLst>
                  <a:gd name="T0" fmla="*/ 16 w 183"/>
                  <a:gd name="T1" fmla="*/ 66 h 105"/>
                  <a:gd name="T2" fmla="*/ 6 w 183"/>
                  <a:gd name="T3" fmla="*/ 61 h 105"/>
                  <a:gd name="T4" fmla="*/ 2 w 183"/>
                  <a:gd name="T5" fmla="*/ 52 h 105"/>
                  <a:gd name="T6" fmla="*/ 2 w 183"/>
                  <a:gd name="T7" fmla="*/ 45 h 105"/>
                  <a:gd name="T8" fmla="*/ 10 w 183"/>
                  <a:gd name="T9" fmla="*/ 45 h 105"/>
                  <a:gd name="T10" fmla="*/ 10 w 183"/>
                  <a:gd name="T11" fmla="*/ 33 h 105"/>
                  <a:gd name="T12" fmla="*/ 4 w 183"/>
                  <a:gd name="T13" fmla="*/ 22 h 105"/>
                  <a:gd name="T14" fmla="*/ 2 w 183"/>
                  <a:gd name="T15" fmla="*/ 11 h 105"/>
                  <a:gd name="T16" fmla="*/ 14 w 183"/>
                  <a:gd name="T17" fmla="*/ 2 h 105"/>
                  <a:gd name="T18" fmla="*/ 36 w 183"/>
                  <a:gd name="T19" fmla="*/ 0 h 105"/>
                  <a:gd name="T20" fmla="*/ 52 w 183"/>
                  <a:gd name="T21" fmla="*/ 2 h 105"/>
                  <a:gd name="T22" fmla="*/ 60 w 183"/>
                  <a:gd name="T23" fmla="*/ 20 h 105"/>
                  <a:gd name="T24" fmla="*/ 68 w 183"/>
                  <a:gd name="T25" fmla="*/ 22 h 105"/>
                  <a:gd name="T26" fmla="*/ 84 w 183"/>
                  <a:gd name="T27" fmla="*/ 2 h 105"/>
                  <a:gd name="T28" fmla="*/ 103 w 183"/>
                  <a:gd name="T29" fmla="*/ 16 h 105"/>
                  <a:gd name="T30" fmla="*/ 119 w 183"/>
                  <a:gd name="T31" fmla="*/ 31 h 105"/>
                  <a:gd name="T32" fmla="*/ 135 w 183"/>
                  <a:gd name="T33" fmla="*/ 41 h 105"/>
                  <a:gd name="T34" fmla="*/ 149 w 183"/>
                  <a:gd name="T35" fmla="*/ 52 h 105"/>
                  <a:gd name="T36" fmla="*/ 159 w 183"/>
                  <a:gd name="T37" fmla="*/ 64 h 105"/>
                  <a:gd name="T38" fmla="*/ 169 w 183"/>
                  <a:gd name="T39" fmla="*/ 84 h 105"/>
                  <a:gd name="T40" fmla="*/ 179 w 183"/>
                  <a:gd name="T41" fmla="*/ 97 h 105"/>
                  <a:gd name="T42" fmla="*/ 163 w 183"/>
                  <a:gd name="T43" fmla="*/ 110 h 105"/>
                  <a:gd name="T44" fmla="*/ 151 w 183"/>
                  <a:gd name="T45" fmla="*/ 110 h 105"/>
                  <a:gd name="T46" fmla="*/ 139 w 183"/>
                  <a:gd name="T47" fmla="*/ 108 h 105"/>
                  <a:gd name="T48" fmla="*/ 129 w 183"/>
                  <a:gd name="T49" fmla="*/ 101 h 105"/>
                  <a:gd name="T50" fmla="*/ 135 w 183"/>
                  <a:gd name="T51" fmla="*/ 86 h 105"/>
                  <a:gd name="T52" fmla="*/ 125 w 183"/>
                  <a:gd name="T53" fmla="*/ 64 h 105"/>
                  <a:gd name="T54" fmla="*/ 113 w 183"/>
                  <a:gd name="T55" fmla="*/ 58 h 105"/>
                  <a:gd name="T56" fmla="*/ 105 w 183"/>
                  <a:gd name="T57" fmla="*/ 75 h 105"/>
                  <a:gd name="T58" fmla="*/ 99 w 183"/>
                  <a:gd name="T59" fmla="*/ 95 h 105"/>
                  <a:gd name="T60" fmla="*/ 91 w 183"/>
                  <a:gd name="T61" fmla="*/ 110 h 105"/>
                  <a:gd name="T62" fmla="*/ 88 w 183"/>
                  <a:gd name="T63" fmla="*/ 135 h 105"/>
                  <a:gd name="T64" fmla="*/ 76 w 183"/>
                  <a:gd name="T65" fmla="*/ 144 h 105"/>
                  <a:gd name="T66" fmla="*/ 56 w 183"/>
                  <a:gd name="T67" fmla="*/ 119 h 105"/>
                  <a:gd name="T68" fmla="*/ 46 w 183"/>
                  <a:gd name="T69" fmla="*/ 106 h 105"/>
                  <a:gd name="T70" fmla="*/ 42 w 183"/>
                  <a:gd name="T71" fmla="*/ 88 h 105"/>
                  <a:gd name="T72" fmla="*/ 40 w 183"/>
                  <a:gd name="T73" fmla="*/ 72 h 105"/>
                  <a:gd name="T74" fmla="*/ 28 w 183"/>
                  <a:gd name="T75" fmla="*/ 64 h 10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3"/>
                  <a:gd name="T115" fmla="*/ 0 h 105"/>
                  <a:gd name="T116" fmla="*/ 183 w 183"/>
                  <a:gd name="T117" fmla="*/ 105 h 10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3" h="105">
                    <a:moveTo>
                      <a:pt x="18" y="42"/>
                    </a:moveTo>
                    <a:lnTo>
                      <a:pt x="16" y="48"/>
                    </a:lnTo>
                    <a:lnTo>
                      <a:pt x="16" y="54"/>
                    </a:lnTo>
                    <a:lnTo>
                      <a:pt x="6" y="44"/>
                    </a:lnTo>
                    <a:lnTo>
                      <a:pt x="4" y="42"/>
                    </a:lnTo>
                    <a:lnTo>
                      <a:pt x="2" y="38"/>
                    </a:lnTo>
                    <a:lnTo>
                      <a:pt x="0" y="34"/>
                    </a:lnTo>
                    <a:lnTo>
                      <a:pt x="2" y="32"/>
                    </a:lnTo>
                    <a:lnTo>
                      <a:pt x="6" y="32"/>
                    </a:lnTo>
                    <a:lnTo>
                      <a:pt x="10" y="32"/>
                    </a:lnTo>
                    <a:lnTo>
                      <a:pt x="12" y="30"/>
                    </a:lnTo>
                    <a:lnTo>
                      <a:pt x="10" y="24"/>
                    </a:lnTo>
                    <a:lnTo>
                      <a:pt x="6" y="20"/>
                    </a:lnTo>
                    <a:lnTo>
                      <a:pt x="4" y="16"/>
                    </a:lnTo>
                    <a:lnTo>
                      <a:pt x="2" y="12"/>
                    </a:lnTo>
                    <a:lnTo>
                      <a:pt x="2" y="8"/>
                    </a:lnTo>
                    <a:lnTo>
                      <a:pt x="8" y="4"/>
                    </a:lnTo>
                    <a:lnTo>
                      <a:pt x="14" y="2"/>
                    </a:lnTo>
                    <a:lnTo>
                      <a:pt x="26" y="2"/>
                    </a:lnTo>
                    <a:lnTo>
                      <a:pt x="36" y="0"/>
                    </a:lnTo>
                    <a:lnTo>
                      <a:pt x="44" y="0"/>
                    </a:lnTo>
                    <a:lnTo>
                      <a:pt x="52" y="2"/>
                    </a:lnTo>
                    <a:lnTo>
                      <a:pt x="56" y="8"/>
                    </a:lnTo>
                    <a:lnTo>
                      <a:pt x="60" y="14"/>
                    </a:lnTo>
                    <a:lnTo>
                      <a:pt x="62" y="18"/>
                    </a:lnTo>
                    <a:lnTo>
                      <a:pt x="68" y="16"/>
                    </a:lnTo>
                    <a:lnTo>
                      <a:pt x="68" y="6"/>
                    </a:lnTo>
                    <a:lnTo>
                      <a:pt x="84" y="2"/>
                    </a:lnTo>
                    <a:lnTo>
                      <a:pt x="96" y="6"/>
                    </a:lnTo>
                    <a:lnTo>
                      <a:pt x="106" y="12"/>
                    </a:lnTo>
                    <a:lnTo>
                      <a:pt x="116" y="18"/>
                    </a:lnTo>
                    <a:lnTo>
                      <a:pt x="122" y="22"/>
                    </a:lnTo>
                    <a:lnTo>
                      <a:pt x="128" y="24"/>
                    </a:lnTo>
                    <a:lnTo>
                      <a:pt x="138" y="30"/>
                    </a:lnTo>
                    <a:lnTo>
                      <a:pt x="146" y="34"/>
                    </a:lnTo>
                    <a:lnTo>
                      <a:pt x="152" y="38"/>
                    </a:lnTo>
                    <a:lnTo>
                      <a:pt x="156" y="44"/>
                    </a:lnTo>
                    <a:lnTo>
                      <a:pt x="162" y="46"/>
                    </a:lnTo>
                    <a:lnTo>
                      <a:pt x="166" y="54"/>
                    </a:lnTo>
                    <a:lnTo>
                      <a:pt x="172" y="60"/>
                    </a:lnTo>
                    <a:lnTo>
                      <a:pt x="182" y="62"/>
                    </a:lnTo>
                    <a:lnTo>
                      <a:pt x="182" y="70"/>
                    </a:lnTo>
                    <a:lnTo>
                      <a:pt x="176" y="74"/>
                    </a:lnTo>
                    <a:lnTo>
                      <a:pt x="166" y="80"/>
                    </a:lnTo>
                    <a:lnTo>
                      <a:pt x="160" y="82"/>
                    </a:lnTo>
                    <a:lnTo>
                      <a:pt x="154" y="80"/>
                    </a:lnTo>
                    <a:lnTo>
                      <a:pt x="150" y="76"/>
                    </a:lnTo>
                    <a:lnTo>
                      <a:pt x="142" y="78"/>
                    </a:lnTo>
                    <a:lnTo>
                      <a:pt x="136" y="78"/>
                    </a:lnTo>
                    <a:lnTo>
                      <a:pt x="132" y="74"/>
                    </a:lnTo>
                    <a:lnTo>
                      <a:pt x="134" y="68"/>
                    </a:lnTo>
                    <a:lnTo>
                      <a:pt x="138" y="62"/>
                    </a:lnTo>
                    <a:lnTo>
                      <a:pt x="134" y="54"/>
                    </a:lnTo>
                    <a:lnTo>
                      <a:pt x="128" y="46"/>
                    </a:lnTo>
                    <a:lnTo>
                      <a:pt x="122" y="42"/>
                    </a:lnTo>
                    <a:lnTo>
                      <a:pt x="116" y="42"/>
                    </a:lnTo>
                    <a:lnTo>
                      <a:pt x="110" y="48"/>
                    </a:lnTo>
                    <a:lnTo>
                      <a:pt x="108" y="54"/>
                    </a:lnTo>
                    <a:lnTo>
                      <a:pt x="104" y="62"/>
                    </a:lnTo>
                    <a:lnTo>
                      <a:pt x="102" y="68"/>
                    </a:lnTo>
                    <a:lnTo>
                      <a:pt x="98" y="76"/>
                    </a:lnTo>
                    <a:lnTo>
                      <a:pt x="94" y="80"/>
                    </a:lnTo>
                    <a:lnTo>
                      <a:pt x="90" y="88"/>
                    </a:lnTo>
                    <a:lnTo>
                      <a:pt x="88" y="98"/>
                    </a:lnTo>
                    <a:lnTo>
                      <a:pt x="84" y="104"/>
                    </a:lnTo>
                    <a:lnTo>
                      <a:pt x="76" y="104"/>
                    </a:lnTo>
                    <a:lnTo>
                      <a:pt x="64" y="88"/>
                    </a:lnTo>
                    <a:lnTo>
                      <a:pt x="56" y="86"/>
                    </a:lnTo>
                    <a:lnTo>
                      <a:pt x="50" y="80"/>
                    </a:lnTo>
                    <a:lnTo>
                      <a:pt x="46" y="76"/>
                    </a:lnTo>
                    <a:lnTo>
                      <a:pt x="42" y="70"/>
                    </a:lnTo>
                    <a:lnTo>
                      <a:pt x="42" y="64"/>
                    </a:lnTo>
                    <a:lnTo>
                      <a:pt x="44" y="56"/>
                    </a:lnTo>
                    <a:lnTo>
                      <a:pt x="40" y="52"/>
                    </a:lnTo>
                    <a:lnTo>
                      <a:pt x="34" y="50"/>
                    </a:lnTo>
                    <a:lnTo>
                      <a:pt x="28" y="46"/>
                    </a:lnTo>
                    <a:lnTo>
                      <a:pt x="18" y="42"/>
                    </a:lnTo>
                  </a:path>
                </a:pathLst>
              </a:custGeom>
              <a:solidFill>
                <a:schemeClr val="hlink"/>
              </a:solidFill>
              <a:ln w="12700" cap="rnd">
                <a:solidFill>
                  <a:schemeClr val="bg1"/>
                </a:solidFill>
                <a:round/>
                <a:headEnd/>
                <a:tailEnd/>
              </a:ln>
            </p:spPr>
            <p:txBody>
              <a:bodyPr/>
              <a:lstStyle/>
              <a:p>
                <a:endParaRPr lang="en-US"/>
              </a:p>
            </p:txBody>
          </p:sp>
          <p:sp>
            <p:nvSpPr>
              <p:cNvPr id="13675" name="Freeform 524"/>
              <p:cNvSpPr>
                <a:spLocks/>
              </p:cNvSpPr>
              <p:nvPr/>
            </p:nvSpPr>
            <p:spPr bwMode="ltGray">
              <a:xfrm>
                <a:off x="2790" y="835"/>
                <a:ext cx="122" cy="55"/>
              </a:xfrm>
              <a:custGeom>
                <a:avLst/>
                <a:gdLst>
                  <a:gd name="T0" fmla="*/ 24 w 123"/>
                  <a:gd name="T1" fmla="*/ 4 h 49"/>
                  <a:gd name="T2" fmla="*/ 30 w 123"/>
                  <a:gd name="T3" fmla="*/ 0 h 49"/>
                  <a:gd name="T4" fmla="*/ 36 w 123"/>
                  <a:gd name="T5" fmla="*/ 2 h 49"/>
                  <a:gd name="T6" fmla="*/ 50 w 123"/>
                  <a:gd name="T7" fmla="*/ 17 h 49"/>
                  <a:gd name="T8" fmla="*/ 56 w 123"/>
                  <a:gd name="T9" fmla="*/ 17 h 49"/>
                  <a:gd name="T10" fmla="*/ 61 w 123"/>
                  <a:gd name="T11" fmla="*/ 11 h 49"/>
                  <a:gd name="T12" fmla="*/ 63 w 123"/>
                  <a:gd name="T13" fmla="*/ 9 h 49"/>
                  <a:gd name="T14" fmla="*/ 69 w 123"/>
                  <a:gd name="T15" fmla="*/ 11 h 49"/>
                  <a:gd name="T16" fmla="*/ 77 w 123"/>
                  <a:gd name="T17" fmla="*/ 11 h 49"/>
                  <a:gd name="T18" fmla="*/ 85 w 123"/>
                  <a:gd name="T19" fmla="*/ 9 h 49"/>
                  <a:gd name="T20" fmla="*/ 107 w 123"/>
                  <a:gd name="T21" fmla="*/ 11 h 49"/>
                  <a:gd name="T22" fmla="*/ 119 w 123"/>
                  <a:gd name="T23" fmla="*/ 25 h 49"/>
                  <a:gd name="T24" fmla="*/ 95 w 123"/>
                  <a:gd name="T25" fmla="*/ 54 h 49"/>
                  <a:gd name="T26" fmla="*/ 83 w 123"/>
                  <a:gd name="T27" fmla="*/ 57 h 49"/>
                  <a:gd name="T28" fmla="*/ 79 w 123"/>
                  <a:gd name="T29" fmla="*/ 65 h 49"/>
                  <a:gd name="T30" fmla="*/ 69 w 123"/>
                  <a:gd name="T31" fmla="*/ 68 h 49"/>
                  <a:gd name="T32" fmla="*/ 61 w 123"/>
                  <a:gd name="T33" fmla="*/ 65 h 49"/>
                  <a:gd name="T34" fmla="*/ 48 w 123"/>
                  <a:gd name="T35" fmla="*/ 57 h 49"/>
                  <a:gd name="T36" fmla="*/ 38 w 123"/>
                  <a:gd name="T37" fmla="*/ 54 h 49"/>
                  <a:gd name="T38" fmla="*/ 6 w 123"/>
                  <a:gd name="T39" fmla="*/ 31 h 49"/>
                  <a:gd name="T40" fmla="*/ 0 w 123"/>
                  <a:gd name="T41" fmla="*/ 20 h 49"/>
                  <a:gd name="T42" fmla="*/ 0 w 123"/>
                  <a:gd name="T43" fmla="*/ 11 h 49"/>
                  <a:gd name="T44" fmla="*/ 2 w 123"/>
                  <a:gd name="T45" fmla="*/ 9 h 49"/>
                  <a:gd name="T46" fmla="*/ 14 w 123"/>
                  <a:gd name="T47" fmla="*/ 11 h 49"/>
                  <a:gd name="T48" fmla="*/ 24 w 123"/>
                  <a:gd name="T49" fmla="*/ 13 h 49"/>
                  <a:gd name="T50" fmla="*/ 24 w 123"/>
                  <a:gd name="T51" fmla="*/ 4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23"/>
                  <a:gd name="T79" fmla="*/ 0 h 49"/>
                  <a:gd name="T80" fmla="*/ 123 w 123"/>
                  <a:gd name="T81" fmla="*/ 49 h 4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23" h="49">
                    <a:moveTo>
                      <a:pt x="24" y="4"/>
                    </a:moveTo>
                    <a:lnTo>
                      <a:pt x="30" y="0"/>
                    </a:lnTo>
                    <a:lnTo>
                      <a:pt x="36" y="2"/>
                    </a:lnTo>
                    <a:lnTo>
                      <a:pt x="50" y="12"/>
                    </a:lnTo>
                    <a:lnTo>
                      <a:pt x="56" y="12"/>
                    </a:lnTo>
                    <a:lnTo>
                      <a:pt x="62" y="8"/>
                    </a:lnTo>
                    <a:lnTo>
                      <a:pt x="66" y="6"/>
                    </a:lnTo>
                    <a:lnTo>
                      <a:pt x="72" y="8"/>
                    </a:lnTo>
                    <a:lnTo>
                      <a:pt x="80" y="8"/>
                    </a:lnTo>
                    <a:lnTo>
                      <a:pt x="88" y="6"/>
                    </a:lnTo>
                    <a:lnTo>
                      <a:pt x="110" y="8"/>
                    </a:lnTo>
                    <a:lnTo>
                      <a:pt x="122" y="18"/>
                    </a:lnTo>
                    <a:lnTo>
                      <a:pt x="98" y="38"/>
                    </a:lnTo>
                    <a:lnTo>
                      <a:pt x="86" y="40"/>
                    </a:lnTo>
                    <a:lnTo>
                      <a:pt x="82" y="46"/>
                    </a:lnTo>
                    <a:lnTo>
                      <a:pt x="72" y="48"/>
                    </a:lnTo>
                    <a:lnTo>
                      <a:pt x="64" y="46"/>
                    </a:lnTo>
                    <a:lnTo>
                      <a:pt x="48" y="40"/>
                    </a:lnTo>
                    <a:lnTo>
                      <a:pt x="38" y="38"/>
                    </a:lnTo>
                    <a:lnTo>
                      <a:pt x="6" y="22"/>
                    </a:lnTo>
                    <a:lnTo>
                      <a:pt x="0" y="14"/>
                    </a:lnTo>
                    <a:lnTo>
                      <a:pt x="0" y="8"/>
                    </a:lnTo>
                    <a:lnTo>
                      <a:pt x="2" y="6"/>
                    </a:lnTo>
                    <a:lnTo>
                      <a:pt x="14" y="8"/>
                    </a:lnTo>
                    <a:lnTo>
                      <a:pt x="24" y="10"/>
                    </a:lnTo>
                    <a:lnTo>
                      <a:pt x="24" y="4"/>
                    </a:lnTo>
                  </a:path>
                </a:pathLst>
              </a:custGeom>
              <a:solidFill>
                <a:schemeClr val="hlink"/>
              </a:solidFill>
              <a:ln w="12700" cap="rnd">
                <a:solidFill>
                  <a:schemeClr val="bg1"/>
                </a:solidFill>
                <a:round/>
                <a:headEnd/>
                <a:tailEnd/>
              </a:ln>
            </p:spPr>
            <p:txBody>
              <a:bodyPr/>
              <a:lstStyle/>
              <a:p>
                <a:endParaRPr lang="en-US"/>
              </a:p>
            </p:txBody>
          </p:sp>
          <p:sp>
            <p:nvSpPr>
              <p:cNvPr id="13676" name="Freeform 525"/>
              <p:cNvSpPr>
                <a:spLocks/>
              </p:cNvSpPr>
              <p:nvPr/>
            </p:nvSpPr>
            <p:spPr bwMode="ltGray">
              <a:xfrm>
                <a:off x="3135" y="817"/>
                <a:ext cx="89" cy="39"/>
              </a:xfrm>
              <a:custGeom>
                <a:avLst/>
                <a:gdLst>
                  <a:gd name="T0" fmla="*/ 0 w 89"/>
                  <a:gd name="T1" fmla="*/ 16 h 35"/>
                  <a:gd name="T2" fmla="*/ 10 w 89"/>
                  <a:gd name="T3" fmla="*/ 13 h 35"/>
                  <a:gd name="T4" fmla="*/ 26 w 89"/>
                  <a:gd name="T5" fmla="*/ 2 h 35"/>
                  <a:gd name="T6" fmla="*/ 34 w 89"/>
                  <a:gd name="T7" fmla="*/ 9 h 35"/>
                  <a:gd name="T8" fmla="*/ 44 w 89"/>
                  <a:gd name="T9" fmla="*/ 11 h 35"/>
                  <a:gd name="T10" fmla="*/ 52 w 89"/>
                  <a:gd name="T11" fmla="*/ 11 h 35"/>
                  <a:gd name="T12" fmla="*/ 62 w 89"/>
                  <a:gd name="T13" fmla="*/ 2 h 35"/>
                  <a:gd name="T14" fmla="*/ 64 w 89"/>
                  <a:gd name="T15" fmla="*/ 0 h 35"/>
                  <a:gd name="T16" fmla="*/ 78 w 89"/>
                  <a:gd name="T17" fmla="*/ 9 h 35"/>
                  <a:gd name="T18" fmla="*/ 88 w 89"/>
                  <a:gd name="T19" fmla="*/ 11 h 35"/>
                  <a:gd name="T20" fmla="*/ 88 w 89"/>
                  <a:gd name="T21" fmla="*/ 22 h 35"/>
                  <a:gd name="T22" fmla="*/ 78 w 89"/>
                  <a:gd name="T23" fmla="*/ 25 h 35"/>
                  <a:gd name="T24" fmla="*/ 70 w 89"/>
                  <a:gd name="T25" fmla="*/ 28 h 35"/>
                  <a:gd name="T26" fmla="*/ 60 w 89"/>
                  <a:gd name="T27" fmla="*/ 31 h 35"/>
                  <a:gd name="T28" fmla="*/ 54 w 89"/>
                  <a:gd name="T29" fmla="*/ 36 h 35"/>
                  <a:gd name="T30" fmla="*/ 48 w 89"/>
                  <a:gd name="T31" fmla="*/ 45 h 35"/>
                  <a:gd name="T32" fmla="*/ 40 w 89"/>
                  <a:gd name="T33" fmla="*/ 47 h 35"/>
                  <a:gd name="T34" fmla="*/ 30 w 89"/>
                  <a:gd name="T35" fmla="*/ 45 h 35"/>
                  <a:gd name="T36" fmla="*/ 22 w 89"/>
                  <a:gd name="T37" fmla="*/ 33 h 35"/>
                  <a:gd name="T38" fmla="*/ 14 w 89"/>
                  <a:gd name="T39" fmla="*/ 28 h 35"/>
                  <a:gd name="T40" fmla="*/ 4 w 89"/>
                  <a:gd name="T41" fmla="*/ 25 h 35"/>
                  <a:gd name="T42" fmla="*/ 0 w 89"/>
                  <a:gd name="T43" fmla="*/ 16 h 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9"/>
                  <a:gd name="T67" fmla="*/ 0 h 35"/>
                  <a:gd name="T68" fmla="*/ 89 w 89"/>
                  <a:gd name="T69" fmla="*/ 35 h 3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9" h="35">
                    <a:moveTo>
                      <a:pt x="0" y="12"/>
                    </a:moveTo>
                    <a:lnTo>
                      <a:pt x="10" y="10"/>
                    </a:lnTo>
                    <a:lnTo>
                      <a:pt x="26" y="2"/>
                    </a:lnTo>
                    <a:lnTo>
                      <a:pt x="34" y="6"/>
                    </a:lnTo>
                    <a:lnTo>
                      <a:pt x="44" y="8"/>
                    </a:lnTo>
                    <a:lnTo>
                      <a:pt x="52" y="8"/>
                    </a:lnTo>
                    <a:lnTo>
                      <a:pt x="62" y="2"/>
                    </a:lnTo>
                    <a:lnTo>
                      <a:pt x="64" y="0"/>
                    </a:lnTo>
                    <a:lnTo>
                      <a:pt x="78" y="6"/>
                    </a:lnTo>
                    <a:lnTo>
                      <a:pt x="88" y="8"/>
                    </a:lnTo>
                    <a:lnTo>
                      <a:pt x="88" y="16"/>
                    </a:lnTo>
                    <a:lnTo>
                      <a:pt x="78" y="18"/>
                    </a:lnTo>
                    <a:lnTo>
                      <a:pt x="70" y="20"/>
                    </a:lnTo>
                    <a:lnTo>
                      <a:pt x="60" y="22"/>
                    </a:lnTo>
                    <a:lnTo>
                      <a:pt x="54" y="26"/>
                    </a:lnTo>
                    <a:lnTo>
                      <a:pt x="48" y="32"/>
                    </a:lnTo>
                    <a:lnTo>
                      <a:pt x="40" y="34"/>
                    </a:lnTo>
                    <a:lnTo>
                      <a:pt x="30" y="32"/>
                    </a:lnTo>
                    <a:lnTo>
                      <a:pt x="22" y="24"/>
                    </a:lnTo>
                    <a:lnTo>
                      <a:pt x="14" y="20"/>
                    </a:lnTo>
                    <a:lnTo>
                      <a:pt x="4" y="18"/>
                    </a:lnTo>
                    <a:lnTo>
                      <a:pt x="0" y="12"/>
                    </a:lnTo>
                  </a:path>
                </a:pathLst>
              </a:custGeom>
              <a:solidFill>
                <a:schemeClr val="hlink"/>
              </a:solidFill>
              <a:ln w="12700" cap="rnd">
                <a:solidFill>
                  <a:schemeClr val="bg1"/>
                </a:solidFill>
                <a:round/>
                <a:headEnd/>
                <a:tailEnd/>
              </a:ln>
            </p:spPr>
            <p:txBody>
              <a:bodyPr/>
              <a:lstStyle/>
              <a:p>
                <a:endParaRPr lang="en-US"/>
              </a:p>
            </p:txBody>
          </p:sp>
          <p:sp>
            <p:nvSpPr>
              <p:cNvPr id="13677" name="Freeform 526"/>
              <p:cNvSpPr>
                <a:spLocks/>
              </p:cNvSpPr>
              <p:nvPr/>
            </p:nvSpPr>
            <p:spPr bwMode="ltGray">
              <a:xfrm>
                <a:off x="3228" y="783"/>
                <a:ext cx="170" cy="84"/>
              </a:xfrm>
              <a:custGeom>
                <a:avLst/>
                <a:gdLst>
                  <a:gd name="T0" fmla="*/ 0 w 171"/>
                  <a:gd name="T1" fmla="*/ 80 h 75"/>
                  <a:gd name="T2" fmla="*/ 6 w 171"/>
                  <a:gd name="T3" fmla="*/ 71 h 75"/>
                  <a:gd name="T4" fmla="*/ 30 w 171"/>
                  <a:gd name="T5" fmla="*/ 36 h 75"/>
                  <a:gd name="T6" fmla="*/ 36 w 171"/>
                  <a:gd name="T7" fmla="*/ 34 h 75"/>
                  <a:gd name="T8" fmla="*/ 42 w 171"/>
                  <a:gd name="T9" fmla="*/ 28 h 75"/>
                  <a:gd name="T10" fmla="*/ 50 w 171"/>
                  <a:gd name="T11" fmla="*/ 20 h 75"/>
                  <a:gd name="T12" fmla="*/ 58 w 171"/>
                  <a:gd name="T13" fmla="*/ 17 h 75"/>
                  <a:gd name="T14" fmla="*/ 68 w 171"/>
                  <a:gd name="T15" fmla="*/ 17 h 75"/>
                  <a:gd name="T16" fmla="*/ 70 w 171"/>
                  <a:gd name="T17" fmla="*/ 4 h 75"/>
                  <a:gd name="T18" fmla="*/ 76 w 171"/>
                  <a:gd name="T19" fmla="*/ 0 h 75"/>
                  <a:gd name="T20" fmla="*/ 80 w 171"/>
                  <a:gd name="T21" fmla="*/ 2 h 75"/>
                  <a:gd name="T22" fmla="*/ 82 w 171"/>
                  <a:gd name="T23" fmla="*/ 13 h 75"/>
                  <a:gd name="T24" fmla="*/ 78 w 171"/>
                  <a:gd name="T25" fmla="*/ 25 h 75"/>
                  <a:gd name="T26" fmla="*/ 72 w 171"/>
                  <a:gd name="T27" fmla="*/ 34 h 75"/>
                  <a:gd name="T28" fmla="*/ 66 w 171"/>
                  <a:gd name="T29" fmla="*/ 43 h 75"/>
                  <a:gd name="T30" fmla="*/ 74 w 171"/>
                  <a:gd name="T31" fmla="*/ 48 h 75"/>
                  <a:gd name="T32" fmla="*/ 84 w 171"/>
                  <a:gd name="T33" fmla="*/ 48 h 75"/>
                  <a:gd name="T34" fmla="*/ 89 w 171"/>
                  <a:gd name="T35" fmla="*/ 48 h 75"/>
                  <a:gd name="T36" fmla="*/ 95 w 171"/>
                  <a:gd name="T37" fmla="*/ 39 h 75"/>
                  <a:gd name="T38" fmla="*/ 103 w 171"/>
                  <a:gd name="T39" fmla="*/ 34 h 75"/>
                  <a:gd name="T40" fmla="*/ 111 w 171"/>
                  <a:gd name="T41" fmla="*/ 34 h 75"/>
                  <a:gd name="T42" fmla="*/ 115 w 171"/>
                  <a:gd name="T43" fmla="*/ 45 h 75"/>
                  <a:gd name="T44" fmla="*/ 127 w 171"/>
                  <a:gd name="T45" fmla="*/ 48 h 75"/>
                  <a:gd name="T46" fmla="*/ 135 w 171"/>
                  <a:gd name="T47" fmla="*/ 45 h 75"/>
                  <a:gd name="T48" fmla="*/ 161 w 171"/>
                  <a:gd name="T49" fmla="*/ 31 h 75"/>
                  <a:gd name="T50" fmla="*/ 167 w 171"/>
                  <a:gd name="T51" fmla="*/ 43 h 75"/>
                  <a:gd name="T52" fmla="*/ 163 w 171"/>
                  <a:gd name="T53" fmla="*/ 56 h 75"/>
                  <a:gd name="T54" fmla="*/ 153 w 171"/>
                  <a:gd name="T55" fmla="*/ 62 h 75"/>
                  <a:gd name="T56" fmla="*/ 143 w 171"/>
                  <a:gd name="T57" fmla="*/ 62 h 75"/>
                  <a:gd name="T58" fmla="*/ 135 w 171"/>
                  <a:gd name="T59" fmla="*/ 62 h 75"/>
                  <a:gd name="T60" fmla="*/ 129 w 171"/>
                  <a:gd name="T61" fmla="*/ 65 h 75"/>
                  <a:gd name="T62" fmla="*/ 125 w 171"/>
                  <a:gd name="T63" fmla="*/ 73 h 75"/>
                  <a:gd name="T64" fmla="*/ 119 w 171"/>
                  <a:gd name="T65" fmla="*/ 75 h 75"/>
                  <a:gd name="T66" fmla="*/ 109 w 171"/>
                  <a:gd name="T67" fmla="*/ 75 h 75"/>
                  <a:gd name="T68" fmla="*/ 103 w 171"/>
                  <a:gd name="T69" fmla="*/ 80 h 75"/>
                  <a:gd name="T70" fmla="*/ 97 w 171"/>
                  <a:gd name="T71" fmla="*/ 84 h 75"/>
                  <a:gd name="T72" fmla="*/ 97 w 171"/>
                  <a:gd name="T73" fmla="*/ 95 h 75"/>
                  <a:gd name="T74" fmla="*/ 93 w 171"/>
                  <a:gd name="T75" fmla="*/ 104 h 75"/>
                  <a:gd name="T76" fmla="*/ 85 w 171"/>
                  <a:gd name="T77" fmla="*/ 97 h 75"/>
                  <a:gd name="T78" fmla="*/ 82 w 171"/>
                  <a:gd name="T79" fmla="*/ 86 h 75"/>
                  <a:gd name="T80" fmla="*/ 72 w 171"/>
                  <a:gd name="T81" fmla="*/ 91 h 75"/>
                  <a:gd name="T82" fmla="*/ 60 w 171"/>
                  <a:gd name="T83" fmla="*/ 86 h 75"/>
                  <a:gd name="T84" fmla="*/ 52 w 171"/>
                  <a:gd name="T85" fmla="*/ 86 h 75"/>
                  <a:gd name="T86" fmla="*/ 46 w 171"/>
                  <a:gd name="T87" fmla="*/ 82 h 75"/>
                  <a:gd name="T88" fmla="*/ 46 w 171"/>
                  <a:gd name="T89" fmla="*/ 71 h 75"/>
                  <a:gd name="T90" fmla="*/ 44 w 171"/>
                  <a:gd name="T91" fmla="*/ 62 h 75"/>
                  <a:gd name="T92" fmla="*/ 38 w 171"/>
                  <a:gd name="T93" fmla="*/ 59 h 75"/>
                  <a:gd name="T94" fmla="*/ 32 w 171"/>
                  <a:gd name="T95" fmla="*/ 62 h 75"/>
                  <a:gd name="T96" fmla="*/ 28 w 171"/>
                  <a:gd name="T97" fmla="*/ 71 h 75"/>
                  <a:gd name="T98" fmla="*/ 22 w 171"/>
                  <a:gd name="T99" fmla="*/ 80 h 75"/>
                  <a:gd name="T100" fmla="*/ 18 w 171"/>
                  <a:gd name="T101" fmla="*/ 86 h 75"/>
                  <a:gd name="T102" fmla="*/ 10 w 171"/>
                  <a:gd name="T103" fmla="*/ 86 h 75"/>
                  <a:gd name="T104" fmla="*/ 2 w 171"/>
                  <a:gd name="T105" fmla="*/ 86 h 75"/>
                  <a:gd name="T106" fmla="*/ 0 w 171"/>
                  <a:gd name="T107" fmla="*/ 80 h 7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1"/>
                  <a:gd name="T163" fmla="*/ 0 h 75"/>
                  <a:gd name="T164" fmla="*/ 171 w 171"/>
                  <a:gd name="T165" fmla="*/ 75 h 7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1" h="75">
                    <a:moveTo>
                      <a:pt x="0" y="56"/>
                    </a:moveTo>
                    <a:lnTo>
                      <a:pt x="6" y="50"/>
                    </a:lnTo>
                    <a:lnTo>
                      <a:pt x="30" y="26"/>
                    </a:lnTo>
                    <a:lnTo>
                      <a:pt x="36" y="24"/>
                    </a:lnTo>
                    <a:lnTo>
                      <a:pt x="42" y="20"/>
                    </a:lnTo>
                    <a:lnTo>
                      <a:pt x="50" y="14"/>
                    </a:lnTo>
                    <a:lnTo>
                      <a:pt x="58" y="12"/>
                    </a:lnTo>
                    <a:lnTo>
                      <a:pt x="68" y="12"/>
                    </a:lnTo>
                    <a:lnTo>
                      <a:pt x="70" y="4"/>
                    </a:lnTo>
                    <a:lnTo>
                      <a:pt x="76" y="0"/>
                    </a:lnTo>
                    <a:lnTo>
                      <a:pt x="80" y="2"/>
                    </a:lnTo>
                    <a:lnTo>
                      <a:pt x="82" y="10"/>
                    </a:lnTo>
                    <a:lnTo>
                      <a:pt x="78" y="18"/>
                    </a:lnTo>
                    <a:lnTo>
                      <a:pt x="72" y="24"/>
                    </a:lnTo>
                    <a:lnTo>
                      <a:pt x="66" y="30"/>
                    </a:lnTo>
                    <a:lnTo>
                      <a:pt x="74" y="34"/>
                    </a:lnTo>
                    <a:lnTo>
                      <a:pt x="84" y="34"/>
                    </a:lnTo>
                    <a:lnTo>
                      <a:pt x="92" y="34"/>
                    </a:lnTo>
                    <a:lnTo>
                      <a:pt x="98" y="28"/>
                    </a:lnTo>
                    <a:lnTo>
                      <a:pt x="106" y="24"/>
                    </a:lnTo>
                    <a:lnTo>
                      <a:pt x="114" y="24"/>
                    </a:lnTo>
                    <a:lnTo>
                      <a:pt x="118" y="32"/>
                    </a:lnTo>
                    <a:lnTo>
                      <a:pt x="130" y="34"/>
                    </a:lnTo>
                    <a:lnTo>
                      <a:pt x="138" y="32"/>
                    </a:lnTo>
                    <a:lnTo>
                      <a:pt x="164" y="22"/>
                    </a:lnTo>
                    <a:lnTo>
                      <a:pt x="170" y="30"/>
                    </a:lnTo>
                    <a:lnTo>
                      <a:pt x="166" y="40"/>
                    </a:lnTo>
                    <a:lnTo>
                      <a:pt x="156" y="44"/>
                    </a:lnTo>
                    <a:lnTo>
                      <a:pt x="146" y="44"/>
                    </a:lnTo>
                    <a:lnTo>
                      <a:pt x="138" y="44"/>
                    </a:lnTo>
                    <a:lnTo>
                      <a:pt x="132" y="46"/>
                    </a:lnTo>
                    <a:lnTo>
                      <a:pt x="128" y="52"/>
                    </a:lnTo>
                    <a:lnTo>
                      <a:pt x="122" y="54"/>
                    </a:lnTo>
                    <a:lnTo>
                      <a:pt x="112" y="54"/>
                    </a:lnTo>
                    <a:lnTo>
                      <a:pt x="106" y="56"/>
                    </a:lnTo>
                    <a:lnTo>
                      <a:pt x="100" y="60"/>
                    </a:lnTo>
                    <a:lnTo>
                      <a:pt x="100" y="68"/>
                    </a:lnTo>
                    <a:lnTo>
                      <a:pt x="96" y="74"/>
                    </a:lnTo>
                    <a:lnTo>
                      <a:pt x="88" y="70"/>
                    </a:lnTo>
                    <a:lnTo>
                      <a:pt x="82" y="62"/>
                    </a:lnTo>
                    <a:lnTo>
                      <a:pt x="72" y="64"/>
                    </a:lnTo>
                    <a:lnTo>
                      <a:pt x="60" y="62"/>
                    </a:lnTo>
                    <a:lnTo>
                      <a:pt x="52" y="62"/>
                    </a:lnTo>
                    <a:lnTo>
                      <a:pt x="46" y="58"/>
                    </a:lnTo>
                    <a:lnTo>
                      <a:pt x="46" y="50"/>
                    </a:lnTo>
                    <a:lnTo>
                      <a:pt x="44" y="44"/>
                    </a:lnTo>
                    <a:lnTo>
                      <a:pt x="38" y="42"/>
                    </a:lnTo>
                    <a:lnTo>
                      <a:pt x="32" y="44"/>
                    </a:lnTo>
                    <a:lnTo>
                      <a:pt x="28" y="50"/>
                    </a:lnTo>
                    <a:lnTo>
                      <a:pt x="22" y="56"/>
                    </a:lnTo>
                    <a:lnTo>
                      <a:pt x="18" y="62"/>
                    </a:lnTo>
                    <a:lnTo>
                      <a:pt x="10" y="62"/>
                    </a:lnTo>
                    <a:lnTo>
                      <a:pt x="2" y="62"/>
                    </a:lnTo>
                    <a:lnTo>
                      <a:pt x="0" y="56"/>
                    </a:lnTo>
                  </a:path>
                </a:pathLst>
              </a:custGeom>
              <a:solidFill>
                <a:schemeClr val="hlink"/>
              </a:solidFill>
              <a:ln w="12700" cap="rnd">
                <a:solidFill>
                  <a:schemeClr val="bg1"/>
                </a:solidFill>
                <a:round/>
                <a:headEnd/>
                <a:tailEnd/>
              </a:ln>
            </p:spPr>
            <p:txBody>
              <a:bodyPr/>
              <a:lstStyle/>
              <a:p>
                <a:endParaRPr lang="en-US"/>
              </a:p>
            </p:txBody>
          </p:sp>
          <p:sp>
            <p:nvSpPr>
              <p:cNvPr id="13678" name="Freeform 527"/>
              <p:cNvSpPr>
                <a:spLocks/>
              </p:cNvSpPr>
              <p:nvPr/>
            </p:nvSpPr>
            <p:spPr bwMode="ltGray">
              <a:xfrm>
                <a:off x="3256" y="951"/>
                <a:ext cx="214" cy="214"/>
              </a:xfrm>
              <a:custGeom>
                <a:avLst/>
                <a:gdLst>
                  <a:gd name="T0" fmla="*/ 133 w 215"/>
                  <a:gd name="T1" fmla="*/ 34 h 191"/>
                  <a:gd name="T2" fmla="*/ 143 w 215"/>
                  <a:gd name="T3" fmla="*/ 34 h 191"/>
                  <a:gd name="T4" fmla="*/ 175 w 215"/>
                  <a:gd name="T5" fmla="*/ 9 h 191"/>
                  <a:gd name="T6" fmla="*/ 185 w 215"/>
                  <a:gd name="T7" fmla="*/ 4 h 191"/>
                  <a:gd name="T8" fmla="*/ 195 w 215"/>
                  <a:gd name="T9" fmla="*/ 0 h 191"/>
                  <a:gd name="T10" fmla="*/ 205 w 215"/>
                  <a:gd name="T11" fmla="*/ 2 h 191"/>
                  <a:gd name="T12" fmla="*/ 211 w 215"/>
                  <a:gd name="T13" fmla="*/ 11 h 191"/>
                  <a:gd name="T14" fmla="*/ 211 w 215"/>
                  <a:gd name="T15" fmla="*/ 22 h 191"/>
                  <a:gd name="T16" fmla="*/ 209 w 215"/>
                  <a:gd name="T17" fmla="*/ 31 h 191"/>
                  <a:gd name="T18" fmla="*/ 201 w 215"/>
                  <a:gd name="T19" fmla="*/ 36 h 191"/>
                  <a:gd name="T20" fmla="*/ 191 w 215"/>
                  <a:gd name="T21" fmla="*/ 39 h 191"/>
                  <a:gd name="T22" fmla="*/ 181 w 215"/>
                  <a:gd name="T23" fmla="*/ 45 h 191"/>
                  <a:gd name="T24" fmla="*/ 169 w 215"/>
                  <a:gd name="T25" fmla="*/ 50 h 191"/>
                  <a:gd name="T26" fmla="*/ 155 w 215"/>
                  <a:gd name="T27" fmla="*/ 50 h 191"/>
                  <a:gd name="T28" fmla="*/ 145 w 215"/>
                  <a:gd name="T29" fmla="*/ 59 h 191"/>
                  <a:gd name="T30" fmla="*/ 113 w 215"/>
                  <a:gd name="T31" fmla="*/ 84 h 191"/>
                  <a:gd name="T32" fmla="*/ 109 w 215"/>
                  <a:gd name="T33" fmla="*/ 91 h 191"/>
                  <a:gd name="T34" fmla="*/ 107 w 215"/>
                  <a:gd name="T35" fmla="*/ 102 h 191"/>
                  <a:gd name="T36" fmla="*/ 100 w 215"/>
                  <a:gd name="T37" fmla="*/ 104 h 191"/>
                  <a:gd name="T38" fmla="*/ 92 w 215"/>
                  <a:gd name="T39" fmla="*/ 109 h 191"/>
                  <a:gd name="T40" fmla="*/ 86 w 215"/>
                  <a:gd name="T41" fmla="*/ 121 h 191"/>
                  <a:gd name="T42" fmla="*/ 78 w 215"/>
                  <a:gd name="T43" fmla="*/ 138 h 191"/>
                  <a:gd name="T44" fmla="*/ 70 w 215"/>
                  <a:gd name="T45" fmla="*/ 152 h 191"/>
                  <a:gd name="T46" fmla="*/ 60 w 215"/>
                  <a:gd name="T47" fmla="*/ 168 h 191"/>
                  <a:gd name="T48" fmla="*/ 58 w 215"/>
                  <a:gd name="T49" fmla="*/ 186 h 191"/>
                  <a:gd name="T50" fmla="*/ 56 w 215"/>
                  <a:gd name="T51" fmla="*/ 202 h 191"/>
                  <a:gd name="T52" fmla="*/ 60 w 215"/>
                  <a:gd name="T53" fmla="*/ 229 h 191"/>
                  <a:gd name="T54" fmla="*/ 70 w 215"/>
                  <a:gd name="T55" fmla="*/ 242 h 191"/>
                  <a:gd name="T56" fmla="*/ 80 w 215"/>
                  <a:gd name="T57" fmla="*/ 250 h 191"/>
                  <a:gd name="T58" fmla="*/ 78 w 215"/>
                  <a:gd name="T59" fmla="*/ 261 h 191"/>
                  <a:gd name="T60" fmla="*/ 68 w 215"/>
                  <a:gd name="T61" fmla="*/ 264 h 191"/>
                  <a:gd name="T62" fmla="*/ 56 w 215"/>
                  <a:gd name="T63" fmla="*/ 264 h 191"/>
                  <a:gd name="T64" fmla="*/ 46 w 215"/>
                  <a:gd name="T65" fmla="*/ 268 h 191"/>
                  <a:gd name="T66" fmla="*/ 34 w 215"/>
                  <a:gd name="T67" fmla="*/ 261 h 191"/>
                  <a:gd name="T68" fmla="*/ 26 w 215"/>
                  <a:gd name="T69" fmla="*/ 253 h 191"/>
                  <a:gd name="T70" fmla="*/ 26 w 215"/>
                  <a:gd name="T71" fmla="*/ 239 h 191"/>
                  <a:gd name="T72" fmla="*/ 24 w 215"/>
                  <a:gd name="T73" fmla="*/ 229 h 191"/>
                  <a:gd name="T74" fmla="*/ 16 w 215"/>
                  <a:gd name="T75" fmla="*/ 229 h 191"/>
                  <a:gd name="T76" fmla="*/ 6 w 215"/>
                  <a:gd name="T77" fmla="*/ 229 h 191"/>
                  <a:gd name="T78" fmla="*/ 2 w 215"/>
                  <a:gd name="T79" fmla="*/ 217 h 191"/>
                  <a:gd name="T80" fmla="*/ 0 w 215"/>
                  <a:gd name="T81" fmla="*/ 197 h 191"/>
                  <a:gd name="T82" fmla="*/ 8 w 215"/>
                  <a:gd name="T83" fmla="*/ 186 h 191"/>
                  <a:gd name="T84" fmla="*/ 12 w 215"/>
                  <a:gd name="T85" fmla="*/ 171 h 191"/>
                  <a:gd name="T86" fmla="*/ 14 w 215"/>
                  <a:gd name="T87" fmla="*/ 157 h 191"/>
                  <a:gd name="T88" fmla="*/ 22 w 215"/>
                  <a:gd name="T89" fmla="*/ 149 h 191"/>
                  <a:gd name="T90" fmla="*/ 22 w 215"/>
                  <a:gd name="T91" fmla="*/ 140 h 191"/>
                  <a:gd name="T92" fmla="*/ 36 w 215"/>
                  <a:gd name="T93" fmla="*/ 113 h 191"/>
                  <a:gd name="T94" fmla="*/ 40 w 215"/>
                  <a:gd name="T95" fmla="*/ 95 h 191"/>
                  <a:gd name="T96" fmla="*/ 42 w 215"/>
                  <a:gd name="T97" fmla="*/ 82 h 191"/>
                  <a:gd name="T98" fmla="*/ 48 w 215"/>
                  <a:gd name="T99" fmla="*/ 80 h 191"/>
                  <a:gd name="T100" fmla="*/ 58 w 215"/>
                  <a:gd name="T101" fmla="*/ 82 h 191"/>
                  <a:gd name="T102" fmla="*/ 66 w 215"/>
                  <a:gd name="T103" fmla="*/ 71 h 191"/>
                  <a:gd name="T104" fmla="*/ 80 w 215"/>
                  <a:gd name="T105" fmla="*/ 54 h 191"/>
                  <a:gd name="T106" fmla="*/ 102 w 215"/>
                  <a:gd name="T107" fmla="*/ 39 h 191"/>
                  <a:gd name="T108" fmla="*/ 109 w 215"/>
                  <a:gd name="T109" fmla="*/ 34 h 191"/>
                  <a:gd name="T110" fmla="*/ 125 w 215"/>
                  <a:gd name="T111" fmla="*/ 34 h 191"/>
                  <a:gd name="T112" fmla="*/ 133 w 215"/>
                  <a:gd name="T113" fmla="*/ 34 h 19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15"/>
                  <a:gd name="T172" fmla="*/ 0 h 191"/>
                  <a:gd name="T173" fmla="*/ 215 w 215"/>
                  <a:gd name="T174" fmla="*/ 191 h 19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15" h="191">
                    <a:moveTo>
                      <a:pt x="136" y="24"/>
                    </a:moveTo>
                    <a:lnTo>
                      <a:pt x="146" y="24"/>
                    </a:lnTo>
                    <a:lnTo>
                      <a:pt x="178" y="6"/>
                    </a:lnTo>
                    <a:lnTo>
                      <a:pt x="188" y="4"/>
                    </a:lnTo>
                    <a:lnTo>
                      <a:pt x="198" y="0"/>
                    </a:lnTo>
                    <a:lnTo>
                      <a:pt x="208" y="2"/>
                    </a:lnTo>
                    <a:lnTo>
                      <a:pt x="214" y="8"/>
                    </a:lnTo>
                    <a:lnTo>
                      <a:pt x="214" y="16"/>
                    </a:lnTo>
                    <a:lnTo>
                      <a:pt x="212" y="22"/>
                    </a:lnTo>
                    <a:lnTo>
                      <a:pt x="204" y="26"/>
                    </a:lnTo>
                    <a:lnTo>
                      <a:pt x="194" y="28"/>
                    </a:lnTo>
                    <a:lnTo>
                      <a:pt x="184" y="32"/>
                    </a:lnTo>
                    <a:lnTo>
                      <a:pt x="172" y="36"/>
                    </a:lnTo>
                    <a:lnTo>
                      <a:pt x="158" y="36"/>
                    </a:lnTo>
                    <a:lnTo>
                      <a:pt x="148" y="42"/>
                    </a:lnTo>
                    <a:lnTo>
                      <a:pt x="116" y="60"/>
                    </a:lnTo>
                    <a:lnTo>
                      <a:pt x="112" y="64"/>
                    </a:lnTo>
                    <a:lnTo>
                      <a:pt x="108" y="72"/>
                    </a:lnTo>
                    <a:lnTo>
                      <a:pt x="100" y="74"/>
                    </a:lnTo>
                    <a:lnTo>
                      <a:pt x="92" y="78"/>
                    </a:lnTo>
                    <a:lnTo>
                      <a:pt x="86" y="86"/>
                    </a:lnTo>
                    <a:lnTo>
                      <a:pt x="78" y="98"/>
                    </a:lnTo>
                    <a:lnTo>
                      <a:pt x="70" y="108"/>
                    </a:lnTo>
                    <a:lnTo>
                      <a:pt x="60" y="120"/>
                    </a:lnTo>
                    <a:lnTo>
                      <a:pt x="58" y="132"/>
                    </a:lnTo>
                    <a:lnTo>
                      <a:pt x="56" y="144"/>
                    </a:lnTo>
                    <a:lnTo>
                      <a:pt x="60" y="162"/>
                    </a:lnTo>
                    <a:lnTo>
                      <a:pt x="70" y="172"/>
                    </a:lnTo>
                    <a:lnTo>
                      <a:pt x="80" y="178"/>
                    </a:lnTo>
                    <a:lnTo>
                      <a:pt x="78" y="186"/>
                    </a:lnTo>
                    <a:lnTo>
                      <a:pt x="68" y="188"/>
                    </a:lnTo>
                    <a:lnTo>
                      <a:pt x="56" y="188"/>
                    </a:lnTo>
                    <a:lnTo>
                      <a:pt x="46" y="190"/>
                    </a:lnTo>
                    <a:lnTo>
                      <a:pt x="34" y="186"/>
                    </a:lnTo>
                    <a:lnTo>
                      <a:pt x="26" y="180"/>
                    </a:lnTo>
                    <a:lnTo>
                      <a:pt x="26" y="170"/>
                    </a:lnTo>
                    <a:lnTo>
                      <a:pt x="24" y="162"/>
                    </a:lnTo>
                    <a:lnTo>
                      <a:pt x="16" y="162"/>
                    </a:lnTo>
                    <a:lnTo>
                      <a:pt x="6" y="162"/>
                    </a:lnTo>
                    <a:lnTo>
                      <a:pt x="2" y="154"/>
                    </a:lnTo>
                    <a:lnTo>
                      <a:pt x="0" y="140"/>
                    </a:lnTo>
                    <a:lnTo>
                      <a:pt x="8" y="132"/>
                    </a:lnTo>
                    <a:lnTo>
                      <a:pt x="12" y="122"/>
                    </a:lnTo>
                    <a:lnTo>
                      <a:pt x="14" y="112"/>
                    </a:lnTo>
                    <a:lnTo>
                      <a:pt x="22" y="106"/>
                    </a:lnTo>
                    <a:lnTo>
                      <a:pt x="22" y="100"/>
                    </a:lnTo>
                    <a:lnTo>
                      <a:pt x="36" y="80"/>
                    </a:lnTo>
                    <a:lnTo>
                      <a:pt x="40" y="68"/>
                    </a:lnTo>
                    <a:lnTo>
                      <a:pt x="42" y="58"/>
                    </a:lnTo>
                    <a:lnTo>
                      <a:pt x="48" y="56"/>
                    </a:lnTo>
                    <a:lnTo>
                      <a:pt x="58" y="58"/>
                    </a:lnTo>
                    <a:lnTo>
                      <a:pt x="66" y="50"/>
                    </a:lnTo>
                    <a:lnTo>
                      <a:pt x="80" y="38"/>
                    </a:lnTo>
                    <a:lnTo>
                      <a:pt x="102" y="28"/>
                    </a:lnTo>
                    <a:lnTo>
                      <a:pt x="112" y="24"/>
                    </a:lnTo>
                    <a:lnTo>
                      <a:pt x="128" y="24"/>
                    </a:lnTo>
                    <a:lnTo>
                      <a:pt x="136" y="24"/>
                    </a:lnTo>
                  </a:path>
                </a:pathLst>
              </a:custGeom>
              <a:solidFill>
                <a:schemeClr val="hlink"/>
              </a:solidFill>
              <a:ln w="12700" cap="rnd">
                <a:solidFill>
                  <a:schemeClr val="bg1"/>
                </a:solidFill>
                <a:round/>
                <a:headEnd/>
                <a:tailEnd/>
              </a:ln>
            </p:spPr>
            <p:txBody>
              <a:bodyPr/>
              <a:lstStyle/>
              <a:p>
                <a:endParaRPr lang="en-US"/>
              </a:p>
            </p:txBody>
          </p:sp>
          <p:sp>
            <p:nvSpPr>
              <p:cNvPr id="13679" name="Freeform 528"/>
              <p:cNvSpPr>
                <a:spLocks/>
              </p:cNvSpPr>
              <p:nvPr/>
            </p:nvSpPr>
            <p:spPr bwMode="ltGray">
              <a:xfrm>
                <a:off x="3731" y="801"/>
                <a:ext cx="127" cy="98"/>
              </a:xfrm>
              <a:custGeom>
                <a:avLst/>
                <a:gdLst>
                  <a:gd name="T0" fmla="*/ 0 w 127"/>
                  <a:gd name="T1" fmla="*/ 57 h 87"/>
                  <a:gd name="T2" fmla="*/ 6 w 127"/>
                  <a:gd name="T3" fmla="*/ 43 h 87"/>
                  <a:gd name="T4" fmla="*/ 24 w 127"/>
                  <a:gd name="T5" fmla="*/ 18 h 87"/>
                  <a:gd name="T6" fmla="*/ 42 w 127"/>
                  <a:gd name="T7" fmla="*/ 11 h 87"/>
                  <a:gd name="T8" fmla="*/ 48 w 127"/>
                  <a:gd name="T9" fmla="*/ 7 h 87"/>
                  <a:gd name="T10" fmla="*/ 54 w 127"/>
                  <a:gd name="T11" fmla="*/ 0 h 87"/>
                  <a:gd name="T12" fmla="*/ 60 w 127"/>
                  <a:gd name="T13" fmla="*/ 7 h 87"/>
                  <a:gd name="T14" fmla="*/ 66 w 127"/>
                  <a:gd name="T15" fmla="*/ 18 h 87"/>
                  <a:gd name="T16" fmla="*/ 74 w 127"/>
                  <a:gd name="T17" fmla="*/ 18 h 87"/>
                  <a:gd name="T18" fmla="*/ 80 w 127"/>
                  <a:gd name="T19" fmla="*/ 18 h 87"/>
                  <a:gd name="T20" fmla="*/ 84 w 127"/>
                  <a:gd name="T21" fmla="*/ 26 h 87"/>
                  <a:gd name="T22" fmla="*/ 86 w 127"/>
                  <a:gd name="T23" fmla="*/ 41 h 87"/>
                  <a:gd name="T24" fmla="*/ 90 w 127"/>
                  <a:gd name="T25" fmla="*/ 48 h 87"/>
                  <a:gd name="T26" fmla="*/ 98 w 127"/>
                  <a:gd name="T27" fmla="*/ 54 h 87"/>
                  <a:gd name="T28" fmla="*/ 104 w 127"/>
                  <a:gd name="T29" fmla="*/ 52 h 87"/>
                  <a:gd name="T30" fmla="*/ 112 w 127"/>
                  <a:gd name="T31" fmla="*/ 52 h 87"/>
                  <a:gd name="T32" fmla="*/ 116 w 127"/>
                  <a:gd name="T33" fmla="*/ 57 h 87"/>
                  <a:gd name="T34" fmla="*/ 120 w 127"/>
                  <a:gd name="T35" fmla="*/ 69 h 87"/>
                  <a:gd name="T36" fmla="*/ 122 w 127"/>
                  <a:gd name="T37" fmla="*/ 80 h 87"/>
                  <a:gd name="T38" fmla="*/ 124 w 127"/>
                  <a:gd name="T39" fmla="*/ 98 h 87"/>
                  <a:gd name="T40" fmla="*/ 126 w 127"/>
                  <a:gd name="T41" fmla="*/ 103 h 87"/>
                  <a:gd name="T42" fmla="*/ 126 w 127"/>
                  <a:gd name="T43" fmla="*/ 114 h 87"/>
                  <a:gd name="T44" fmla="*/ 120 w 127"/>
                  <a:gd name="T45" fmla="*/ 121 h 87"/>
                  <a:gd name="T46" fmla="*/ 112 w 127"/>
                  <a:gd name="T47" fmla="*/ 123 h 87"/>
                  <a:gd name="T48" fmla="*/ 102 w 127"/>
                  <a:gd name="T49" fmla="*/ 123 h 87"/>
                  <a:gd name="T50" fmla="*/ 76 w 127"/>
                  <a:gd name="T51" fmla="*/ 105 h 87"/>
                  <a:gd name="T52" fmla="*/ 70 w 127"/>
                  <a:gd name="T53" fmla="*/ 103 h 87"/>
                  <a:gd name="T54" fmla="*/ 62 w 127"/>
                  <a:gd name="T55" fmla="*/ 103 h 87"/>
                  <a:gd name="T56" fmla="*/ 52 w 127"/>
                  <a:gd name="T57" fmla="*/ 103 h 87"/>
                  <a:gd name="T58" fmla="*/ 46 w 127"/>
                  <a:gd name="T59" fmla="*/ 91 h 87"/>
                  <a:gd name="T60" fmla="*/ 36 w 127"/>
                  <a:gd name="T61" fmla="*/ 87 h 87"/>
                  <a:gd name="T62" fmla="*/ 30 w 127"/>
                  <a:gd name="T63" fmla="*/ 82 h 87"/>
                  <a:gd name="T64" fmla="*/ 22 w 127"/>
                  <a:gd name="T65" fmla="*/ 80 h 87"/>
                  <a:gd name="T66" fmla="*/ 14 w 127"/>
                  <a:gd name="T67" fmla="*/ 74 h 87"/>
                  <a:gd name="T68" fmla="*/ 12 w 127"/>
                  <a:gd name="T69" fmla="*/ 71 h 87"/>
                  <a:gd name="T70" fmla="*/ 0 w 127"/>
                  <a:gd name="T71" fmla="*/ 57 h 8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7"/>
                  <a:gd name="T109" fmla="*/ 0 h 87"/>
                  <a:gd name="T110" fmla="*/ 127 w 127"/>
                  <a:gd name="T111" fmla="*/ 87 h 8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7" h="87">
                    <a:moveTo>
                      <a:pt x="0" y="40"/>
                    </a:moveTo>
                    <a:lnTo>
                      <a:pt x="6" y="30"/>
                    </a:lnTo>
                    <a:lnTo>
                      <a:pt x="24" y="12"/>
                    </a:lnTo>
                    <a:lnTo>
                      <a:pt x="42" y="8"/>
                    </a:lnTo>
                    <a:lnTo>
                      <a:pt x="48" y="4"/>
                    </a:lnTo>
                    <a:lnTo>
                      <a:pt x="54" y="0"/>
                    </a:lnTo>
                    <a:lnTo>
                      <a:pt x="60" y="4"/>
                    </a:lnTo>
                    <a:lnTo>
                      <a:pt x="66" y="12"/>
                    </a:lnTo>
                    <a:lnTo>
                      <a:pt x="74" y="12"/>
                    </a:lnTo>
                    <a:lnTo>
                      <a:pt x="80" y="12"/>
                    </a:lnTo>
                    <a:lnTo>
                      <a:pt x="84" y="18"/>
                    </a:lnTo>
                    <a:lnTo>
                      <a:pt x="86" y="28"/>
                    </a:lnTo>
                    <a:lnTo>
                      <a:pt x="90" y="34"/>
                    </a:lnTo>
                    <a:lnTo>
                      <a:pt x="98" y="38"/>
                    </a:lnTo>
                    <a:lnTo>
                      <a:pt x="104" y="36"/>
                    </a:lnTo>
                    <a:lnTo>
                      <a:pt x="112" y="36"/>
                    </a:lnTo>
                    <a:lnTo>
                      <a:pt x="116" y="40"/>
                    </a:lnTo>
                    <a:lnTo>
                      <a:pt x="120" y="48"/>
                    </a:lnTo>
                    <a:lnTo>
                      <a:pt x="122" y="56"/>
                    </a:lnTo>
                    <a:lnTo>
                      <a:pt x="124" y="68"/>
                    </a:lnTo>
                    <a:lnTo>
                      <a:pt x="126" y="72"/>
                    </a:lnTo>
                    <a:lnTo>
                      <a:pt x="126" y="80"/>
                    </a:lnTo>
                    <a:lnTo>
                      <a:pt x="120" y="84"/>
                    </a:lnTo>
                    <a:lnTo>
                      <a:pt x="112" y="86"/>
                    </a:lnTo>
                    <a:lnTo>
                      <a:pt x="102" y="86"/>
                    </a:lnTo>
                    <a:lnTo>
                      <a:pt x="76" y="74"/>
                    </a:lnTo>
                    <a:lnTo>
                      <a:pt x="70" y="72"/>
                    </a:lnTo>
                    <a:lnTo>
                      <a:pt x="62" y="72"/>
                    </a:lnTo>
                    <a:lnTo>
                      <a:pt x="52" y="72"/>
                    </a:lnTo>
                    <a:lnTo>
                      <a:pt x="46" y="64"/>
                    </a:lnTo>
                    <a:lnTo>
                      <a:pt x="36" y="60"/>
                    </a:lnTo>
                    <a:lnTo>
                      <a:pt x="30" y="58"/>
                    </a:lnTo>
                    <a:lnTo>
                      <a:pt x="22" y="56"/>
                    </a:lnTo>
                    <a:lnTo>
                      <a:pt x="14" y="52"/>
                    </a:lnTo>
                    <a:lnTo>
                      <a:pt x="12" y="50"/>
                    </a:lnTo>
                    <a:lnTo>
                      <a:pt x="0" y="40"/>
                    </a:lnTo>
                  </a:path>
                </a:pathLst>
              </a:custGeom>
              <a:solidFill>
                <a:schemeClr val="hlink"/>
              </a:solidFill>
              <a:ln w="12700" cap="rnd">
                <a:solidFill>
                  <a:schemeClr val="bg1"/>
                </a:solidFill>
                <a:round/>
                <a:headEnd/>
                <a:tailEnd/>
              </a:ln>
            </p:spPr>
            <p:txBody>
              <a:bodyPr/>
              <a:lstStyle/>
              <a:p>
                <a:endParaRPr lang="en-US"/>
              </a:p>
            </p:txBody>
          </p:sp>
          <p:sp>
            <p:nvSpPr>
              <p:cNvPr id="13680" name="Freeform 529"/>
              <p:cNvSpPr>
                <a:spLocks/>
              </p:cNvSpPr>
              <p:nvPr/>
            </p:nvSpPr>
            <p:spPr bwMode="ltGray">
              <a:xfrm>
                <a:off x="3861" y="866"/>
                <a:ext cx="68" cy="55"/>
              </a:xfrm>
              <a:custGeom>
                <a:avLst/>
                <a:gdLst>
                  <a:gd name="T0" fmla="*/ 0 w 69"/>
                  <a:gd name="T1" fmla="*/ 68 h 49"/>
                  <a:gd name="T2" fmla="*/ 2 w 69"/>
                  <a:gd name="T3" fmla="*/ 48 h 49"/>
                  <a:gd name="T4" fmla="*/ 20 w 69"/>
                  <a:gd name="T5" fmla="*/ 13 h 49"/>
                  <a:gd name="T6" fmla="*/ 26 w 69"/>
                  <a:gd name="T7" fmla="*/ 2 h 49"/>
                  <a:gd name="T8" fmla="*/ 28 w 69"/>
                  <a:gd name="T9" fmla="*/ 0 h 49"/>
                  <a:gd name="T10" fmla="*/ 34 w 69"/>
                  <a:gd name="T11" fmla="*/ 4 h 49"/>
                  <a:gd name="T12" fmla="*/ 34 w 69"/>
                  <a:gd name="T13" fmla="*/ 13 h 49"/>
                  <a:gd name="T14" fmla="*/ 35 w 69"/>
                  <a:gd name="T15" fmla="*/ 20 h 49"/>
                  <a:gd name="T16" fmla="*/ 41 w 69"/>
                  <a:gd name="T17" fmla="*/ 20 h 49"/>
                  <a:gd name="T18" fmla="*/ 49 w 69"/>
                  <a:gd name="T19" fmla="*/ 20 h 49"/>
                  <a:gd name="T20" fmla="*/ 57 w 69"/>
                  <a:gd name="T21" fmla="*/ 20 h 49"/>
                  <a:gd name="T22" fmla="*/ 65 w 69"/>
                  <a:gd name="T23" fmla="*/ 28 h 49"/>
                  <a:gd name="T24" fmla="*/ 65 w 69"/>
                  <a:gd name="T25" fmla="*/ 37 h 49"/>
                  <a:gd name="T26" fmla="*/ 61 w 69"/>
                  <a:gd name="T27" fmla="*/ 48 h 49"/>
                  <a:gd name="T28" fmla="*/ 51 w 69"/>
                  <a:gd name="T29" fmla="*/ 54 h 49"/>
                  <a:gd name="T30" fmla="*/ 41 w 69"/>
                  <a:gd name="T31" fmla="*/ 57 h 49"/>
                  <a:gd name="T32" fmla="*/ 34 w 69"/>
                  <a:gd name="T33" fmla="*/ 59 h 49"/>
                  <a:gd name="T34" fmla="*/ 18 w 69"/>
                  <a:gd name="T35" fmla="*/ 62 h 49"/>
                  <a:gd name="T36" fmla="*/ 8 w 69"/>
                  <a:gd name="T37" fmla="*/ 68 h 49"/>
                  <a:gd name="T38" fmla="*/ 0 w 69"/>
                  <a:gd name="T39" fmla="*/ 68 h 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9"/>
                  <a:gd name="T61" fmla="*/ 0 h 49"/>
                  <a:gd name="T62" fmla="*/ 69 w 69"/>
                  <a:gd name="T63" fmla="*/ 49 h 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9" h="49">
                    <a:moveTo>
                      <a:pt x="0" y="48"/>
                    </a:moveTo>
                    <a:lnTo>
                      <a:pt x="2" y="34"/>
                    </a:lnTo>
                    <a:lnTo>
                      <a:pt x="20" y="10"/>
                    </a:lnTo>
                    <a:lnTo>
                      <a:pt x="26" y="2"/>
                    </a:lnTo>
                    <a:lnTo>
                      <a:pt x="28" y="0"/>
                    </a:lnTo>
                    <a:lnTo>
                      <a:pt x="34" y="4"/>
                    </a:lnTo>
                    <a:lnTo>
                      <a:pt x="36" y="10"/>
                    </a:lnTo>
                    <a:lnTo>
                      <a:pt x="38" y="14"/>
                    </a:lnTo>
                    <a:lnTo>
                      <a:pt x="44" y="14"/>
                    </a:lnTo>
                    <a:lnTo>
                      <a:pt x="52" y="14"/>
                    </a:lnTo>
                    <a:lnTo>
                      <a:pt x="60" y="14"/>
                    </a:lnTo>
                    <a:lnTo>
                      <a:pt x="68" y="20"/>
                    </a:lnTo>
                    <a:lnTo>
                      <a:pt x="68" y="26"/>
                    </a:lnTo>
                    <a:lnTo>
                      <a:pt x="64" y="34"/>
                    </a:lnTo>
                    <a:lnTo>
                      <a:pt x="54" y="38"/>
                    </a:lnTo>
                    <a:lnTo>
                      <a:pt x="44" y="40"/>
                    </a:lnTo>
                    <a:lnTo>
                      <a:pt x="34" y="42"/>
                    </a:lnTo>
                    <a:lnTo>
                      <a:pt x="18" y="44"/>
                    </a:lnTo>
                    <a:lnTo>
                      <a:pt x="8" y="48"/>
                    </a:lnTo>
                    <a:lnTo>
                      <a:pt x="0" y="48"/>
                    </a:lnTo>
                  </a:path>
                </a:pathLst>
              </a:custGeom>
              <a:solidFill>
                <a:schemeClr val="hlink"/>
              </a:solidFill>
              <a:ln w="12700" cap="rnd">
                <a:solidFill>
                  <a:schemeClr val="bg1"/>
                </a:solidFill>
                <a:round/>
                <a:headEnd/>
                <a:tailEnd/>
              </a:ln>
            </p:spPr>
            <p:txBody>
              <a:bodyPr/>
              <a:lstStyle/>
              <a:p>
                <a:endParaRPr lang="en-US"/>
              </a:p>
            </p:txBody>
          </p:sp>
          <p:sp>
            <p:nvSpPr>
              <p:cNvPr id="13681" name="Freeform 530"/>
              <p:cNvSpPr>
                <a:spLocks/>
              </p:cNvSpPr>
              <p:nvPr/>
            </p:nvSpPr>
            <p:spPr bwMode="ltGray">
              <a:xfrm>
                <a:off x="4373" y="971"/>
                <a:ext cx="111" cy="55"/>
              </a:xfrm>
              <a:custGeom>
                <a:avLst/>
                <a:gdLst>
                  <a:gd name="T0" fmla="*/ 2 w 111"/>
                  <a:gd name="T1" fmla="*/ 34 h 49"/>
                  <a:gd name="T2" fmla="*/ 0 w 111"/>
                  <a:gd name="T3" fmla="*/ 25 h 49"/>
                  <a:gd name="T4" fmla="*/ 12 w 111"/>
                  <a:gd name="T5" fmla="*/ 4 h 49"/>
                  <a:gd name="T6" fmla="*/ 14 w 111"/>
                  <a:gd name="T7" fmla="*/ 4 h 49"/>
                  <a:gd name="T8" fmla="*/ 16 w 111"/>
                  <a:gd name="T9" fmla="*/ 2 h 49"/>
                  <a:gd name="T10" fmla="*/ 18 w 111"/>
                  <a:gd name="T11" fmla="*/ 0 h 49"/>
                  <a:gd name="T12" fmla="*/ 24 w 111"/>
                  <a:gd name="T13" fmla="*/ 0 h 49"/>
                  <a:gd name="T14" fmla="*/ 28 w 111"/>
                  <a:gd name="T15" fmla="*/ 0 h 49"/>
                  <a:gd name="T16" fmla="*/ 30 w 111"/>
                  <a:gd name="T17" fmla="*/ 0 h 49"/>
                  <a:gd name="T18" fmla="*/ 34 w 111"/>
                  <a:gd name="T19" fmla="*/ 4 h 49"/>
                  <a:gd name="T20" fmla="*/ 36 w 111"/>
                  <a:gd name="T21" fmla="*/ 9 h 49"/>
                  <a:gd name="T22" fmla="*/ 38 w 111"/>
                  <a:gd name="T23" fmla="*/ 11 h 49"/>
                  <a:gd name="T24" fmla="*/ 40 w 111"/>
                  <a:gd name="T25" fmla="*/ 13 h 49"/>
                  <a:gd name="T26" fmla="*/ 46 w 111"/>
                  <a:gd name="T27" fmla="*/ 17 h 49"/>
                  <a:gd name="T28" fmla="*/ 46 w 111"/>
                  <a:gd name="T29" fmla="*/ 11 h 49"/>
                  <a:gd name="T30" fmla="*/ 48 w 111"/>
                  <a:gd name="T31" fmla="*/ 4 h 49"/>
                  <a:gd name="T32" fmla="*/ 52 w 111"/>
                  <a:gd name="T33" fmla="*/ 0 h 49"/>
                  <a:gd name="T34" fmla="*/ 56 w 111"/>
                  <a:gd name="T35" fmla="*/ 0 h 49"/>
                  <a:gd name="T36" fmla="*/ 64 w 111"/>
                  <a:gd name="T37" fmla="*/ 0 h 49"/>
                  <a:gd name="T38" fmla="*/ 64 w 111"/>
                  <a:gd name="T39" fmla="*/ 9 h 49"/>
                  <a:gd name="T40" fmla="*/ 68 w 111"/>
                  <a:gd name="T41" fmla="*/ 11 h 49"/>
                  <a:gd name="T42" fmla="*/ 74 w 111"/>
                  <a:gd name="T43" fmla="*/ 11 h 49"/>
                  <a:gd name="T44" fmla="*/ 78 w 111"/>
                  <a:gd name="T45" fmla="*/ 9 h 49"/>
                  <a:gd name="T46" fmla="*/ 86 w 111"/>
                  <a:gd name="T47" fmla="*/ 4 h 49"/>
                  <a:gd name="T48" fmla="*/ 90 w 111"/>
                  <a:gd name="T49" fmla="*/ 9 h 49"/>
                  <a:gd name="T50" fmla="*/ 92 w 111"/>
                  <a:gd name="T51" fmla="*/ 13 h 49"/>
                  <a:gd name="T52" fmla="*/ 98 w 111"/>
                  <a:gd name="T53" fmla="*/ 17 h 49"/>
                  <a:gd name="T54" fmla="*/ 104 w 111"/>
                  <a:gd name="T55" fmla="*/ 17 h 49"/>
                  <a:gd name="T56" fmla="*/ 108 w 111"/>
                  <a:gd name="T57" fmla="*/ 22 h 49"/>
                  <a:gd name="T58" fmla="*/ 110 w 111"/>
                  <a:gd name="T59" fmla="*/ 34 h 49"/>
                  <a:gd name="T60" fmla="*/ 102 w 111"/>
                  <a:gd name="T61" fmla="*/ 51 h 49"/>
                  <a:gd name="T62" fmla="*/ 86 w 111"/>
                  <a:gd name="T63" fmla="*/ 62 h 49"/>
                  <a:gd name="T64" fmla="*/ 82 w 111"/>
                  <a:gd name="T65" fmla="*/ 59 h 49"/>
                  <a:gd name="T66" fmla="*/ 78 w 111"/>
                  <a:gd name="T67" fmla="*/ 54 h 49"/>
                  <a:gd name="T68" fmla="*/ 76 w 111"/>
                  <a:gd name="T69" fmla="*/ 54 h 49"/>
                  <a:gd name="T70" fmla="*/ 72 w 111"/>
                  <a:gd name="T71" fmla="*/ 54 h 49"/>
                  <a:gd name="T72" fmla="*/ 68 w 111"/>
                  <a:gd name="T73" fmla="*/ 54 h 49"/>
                  <a:gd name="T74" fmla="*/ 64 w 111"/>
                  <a:gd name="T75" fmla="*/ 54 h 49"/>
                  <a:gd name="T76" fmla="*/ 62 w 111"/>
                  <a:gd name="T77" fmla="*/ 57 h 49"/>
                  <a:gd name="T78" fmla="*/ 60 w 111"/>
                  <a:gd name="T79" fmla="*/ 57 h 49"/>
                  <a:gd name="T80" fmla="*/ 56 w 111"/>
                  <a:gd name="T81" fmla="*/ 59 h 49"/>
                  <a:gd name="T82" fmla="*/ 52 w 111"/>
                  <a:gd name="T83" fmla="*/ 62 h 49"/>
                  <a:gd name="T84" fmla="*/ 48 w 111"/>
                  <a:gd name="T85" fmla="*/ 65 h 49"/>
                  <a:gd name="T86" fmla="*/ 40 w 111"/>
                  <a:gd name="T87" fmla="*/ 68 h 49"/>
                  <a:gd name="T88" fmla="*/ 32 w 111"/>
                  <a:gd name="T89" fmla="*/ 65 h 49"/>
                  <a:gd name="T90" fmla="*/ 26 w 111"/>
                  <a:gd name="T91" fmla="*/ 62 h 49"/>
                  <a:gd name="T92" fmla="*/ 18 w 111"/>
                  <a:gd name="T93" fmla="*/ 57 h 49"/>
                  <a:gd name="T94" fmla="*/ 14 w 111"/>
                  <a:gd name="T95" fmla="*/ 48 h 49"/>
                  <a:gd name="T96" fmla="*/ 6 w 111"/>
                  <a:gd name="T97" fmla="*/ 45 h 49"/>
                  <a:gd name="T98" fmla="*/ 4 w 111"/>
                  <a:gd name="T99" fmla="*/ 43 h 49"/>
                  <a:gd name="T100" fmla="*/ 2 w 111"/>
                  <a:gd name="T101" fmla="*/ 34 h 4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11"/>
                  <a:gd name="T154" fmla="*/ 0 h 49"/>
                  <a:gd name="T155" fmla="*/ 111 w 111"/>
                  <a:gd name="T156" fmla="*/ 49 h 4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11" h="49">
                    <a:moveTo>
                      <a:pt x="2" y="24"/>
                    </a:moveTo>
                    <a:lnTo>
                      <a:pt x="0" y="18"/>
                    </a:lnTo>
                    <a:lnTo>
                      <a:pt x="12" y="4"/>
                    </a:lnTo>
                    <a:lnTo>
                      <a:pt x="14" y="4"/>
                    </a:lnTo>
                    <a:lnTo>
                      <a:pt x="16" y="2"/>
                    </a:lnTo>
                    <a:lnTo>
                      <a:pt x="18" y="0"/>
                    </a:lnTo>
                    <a:lnTo>
                      <a:pt x="24" y="0"/>
                    </a:lnTo>
                    <a:lnTo>
                      <a:pt x="28" y="0"/>
                    </a:lnTo>
                    <a:lnTo>
                      <a:pt x="30" y="0"/>
                    </a:lnTo>
                    <a:lnTo>
                      <a:pt x="34" y="4"/>
                    </a:lnTo>
                    <a:lnTo>
                      <a:pt x="36" y="6"/>
                    </a:lnTo>
                    <a:lnTo>
                      <a:pt x="38" y="8"/>
                    </a:lnTo>
                    <a:lnTo>
                      <a:pt x="40" y="10"/>
                    </a:lnTo>
                    <a:lnTo>
                      <a:pt x="46" y="12"/>
                    </a:lnTo>
                    <a:lnTo>
                      <a:pt x="46" y="8"/>
                    </a:lnTo>
                    <a:lnTo>
                      <a:pt x="48" y="4"/>
                    </a:lnTo>
                    <a:lnTo>
                      <a:pt x="52" y="0"/>
                    </a:lnTo>
                    <a:lnTo>
                      <a:pt x="56" y="0"/>
                    </a:lnTo>
                    <a:lnTo>
                      <a:pt x="64" y="0"/>
                    </a:lnTo>
                    <a:lnTo>
                      <a:pt x="64" y="6"/>
                    </a:lnTo>
                    <a:lnTo>
                      <a:pt x="68" y="8"/>
                    </a:lnTo>
                    <a:lnTo>
                      <a:pt x="74" y="8"/>
                    </a:lnTo>
                    <a:lnTo>
                      <a:pt x="78" y="6"/>
                    </a:lnTo>
                    <a:lnTo>
                      <a:pt x="86" y="4"/>
                    </a:lnTo>
                    <a:lnTo>
                      <a:pt x="90" y="6"/>
                    </a:lnTo>
                    <a:lnTo>
                      <a:pt x="92" y="10"/>
                    </a:lnTo>
                    <a:lnTo>
                      <a:pt x="98" y="12"/>
                    </a:lnTo>
                    <a:lnTo>
                      <a:pt x="104" y="12"/>
                    </a:lnTo>
                    <a:lnTo>
                      <a:pt x="108" y="16"/>
                    </a:lnTo>
                    <a:lnTo>
                      <a:pt x="110" y="24"/>
                    </a:lnTo>
                    <a:lnTo>
                      <a:pt x="102" y="36"/>
                    </a:lnTo>
                    <a:lnTo>
                      <a:pt x="86" y="44"/>
                    </a:lnTo>
                    <a:lnTo>
                      <a:pt x="82" y="42"/>
                    </a:lnTo>
                    <a:lnTo>
                      <a:pt x="78" y="38"/>
                    </a:lnTo>
                    <a:lnTo>
                      <a:pt x="76" y="38"/>
                    </a:lnTo>
                    <a:lnTo>
                      <a:pt x="72" y="38"/>
                    </a:lnTo>
                    <a:lnTo>
                      <a:pt x="68" y="38"/>
                    </a:lnTo>
                    <a:lnTo>
                      <a:pt x="64" y="38"/>
                    </a:lnTo>
                    <a:lnTo>
                      <a:pt x="62" y="40"/>
                    </a:lnTo>
                    <a:lnTo>
                      <a:pt x="60" y="40"/>
                    </a:lnTo>
                    <a:lnTo>
                      <a:pt x="56" y="42"/>
                    </a:lnTo>
                    <a:lnTo>
                      <a:pt x="52" y="44"/>
                    </a:lnTo>
                    <a:lnTo>
                      <a:pt x="48" y="46"/>
                    </a:lnTo>
                    <a:lnTo>
                      <a:pt x="40" y="48"/>
                    </a:lnTo>
                    <a:lnTo>
                      <a:pt x="32" y="46"/>
                    </a:lnTo>
                    <a:lnTo>
                      <a:pt x="26" y="44"/>
                    </a:lnTo>
                    <a:lnTo>
                      <a:pt x="18" y="40"/>
                    </a:lnTo>
                    <a:lnTo>
                      <a:pt x="14" y="34"/>
                    </a:lnTo>
                    <a:lnTo>
                      <a:pt x="6" y="32"/>
                    </a:lnTo>
                    <a:lnTo>
                      <a:pt x="4" y="30"/>
                    </a:lnTo>
                    <a:lnTo>
                      <a:pt x="2" y="24"/>
                    </a:lnTo>
                  </a:path>
                </a:pathLst>
              </a:custGeom>
              <a:solidFill>
                <a:schemeClr val="hlink"/>
              </a:solidFill>
              <a:ln w="12700" cap="rnd">
                <a:solidFill>
                  <a:schemeClr val="bg1"/>
                </a:solidFill>
                <a:round/>
                <a:headEnd/>
                <a:tailEnd/>
              </a:ln>
            </p:spPr>
            <p:txBody>
              <a:bodyPr/>
              <a:lstStyle/>
              <a:p>
                <a:endParaRPr lang="en-US"/>
              </a:p>
            </p:txBody>
          </p:sp>
          <p:sp>
            <p:nvSpPr>
              <p:cNvPr id="13682" name="Freeform 531"/>
              <p:cNvSpPr>
                <a:spLocks/>
              </p:cNvSpPr>
              <p:nvPr/>
            </p:nvSpPr>
            <p:spPr bwMode="ltGray">
              <a:xfrm>
                <a:off x="4497" y="991"/>
                <a:ext cx="69" cy="31"/>
              </a:xfrm>
              <a:custGeom>
                <a:avLst/>
                <a:gdLst>
                  <a:gd name="T0" fmla="*/ 0 w 69"/>
                  <a:gd name="T1" fmla="*/ 7 h 27"/>
                  <a:gd name="T2" fmla="*/ 4 w 69"/>
                  <a:gd name="T3" fmla="*/ 0 h 27"/>
                  <a:gd name="T4" fmla="*/ 40 w 69"/>
                  <a:gd name="T5" fmla="*/ 9 h 27"/>
                  <a:gd name="T6" fmla="*/ 44 w 69"/>
                  <a:gd name="T7" fmla="*/ 7 h 27"/>
                  <a:gd name="T8" fmla="*/ 50 w 69"/>
                  <a:gd name="T9" fmla="*/ 2 h 27"/>
                  <a:gd name="T10" fmla="*/ 54 w 69"/>
                  <a:gd name="T11" fmla="*/ 2 h 27"/>
                  <a:gd name="T12" fmla="*/ 56 w 69"/>
                  <a:gd name="T13" fmla="*/ 9 h 27"/>
                  <a:gd name="T14" fmla="*/ 64 w 69"/>
                  <a:gd name="T15" fmla="*/ 11 h 27"/>
                  <a:gd name="T16" fmla="*/ 68 w 69"/>
                  <a:gd name="T17" fmla="*/ 18 h 27"/>
                  <a:gd name="T18" fmla="*/ 68 w 69"/>
                  <a:gd name="T19" fmla="*/ 24 h 27"/>
                  <a:gd name="T20" fmla="*/ 62 w 69"/>
                  <a:gd name="T21" fmla="*/ 33 h 27"/>
                  <a:gd name="T22" fmla="*/ 54 w 69"/>
                  <a:gd name="T23" fmla="*/ 37 h 27"/>
                  <a:gd name="T24" fmla="*/ 48 w 69"/>
                  <a:gd name="T25" fmla="*/ 39 h 27"/>
                  <a:gd name="T26" fmla="*/ 40 w 69"/>
                  <a:gd name="T27" fmla="*/ 39 h 27"/>
                  <a:gd name="T28" fmla="*/ 28 w 69"/>
                  <a:gd name="T29" fmla="*/ 37 h 27"/>
                  <a:gd name="T30" fmla="*/ 20 w 69"/>
                  <a:gd name="T31" fmla="*/ 28 h 27"/>
                  <a:gd name="T32" fmla="*/ 8 w 69"/>
                  <a:gd name="T33" fmla="*/ 18 h 27"/>
                  <a:gd name="T34" fmla="*/ 0 w 69"/>
                  <a:gd name="T35" fmla="*/ 7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9"/>
                  <a:gd name="T55" fmla="*/ 0 h 27"/>
                  <a:gd name="T56" fmla="*/ 69 w 69"/>
                  <a:gd name="T57" fmla="*/ 27 h 2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9" h="27">
                    <a:moveTo>
                      <a:pt x="0" y="4"/>
                    </a:moveTo>
                    <a:lnTo>
                      <a:pt x="4" y="0"/>
                    </a:lnTo>
                    <a:lnTo>
                      <a:pt x="40" y="6"/>
                    </a:lnTo>
                    <a:lnTo>
                      <a:pt x="44" y="4"/>
                    </a:lnTo>
                    <a:lnTo>
                      <a:pt x="50" y="2"/>
                    </a:lnTo>
                    <a:lnTo>
                      <a:pt x="54" y="2"/>
                    </a:lnTo>
                    <a:lnTo>
                      <a:pt x="56" y="6"/>
                    </a:lnTo>
                    <a:lnTo>
                      <a:pt x="64" y="8"/>
                    </a:lnTo>
                    <a:lnTo>
                      <a:pt x="68" y="12"/>
                    </a:lnTo>
                    <a:lnTo>
                      <a:pt x="68" y="16"/>
                    </a:lnTo>
                    <a:lnTo>
                      <a:pt x="62" y="22"/>
                    </a:lnTo>
                    <a:lnTo>
                      <a:pt x="54" y="24"/>
                    </a:lnTo>
                    <a:lnTo>
                      <a:pt x="48" y="26"/>
                    </a:lnTo>
                    <a:lnTo>
                      <a:pt x="40" y="26"/>
                    </a:lnTo>
                    <a:lnTo>
                      <a:pt x="28" y="24"/>
                    </a:lnTo>
                    <a:lnTo>
                      <a:pt x="20" y="18"/>
                    </a:lnTo>
                    <a:lnTo>
                      <a:pt x="8" y="12"/>
                    </a:lnTo>
                    <a:lnTo>
                      <a:pt x="0" y="4"/>
                    </a:lnTo>
                  </a:path>
                </a:pathLst>
              </a:custGeom>
              <a:solidFill>
                <a:schemeClr val="hlink"/>
              </a:solidFill>
              <a:ln w="12700" cap="rnd">
                <a:solidFill>
                  <a:schemeClr val="bg1"/>
                </a:solidFill>
                <a:round/>
                <a:headEnd/>
                <a:tailEnd/>
              </a:ln>
            </p:spPr>
            <p:txBody>
              <a:bodyPr/>
              <a:lstStyle/>
              <a:p>
                <a:endParaRPr lang="en-US"/>
              </a:p>
            </p:txBody>
          </p:sp>
          <p:sp>
            <p:nvSpPr>
              <p:cNvPr id="13683" name="Freeform 532"/>
              <p:cNvSpPr>
                <a:spLocks/>
              </p:cNvSpPr>
              <p:nvPr/>
            </p:nvSpPr>
            <p:spPr bwMode="ltGray">
              <a:xfrm>
                <a:off x="4436" y="1029"/>
                <a:ext cx="50" cy="35"/>
              </a:xfrm>
              <a:custGeom>
                <a:avLst/>
                <a:gdLst>
                  <a:gd name="T0" fmla="*/ 47 w 51"/>
                  <a:gd name="T1" fmla="*/ 43 h 31"/>
                  <a:gd name="T2" fmla="*/ 0 w 51"/>
                  <a:gd name="T3" fmla="*/ 43 h 31"/>
                  <a:gd name="T4" fmla="*/ 0 w 51"/>
                  <a:gd name="T5" fmla="*/ 9 h 31"/>
                  <a:gd name="T6" fmla="*/ 2 w 51"/>
                  <a:gd name="T7" fmla="*/ 0 h 31"/>
                  <a:gd name="T8" fmla="*/ 8 w 51"/>
                  <a:gd name="T9" fmla="*/ 2 h 31"/>
                  <a:gd name="T10" fmla="*/ 14 w 51"/>
                  <a:gd name="T11" fmla="*/ 11 h 31"/>
                  <a:gd name="T12" fmla="*/ 22 w 51"/>
                  <a:gd name="T13" fmla="*/ 18 h 31"/>
                  <a:gd name="T14" fmla="*/ 29 w 51"/>
                  <a:gd name="T15" fmla="*/ 20 h 31"/>
                  <a:gd name="T16" fmla="*/ 39 w 51"/>
                  <a:gd name="T17" fmla="*/ 29 h 31"/>
                  <a:gd name="T18" fmla="*/ 47 w 51"/>
                  <a:gd name="T19" fmla="*/ 43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31"/>
                  <a:gd name="T32" fmla="*/ 51 w 51"/>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31">
                    <a:moveTo>
                      <a:pt x="50" y="30"/>
                    </a:moveTo>
                    <a:lnTo>
                      <a:pt x="0" y="30"/>
                    </a:lnTo>
                    <a:lnTo>
                      <a:pt x="0" y="6"/>
                    </a:lnTo>
                    <a:lnTo>
                      <a:pt x="2" y="0"/>
                    </a:lnTo>
                    <a:lnTo>
                      <a:pt x="8" y="2"/>
                    </a:lnTo>
                    <a:lnTo>
                      <a:pt x="14" y="8"/>
                    </a:lnTo>
                    <a:lnTo>
                      <a:pt x="22" y="12"/>
                    </a:lnTo>
                    <a:lnTo>
                      <a:pt x="32" y="14"/>
                    </a:lnTo>
                    <a:lnTo>
                      <a:pt x="42" y="20"/>
                    </a:lnTo>
                    <a:lnTo>
                      <a:pt x="50" y="30"/>
                    </a:lnTo>
                  </a:path>
                </a:pathLst>
              </a:custGeom>
              <a:solidFill>
                <a:schemeClr val="hlink"/>
              </a:solidFill>
              <a:ln w="12700" cap="rnd">
                <a:solidFill>
                  <a:schemeClr val="bg1"/>
                </a:solidFill>
                <a:round/>
                <a:headEnd/>
                <a:tailEnd/>
              </a:ln>
            </p:spPr>
            <p:txBody>
              <a:bodyPr/>
              <a:lstStyle/>
              <a:p>
                <a:endParaRPr lang="en-US"/>
              </a:p>
            </p:txBody>
          </p:sp>
        </p:grpSp>
        <p:sp>
          <p:nvSpPr>
            <p:cNvPr id="13402" name="Freeform 533"/>
            <p:cNvSpPr>
              <a:spLocks/>
            </p:cNvSpPr>
            <p:nvPr/>
          </p:nvSpPr>
          <p:spPr bwMode="ltGray">
            <a:xfrm>
              <a:off x="2861" y="2087"/>
              <a:ext cx="318" cy="162"/>
            </a:xfrm>
            <a:custGeom>
              <a:avLst/>
              <a:gdLst>
                <a:gd name="T0" fmla="*/ 293 w 319"/>
                <a:gd name="T1" fmla="*/ 95 h 145"/>
                <a:gd name="T2" fmla="*/ 295 w 319"/>
                <a:gd name="T3" fmla="*/ 82 h 145"/>
                <a:gd name="T4" fmla="*/ 279 w 319"/>
                <a:gd name="T5" fmla="*/ 67 h 145"/>
                <a:gd name="T6" fmla="*/ 265 w 319"/>
                <a:gd name="T7" fmla="*/ 45 h 145"/>
                <a:gd name="T8" fmla="*/ 245 w 319"/>
                <a:gd name="T9" fmla="*/ 45 h 145"/>
                <a:gd name="T10" fmla="*/ 221 w 319"/>
                <a:gd name="T11" fmla="*/ 61 h 145"/>
                <a:gd name="T12" fmla="*/ 207 w 319"/>
                <a:gd name="T13" fmla="*/ 53 h 145"/>
                <a:gd name="T14" fmla="*/ 197 w 319"/>
                <a:gd name="T15" fmla="*/ 59 h 145"/>
                <a:gd name="T16" fmla="*/ 161 w 319"/>
                <a:gd name="T17" fmla="*/ 42 h 145"/>
                <a:gd name="T18" fmla="*/ 152 w 319"/>
                <a:gd name="T19" fmla="*/ 31 h 145"/>
                <a:gd name="T20" fmla="*/ 148 w 319"/>
                <a:gd name="T21" fmla="*/ 20 h 145"/>
                <a:gd name="T22" fmla="*/ 122 w 319"/>
                <a:gd name="T23" fmla="*/ 13 h 145"/>
                <a:gd name="T24" fmla="*/ 104 w 319"/>
                <a:gd name="T25" fmla="*/ 22 h 145"/>
                <a:gd name="T26" fmla="*/ 86 w 319"/>
                <a:gd name="T27" fmla="*/ 39 h 145"/>
                <a:gd name="T28" fmla="*/ 52 w 319"/>
                <a:gd name="T29" fmla="*/ 31 h 145"/>
                <a:gd name="T30" fmla="*/ 34 w 319"/>
                <a:gd name="T31" fmla="*/ 4 h 145"/>
                <a:gd name="T32" fmla="*/ 22 w 319"/>
                <a:gd name="T33" fmla="*/ 0 h 145"/>
                <a:gd name="T34" fmla="*/ 12 w 319"/>
                <a:gd name="T35" fmla="*/ 2 h 145"/>
                <a:gd name="T36" fmla="*/ 14 w 319"/>
                <a:gd name="T37" fmla="*/ 13 h 145"/>
                <a:gd name="T38" fmla="*/ 10 w 319"/>
                <a:gd name="T39" fmla="*/ 25 h 145"/>
                <a:gd name="T40" fmla="*/ 12 w 319"/>
                <a:gd name="T41" fmla="*/ 42 h 145"/>
                <a:gd name="T42" fmla="*/ 28 w 319"/>
                <a:gd name="T43" fmla="*/ 39 h 145"/>
                <a:gd name="T44" fmla="*/ 50 w 319"/>
                <a:gd name="T45" fmla="*/ 34 h 145"/>
                <a:gd name="T46" fmla="*/ 52 w 319"/>
                <a:gd name="T47" fmla="*/ 50 h 145"/>
                <a:gd name="T48" fmla="*/ 32 w 319"/>
                <a:gd name="T49" fmla="*/ 56 h 145"/>
                <a:gd name="T50" fmla="*/ 26 w 319"/>
                <a:gd name="T51" fmla="*/ 56 h 145"/>
                <a:gd name="T52" fmla="*/ 16 w 319"/>
                <a:gd name="T53" fmla="*/ 53 h 145"/>
                <a:gd name="T54" fmla="*/ 4 w 319"/>
                <a:gd name="T55" fmla="*/ 84 h 145"/>
                <a:gd name="T56" fmla="*/ 10 w 319"/>
                <a:gd name="T57" fmla="*/ 95 h 145"/>
                <a:gd name="T58" fmla="*/ 16 w 319"/>
                <a:gd name="T59" fmla="*/ 78 h 145"/>
                <a:gd name="T60" fmla="*/ 14 w 319"/>
                <a:gd name="T61" fmla="*/ 106 h 145"/>
                <a:gd name="T62" fmla="*/ 0 w 319"/>
                <a:gd name="T63" fmla="*/ 106 h 145"/>
                <a:gd name="T64" fmla="*/ 16 w 319"/>
                <a:gd name="T65" fmla="*/ 120 h 145"/>
                <a:gd name="T66" fmla="*/ 22 w 319"/>
                <a:gd name="T67" fmla="*/ 142 h 145"/>
                <a:gd name="T68" fmla="*/ 18 w 319"/>
                <a:gd name="T69" fmla="*/ 156 h 145"/>
                <a:gd name="T70" fmla="*/ 32 w 319"/>
                <a:gd name="T71" fmla="*/ 151 h 145"/>
                <a:gd name="T72" fmla="*/ 40 w 319"/>
                <a:gd name="T73" fmla="*/ 164 h 145"/>
                <a:gd name="T74" fmla="*/ 54 w 319"/>
                <a:gd name="T75" fmla="*/ 181 h 145"/>
                <a:gd name="T76" fmla="*/ 72 w 319"/>
                <a:gd name="T77" fmla="*/ 179 h 145"/>
                <a:gd name="T78" fmla="*/ 88 w 319"/>
                <a:gd name="T79" fmla="*/ 168 h 145"/>
                <a:gd name="T80" fmla="*/ 106 w 319"/>
                <a:gd name="T81" fmla="*/ 192 h 145"/>
                <a:gd name="T82" fmla="*/ 142 w 319"/>
                <a:gd name="T83" fmla="*/ 173 h 145"/>
                <a:gd name="T84" fmla="*/ 159 w 319"/>
                <a:gd name="T85" fmla="*/ 177 h 145"/>
                <a:gd name="T86" fmla="*/ 235 w 319"/>
                <a:gd name="T87" fmla="*/ 192 h 145"/>
                <a:gd name="T88" fmla="*/ 315 w 319"/>
                <a:gd name="T89" fmla="*/ 164 h 145"/>
                <a:gd name="T90" fmla="*/ 299 w 319"/>
                <a:gd name="T91" fmla="*/ 104 h 14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19"/>
                <a:gd name="T139" fmla="*/ 0 h 145"/>
                <a:gd name="T140" fmla="*/ 319 w 319"/>
                <a:gd name="T141" fmla="*/ 145 h 14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19" h="145">
                  <a:moveTo>
                    <a:pt x="302" y="74"/>
                  </a:moveTo>
                  <a:lnTo>
                    <a:pt x="296" y="68"/>
                  </a:lnTo>
                  <a:lnTo>
                    <a:pt x="298" y="62"/>
                  </a:lnTo>
                  <a:lnTo>
                    <a:pt x="298" y="58"/>
                  </a:lnTo>
                  <a:lnTo>
                    <a:pt x="284" y="52"/>
                  </a:lnTo>
                  <a:lnTo>
                    <a:pt x="282" y="48"/>
                  </a:lnTo>
                  <a:lnTo>
                    <a:pt x="276" y="40"/>
                  </a:lnTo>
                  <a:lnTo>
                    <a:pt x="268" y="32"/>
                  </a:lnTo>
                  <a:lnTo>
                    <a:pt x="262" y="34"/>
                  </a:lnTo>
                  <a:lnTo>
                    <a:pt x="248" y="32"/>
                  </a:lnTo>
                  <a:lnTo>
                    <a:pt x="238" y="42"/>
                  </a:lnTo>
                  <a:lnTo>
                    <a:pt x="224" y="44"/>
                  </a:lnTo>
                  <a:lnTo>
                    <a:pt x="214" y="38"/>
                  </a:lnTo>
                  <a:lnTo>
                    <a:pt x="210" y="38"/>
                  </a:lnTo>
                  <a:lnTo>
                    <a:pt x="208" y="40"/>
                  </a:lnTo>
                  <a:lnTo>
                    <a:pt x="200" y="42"/>
                  </a:lnTo>
                  <a:lnTo>
                    <a:pt x="180" y="36"/>
                  </a:lnTo>
                  <a:lnTo>
                    <a:pt x="164" y="30"/>
                  </a:lnTo>
                  <a:lnTo>
                    <a:pt x="164" y="22"/>
                  </a:lnTo>
                  <a:lnTo>
                    <a:pt x="152" y="22"/>
                  </a:lnTo>
                  <a:lnTo>
                    <a:pt x="148" y="20"/>
                  </a:lnTo>
                  <a:lnTo>
                    <a:pt x="148" y="14"/>
                  </a:lnTo>
                  <a:lnTo>
                    <a:pt x="140" y="14"/>
                  </a:lnTo>
                  <a:lnTo>
                    <a:pt x="122" y="10"/>
                  </a:lnTo>
                  <a:lnTo>
                    <a:pt x="116" y="12"/>
                  </a:lnTo>
                  <a:lnTo>
                    <a:pt x="104" y="16"/>
                  </a:lnTo>
                  <a:lnTo>
                    <a:pt x="92" y="24"/>
                  </a:lnTo>
                  <a:lnTo>
                    <a:pt x="86" y="28"/>
                  </a:lnTo>
                  <a:lnTo>
                    <a:pt x="74" y="26"/>
                  </a:lnTo>
                  <a:lnTo>
                    <a:pt x="52" y="22"/>
                  </a:lnTo>
                  <a:lnTo>
                    <a:pt x="38" y="18"/>
                  </a:lnTo>
                  <a:lnTo>
                    <a:pt x="34" y="4"/>
                  </a:lnTo>
                  <a:lnTo>
                    <a:pt x="28" y="2"/>
                  </a:lnTo>
                  <a:lnTo>
                    <a:pt x="22" y="0"/>
                  </a:lnTo>
                  <a:lnTo>
                    <a:pt x="16" y="0"/>
                  </a:lnTo>
                  <a:lnTo>
                    <a:pt x="12" y="2"/>
                  </a:lnTo>
                  <a:lnTo>
                    <a:pt x="12" y="8"/>
                  </a:lnTo>
                  <a:lnTo>
                    <a:pt x="14" y="10"/>
                  </a:lnTo>
                  <a:lnTo>
                    <a:pt x="14" y="14"/>
                  </a:lnTo>
                  <a:lnTo>
                    <a:pt x="10" y="18"/>
                  </a:lnTo>
                  <a:lnTo>
                    <a:pt x="8" y="26"/>
                  </a:lnTo>
                  <a:lnTo>
                    <a:pt x="12" y="30"/>
                  </a:lnTo>
                  <a:lnTo>
                    <a:pt x="14" y="34"/>
                  </a:lnTo>
                  <a:lnTo>
                    <a:pt x="28" y="28"/>
                  </a:lnTo>
                  <a:lnTo>
                    <a:pt x="44" y="26"/>
                  </a:lnTo>
                  <a:lnTo>
                    <a:pt x="50" y="24"/>
                  </a:lnTo>
                  <a:lnTo>
                    <a:pt x="58" y="32"/>
                  </a:lnTo>
                  <a:lnTo>
                    <a:pt x="52" y="36"/>
                  </a:lnTo>
                  <a:lnTo>
                    <a:pt x="42" y="42"/>
                  </a:lnTo>
                  <a:lnTo>
                    <a:pt x="32" y="40"/>
                  </a:lnTo>
                  <a:lnTo>
                    <a:pt x="28" y="34"/>
                  </a:lnTo>
                  <a:lnTo>
                    <a:pt x="26" y="40"/>
                  </a:lnTo>
                  <a:lnTo>
                    <a:pt x="22" y="38"/>
                  </a:lnTo>
                  <a:lnTo>
                    <a:pt x="16" y="38"/>
                  </a:lnTo>
                  <a:lnTo>
                    <a:pt x="8" y="50"/>
                  </a:lnTo>
                  <a:lnTo>
                    <a:pt x="4" y="60"/>
                  </a:lnTo>
                  <a:lnTo>
                    <a:pt x="2" y="64"/>
                  </a:lnTo>
                  <a:lnTo>
                    <a:pt x="10" y="68"/>
                  </a:lnTo>
                  <a:lnTo>
                    <a:pt x="8" y="58"/>
                  </a:lnTo>
                  <a:lnTo>
                    <a:pt x="16" y="56"/>
                  </a:lnTo>
                  <a:lnTo>
                    <a:pt x="16" y="64"/>
                  </a:lnTo>
                  <a:lnTo>
                    <a:pt x="14" y="76"/>
                  </a:lnTo>
                  <a:lnTo>
                    <a:pt x="6" y="74"/>
                  </a:lnTo>
                  <a:lnTo>
                    <a:pt x="0" y="76"/>
                  </a:lnTo>
                  <a:lnTo>
                    <a:pt x="6" y="84"/>
                  </a:lnTo>
                  <a:lnTo>
                    <a:pt x="16" y="86"/>
                  </a:lnTo>
                  <a:lnTo>
                    <a:pt x="18" y="98"/>
                  </a:lnTo>
                  <a:lnTo>
                    <a:pt x="22" y="102"/>
                  </a:lnTo>
                  <a:lnTo>
                    <a:pt x="20" y="108"/>
                  </a:lnTo>
                  <a:lnTo>
                    <a:pt x="18" y="112"/>
                  </a:lnTo>
                  <a:lnTo>
                    <a:pt x="24" y="114"/>
                  </a:lnTo>
                  <a:lnTo>
                    <a:pt x="32" y="108"/>
                  </a:lnTo>
                  <a:lnTo>
                    <a:pt x="30" y="116"/>
                  </a:lnTo>
                  <a:lnTo>
                    <a:pt x="40" y="118"/>
                  </a:lnTo>
                  <a:lnTo>
                    <a:pt x="46" y="122"/>
                  </a:lnTo>
                  <a:lnTo>
                    <a:pt x="54" y="130"/>
                  </a:lnTo>
                  <a:lnTo>
                    <a:pt x="62" y="128"/>
                  </a:lnTo>
                  <a:lnTo>
                    <a:pt x="72" y="128"/>
                  </a:lnTo>
                  <a:lnTo>
                    <a:pt x="74" y="118"/>
                  </a:lnTo>
                  <a:lnTo>
                    <a:pt x="88" y="120"/>
                  </a:lnTo>
                  <a:lnTo>
                    <a:pt x="102" y="130"/>
                  </a:lnTo>
                  <a:lnTo>
                    <a:pt x="106" y="138"/>
                  </a:lnTo>
                  <a:lnTo>
                    <a:pt x="130" y="136"/>
                  </a:lnTo>
                  <a:lnTo>
                    <a:pt x="142" y="124"/>
                  </a:lnTo>
                  <a:lnTo>
                    <a:pt x="148" y="128"/>
                  </a:lnTo>
                  <a:lnTo>
                    <a:pt x="160" y="126"/>
                  </a:lnTo>
                  <a:lnTo>
                    <a:pt x="162" y="134"/>
                  </a:lnTo>
                  <a:lnTo>
                    <a:pt x="238" y="138"/>
                  </a:lnTo>
                  <a:lnTo>
                    <a:pt x="288" y="144"/>
                  </a:lnTo>
                  <a:lnTo>
                    <a:pt x="318" y="118"/>
                  </a:lnTo>
                  <a:lnTo>
                    <a:pt x="300" y="86"/>
                  </a:lnTo>
                  <a:lnTo>
                    <a:pt x="302" y="74"/>
                  </a:lnTo>
                </a:path>
              </a:pathLst>
            </a:custGeom>
            <a:solidFill>
              <a:schemeClr val="hlink"/>
            </a:solidFill>
            <a:ln w="12700" cap="rnd">
              <a:solidFill>
                <a:schemeClr val="bg1"/>
              </a:solidFill>
              <a:round/>
              <a:headEnd/>
              <a:tailEnd/>
            </a:ln>
          </p:spPr>
          <p:txBody>
            <a:bodyPr/>
            <a:lstStyle/>
            <a:p>
              <a:endParaRPr lang="en-US"/>
            </a:p>
          </p:txBody>
        </p:sp>
        <p:sp>
          <p:nvSpPr>
            <p:cNvPr id="13403" name="Freeform 534"/>
            <p:cNvSpPr>
              <a:spLocks/>
            </p:cNvSpPr>
            <p:nvPr/>
          </p:nvSpPr>
          <p:spPr bwMode="ltGray">
            <a:xfrm>
              <a:off x="3014" y="2221"/>
              <a:ext cx="111" cy="118"/>
            </a:xfrm>
            <a:custGeom>
              <a:avLst/>
              <a:gdLst>
                <a:gd name="T0" fmla="*/ 110 w 111"/>
                <a:gd name="T1" fmla="*/ 17 h 105"/>
                <a:gd name="T2" fmla="*/ 104 w 111"/>
                <a:gd name="T3" fmla="*/ 2 h 105"/>
                <a:gd name="T4" fmla="*/ 78 w 111"/>
                <a:gd name="T5" fmla="*/ 2 h 105"/>
                <a:gd name="T6" fmla="*/ 64 w 111"/>
                <a:gd name="T7" fmla="*/ 4 h 105"/>
                <a:gd name="T8" fmla="*/ 56 w 111"/>
                <a:gd name="T9" fmla="*/ 0 h 105"/>
                <a:gd name="T10" fmla="*/ 34 w 111"/>
                <a:gd name="T11" fmla="*/ 0 h 105"/>
                <a:gd name="T12" fmla="*/ 24 w 111"/>
                <a:gd name="T13" fmla="*/ 4 h 105"/>
                <a:gd name="T14" fmla="*/ 18 w 111"/>
                <a:gd name="T15" fmla="*/ 4 h 105"/>
                <a:gd name="T16" fmla="*/ 10 w 111"/>
                <a:gd name="T17" fmla="*/ 13 h 105"/>
                <a:gd name="T18" fmla="*/ 4 w 111"/>
                <a:gd name="T19" fmla="*/ 22 h 105"/>
                <a:gd name="T20" fmla="*/ 4 w 111"/>
                <a:gd name="T21" fmla="*/ 37 h 105"/>
                <a:gd name="T22" fmla="*/ 6 w 111"/>
                <a:gd name="T23" fmla="*/ 54 h 105"/>
                <a:gd name="T24" fmla="*/ 4 w 111"/>
                <a:gd name="T25" fmla="*/ 78 h 105"/>
                <a:gd name="T26" fmla="*/ 0 w 111"/>
                <a:gd name="T27" fmla="*/ 105 h 105"/>
                <a:gd name="T28" fmla="*/ 12 w 111"/>
                <a:gd name="T29" fmla="*/ 147 h 105"/>
                <a:gd name="T30" fmla="*/ 94 w 111"/>
                <a:gd name="T31" fmla="*/ 91 h 105"/>
                <a:gd name="T32" fmla="*/ 110 w 111"/>
                <a:gd name="T33" fmla="*/ 17 h 10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1"/>
                <a:gd name="T52" fmla="*/ 0 h 105"/>
                <a:gd name="T53" fmla="*/ 111 w 111"/>
                <a:gd name="T54" fmla="*/ 105 h 10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1" h="105">
                  <a:moveTo>
                    <a:pt x="110" y="12"/>
                  </a:moveTo>
                  <a:lnTo>
                    <a:pt x="104" y="2"/>
                  </a:lnTo>
                  <a:lnTo>
                    <a:pt x="78" y="2"/>
                  </a:lnTo>
                  <a:lnTo>
                    <a:pt x="64" y="4"/>
                  </a:lnTo>
                  <a:lnTo>
                    <a:pt x="56" y="0"/>
                  </a:lnTo>
                  <a:lnTo>
                    <a:pt x="34" y="0"/>
                  </a:lnTo>
                  <a:lnTo>
                    <a:pt x="24" y="4"/>
                  </a:lnTo>
                  <a:lnTo>
                    <a:pt x="18" y="4"/>
                  </a:lnTo>
                  <a:lnTo>
                    <a:pt x="10" y="10"/>
                  </a:lnTo>
                  <a:lnTo>
                    <a:pt x="4" y="16"/>
                  </a:lnTo>
                  <a:lnTo>
                    <a:pt x="4" y="26"/>
                  </a:lnTo>
                  <a:lnTo>
                    <a:pt x="6" y="38"/>
                  </a:lnTo>
                  <a:lnTo>
                    <a:pt x="4" y="54"/>
                  </a:lnTo>
                  <a:lnTo>
                    <a:pt x="0" y="74"/>
                  </a:lnTo>
                  <a:lnTo>
                    <a:pt x="12" y="104"/>
                  </a:lnTo>
                  <a:lnTo>
                    <a:pt x="94" y="64"/>
                  </a:lnTo>
                  <a:lnTo>
                    <a:pt x="110" y="12"/>
                  </a:lnTo>
                </a:path>
              </a:pathLst>
            </a:custGeom>
            <a:solidFill>
              <a:schemeClr val="hlink"/>
            </a:solidFill>
            <a:ln w="12700" cap="rnd">
              <a:solidFill>
                <a:schemeClr val="bg1"/>
              </a:solidFill>
              <a:round/>
              <a:headEnd/>
              <a:tailEnd/>
            </a:ln>
          </p:spPr>
          <p:txBody>
            <a:bodyPr/>
            <a:lstStyle/>
            <a:p>
              <a:endParaRPr lang="en-US"/>
            </a:p>
          </p:txBody>
        </p:sp>
        <p:sp>
          <p:nvSpPr>
            <p:cNvPr id="13404" name="Freeform 535"/>
            <p:cNvSpPr>
              <a:spLocks/>
            </p:cNvSpPr>
            <p:nvPr/>
          </p:nvSpPr>
          <p:spPr bwMode="ltGray">
            <a:xfrm>
              <a:off x="2971" y="2306"/>
              <a:ext cx="52" cy="118"/>
            </a:xfrm>
            <a:custGeom>
              <a:avLst/>
              <a:gdLst>
                <a:gd name="T0" fmla="*/ 33 w 53"/>
                <a:gd name="T1" fmla="*/ 2 h 105"/>
                <a:gd name="T2" fmla="*/ 27 w 53"/>
                <a:gd name="T3" fmla="*/ 9 h 105"/>
                <a:gd name="T4" fmla="*/ 26 w 53"/>
                <a:gd name="T5" fmla="*/ 22 h 105"/>
                <a:gd name="T6" fmla="*/ 18 w 53"/>
                <a:gd name="T7" fmla="*/ 54 h 105"/>
                <a:gd name="T8" fmla="*/ 16 w 53"/>
                <a:gd name="T9" fmla="*/ 48 h 105"/>
                <a:gd name="T10" fmla="*/ 8 w 53"/>
                <a:gd name="T11" fmla="*/ 62 h 105"/>
                <a:gd name="T12" fmla="*/ 0 w 53"/>
                <a:gd name="T13" fmla="*/ 89 h 105"/>
                <a:gd name="T14" fmla="*/ 10 w 53"/>
                <a:gd name="T15" fmla="*/ 147 h 105"/>
                <a:gd name="T16" fmla="*/ 49 w 53"/>
                <a:gd name="T17" fmla="*/ 62 h 105"/>
                <a:gd name="T18" fmla="*/ 45 w 53"/>
                <a:gd name="T19" fmla="*/ 13 h 105"/>
                <a:gd name="T20" fmla="*/ 37 w 53"/>
                <a:gd name="T21" fmla="*/ 0 h 105"/>
                <a:gd name="T22" fmla="*/ 33 w 53"/>
                <a:gd name="T23" fmla="*/ 2 h 1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3"/>
                <a:gd name="T37" fmla="*/ 0 h 105"/>
                <a:gd name="T38" fmla="*/ 53 w 53"/>
                <a:gd name="T39" fmla="*/ 105 h 1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3" h="105">
                  <a:moveTo>
                    <a:pt x="36" y="2"/>
                  </a:moveTo>
                  <a:lnTo>
                    <a:pt x="30" y="6"/>
                  </a:lnTo>
                  <a:lnTo>
                    <a:pt x="28" y="16"/>
                  </a:lnTo>
                  <a:lnTo>
                    <a:pt x="18" y="38"/>
                  </a:lnTo>
                  <a:lnTo>
                    <a:pt x="16" y="34"/>
                  </a:lnTo>
                  <a:lnTo>
                    <a:pt x="8" y="44"/>
                  </a:lnTo>
                  <a:lnTo>
                    <a:pt x="0" y="62"/>
                  </a:lnTo>
                  <a:lnTo>
                    <a:pt x="10" y="104"/>
                  </a:lnTo>
                  <a:lnTo>
                    <a:pt x="52" y="44"/>
                  </a:lnTo>
                  <a:lnTo>
                    <a:pt x="48" y="10"/>
                  </a:lnTo>
                  <a:lnTo>
                    <a:pt x="40" y="0"/>
                  </a:lnTo>
                  <a:lnTo>
                    <a:pt x="36" y="2"/>
                  </a:lnTo>
                </a:path>
              </a:pathLst>
            </a:custGeom>
            <a:solidFill>
              <a:schemeClr val="hlink"/>
            </a:solidFill>
            <a:ln w="12700" cap="rnd">
              <a:solidFill>
                <a:schemeClr val="bg1"/>
              </a:solidFill>
              <a:round/>
              <a:headEnd/>
              <a:tailEnd/>
            </a:ln>
          </p:spPr>
          <p:txBody>
            <a:bodyPr/>
            <a:lstStyle/>
            <a:p>
              <a:endParaRPr lang="en-US"/>
            </a:p>
          </p:txBody>
        </p:sp>
        <p:sp>
          <p:nvSpPr>
            <p:cNvPr id="13405" name="Freeform 536"/>
            <p:cNvSpPr>
              <a:spLocks/>
            </p:cNvSpPr>
            <p:nvPr/>
          </p:nvSpPr>
          <p:spPr bwMode="ltGray">
            <a:xfrm>
              <a:off x="3004" y="2277"/>
              <a:ext cx="27" cy="37"/>
            </a:xfrm>
            <a:custGeom>
              <a:avLst/>
              <a:gdLst>
                <a:gd name="T0" fmla="*/ 12 w 27"/>
                <a:gd name="T1" fmla="*/ 2 h 33"/>
                <a:gd name="T2" fmla="*/ 18 w 27"/>
                <a:gd name="T3" fmla="*/ 0 h 33"/>
                <a:gd name="T4" fmla="*/ 24 w 27"/>
                <a:gd name="T5" fmla="*/ 9 h 33"/>
                <a:gd name="T6" fmla="*/ 26 w 27"/>
                <a:gd name="T7" fmla="*/ 17 h 33"/>
                <a:gd name="T8" fmla="*/ 16 w 27"/>
                <a:gd name="T9" fmla="*/ 34 h 33"/>
                <a:gd name="T10" fmla="*/ 10 w 27"/>
                <a:gd name="T11" fmla="*/ 45 h 33"/>
                <a:gd name="T12" fmla="*/ 0 w 27"/>
                <a:gd name="T13" fmla="*/ 43 h 33"/>
                <a:gd name="T14" fmla="*/ 8 w 27"/>
                <a:gd name="T15" fmla="*/ 17 h 33"/>
                <a:gd name="T16" fmla="*/ 12 w 27"/>
                <a:gd name="T17" fmla="*/ 2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7"/>
                <a:gd name="T28" fmla="*/ 0 h 33"/>
                <a:gd name="T29" fmla="*/ 27 w 27"/>
                <a:gd name="T30" fmla="*/ 33 h 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7" h="33">
                  <a:moveTo>
                    <a:pt x="12" y="2"/>
                  </a:moveTo>
                  <a:lnTo>
                    <a:pt x="18" y="0"/>
                  </a:lnTo>
                  <a:lnTo>
                    <a:pt x="24" y="6"/>
                  </a:lnTo>
                  <a:lnTo>
                    <a:pt x="26" y="12"/>
                  </a:lnTo>
                  <a:lnTo>
                    <a:pt x="16" y="24"/>
                  </a:lnTo>
                  <a:lnTo>
                    <a:pt x="10" y="32"/>
                  </a:lnTo>
                  <a:lnTo>
                    <a:pt x="0" y="30"/>
                  </a:lnTo>
                  <a:lnTo>
                    <a:pt x="8" y="12"/>
                  </a:lnTo>
                  <a:lnTo>
                    <a:pt x="12" y="2"/>
                  </a:lnTo>
                </a:path>
              </a:pathLst>
            </a:custGeom>
            <a:solidFill>
              <a:schemeClr val="hlink"/>
            </a:solidFill>
            <a:ln w="12700" cap="rnd">
              <a:solidFill>
                <a:schemeClr val="bg1"/>
              </a:solidFill>
              <a:round/>
              <a:headEnd/>
              <a:tailEnd/>
            </a:ln>
          </p:spPr>
          <p:txBody>
            <a:bodyPr/>
            <a:lstStyle/>
            <a:p>
              <a:endParaRPr lang="en-US"/>
            </a:p>
          </p:txBody>
        </p:sp>
        <p:sp>
          <p:nvSpPr>
            <p:cNvPr id="13406" name="Freeform 537"/>
            <p:cNvSpPr>
              <a:spLocks/>
            </p:cNvSpPr>
            <p:nvPr/>
          </p:nvSpPr>
          <p:spPr bwMode="ltGray">
            <a:xfrm>
              <a:off x="3002" y="2300"/>
              <a:ext cx="80" cy="99"/>
            </a:xfrm>
            <a:custGeom>
              <a:avLst/>
              <a:gdLst>
                <a:gd name="T0" fmla="*/ 4 w 81"/>
                <a:gd name="T1" fmla="*/ 115 h 89"/>
                <a:gd name="T2" fmla="*/ 0 w 81"/>
                <a:gd name="T3" fmla="*/ 108 h 89"/>
                <a:gd name="T4" fmla="*/ 12 w 81"/>
                <a:gd name="T5" fmla="*/ 66 h 89"/>
                <a:gd name="T6" fmla="*/ 14 w 81"/>
                <a:gd name="T7" fmla="*/ 36 h 89"/>
                <a:gd name="T8" fmla="*/ 8 w 81"/>
                <a:gd name="T9" fmla="*/ 24 h 89"/>
                <a:gd name="T10" fmla="*/ 20 w 81"/>
                <a:gd name="T11" fmla="*/ 0 h 89"/>
                <a:gd name="T12" fmla="*/ 22 w 81"/>
                <a:gd name="T13" fmla="*/ 20 h 89"/>
                <a:gd name="T14" fmla="*/ 26 w 81"/>
                <a:gd name="T15" fmla="*/ 36 h 89"/>
                <a:gd name="T16" fmla="*/ 63 w 81"/>
                <a:gd name="T17" fmla="*/ 11 h 89"/>
                <a:gd name="T18" fmla="*/ 77 w 81"/>
                <a:gd name="T19" fmla="*/ 63 h 89"/>
                <a:gd name="T20" fmla="*/ 45 w 81"/>
                <a:gd name="T21" fmla="*/ 115 h 89"/>
                <a:gd name="T22" fmla="*/ 18 w 81"/>
                <a:gd name="T23" fmla="*/ 121 h 89"/>
                <a:gd name="T24" fmla="*/ 4 w 81"/>
                <a:gd name="T25" fmla="*/ 115 h 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1"/>
                <a:gd name="T40" fmla="*/ 0 h 89"/>
                <a:gd name="T41" fmla="*/ 81 w 81"/>
                <a:gd name="T42" fmla="*/ 89 h 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1" h="89">
                  <a:moveTo>
                    <a:pt x="4" y="84"/>
                  </a:moveTo>
                  <a:lnTo>
                    <a:pt x="0" y="78"/>
                  </a:lnTo>
                  <a:lnTo>
                    <a:pt x="12" y="48"/>
                  </a:lnTo>
                  <a:lnTo>
                    <a:pt x="14" y="26"/>
                  </a:lnTo>
                  <a:lnTo>
                    <a:pt x="8" y="18"/>
                  </a:lnTo>
                  <a:lnTo>
                    <a:pt x="20" y="0"/>
                  </a:lnTo>
                  <a:lnTo>
                    <a:pt x="22" y="14"/>
                  </a:lnTo>
                  <a:lnTo>
                    <a:pt x="26" y="26"/>
                  </a:lnTo>
                  <a:lnTo>
                    <a:pt x="66" y="8"/>
                  </a:lnTo>
                  <a:lnTo>
                    <a:pt x="80" y="46"/>
                  </a:lnTo>
                  <a:lnTo>
                    <a:pt x="48" y="84"/>
                  </a:lnTo>
                  <a:lnTo>
                    <a:pt x="18" y="88"/>
                  </a:lnTo>
                  <a:lnTo>
                    <a:pt x="4" y="84"/>
                  </a:lnTo>
                </a:path>
              </a:pathLst>
            </a:custGeom>
            <a:solidFill>
              <a:schemeClr val="hlink"/>
            </a:solidFill>
            <a:ln w="12700" cap="rnd">
              <a:solidFill>
                <a:schemeClr val="bg1"/>
              </a:solidFill>
              <a:round/>
              <a:headEnd/>
              <a:tailEnd/>
            </a:ln>
          </p:spPr>
          <p:txBody>
            <a:bodyPr/>
            <a:lstStyle/>
            <a:p>
              <a:endParaRPr lang="en-US"/>
            </a:p>
          </p:txBody>
        </p:sp>
        <p:sp>
          <p:nvSpPr>
            <p:cNvPr id="13407" name="Freeform 538"/>
            <p:cNvSpPr>
              <a:spLocks/>
            </p:cNvSpPr>
            <p:nvPr/>
          </p:nvSpPr>
          <p:spPr bwMode="ltGray">
            <a:xfrm>
              <a:off x="3109" y="2631"/>
              <a:ext cx="83" cy="113"/>
            </a:xfrm>
            <a:custGeom>
              <a:avLst/>
              <a:gdLst>
                <a:gd name="T0" fmla="*/ 8 w 83"/>
                <a:gd name="T1" fmla="*/ 34 h 101"/>
                <a:gd name="T2" fmla="*/ 2 w 83"/>
                <a:gd name="T3" fmla="*/ 45 h 101"/>
                <a:gd name="T4" fmla="*/ 2 w 83"/>
                <a:gd name="T5" fmla="*/ 59 h 101"/>
                <a:gd name="T6" fmla="*/ 0 w 83"/>
                <a:gd name="T7" fmla="*/ 73 h 101"/>
                <a:gd name="T8" fmla="*/ 4 w 83"/>
                <a:gd name="T9" fmla="*/ 84 h 101"/>
                <a:gd name="T10" fmla="*/ 4 w 83"/>
                <a:gd name="T11" fmla="*/ 102 h 101"/>
                <a:gd name="T12" fmla="*/ 8 w 83"/>
                <a:gd name="T13" fmla="*/ 113 h 101"/>
                <a:gd name="T14" fmla="*/ 10 w 83"/>
                <a:gd name="T15" fmla="*/ 126 h 101"/>
                <a:gd name="T16" fmla="*/ 12 w 83"/>
                <a:gd name="T17" fmla="*/ 140 h 101"/>
                <a:gd name="T18" fmla="*/ 34 w 83"/>
                <a:gd name="T19" fmla="*/ 138 h 101"/>
                <a:gd name="T20" fmla="*/ 48 w 83"/>
                <a:gd name="T21" fmla="*/ 120 h 101"/>
                <a:gd name="T22" fmla="*/ 70 w 83"/>
                <a:gd name="T23" fmla="*/ 120 h 101"/>
                <a:gd name="T24" fmla="*/ 82 w 83"/>
                <a:gd name="T25" fmla="*/ 22 h 101"/>
                <a:gd name="T26" fmla="*/ 14 w 83"/>
                <a:gd name="T27" fmla="*/ 0 h 101"/>
                <a:gd name="T28" fmla="*/ 8 w 83"/>
                <a:gd name="T29" fmla="*/ 34 h 1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
                <a:gd name="T46" fmla="*/ 0 h 101"/>
                <a:gd name="T47" fmla="*/ 83 w 83"/>
                <a:gd name="T48" fmla="*/ 101 h 1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 h="101">
                  <a:moveTo>
                    <a:pt x="8" y="24"/>
                  </a:moveTo>
                  <a:lnTo>
                    <a:pt x="2" y="32"/>
                  </a:lnTo>
                  <a:lnTo>
                    <a:pt x="2" y="42"/>
                  </a:lnTo>
                  <a:lnTo>
                    <a:pt x="0" y="52"/>
                  </a:lnTo>
                  <a:lnTo>
                    <a:pt x="4" y="60"/>
                  </a:lnTo>
                  <a:lnTo>
                    <a:pt x="4" y="72"/>
                  </a:lnTo>
                  <a:lnTo>
                    <a:pt x="8" y="80"/>
                  </a:lnTo>
                  <a:lnTo>
                    <a:pt x="10" y="90"/>
                  </a:lnTo>
                  <a:lnTo>
                    <a:pt x="12" y="100"/>
                  </a:lnTo>
                  <a:lnTo>
                    <a:pt x="34" y="98"/>
                  </a:lnTo>
                  <a:lnTo>
                    <a:pt x="48" y="86"/>
                  </a:lnTo>
                  <a:lnTo>
                    <a:pt x="70" y="86"/>
                  </a:lnTo>
                  <a:lnTo>
                    <a:pt x="82" y="16"/>
                  </a:lnTo>
                  <a:lnTo>
                    <a:pt x="14" y="0"/>
                  </a:lnTo>
                  <a:lnTo>
                    <a:pt x="8" y="24"/>
                  </a:lnTo>
                </a:path>
              </a:pathLst>
            </a:custGeom>
            <a:solidFill>
              <a:schemeClr val="hlink"/>
            </a:solidFill>
            <a:ln w="12700" cap="rnd">
              <a:solidFill>
                <a:schemeClr val="bg1"/>
              </a:solidFill>
              <a:round/>
              <a:headEnd/>
              <a:tailEnd/>
            </a:ln>
          </p:spPr>
          <p:txBody>
            <a:bodyPr/>
            <a:lstStyle/>
            <a:p>
              <a:endParaRPr lang="en-US"/>
            </a:p>
          </p:txBody>
        </p:sp>
        <p:sp>
          <p:nvSpPr>
            <p:cNvPr id="13408" name="Freeform 539"/>
            <p:cNvSpPr>
              <a:spLocks/>
            </p:cNvSpPr>
            <p:nvPr/>
          </p:nvSpPr>
          <p:spPr bwMode="ltGray">
            <a:xfrm>
              <a:off x="3119" y="2635"/>
              <a:ext cx="175" cy="129"/>
            </a:xfrm>
            <a:custGeom>
              <a:avLst/>
              <a:gdLst>
                <a:gd name="T0" fmla="*/ 0 w 175"/>
                <a:gd name="T1" fmla="*/ 153 h 115"/>
                <a:gd name="T2" fmla="*/ 2 w 175"/>
                <a:gd name="T3" fmla="*/ 149 h 115"/>
                <a:gd name="T4" fmla="*/ 6 w 175"/>
                <a:gd name="T5" fmla="*/ 147 h 115"/>
                <a:gd name="T6" fmla="*/ 14 w 175"/>
                <a:gd name="T7" fmla="*/ 147 h 115"/>
                <a:gd name="T8" fmla="*/ 14 w 175"/>
                <a:gd name="T9" fmla="*/ 141 h 115"/>
                <a:gd name="T10" fmla="*/ 20 w 175"/>
                <a:gd name="T11" fmla="*/ 132 h 115"/>
                <a:gd name="T12" fmla="*/ 38 w 175"/>
                <a:gd name="T13" fmla="*/ 125 h 115"/>
                <a:gd name="T14" fmla="*/ 42 w 175"/>
                <a:gd name="T15" fmla="*/ 127 h 115"/>
                <a:gd name="T16" fmla="*/ 46 w 175"/>
                <a:gd name="T17" fmla="*/ 121 h 115"/>
                <a:gd name="T18" fmla="*/ 44 w 175"/>
                <a:gd name="T19" fmla="*/ 110 h 115"/>
                <a:gd name="T20" fmla="*/ 42 w 175"/>
                <a:gd name="T21" fmla="*/ 102 h 115"/>
                <a:gd name="T22" fmla="*/ 56 w 175"/>
                <a:gd name="T23" fmla="*/ 73 h 115"/>
                <a:gd name="T24" fmla="*/ 70 w 175"/>
                <a:gd name="T25" fmla="*/ 28 h 115"/>
                <a:gd name="T26" fmla="*/ 122 w 175"/>
                <a:gd name="T27" fmla="*/ 9 h 115"/>
                <a:gd name="T28" fmla="*/ 174 w 175"/>
                <a:gd name="T29" fmla="*/ 0 h 115"/>
                <a:gd name="T30" fmla="*/ 174 w 175"/>
                <a:gd name="T31" fmla="*/ 76 h 115"/>
                <a:gd name="T32" fmla="*/ 156 w 175"/>
                <a:gd name="T33" fmla="*/ 82 h 115"/>
                <a:gd name="T34" fmla="*/ 152 w 175"/>
                <a:gd name="T35" fmla="*/ 104 h 115"/>
                <a:gd name="T36" fmla="*/ 144 w 175"/>
                <a:gd name="T37" fmla="*/ 104 h 115"/>
                <a:gd name="T38" fmla="*/ 140 w 175"/>
                <a:gd name="T39" fmla="*/ 107 h 115"/>
                <a:gd name="T40" fmla="*/ 124 w 175"/>
                <a:gd name="T41" fmla="*/ 110 h 115"/>
                <a:gd name="T42" fmla="*/ 118 w 175"/>
                <a:gd name="T43" fmla="*/ 116 h 115"/>
                <a:gd name="T44" fmla="*/ 98 w 175"/>
                <a:gd name="T45" fmla="*/ 121 h 115"/>
                <a:gd name="T46" fmla="*/ 90 w 175"/>
                <a:gd name="T47" fmla="*/ 132 h 115"/>
                <a:gd name="T48" fmla="*/ 78 w 175"/>
                <a:gd name="T49" fmla="*/ 132 h 115"/>
                <a:gd name="T50" fmla="*/ 74 w 175"/>
                <a:gd name="T51" fmla="*/ 138 h 115"/>
                <a:gd name="T52" fmla="*/ 62 w 175"/>
                <a:gd name="T53" fmla="*/ 144 h 115"/>
                <a:gd name="T54" fmla="*/ 48 w 175"/>
                <a:gd name="T55" fmla="*/ 141 h 115"/>
                <a:gd name="T56" fmla="*/ 38 w 175"/>
                <a:gd name="T57" fmla="*/ 138 h 115"/>
                <a:gd name="T58" fmla="*/ 32 w 175"/>
                <a:gd name="T59" fmla="*/ 147 h 115"/>
                <a:gd name="T60" fmla="*/ 28 w 175"/>
                <a:gd name="T61" fmla="*/ 153 h 115"/>
                <a:gd name="T62" fmla="*/ 18 w 175"/>
                <a:gd name="T63" fmla="*/ 162 h 115"/>
                <a:gd name="T64" fmla="*/ 4 w 175"/>
                <a:gd name="T65" fmla="*/ 162 h 115"/>
                <a:gd name="T66" fmla="*/ 0 w 175"/>
                <a:gd name="T67" fmla="*/ 153 h 11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75"/>
                <a:gd name="T103" fmla="*/ 0 h 115"/>
                <a:gd name="T104" fmla="*/ 175 w 175"/>
                <a:gd name="T105" fmla="*/ 115 h 11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75" h="115">
                  <a:moveTo>
                    <a:pt x="0" y="108"/>
                  </a:moveTo>
                  <a:lnTo>
                    <a:pt x="2" y="106"/>
                  </a:lnTo>
                  <a:lnTo>
                    <a:pt x="6" y="104"/>
                  </a:lnTo>
                  <a:lnTo>
                    <a:pt x="14" y="104"/>
                  </a:lnTo>
                  <a:lnTo>
                    <a:pt x="14" y="100"/>
                  </a:lnTo>
                  <a:lnTo>
                    <a:pt x="20" y="94"/>
                  </a:lnTo>
                  <a:lnTo>
                    <a:pt x="38" y="88"/>
                  </a:lnTo>
                  <a:lnTo>
                    <a:pt x="42" y="90"/>
                  </a:lnTo>
                  <a:lnTo>
                    <a:pt x="46" y="86"/>
                  </a:lnTo>
                  <a:lnTo>
                    <a:pt x="44" y="78"/>
                  </a:lnTo>
                  <a:lnTo>
                    <a:pt x="42" y="72"/>
                  </a:lnTo>
                  <a:lnTo>
                    <a:pt x="56" y="52"/>
                  </a:lnTo>
                  <a:lnTo>
                    <a:pt x="70" y="20"/>
                  </a:lnTo>
                  <a:lnTo>
                    <a:pt x="122" y="6"/>
                  </a:lnTo>
                  <a:lnTo>
                    <a:pt x="174" y="0"/>
                  </a:lnTo>
                  <a:lnTo>
                    <a:pt x="174" y="54"/>
                  </a:lnTo>
                  <a:lnTo>
                    <a:pt x="156" y="58"/>
                  </a:lnTo>
                  <a:lnTo>
                    <a:pt x="152" y="74"/>
                  </a:lnTo>
                  <a:lnTo>
                    <a:pt x="144" y="74"/>
                  </a:lnTo>
                  <a:lnTo>
                    <a:pt x="140" y="76"/>
                  </a:lnTo>
                  <a:lnTo>
                    <a:pt x="124" y="78"/>
                  </a:lnTo>
                  <a:lnTo>
                    <a:pt x="118" y="82"/>
                  </a:lnTo>
                  <a:lnTo>
                    <a:pt x="98" y="86"/>
                  </a:lnTo>
                  <a:lnTo>
                    <a:pt x="90" y="94"/>
                  </a:lnTo>
                  <a:lnTo>
                    <a:pt x="78" y="94"/>
                  </a:lnTo>
                  <a:lnTo>
                    <a:pt x="74" y="98"/>
                  </a:lnTo>
                  <a:lnTo>
                    <a:pt x="62" y="102"/>
                  </a:lnTo>
                  <a:lnTo>
                    <a:pt x="48" y="100"/>
                  </a:lnTo>
                  <a:lnTo>
                    <a:pt x="38" y="98"/>
                  </a:lnTo>
                  <a:lnTo>
                    <a:pt x="32" y="104"/>
                  </a:lnTo>
                  <a:lnTo>
                    <a:pt x="28" y="108"/>
                  </a:lnTo>
                  <a:lnTo>
                    <a:pt x="18" y="114"/>
                  </a:lnTo>
                  <a:lnTo>
                    <a:pt x="4" y="114"/>
                  </a:lnTo>
                  <a:lnTo>
                    <a:pt x="0" y="108"/>
                  </a:lnTo>
                </a:path>
              </a:pathLst>
            </a:custGeom>
            <a:solidFill>
              <a:schemeClr val="hlink"/>
            </a:solidFill>
            <a:ln w="12700" cap="rnd">
              <a:solidFill>
                <a:schemeClr val="bg1"/>
              </a:solidFill>
              <a:round/>
              <a:headEnd/>
              <a:tailEnd/>
            </a:ln>
          </p:spPr>
          <p:txBody>
            <a:bodyPr/>
            <a:lstStyle/>
            <a:p>
              <a:endParaRPr lang="en-US"/>
            </a:p>
          </p:txBody>
        </p:sp>
        <p:grpSp>
          <p:nvGrpSpPr>
            <p:cNvPr id="8" name="Group 540"/>
            <p:cNvGrpSpPr>
              <a:grpSpLocks/>
            </p:cNvGrpSpPr>
            <p:nvPr/>
          </p:nvGrpSpPr>
          <p:grpSpPr bwMode="auto">
            <a:xfrm>
              <a:off x="3241" y="2483"/>
              <a:ext cx="166" cy="200"/>
              <a:chOff x="3380" y="2293"/>
              <a:chExt cx="166" cy="200"/>
            </a:xfrm>
          </p:grpSpPr>
          <p:sp>
            <p:nvSpPr>
              <p:cNvPr id="13671" name="Freeform 541"/>
              <p:cNvSpPr>
                <a:spLocks/>
              </p:cNvSpPr>
              <p:nvPr/>
            </p:nvSpPr>
            <p:spPr bwMode="ltGray">
              <a:xfrm>
                <a:off x="3416" y="2318"/>
                <a:ext cx="130" cy="175"/>
              </a:xfrm>
              <a:custGeom>
                <a:avLst/>
                <a:gdLst>
                  <a:gd name="T0" fmla="*/ 69 w 131"/>
                  <a:gd name="T1" fmla="*/ 4 h 157"/>
                  <a:gd name="T2" fmla="*/ 73 w 131"/>
                  <a:gd name="T3" fmla="*/ 28 h 157"/>
                  <a:gd name="T4" fmla="*/ 81 w 131"/>
                  <a:gd name="T5" fmla="*/ 45 h 157"/>
                  <a:gd name="T6" fmla="*/ 101 w 131"/>
                  <a:gd name="T7" fmla="*/ 52 h 157"/>
                  <a:gd name="T8" fmla="*/ 109 w 131"/>
                  <a:gd name="T9" fmla="*/ 56 h 157"/>
                  <a:gd name="T10" fmla="*/ 121 w 131"/>
                  <a:gd name="T11" fmla="*/ 80 h 157"/>
                  <a:gd name="T12" fmla="*/ 127 w 131"/>
                  <a:gd name="T13" fmla="*/ 86 h 157"/>
                  <a:gd name="T14" fmla="*/ 125 w 131"/>
                  <a:gd name="T15" fmla="*/ 97 h 157"/>
                  <a:gd name="T16" fmla="*/ 103 w 131"/>
                  <a:gd name="T17" fmla="*/ 135 h 157"/>
                  <a:gd name="T18" fmla="*/ 99 w 131"/>
                  <a:gd name="T19" fmla="*/ 130 h 157"/>
                  <a:gd name="T20" fmla="*/ 89 w 131"/>
                  <a:gd name="T21" fmla="*/ 149 h 157"/>
                  <a:gd name="T22" fmla="*/ 91 w 131"/>
                  <a:gd name="T23" fmla="*/ 172 h 157"/>
                  <a:gd name="T24" fmla="*/ 77 w 131"/>
                  <a:gd name="T25" fmla="*/ 172 h 157"/>
                  <a:gd name="T26" fmla="*/ 71 w 131"/>
                  <a:gd name="T27" fmla="*/ 181 h 157"/>
                  <a:gd name="T28" fmla="*/ 69 w 131"/>
                  <a:gd name="T29" fmla="*/ 192 h 157"/>
                  <a:gd name="T30" fmla="*/ 65 w 131"/>
                  <a:gd name="T31" fmla="*/ 194 h 157"/>
                  <a:gd name="T32" fmla="*/ 50 w 131"/>
                  <a:gd name="T33" fmla="*/ 192 h 157"/>
                  <a:gd name="T34" fmla="*/ 50 w 131"/>
                  <a:gd name="T35" fmla="*/ 205 h 157"/>
                  <a:gd name="T36" fmla="*/ 44 w 131"/>
                  <a:gd name="T37" fmla="*/ 216 h 157"/>
                  <a:gd name="T38" fmla="*/ 30 w 131"/>
                  <a:gd name="T39" fmla="*/ 214 h 157"/>
                  <a:gd name="T40" fmla="*/ 16 w 131"/>
                  <a:gd name="T41" fmla="*/ 216 h 157"/>
                  <a:gd name="T42" fmla="*/ 2 w 131"/>
                  <a:gd name="T43" fmla="*/ 207 h 157"/>
                  <a:gd name="T44" fmla="*/ 8 w 131"/>
                  <a:gd name="T45" fmla="*/ 188 h 157"/>
                  <a:gd name="T46" fmla="*/ 0 w 131"/>
                  <a:gd name="T47" fmla="*/ 166 h 157"/>
                  <a:gd name="T48" fmla="*/ 4 w 131"/>
                  <a:gd name="T49" fmla="*/ 142 h 157"/>
                  <a:gd name="T50" fmla="*/ 54 w 131"/>
                  <a:gd name="T51" fmla="*/ 11 h 157"/>
                  <a:gd name="T52" fmla="*/ 64 w 131"/>
                  <a:gd name="T53" fmla="*/ 0 h 157"/>
                  <a:gd name="T54" fmla="*/ 69 w 131"/>
                  <a:gd name="T55" fmla="*/ 4 h 1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1"/>
                  <a:gd name="T85" fmla="*/ 0 h 157"/>
                  <a:gd name="T86" fmla="*/ 131 w 131"/>
                  <a:gd name="T87" fmla="*/ 157 h 15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1" h="157">
                    <a:moveTo>
                      <a:pt x="72" y="4"/>
                    </a:moveTo>
                    <a:lnTo>
                      <a:pt x="76" y="20"/>
                    </a:lnTo>
                    <a:lnTo>
                      <a:pt x="84" y="32"/>
                    </a:lnTo>
                    <a:lnTo>
                      <a:pt x="104" y="38"/>
                    </a:lnTo>
                    <a:lnTo>
                      <a:pt x="112" y="40"/>
                    </a:lnTo>
                    <a:lnTo>
                      <a:pt x="124" y="58"/>
                    </a:lnTo>
                    <a:lnTo>
                      <a:pt x="130" y="62"/>
                    </a:lnTo>
                    <a:lnTo>
                      <a:pt x="128" y="70"/>
                    </a:lnTo>
                    <a:lnTo>
                      <a:pt x="106" y="98"/>
                    </a:lnTo>
                    <a:lnTo>
                      <a:pt x="102" y="94"/>
                    </a:lnTo>
                    <a:lnTo>
                      <a:pt x="92" y="108"/>
                    </a:lnTo>
                    <a:lnTo>
                      <a:pt x="94" y="124"/>
                    </a:lnTo>
                    <a:lnTo>
                      <a:pt x="80" y="124"/>
                    </a:lnTo>
                    <a:lnTo>
                      <a:pt x="74" y="130"/>
                    </a:lnTo>
                    <a:lnTo>
                      <a:pt x="72" y="138"/>
                    </a:lnTo>
                    <a:lnTo>
                      <a:pt x="68" y="140"/>
                    </a:lnTo>
                    <a:lnTo>
                      <a:pt x="50" y="138"/>
                    </a:lnTo>
                    <a:lnTo>
                      <a:pt x="50" y="148"/>
                    </a:lnTo>
                    <a:lnTo>
                      <a:pt x="44" y="156"/>
                    </a:lnTo>
                    <a:lnTo>
                      <a:pt x="30" y="154"/>
                    </a:lnTo>
                    <a:lnTo>
                      <a:pt x="16" y="156"/>
                    </a:lnTo>
                    <a:lnTo>
                      <a:pt x="2" y="150"/>
                    </a:lnTo>
                    <a:lnTo>
                      <a:pt x="8" y="136"/>
                    </a:lnTo>
                    <a:lnTo>
                      <a:pt x="0" y="120"/>
                    </a:lnTo>
                    <a:lnTo>
                      <a:pt x="4" y="102"/>
                    </a:lnTo>
                    <a:lnTo>
                      <a:pt x="54" y="8"/>
                    </a:lnTo>
                    <a:lnTo>
                      <a:pt x="64" y="0"/>
                    </a:lnTo>
                    <a:lnTo>
                      <a:pt x="72" y="4"/>
                    </a:lnTo>
                  </a:path>
                </a:pathLst>
              </a:custGeom>
              <a:solidFill>
                <a:schemeClr val="hlink"/>
              </a:solidFill>
              <a:ln w="12700" cap="rnd">
                <a:solidFill>
                  <a:schemeClr val="bg1"/>
                </a:solidFill>
                <a:round/>
                <a:headEnd/>
                <a:tailEnd/>
              </a:ln>
            </p:spPr>
            <p:txBody>
              <a:bodyPr/>
              <a:lstStyle/>
              <a:p>
                <a:endParaRPr lang="en-US"/>
              </a:p>
            </p:txBody>
          </p:sp>
          <p:sp>
            <p:nvSpPr>
              <p:cNvPr id="13672" name="Freeform 542"/>
              <p:cNvSpPr>
                <a:spLocks/>
              </p:cNvSpPr>
              <p:nvPr/>
            </p:nvSpPr>
            <p:spPr bwMode="ltGray">
              <a:xfrm>
                <a:off x="3380" y="2293"/>
                <a:ext cx="110" cy="91"/>
              </a:xfrm>
              <a:custGeom>
                <a:avLst/>
                <a:gdLst>
                  <a:gd name="T0" fmla="*/ 8 w 111"/>
                  <a:gd name="T1" fmla="*/ 25 h 81"/>
                  <a:gd name="T2" fmla="*/ 16 w 111"/>
                  <a:gd name="T3" fmla="*/ 31 h 81"/>
                  <a:gd name="T4" fmla="*/ 16 w 111"/>
                  <a:gd name="T5" fmla="*/ 20 h 81"/>
                  <a:gd name="T6" fmla="*/ 20 w 111"/>
                  <a:gd name="T7" fmla="*/ 0 h 81"/>
                  <a:gd name="T8" fmla="*/ 26 w 111"/>
                  <a:gd name="T9" fmla="*/ 13 h 81"/>
                  <a:gd name="T10" fmla="*/ 24 w 111"/>
                  <a:gd name="T11" fmla="*/ 22 h 81"/>
                  <a:gd name="T12" fmla="*/ 26 w 111"/>
                  <a:gd name="T13" fmla="*/ 28 h 81"/>
                  <a:gd name="T14" fmla="*/ 26 w 111"/>
                  <a:gd name="T15" fmla="*/ 43 h 81"/>
                  <a:gd name="T16" fmla="*/ 30 w 111"/>
                  <a:gd name="T17" fmla="*/ 57 h 81"/>
                  <a:gd name="T18" fmla="*/ 34 w 111"/>
                  <a:gd name="T19" fmla="*/ 62 h 81"/>
                  <a:gd name="T20" fmla="*/ 44 w 111"/>
                  <a:gd name="T21" fmla="*/ 57 h 81"/>
                  <a:gd name="T22" fmla="*/ 50 w 111"/>
                  <a:gd name="T23" fmla="*/ 60 h 81"/>
                  <a:gd name="T24" fmla="*/ 55 w 111"/>
                  <a:gd name="T25" fmla="*/ 57 h 81"/>
                  <a:gd name="T26" fmla="*/ 63 w 111"/>
                  <a:gd name="T27" fmla="*/ 62 h 81"/>
                  <a:gd name="T28" fmla="*/ 75 w 111"/>
                  <a:gd name="T29" fmla="*/ 60 h 81"/>
                  <a:gd name="T30" fmla="*/ 75 w 111"/>
                  <a:gd name="T31" fmla="*/ 48 h 81"/>
                  <a:gd name="T32" fmla="*/ 87 w 111"/>
                  <a:gd name="T33" fmla="*/ 31 h 81"/>
                  <a:gd name="T34" fmla="*/ 101 w 111"/>
                  <a:gd name="T35" fmla="*/ 17 h 81"/>
                  <a:gd name="T36" fmla="*/ 103 w 111"/>
                  <a:gd name="T37" fmla="*/ 4 h 81"/>
                  <a:gd name="T38" fmla="*/ 105 w 111"/>
                  <a:gd name="T39" fmla="*/ 2 h 81"/>
                  <a:gd name="T40" fmla="*/ 107 w 111"/>
                  <a:gd name="T41" fmla="*/ 11 h 81"/>
                  <a:gd name="T42" fmla="*/ 107 w 111"/>
                  <a:gd name="T43" fmla="*/ 45 h 81"/>
                  <a:gd name="T44" fmla="*/ 95 w 111"/>
                  <a:gd name="T45" fmla="*/ 37 h 81"/>
                  <a:gd name="T46" fmla="*/ 95 w 111"/>
                  <a:gd name="T47" fmla="*/ 62 h 81"/>
                  <a:gd name="T48" fmla="*/ 87 w 111"/>
                  <a:gd name="T49" fmla="*/ 65 h 81"/>
                  <a:gd name="T50" fmla="*/ 91 w 111"/>
                  <a:gd name="T51" fmla="*/ 73 h 81"/>
                  <a:gd name="T52" fmla="*/ 83 w 111"/>
                  <a:gd name="T53" fmla="*/ 93 h 81"/>
                  <a:gd name="T54" fmla="*/ 85 w 111"/>
                  <a:gd name="T55" fmla="*/ 113 h 81"/>
                  <a:gd name="T56" fmla="*/ 48 w 111"/>
                  <a:gd name="T57" fmla="*/ 113 h 81"/>
                  <a:gd name="T58" fmla="*/ 6 w 111"/>
                  <a:gd name="T59" fmla="*/ 60 h 81"/>
                  <a:gd name="T60" fmla="*/ 0 w 111"/>
                  <a:gd name="T61" fmla="*/ 34 h 81"/>
                  <a:gd name="T62" fmla="*/ 8 w 111"/>
                  <a:gd name="T63" fmla="*/ 25 h 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1"/>
                  <a:gd name="T97" fmla="*/ 0 h 81"/>
                  <a:gd name="T98" fmla="*/ 111 w 111"/>
                  <a:gd name="T99" fmla="*/ 81 h 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1" h="81">
                    <a:moveTo>
                      <a:pt x="8" y="18"/>
                    </a:moveTo>
                    <a:lnTo>
                      <a:pt x="16" y="22"/>
                    </a:lnTo>
                    <a:lnTo>
                      <a:pt x="16" y="14"/>
                    </a:lnTo>
                    <a:lnTo>
                      <a:pt x="20" y="0"/>
                    </a:lnTo>
                    <a:lnTo>
                      <a:pt x="26" y="10"/>
                    </a:lnTo>
                    <a:lnTo>
                      <a:pt x="24" y="16"/>
                    </a:lnTo>
                    <a:lnTo>
                      <a:pt x="26" y="20"/>
                    </a:lnTo>
                    <a:lnTo>
                      <a:pt x="26" y="30"/>
                    </a:lnTo>
                    <a:lnTo>
                      <a:pt x="30" y="40"/>
                    </a:lnTo>
                    <a:lnTo>
                      <a:pt x="34" y="44"/>
                    </a:lnTo>
                    <a:lnTo>
                      <a:pt x="44" y="40"/>
                    </a:lnTo>
                    <a:lnTo>
                      <a:pt x="50" y="42"/>
                    </a:lnTo>
                    <a:lnTo>
                      <a:pt x="58" y="40"/>
                    </a:lnTo>
                    <a:lnTo>
                      <a:pt x="66" y="44"/>
                    </a:lnTo>
                    <a:lnTo>
                      <a:pt x="78" y="42"/>
                    </a:lnTo>
                    <a:lnTo>
                      <a:pt x="78" y="34"/>
                    </a:lnTo>
                    <a:lnTo>
                      <a:pt x="90" y="22"/>
                    </a:lnTo>
                    <a:lnTo>
                      <a:pt x="104" y="12"/>
                    </a:lnTo>
                    <a:lnTo>
                      <a:pt x="106" y="4"/>
                    </a:lnTo>
                    <a:lnTo>
                      <a:pt x="108" y="2"/>
                    </a:lnTo>
                    <a:lnTo>
                      <a:pt x="110" y="8"/>
                    </a:lnTo>
                    <a:lnTo>
                      <a:pt x="110" y="32"/>
                    </a:lnTo>
                    <a:lnTo>
                      <a:pt x="98" y="26"/>
                    </a:lnTo>
                    <a:lnTo>
                      <a:pt x="98" y="44"/>
                    </a:lnTo>
                    <a:lnTo>
                      <a:pt x="90" y="46"/>
                    </a:lnTo>
                    <a:lnTo>
                      <a:pt x="94" y="52"/>
                    </a:lnTo>
                    <a:lnTo>
                      <a:pt x="86" y="66"/>
                    </a:lnTo>
                    <a:lnTo>
                      <a:pt x="88" y="80"/>
                    </a:lnTo>
                    <a:lnTo>
                      <a:pt x="48" y="80"/>
                    </a:lnTo>
                    <a:lnTo>
                      <a:pt x="6" y="42"/>
                    </a:lnTo>
                    <a:lnTo>
                      <a:pt x="0" y="24"/>
                    </a:lnTo>
                    <a:lnTo>
                      <a:pt x="8" y="18"/>
                    </a:lnTo>
                  </a:path>
                </a:pathLst>
              </a:custGeom>
              <a:solidFill>
                <a:schemeClr val="hlink"/>
              </a:solidFill>
              <a:ln w="12700" cap="rnd">
                <a:solidFill>
                  <a:schemeClr val="bg1"/>
                </a:solidFill>
                <a:round/>
                <a:headEnd/>
                <a:tailEnd/>
              </a:ln>
            </p:spPr>
            <p:txBody>
              <a:bodyPr/>
              <a:lstStyle/>
              <a:p>
                <a:endParaRPr lang="en-US"/>
              </a:p>
            </p:txBody>
          </p:sp>
        </p:grpSp>
        <p:sp>
          <p:nvSpPr>
            <p:cNvPr id="13410" name="Freeform 543"/>
            <p:cNvSpPr>
              <a:spLocks/>
            </p:cNvSpPr>
            <p:nvPr/>
          </p:nvSpPr>
          <p:spPr bwMode="ltGray">
            <a:xfrm>
              <a:off x="2981" y="2329"/>
              <a:ext cx="360" cy="361"/>
            </a:xfrm>
            <a:custGeom>
              <a:avLst/>
              <a:gdLst>
                <a:gd name="T0" fmla="*/ 260 w 363"/>
                <a:gd name="T1" fmla="*/ 156 h 323"/>
                <a:gd name="T2" fmla="*/ 272 w 363"/>
                <a:gd name="T3" fmla="*/ 170 h 323"/>
                <a:gd name="T4" fmla="*/ 276 w 363"/>
                <a:gd name="T5" fmla="*/ 192 h 323"/>
                <a:gd name="T6" fmla="*/ 274 w 363"/>
                <a:gd name="T7" fmla="*/ 199 h 323"/>
                <a:gd name="T8" fmla="*/ 278 w 363"/>
                <a:gd name="T9" fmla="*/ 224 h 323"/>
                <a:gd name="T10" fmla="*/ 276 w 363"/>
                <a:gd name="T11" fmla="*/ 235 h 323"/>
                <a:gd name="T12" fmla="*/ 290 w 363"/>
                <a:gd name="T13" fmla="*/ 246 h 323"/>
                <a:gd name="T14" fmla="*/ 297 w 363"/>
                <a:gd name="T15" fmla="*/ 274 h 323"/>
                <a:gd name="T16" fmla="*/ 339 w 363"/>
                <a:gd name="T17" fmla="*/ 296 h 323"/>
                <a:gd name="T18" fmla="*/ 353 w 363"/>
                <a:gd name="T19" fmla="*/ 307 h 323"/>
                <a:gd name="T20" fmla="*/ 236 w 363"/>
                <a:gd name="T21" fmla="*/ 391 h 323"/>
                <a:gd name="T22" fmla="*/ 200 w 363"/>
                <a:gd name="T23" fmla="*/ 425 h 323"/>
                <a:gd name="T24" fmla="*/ 161 w 363"/>
                <a:gd name="T25" fmla="*/ 402 h 323"/>
                <a:gd name="T26" fmla="*/ 159 w 363"/>
                <a:gd name="T27" fmla="*/ 393 h 323"/>
                <a:gd name="T28" fmla="*/ 153 w 363"/>
                <a:gd name="T29" fmla="*/ 407 h 323"/>
                <a:gd name="T30" fmla="*/ 141 w 363"/>
                <a:gd name="T31" fmla="*/ 422 h 323"/>
                <a:gd name="T32" fmla="*/ 133 w 363"/>
                <a:gd name="T33" fmla="*/ 407 h 323"/>
                <a:gd name="T34" fmla="*/ 123 w 363"/>
                <a:gd name="T35" fmla="*/ 378 h 323"/>
                <a:gd name="T36" fmla="*/ 101 w 363"/>
                <a:gd name="T37" fmla="*/ 327 h 323"/>
                <a:gd name="T38" fmla="*/ 91 w 363"/>
                <a:gd name="T39" fmla="*/ 307 h 323"/>
                <a:gd name="T40" fmla="*/ 83 w 363"/>
                <a:gd name="T41" fmla="*/ 263 h 323"/>
                <a:gd name="T42" fmla="*/ 75 w 363"/>
                <a:gd name="T43" fmla="*/ 240 h 323"/>
                <a:gd name="T44" fmla="*/ 65 w 363"/>
                <a:gd name="T45" fmla="*/ 224 h 323"/>
                <a:gd name="T46" fmla="*/ 48 w 363"/>
                <a:gd name="T47" fmla="*/ 199 h 323"/>
                <a:gd name="T48" fmla="*/ 38 w 363"/>
                <a:gd name="T49" fmla="*/ 170 h 323"/>
                <a:gd name="T50" fmla="*/ 22 w 363"/>
                <a:gd name="T51" fmla="*/ 142 h 323"/>
                <a:gd name="T52" fmla="*/ 24 w 363"/>
                <a:gd name="T53" fmla="*/ 95 h 323"/>
                <a:gd name="T54" fmla="*/ 56 w 363"/>
                <a:gd name="T55" fmla="*/ 82 h 323"/>
                <a:gd name="T56" fmla="*/ 75 w 363"/>
                <a:gd name="T57" fmla="*/ 73 h 323"/>
                <a:gd name="T58" fmla="*/ 75 w 363"/>
                <a:gd name="T59" fmla="*/ 61 h 323"/>
                <a:gd name="T60" fmla="*/ 65 w 363"/>
                <a:gd name="T61" fmla="*/ 25 h 323"/>
                <a:gd name="T62" fmla="*/ 101 w 363"/>
                <a:gd name="T63" fmla="*/ 0 h 323"/>
                <a:gd name="T64" fmla="*/ 190 w 363"/>
                <a:gd name="T65" fmla="*/ 82 h 323"/>
                <a:gd name="T66" fmla="*/ 240 w 363"/>
                <a:gd name="T67" fmla="*/ 111 h 323"/>
                <a:gd name="T68" fmla="*/ 252 w 363"/>
                <a:gd name="T69" fmla="*/ 145 h 3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3"/>
                <a:gd name="T106" fmla="*/ 0 h 323"/>
                <a:gd name="T107" fmla="*/ 363 w 363"/>
                <a:gd name="T108" fmla="*/ 323 h 3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3" h="323">
                  <a:moveTo>
                    <a:pt x="264" y="106"/>
                  </a:moveTo>
                  <a:lnTo>
                    <a:pt x="266" y="112"/>
                  </a:lnTo>
                  <a:lnTo>
                    <a:pt x="270" y="122"/>
                  </a:lnTo>
                  <a:lnTo>
                    <a:pt x="278" y="122"/>
                  </a:lnTo>
                  <a:lnTo>
                    <a:pt x="278" y="128"/>
                  </a:lnTo>
                  <a:lnTo>
                    <a:pt x="282" y="138"/>
                  </a:lnTo>
                  <a:lnTo>
                    <a:pt x="278" y="138"/>
                  </a:lnTo>
                  <a:lnTo>
                    <a:pt x="280" y="142"/>
                  </a:lnTo>
                  <a:lnTo>
                    <a:pt x="288" y="156"/>
                  </a:lnTo>
                  <a:lnTo>
                    <a:pt x="284" y="160"/>
                  </a:lnTo>
                  <a:lnTo>
                    <a:pt x="282" y="164"/>
                  </a:lnTo>
                  <a:lnTo>
                    <a:pt x="282" y="168"/>
                  </a:lnTo>
                  <a:lnTo>
                    <a:pt x="288" y="172"/>
                  </a:lnTo>
                  <a:lnTo>
                    <a:pt x="296" y="176"/>
                  </a:lnTo>
                  <a:lnTo>
                    <a:pt x="300" y="186"/>
                  </a:lnTo>
                  <a:lnTo>
                    <a:pt x="304" y="196"/>
                  </a:lnTo>
                  <a:lnTo>
                    <a:pt x="328" y="206"/>
                  </a:lnTo>
                  <a:lnTo>
                    <a:pt x="348" y="212"/>
                  </a:lnTo>
                  <a:lnTo>
                    <a:pt x="360" y="214"/>
                  </a:lnTo>
                  <a:lnTo>
                    <a:pt x="362" y="220"/>
                  </a:lnTo>
                  <a:lnTo>
                    <a:pt x="358" y="260"/>
                  </a:lnTo>
                  <a:lnTo>
                    <a:pt x="242" y="280"/>
                  </a:lnTo>
                  <a:lnTo>
                    <a:pt x="204" y="322"/>
                  </a:lnTo>
                  <a:lnTo>
                    <a:pt x="206" y="304"/>
                  </a:lnTo>
                  <a:lnTo>
                    <a:pt x="172" y="290"/>
                  </a:lnTo>
                  <a:lnTo>
                    <a:pt x="164" y="288"/>
                  </a:lnTo>
                  <a:lnTo>
                    <a:pt x="164" y="284"/>
                  </a:lnTo>
                  <a:lnTo>
                    <a:pt x="162" y="282"/>
                  </a:lnTo>
                  <a:lnTo>
                    <a:pt x="158" y="284"/>
                  </a:lnTo>
                  <a:lnTo>
                    <a:pt x="156" y="292"/>
                  </a:lnTo>
                  <a:lnTo>
                    <a:pt x="156" y="298"/>
                  </a:lnTo>
                  <a:lnTo>
                    <a:pt x="144" y="302"/>
                  </a:lnTo>
                  <a:lnTo>
                    <a:pt x="144" y="292"/>
                  </a:lnTo>
                  <a:lnTo>
                    <a:pt x="136" y="292"/>
                  </a:lnTo>
                  <a:lnTo>
                    <a:pt x="138" y="284"/>
                  </a:lnTo>
                  <a:lnTo>
                    <a:pt x="126" y="270"/>
                  </a:lnTo>
                  <a:lnTo>
                    <a:pt x="116" y="244"/>
                  </a:lnTo>
                  <a:lnTo>
                    <a:pt x="104" y="234"/>
                  </a:lnTo>
                  <a:lnTo>
                    <a:pt x="98" y="228"/>
                  </a:lnTo>
                  <a:lnTo>
                    <a:pt x="94" y="220"/>
                  </a:lnTo>
                  <a:lnTo>
                    <a:pt x="86" y="196"/>
                  </a:lnTo>
                  <a:lnTo>
                    <a:pt x="86" y="188"/>
                  </a:lnTo>
                  <a:lnTo>
                    <a:pt x="82" y="180"/>
                  </a:lnTo>
                  <a:lnTo>
                    <a:pt x="78" y="172"/>
                  </a:lnTo>
                  <a:lnTo>
                    <a:pt x="74" y="164"/>
                  </a:lnTo>
                  <a:lnTo>
                    <a:pt x="68" y="160"/>
                  </a:lnTo>
                  <a:lnTo>
                    <a:pt x="54" y="154"/>
                  </a:lnTo>
                  <a:lnTo>
                    <a:pt x="48" y="142"/>
                  </a:lnTo>
                  <a:lnTo>
                    <a:pt x="44" y="136"/>
                  </a:lnTo>
                  <a:lnTo>
                    <a:pt x="38" y="122"/>
                  </a:lnTo>
                  <a:lnTo>
                    <a:pt x="28" y="110"/>
                  </a:lnTo>
                  <a:lnTo>
                    <a:pt x="22" y="102"/>
                  </a:lnTo>
                  <a:lnTo>
                    <a:pt x="0" y="82"/>
                  </a:lnTo>
                  <a:lnTo>
                    <a:pt x="24" y="68"/>
                  </a:lnTo>
                  <a:lnTo>
                    <a:pt x="34" y="52"/>
                  </a:lnTo>
                  <a:lnTo>
                    <a:pt x="56" y="58"/>
                  </a:lnTo>
                  <a:lnTo>
                    <a:pt x="62" y="50"/>
                  </a:lnTo>
                  <a:lnTo>
                    <a:pt x="78" y="52"/>
                  </a:lnTo>
                  <a:lnTo>
                    <a:pt x="80" y="48"/>
                  </a:lnTo>
                  <a:lnTo>
                    <a:pt x="78" y="44"/>
                  </a:lnTo>
                  <a:lnTo>
                    <a:pt x="84" y="40"/>
                  </a:lnTo>
                  <a:lnTo>
                    <a:pt x="68" y="18"/>
                  </a:lnTo>
                  <a:lnTo>
                    <a:pt x="100" y="10"/>
                  </a:lnTo>
                  <a:lnTo>
                    <a:pt x="104" y="0"/>
                  </a:lnTo>
                  <a:lnTo>
                    <a:pt x="152" y="12"/>
                  </a:lnTo>
                  <a:lnTo>
                    <a:pt x="196" y="58"/>
                  </a:lnTo>
                  <a:lnTo>
                    <a:pt x="238" y="78"/>
                  </a:lnTo>
                  <a:lnTo>
                    <a:pt x="246" y="80"/>
                  </a:lnTo>
                  <a:lnTo>
                    <a:pt x="250" y="84"/>
                  </a:lnTo>
                  <a:lnTo>
                    <a:pt x="258" y="104"/>
                  </a:lnTo>
                  <a:lnTo>
                    <a:pt x="264" y="106"/>
                  </a:lnTo>
                </a:path>
              </a:pathLst>
            </a:custGeom>
            <a:solidFill>
              <a:schemeClr val="hlink"/>
            </a:solidFill>
            <a:ln w="12700" cap="rnd">
              <a:solidFill>
                <a:schemeClr val="bg1"/>
              </a:solidFill>
              <a:round/>
              <a:headEnd/>
              <a:tailEnd/>
            </a:ln>
          </p:spPr>
          <p:txBody>
            <a:bodyPr/>
            <a:lstStyle/>
            <a:p>
              <a:endParaRPr lang="en-US"/>
            </a:p>
          </p:txBody>
        </p:sp>
        <p:sp>
          <p:nvSpPr>
            <p:cNvPr id="13411" name="Freeform 544"/>
            <p:cNvSpPr>
              <a:spLocks/>
            </p:cNvSpPr>
            <p:nvPr/>
          </p:nvSpPr>
          <p:spPr bwMode="ltGray">
            <a:xfrm>
              <a:off x="3066" y="2219"/>
              <a:ext cx="162" cy="198"/>
            </a:xfrm>
            <a:custGeom>
              <a:avLst/>
              <a:gdLst>
                <a:gd name="T0" fmla="*/ 64 w 163"/>
                <a:gd name="T1" fmla="*/ 4 h 177"/>
                <a:gd name="T2" fmla="*/ 56 w 163"/>
                <a:gd name="T3" fmla="*/ 20 h 177"/>
                <a:gd name="T4" fmla="*/ 44 w 163"/>
                <a:gd name="T5" fmla="*/ 22 h 177"/>
                <a:gd name="T6" fmla="*/ 40 w 163"/>
                <a:gd name="T7" fmla="*/ 25 h 177"/>
                <a:gd name="T8" fmla="*/ 36 w 163"/>
                <a:gd name="T9" fmla="*/ 31 h 177"/>
                <a:gd name="T10" fmla="*/ 36 w 163"/>
                <a:gd name="T11" fmla="*/ 36 h 177"/>
                <a:gd name="T12" fmla="*/ 38 w 163"/>
                <a:gd name="T13" fmla="*/ 50 h 177"/>
                <a:gd name="T14" fmla="*/ 34 w 163"/>
                <a:gd name="T15" fmla="*/ 67 h 177"/>
                <a:gd name="T16" fmla="*/ 32 w 163"/>
                <a:gd name="T17" fmla="*/ 86 h 177"/>
                <a:gd name="T18" fmla="*/ 28 w 163"/>
                <a:gd name="T19" fmla="*/ 86 h 177"/>
                <a:gd name="T20" fmla="*/ 0 w 163"/>
                <a:gd name="T21" fmla="*/ 112 h 177"/>
                <a:gd name="T22" fmla="*/ 4 w 163"/>
                <a:gd name="T23" fmla="*/ 145 h 177"/>
                <a:gd name="T24" fmla="*/ 18 w 163"/>
                <a:gd name="T25" fmla="*/ 145 h 177"/>
                <a:gd name="T26" fmla="*/ 60 w 163"/>
                <a:gd name="T27" fmla="*/ 188 h 177"/>
                <a:gd name="T28" fmla="*/ 64 w 163"/>
                <a:gd name="T29" fmla="*/ 197 h 177"/>
                <a:gd name="T30" fmla="*/ 72 w 163"/>
                <a:gd name="T31" fmla="*/ 199 h 177"/>
                <a:gd name="T32" fmla="*/ 72 w 163"/>
                <a:gd name="T33" fmla="*/ 224 h 177"/>
                <a:gd name="T34" fmla="*/ 85 w 163"/>
                <a:gd name="T35" fmla="*/ 238 h 177"/>
                <a:gd name="T36" fmla="*/ 127 w 163"/>
                <a:gd name="T37" fmla="*/ 246 h 177"/>
                <a:gd name="T38" fmla="*/ 151 w 163"/>
                <a:gd name="T39" fmla="*/ 229 h 177"/>
                <a:gd name="T40" fmla="*/ 159 w 163"/>
                <a:gd name="T41" fmla="*/ 219 h 177"/>
                <a:gd name="T42" fmla="*/ 159 w 163"/>
                <a:gd name="T43" fmla="*/ 143 h 177"/>
                <a:gd name="T44" fmla="*/ 111 w 163"/>
                <a:gd name="T45" fmla="*/ 9 h 177"/>
                <a:gd name="T46" fmla="*/ 95 w 163"/>
                <a:gd name="T47" fmla="*/ 0 h 177"/>
                <a:gd name="T48" fmla="*/ 87 w 163"/>
                <a:gd name="T49" fmla="*/ 20 h 177"/>
                <a:gd name="T50" fmla="*/ 83 w 163"/>
                <a:gd name="T51" fmla="*/ 17 h 177"/>
                <a:gd name="T52" fmla="*/ 64 w 163"/>
                <a:gd name="T53" fmla="*/ 4 h 17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3"/>
                <a:gd name="T82" fmla="*/ 0 h 177"/>
                <a:gd name="T83" fmla="*/ 163 w 163"/>
                <a:gd name="T84" fmla="*/ 177 h 17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3" h="177">
                  <a:moveTo>
                    <a:pt x="64" y="4"/>
                  </a:moveTo>
                  <a:lnTo>
                    <a:pt x="56" y="14"/>
                  </a:lnTo>
                  <a:lnTo>
                    <a:pt x="44" y="16"/>
                  </a:lnTo>
                  <a:lnTo>
                    <a:pt x="40" y="18"/>
                  </a:lnTo>
                  <a:lnTo>
                    <a:pt x="36" y="22"/>
                  </a:lnTo>
                  <a:lnTo>
                    <a:pt x="36" y="26"/>
                  </a:lnTo>
                  <a:lnTo>
                    <a:pt x="38" y="36"/>
                  </a:lnTo>
                  <a:lnTo>
                    <a:pt x="34" y="48"/>
                  </a:lnTo>
                  <a:lnTo>
                    <a:pt x="32" y="62"/>
                  </a:lnTo>
                  <a:lnTo>
                    <a:pt x="28" y="62"/>
                  </a:lnTo>
                  <a:lnTo>
                    <a:pt x="0" y="80"/>
                  </a:lnTo>
                  <a:lnTo>
                    <a:pt x="4" y="104"/>
                  </a:lnTo>
                  <a:lnTo>
                    <a:pt x="18" y="104"/>
                  </a:lnTo>
                  <a:lnTo>
                    <a:pt x="60" y="134"/>
                  </a:lnTo>
                  <a:lnTo>
                    <a:pt x="64" y="140"/>
                  </a:lnTo>
                  <a:lnTo>
                    <a:pt x="72" y="142"/>
                  </a:lnTo>
                  <a:lnTo>
                    <a:pt x="72" y="160"/>
                  </a:lnTo>
                  <a:lnTo>
                    <a:pt x="88" y="170"/>
                  </a:lnTo>
                  <a:lnTo>
                    <a:pt x="130" y="176"/>
                  </a:lnTo>
                  <a:lnTo>
                    <a:pt x="154" y="164"/>
                  </a:lnTo>
                  <a:lnTo>
                    <a:pt x="162" y="156"/>
                  </a:lnTo>
                  <a:lnTo>
                    <a:pt x="162" y="102"/>
                  </a:lnTo>
                  <a:lnTo>
                    <a:pt x="114" y="6"/>
                  </a:lnTo>
                  <a:lnTo>
                    <a:pt x="98" y="0"/>
                  </a:lnTo>
                  <a:lnTo>
                    <a:pt x="90" y="14"/>
                  </a:lnTo>
                  <a:lnTo>
                    <a:pt x="86" y="12"/>
                  </a:lnTo>
                  <a:lnTo>
                    <a:pt x="64" y="4"/>
                  </a:lnTo>
                </a:path>
              </a:pathLst>
            </a:custGeom>
            <a:solidFill>
              <a:schemeClr val="bg2"/>
            </a:solidFill>
            <a:ln w="12700" cap="rnd">
              <a:solidFill>
                <a:schemeClr val="bg1"/>
              </a:solidFill>
              <a:round/>
              <a:headEnd/>
              <a:tailEnd/>
            </a:ln>
          </p:spPr>
          <p:txBody>
            <a:bodyPr/>
            <a:lstStyle/>
            <a:p>
              <a:endParaRPr lang="en-US"/>
            </a:p>
          </p:txBody>
        </p:sp>
        <p:sp>
          <p:nvSpPr>
            <p:cNvPr id="13412" name="Freeform 545"/>
            <p:cNvSpPr>
              <a:spLocks/>
            </p:cNvSpPr>
            <p:nvPr/>
          </p:nvSpPr>
          <p:spPr bwMode="ltGray">
            <a:xfrm>
              <a:off x="3426" y="2262"/>
              <a:ext cx="275" cy="312"/>
            </a:xfrm>
            <a:custGeom>
              <a:avLst/>
              <a:gdLst>
                <a:gd name="T0" fmla="*/ 117 w 277"/>
                <a:gd name="T1" fmla="*/ 369 h 279"/>
                <a:gd name="T2" fmla="*/ 105 w 277"/>
                <a:gd name="T3" fmla="*/ 352 h 279"/>
                <a:gd name="T4" fmla="*/ 95 w 277"/>
                <a:gd name="T5" fmla="*/ 330 h 279"/>
                <a:gd name="T6" fmla="*/ 71 w 277"/>
                <a:gd name="T7" fmla="*/ 330 h 279"/>
                <a:gd name="T8" fmla="*/ 60 w 277"/>
                <a:gd name="T9" fmla="*/ 330 h 279"/>
                <a:gd name="T10" fmla="*/ 52 w 277"/>
                <a:gd name="T11" fmla="*/ 330 h 279"/>
                <a:gd name="T12" fmla="*/ 42 w 277"/>
                <a:gd name="T13" fmla="*/ 328 h 279"/>
                <a:gd name="T14" fmla="*/ 28 w 277"/>
                <a:gd name="T15" fmla="*/ 324 h 279"/>
                <a:gd name="T16" fmla="*/ 14 w 277"/>
                <a:gd name="T17" fmla="*/ 330 h 279"/>
                <a:gd name="T18" fmla="*/ 14 w 277"/>
                <a:gd name="T19" fmla="*/ 319 h 279"/>
                <a:gd name="T20" fmla="*/ 14 w 277"/>
                <a:gd name="T21" fmla="*/ 308 h 279"/>
                <a:gd name="T22" fmla="*/ 18 w 277"/>
                <a:gd name="T23" fmla="*/ 299 h 279"/>
                <a:gd name="T24" fmla="*/ 24 w 277"/>
                <a:gd name="T25" fmla="*/ 292 h 279"/>
                <a:gd name="T26" fmla="*/ 30 w 277"/>
                <a:gd name="T27" fmla="*/ 292 h 279"/>
                <a:gd name="T28" fmla="*/ 40 w 277"/>
                <a:gd name="T29" fmla="*/ 292 h 279"/>
                <a:gd name="T30" fmla="*/ 42 w 277"/>
                <a:gd name="T31" fmla="*/ 283 h 279"/>
                <a:gd name="T32" fmla="*/ 48 w 277"/>
                <a:gd name="T33" fmla="*/ 268 h 279"/>
                <a:gd name="T34" fmla="*/ 40 w 277"/>
                <a:gd name="T35" fmla="*/ 246 h 279"/>
                <a:gd name="T36" fmla="*/ 28 w 277"/>
                <a:gd name="T37" fmla="*/ 244 h 279"/>
                <a:gd name="T38" fmla="*/ 18 w 277"/>
                <a:gd name="T39" fmla="*/ 237 h 279"/>
                <a:gd name="T40" fmla="*/ 10 w 277"/>
                <a:gd name="T41" fmla="*/ 229 h 279"/>
                <a:gd name="T42" fmla="*/ 2 w 277"/>
                <a:gd name="T43" fmla="*/ 208 h 279"/>
                <a:gd name="T44" fmla="*/ 0 w 277"/>
                <a:gd name="T45" fmla="*/ 201 h 279"/>
                <a:gd name="T46" fmla="*/ 26 w 277"/>
                <a:gd name="T47" fmla="*/ 226 h 279"/>
                <a:gd name="T48" fmla="*/ 44 w 277"/>
                <a:gd name="T49" fmla="*/ 229 h 279"/>
                <a:gd name="T50" fmla="*/ 60 w 277"/>
                <a:gd name="T51" fmla="*/ 233 h 279"/>
                <a:gd name="T52" fmla="*/ 69 w 277"/>
                <a:gd name="T53" fmla="*/ 229 h 279"/>
                <a:gd name="T54" fmla="*/ 77 w 277"/>
                <a:gd name="T55" fmla="*/ 221 h 279"/>
                <a:gd name="T56" fmla="*/ 85 w 277"/>
                <a:gd name="T57" fmla="*/ 212 h 279"/>
                <a:gd name="T58" fmla="*/ 89 w 277"/>
                <a:gd name="T59" fmla="*/ 199 h 279"/>
                <a:gd name="T60" fmla="*/ 87 w 277"/>
                <a:gd name="T61" fmla="*/ 179 h 279"/>
                <a:gd name="T62" fmla="*/ 89 w 277"/>
                <a:gd name="T63" fmla="*/ 162 h 279"/>
                <a:gd name="T64" fmla="*/ 97 w 277"/>
                <a:gd name="T65" fmla="*/ 162 h 279"/>
                <a:gd name="T66" fmla="*/ 109 w 277"/>
                <a:gd name="T67" fmla="*/ 173 h 279"/>
                <a:gd name="T68" fmla="*/ 117 w 277"/>
                <a:gd name="T69" fmla="*/ 157 h 279"/>
                <a:gd name="T70" fmla="*/ 129 w 277"/>
                <a:gd name="T71" fmla="*/ 162 h 279"/>
                <a:gd name="T72" fmla="*/ 135 w 277"/>
                <a:gd name="T73" fmla="*/ 159 h 279"/>
                <a:gd name="T74" fmla="*/ 137 w 277"/>
                <a:gd name="T75" fmla="*/ 142 h 279"/>
                <a:gd name="T76" fmla="*/ 139 w 277"/>
                <a:gd name="T77" fmla="*/ 126 h 279"/>
                <a:gd name="T78" fmla="*/ 151 w 277"/>
                <a:gd name="T79" fmla="*/ 115 h 279"/>
                <a:gd name="T80" fmla="*/ 145 w 277"/>
                <a:gd name="T81" fmla="*/ 102 h 279"/>
                <a:gd name="T82" fmla="*/ 151 w 277"/>
                <a:gd name="T83" fmla="*/ 95 h 279"/>
                <a:gd name="T84" fmla="*/ 159 w 277"/>
                <a:gd name="T85" fmla="*/ 95 h 279"/>
                <a:gd name="T86" fmla="*/ 157 w 277"/>
                <a:gd name="T87" fmla="*/ 82 h 279"/>
                <a:gd name="T88" fmla="*/ 167 w 277"/>
                <a:gd name="T89" fmla="*/ 78 h 279"/>
                <a:gd name="T90" fmla="*/ 175 w 277"/>
                <a:gd name="T91" fmla="*/ 64 h 279"/>
                <a:gd name="T92" fmla="*/ 179 w 277"/>
                <a:gd name="T93" fmla="*/ 39 h 279"/>
                <a:gd name="T94" fmla="*/ 191 w 277"/>
                <a:gd name="T95" fmla="*/ 13 h 279"/>
                <a:gd name="T96" fmla="*/ 206 w 277"/>
                <a:gd name="T97" fmla="*/ 0 h 279"/>
                <a:gd name="T98" fmla="*/ 210 w 277"/>
                <a:gd name="T99" fmla="*/ 11 h 279"/>
                <a:gd name="T100" fmla="*/ 226 w 277"/>
                <a:gd name="T101" fmla="*/ 9 h 279"/>
                <a:gd name="T102" fmla="*/ 242 w 277"/>
                <a:gd name="T103" fmla="*/ 25 h 279"/>
                <a:gd name="T104" fmla="*/ 250 w 277"/>
                <a:gd name="T105" fmla="*/ 42 h 279"/>
                <a:gd name="T106" fmla="*/ 270 w 277"/>
                <a:gd name="T107" fmla="*/ 177 h 279"/>
                <a:gd name="T108" fmla="*/ 181 w 277"/>
                <a:gd name="T109" fmla="*/ 389 h 279"/>
                <a:gd name="T110" fmla="*/ 129 w 277"/>
                <a:gd name="T111" fmla="*/ 371 h 279"/>
                <a:gd name="T112" fmla="*/ 117 w 277"/>
                <a:gd name="T113" fmla="*/ 369 h 27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77"/>
                <a:gd name="T172" fmla="*/ 0 h 279"/>
                <a:gd name="T173" fmla="*/ 277 w 277"/>
                <a:gd name="T174" fmla="*/ 279 h 27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77" h="279">
                  <a:moveTo>
                    <a:pt x="120" y="264"/>
                  </a:moveTo>
                  <a:lnTo>
                    <a:pt x="108" y="252"/>
                  </a:lnTo>
                  <a:lnTo>
                    <a:pt x="98" y="236"/>
                  </a:lnTo>
                  <a:lnTo>
                    <a:pt x="74" y="236"/>
                  </a:lnTo>
                  <a:lnTo>
                    <a:pt x="60" y="236"/>
                  </a:lnTo>
                  <a:lnTo>
                    <a:pt x="52" y="236"/>
                  </a:lnTo>
                  <a:lnTo>
                    <a:pt x="42" y="234"/>
                  </a:lnTo>
                  <a:lnTo>
                    <a:pt x="28" y="232"/>
                  </a:lnTo>
                  <a:lnTo>
                    <a:pt x="14" y="236"/>
                  </a:lnTo>
                  <a:lnTo>
                    <a:pt x="14" y="228"/>
                  </a:lnTo>
                  <a:lnTo>
                    <a:pt x="14" y="220"/>
                  </a:lnTo>
                  <a:lnTo>
                    <a:pt x="18" y="214"/>
                  </a:lnTo>
                  <a:lnTo>
                    <a:pt x="24" y="208"/>
                  </a:lnTo>
                  <a:lnTo>
                    <a:pt x="30" y="208"/>
                  </a:lnTo>
                  <a:lnTo>
                    <a:pt x="40" y="208"/>
                  </a:lnTo>
                  <a:lnTo>
                    <a:pt x="42" y="202"/>
                  </a:lnTo>
                  <a:lnTo>
                    <a:pt x="48" y="192"/>
                  </a:lnTo>
                  <a:lnTo>
                    <a:pt x="40" y="176"/>
                  </a:lnTo>
                  <a:lnTo>
                    <a:pt x="28" y="174"/>
                  </a:lnTo>
                  <a:lnTo>
                    <a:pt x="18" y="170"/>
                  </a:lnTo>
                  <a:lnTo>
                    <a:pt x="10" y="164"/>
                  </a:lnTo>
                  <a:lnTo>
                    <a:pt x="2" y="148"/>
                  </a:lnTo>
                  <a:lnTo>
                    <a:pt x="0" y="144"/>
                  </a:lnTo>
                  <a:lnTo>
                    <a:pt x="26" y="162"/>
                  </a:lnTo>
                  <a:lnTo>
                    <a:pt x="44" y="164"/>
                  </a:lnTo>
                  <a:lnTo>
                    <a:pt x="60" y="166"/>
                  </a:lnTo>
                  <a:lnTo>
                    <a:pt x="72" y="164"/>
                  </a:lnTo>
                  <a:lnTo>
                    <a:pt x="80" y="158"/>
                  </a:lnTo>
                  <a:lnTo>
                    <a:pt x="88" y="152"/>
                  </a:lnTo>
                  <a:lnTo>
                    <a:pt x="92" y="142"/>
                  </a:lnTo>
                  <a:lnTo>
                    <a:pt x="90" y="128"/>
                  </a:lnTo>
                  <a:lnTo>
                    <a:pt x="92" y="116"/>
                  </a:lnTo>
                  <a:lnTo>
                    <a:pt x="100" y="116"/>
                  </a:lnTo>
                  <a:lnTo>
                    <a:pt x="112" y="124"/>
                  </a:lnTo>
                  <a:lnTo>
                    <a:pt x="120" y="112"/>
                  </a:lnTo>
                  <a:lnTo>
                    <a:pt x="132" y="116"/>
                  </a:lnTo>
                  <a:lnTo>
                    <a:pt x="138" y="114"/>
                  </a:lnTo>
                  <a:lnTo>
                    <a:pt x="140" y="102"/>
                  </a:lnTo>
                  <a:lnTo>
                    <a:pt x="142" y="90"/>
                  </a:lnTo>
                  <a:lnTo>
                    <a:pt x="154" y="82"/>
                  </a:lnTo>
                  <a:lnTo>
                    <a:pt x="148" y="72"/>
                  </a:lnTo>
                  <a:lnTo>
                    <a:pt x="154" y="68"/>
                  </a:lnTo>
                  <a:lnTo>
                    <a:pt x="162" y="68"/>
                  </a:lnTo>
                  <a:lnTo>
                    <a:pt x="160" y="58"/>
                  </a:lnTo>
                  <a:lnTo>
                    <a:pt x="170" y="56"/>
                  </a:lnTo>
                  <a:lnTo>
                    <a:pt x="178" y="46"/>
                  </a:lnTo>
                  <a:lnTo>
                    <a:pt x="182" y="28"/>
                  </a:lnTo>
                  <a:lnTo>
                    <a:pt x="194" y="10"/>
                  </a:lnTo>
                  <a:lnTo>
                    <a:pt x="212" y="0"/>
                  </a:lnTo>
                  <a:lnTo>
                    <a:pt x="216" y="8"/>
                  </a:lnTo>
                  <a:lnTo>
                    <a:pt x="232" y="6"/>
                  </a:lnTo>
                  <a:lnTo>
                    <a:pt x="248" y="18"/>
                  </a:lnTo>
                  <a:lnTo>
                    <a:pt x="256" y="30"/>
                  </a:lnTo>
                  <a:lnTo>
                    <a:pt x="276" y="126"/>
                  </a:lnTo>
                  <a:lnTo>
                    <a:pt x="184" y="278"/>
                  </a:lnTo>
                  <a:lnTo>
                    <a:pt x="132" y="266"/>
                  </a:lnTo>
                  <a:lnTo>
                    <a:pt x="120" y="264"/>
                  </a:lnTo>
                </a:path>
              </a:pathLst>
            </a:custGeom>
            <a:solidFill>
              <a:schemeClr val="hlink"/>
            </a:solidFill>
            <a:ln w="12700" cap="rnd">
              <a:solidFill>
                <a:schemeClr val="bg1"/>
              </a:solidFill>
              <a:round/>
              <a:headEnd/>
              <a:tailEnd/>
            </a:ln>
          </p:spPr>
          <p:txBody>
            <a:bodyPr/>
            <a:lstStyle/>
            <a:p>
              <a:endParaRPr lang="en-US"/>
            </a:p>
          </p:txBody>
        </p:sp>
        <p:sp>
          <p:nvSpPr>
            <p:cNvPr id="13413" name="Freeform 546"/>
            <p:cNvSpPr>
              <a:spLocks/>
            </p:cNvSpPr>
            <p:nvPr/>
          </p:nvSpPr>
          <p:spPr bwMode="ltGray">
            <a:xfrm>
              <a:off x="3873" y="1958"/>
              <a:ext cx="433" cy="247"/>
            </a:xfrm>
            <a:custGeom>
              <a:avLst/>
              <a:gdLst>
                <a:gd name="T0" fmla="*/ 360 w 435"/>
                <a:gd name="T1" fmla="*/ 25 h 221"/>
                <a:gd name="T2" fmla="*/ 350 w 435"/>
                <a:gd name="T3" fmla="*/ 9 h 221"/>
                <a:gd name="T4" fmla="*/ 348 w 435"/>
                <a:gd name="T5" fmla="*/ 0 h 221"/>
                <a:gd name="T6" fmla="*/ 336 w 435"/>
                <a:gd name="T7" fmla="*/ 11 h 221"/>
                <a:gd name="T8" fmla="*/ 330 w 435"/>
                <a:gd name="T9" fmla="*/ 11 h 221"/>
                <a:gd name="T10" fmla="*/ 326 w 435"/>
                <a:gd name="T11" fmla="*/ 4 h 221"/>
                <a:gd name="T12" fmla="*/ 317 w 435"/>
                <a:gd name="T13" fmla="*/ 17 h 221"/>
                <a:gd name="T14" fmla="*/ 311 w 435"/>
                <a:gd name="T15" fmla="*/ 31 h 221"/>
                <a:gd name="T16" fmla="*/ 305 w 435"/>
                <a:gd name="T17" fmla="*/ 31 h 221"/>
                <a:gd name="T18" fmla="*/ 303 w 435"/>
                <a:gd name="T19" fmla="*/ 39 h 221"/>
                <a:gd name="T20" fmla="*/ 289 w 435"/>
                <a:gd name="T21" fmla="*/ 45 h 221"/>
                <a:gd name="T22" fmla="*/ 285 w 435"/>
                <a:gd name="T23" fmla="*/ 45 h 221"/>
                <a:gd name="T24" fmla="*/ 261 w 435"/>
                <a:gd name="T25" fmla="*/ 50 h 221"/>
                <a:gd name="T26" fmla="*/ 253 w 435"/>
                <a:gd name="T27" fmla="*/ 45 h 221"/>
                <a:gd name="T28" fmla="*/ 247 w 435"/>
                <a:gd name="T29" fmla="*/ 39 h 221"/>
                <a:gd name="T30" fmla="*/ 237 w 435"/>
                <a:gd name="T31" fmla="*/ 39 h 221"/>
                <a:gd name="T32" fmla="*/ 223 w 435"/>
                <a:gd name="T33" fmla="*/ 31 h 221"/>
                <a:gd name="T34" fmla="*/ 213 w 435"/>
                <a:gd name="T35" fmla="*/ 31 h 221"/>
                <a:gd name="T36" fmla="*/ 197 w 435"/>
                <a:gd name="T37" fmla="*/ 39 h 221"/>
                <a:gd name="T38" fmla="*/ 195 w 435"/>
                <a:gd name="T39" fmla="*/ 47 h 221"/>
                <a:gd name="T40" fmla="*/ 183 w 435"/>
                <a:gd name="T41" fmla="*/ 47 h 221"/>
                <a:gd name="T42" fmla="*/ 175 w 435"/>
                <a:gd name="T43" fmla="*/ 45 h 221"/>
                <a:gd name="T44" fmla="*/ 171 w 435"/>
                <a:gd name="T45" fmla="*/ 36 h 221"/>
                <a:gd name="T46" fmla="*/ 171 w 435"/>
                <a:gd name="T47" fmla="*/ 22 h 221"/>
                <a:gd name="T48" fmla="*/ 165 w 435"/>
                <a:gd name="T49" fmla="*/ 17 h 221"/>
                <a:gd name="T50" fmla="*/ 155 w 435"/>
                <a:gd name="T51" fmla="*/ 11 h 221"/>
                <a:gd name="T52" fmla="*/ 143 w 435"/>
                <a:gd name="T53" fmla="*/ 11 h 221"/>
                <a:gd name="T54" fmla="*/ 135 w 435"/>
                <a:gd name="T55" fmla="*/ 9 h 221"/>
                <a:gd name="T56" fmla="*/ 125 w 435"/>
                <a:gd name="T57" fmla="*/ 4 h 221"/>
                <a:gd name="T58" fmla="*/ 125 w 435"/>
                <a:gd name="T59" fmla="*/ 13 h 221"/>
                <a:gd name="T60" fmla="*/ 121 w 435"/>
                <a:gd name="T61" fmla="*/ 22 h 221"/>
                <a:gd name="T62" fmla="*/ 121 w 435"/>
                <a:gd name="T63" fmla="*/ 39 h 221"/>
                <a:gd name="T64" fmla="*/ 127 w 435"/>
                <a:gd name="T65" fmla="*/ 56 h 221"/>
                <a:gd name="T66" fmla="*/ 127 w 435"/>
                <a:gd name="T67" fmla="*/ 64 h 221"/>
                <a:gd name="T68" fmla="*/ 119 w 435"/>
                <a:gd name="T69" fmla="*/ 73 h 221"/>
                <a:gd name="T70" fmla="*/ 108 w 435"/>
                <a:gd name="T71" fmla="*/ 67 h 221"/>
                <a:gd name="T72" fmla="*/ 106 w 435"/>
                <a:gd name="T73" fmla="*/ 64 h 221"/>
                <a:gd name="T74" fmla="*/ 104 w 435"/>
                <a:gd name="T75" fmla="*/ 64 h 221"/>
                <a:gd name="T76" fmla="*/ 98 w 435"/>
                <a:gd name="T77" fmla="*/ 70 h 221"/>
                <a:gd name="T78" fmla="*/ 88 w 435"/>
                <a:gd name="T79" fmla="*/ 67 h 221"/>
                <a:gd name="T80" fmla="*/ 80 w 435"/>
                <a:gd name="T81" fmla="*/ 64 h 221"/>
                <a:gd name="T82" fmla="*/ 82 w 435"/>
                <a:gd name="T83" fmla="*/ 59 h 221"/>
                <a:gd name="T84" fmla="*/ 80 w 435"/>
                <a:gd name="T85" fmla="*/ 53 h 221"/>
                <a:gd name="T86" fmla="*/ 70 w 435"/>
                <a:gd name="T87" fmla="*/ 53 h 221"/>
                <a:gd name="T88" fmla="*/ 62 w 435"/>
                <a:gd name="T89" fmla="*/ 53 h 221"/>
                <a:gd name="T90" fmla="*/ 56 w 435"/>
                <a:gd name="T91" fmla="*/ 50 h 221"/>
                <a:gd name="T92" fmla="*/ 44 w 435"/>
                <a:gd name="T93" fmla="*/ 59 h 221"/>
                <a:gd name="T94" fmla="*/ 36 w 435"/>
                <a:gd name="T95" fmla="*/ 59 h 221"/>
                <a:gd name="T96" fmla="*/ 24 w 435"/>
                <a:gd name="T97" fmla="*/ 73 h 221"/>
                <a:gd name="T98" fmla="*/ 22 w 435"/>
                <a:gd name="T99" fmla="*/ 82 h 221"/>
                <a:gd name="T100" fmla="*/ 14 w 435"/>
                <a:gd name="T101" fmla="*/ 84 h 221"/>
                <a:gd name="T102" fmla="*/ 0 w 435"/>
                <a:gd name="T103" fmla="*/ 99 h 221"/>
                <a:gd name="T104" fmla="*/ 44 w 435"/>
                <a:gd name="T105" fmla="*/ 215 h 221"/>
                <a:gd name="T106" fmla="*/ 131 w 435"/>
                <a:gd name="T107" fmla="*/ 285 h 221"/>
                <a:gd name="T108" fmla="*/ 287 w 435"/>
                <a:gd name="T109" fmla="*/ 307 h 221"/>
                <a:gd name="T110" fmla="*/ 428 w 435"/>
                <a:gd name="T111" fmla="*/ 50 h 221"/>
                <a:gd name="T112" fmla="*/ 360 w 435"/>
                <a:gd name="T113" fmla="*/ 25 h 22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35"/>
                <a:gd name="T172" fmla="*/ 0 h 221"/>
                <a:gd name="T173" fmla="*/ 435 w 435"/>
                <a:gd name="T174" fmla="*/ 221 h 22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35" h="221">
                  <a:moveTo>
                    <a:pt x="366" y="18"/>
                  </a:moveTo>
                  <a:lnTo>
                    <a:pt x="356" y="6"/>
                  </a:lnTo>
                  <a:lnTo>
                    <a:pt x="354" y="0"/>
                  </a:lnTo>
                  <a:lnTo>
                    <a:pt x="342" y="8"/>
                  </a:lnTo>
                  <a:lnTo>
                    <a:pt x="336" y="8"/>
                  </a:lnTo>
                  <a:lnTo>
                    <a:pt x="332" y="4"/>
                  </a:lnTo>
                  <a:lnTo>
                    <a:pt x="320" y="12"/>
                  </a:lnTo>
                  <a:lnTo>
                    <a:pt x="314" y="22"/>
                  </a:lnTo>
                  <a:lnTo>
                    <a:pt x="308" y="22"/>
                  </a:lnTo>
                  <a:lnTo>
                    <a:pt x="306" y="28"/>
                  </a:lnTo>
                  <a:lnTo>
                    <a:pt x="292" y="32"/>
                  </a:lnTo>
                  <a:lnTo>
                    <a:pt x="288" y="32"/>
                  </a:lnTo>
                  <a:lnTo>
                    <a:pt x="264" y="36"/>
                  </a:lnTo>
                  <a:lnTo>
                    <a:pt x="256" y="32"/>
                  </a:lnTo>
                  <a:lnTo>
                    <a:pt x="250" y="28"/>
                  </a:lnTo>
                  <a:lnTo>
                    <a:pt x="240" y="28"/>
                  </a:lnTo>
                  <a:lnTo>
                    <a:pt x="226" y="22"/>
                  </a:lnTo>
                  <a:lnTo>
                    <a:pt x="216" y="22"/>
                  </a:lnTo>
                  <a:lnTo>
                    <a:pt x="200" y="28"/>
                  </a:lnTo>
                  <a:lnTo>
                    <a:pt x="198" y="34"/>
                  </a:lnTo>
                  <a:lnTo>
                    <a:pt x="186" y="34"/>
                  </a:lnTo>
                  <a:lnTo>
                    <a:pt x="178" y="32"/>
                  </a:lnTo>
                  <a:lnTo>
                    <a:pt x="174" y="26"/>
                  </a:lnTo>
                  <a:lnTo>
                    <a:pt x="174" y="16"/>
                  </a:lnTo>
                  <a:lnTo>
                    <a:pt x="168" y="12"/>
                  </a:lnTo>
                  <a:lnTo>
                    <a:pt x="158" y="8"/>
                  </a:lnTo>
                  <a:lnTo>
                    <a:pt x="146" y="8"/>
                  </a:lnTo>
                  <a:lnTo>
                    <a:pt x="138" y="6"/>
                  </a:lnTo>
                  <a:lnTo>
                    <a:pt x="128" y="4"/>
                  </a:lnTo>
                  <a:lnTo>
                    <a:pt x="128" y="10"/>
                  </a:lnTo>
                  <a:lnTo>
                    <a:pt x="124" y="16"/>
                  </a:lnTo>
                  <a:lnTo>
                    <a:pt x="124" y="28"/>
                  </a:lnTo>
                  <a:lnTo>
                    <a:pt x="130" y="40"/>
                  </a:lnTo>
                  <a:lnTo>
                    <a:pt x="130" y="46"/>
                  </a:lnTo>
                  <a:lnTo>
                    <a:pt x="122" y="52"/>
                  </a:lnTo>
                  <a:lnTo>
                    <a:pt x="110" y="48"/>
                  </a:lnTo>
                  <a:lnTo>
                    <a:pt x="106" y="46"/>
                  </a:lnTo>
                  <a:lnTo>
                    <a:pt x="104" y="46"/>
                  </a:lnTo>
                  <a:lnTo>
                    <a:pt x="98" y="50"/>
                  </a:lnTo>
                  <a:lnTo>
                    <a:pt x="88" y="48"/>
                  </a:lnTo>
                  <a:lnTo>
                    <a:pt x="80" y="46"/>
                  </a:lnTo>
                  <a:lnTo>
                    <a:pt x="82" y="42"/>
                  </a:lnTo>
                  <a:lnTo>
                    <a:pt x="80" y="38"/>
                  </a:lnTo>
                  <a:lnTo>
                    <a:pt x="70" y="38"/>
                  </a:lnTo>
                  <a:lnTo>
                    <a:pt x="62" y="38"/>
                  </a:lnTo>
                  <a:lnTo>
                    <a:pt x="56" y="36"/>
                  </a:lnTo>
                  <a:lnTo>
                    <a:pt x="44" y="42"/>
                  </a:lnTo>
                  <a:lnTo>
                    <a:pt x="36" y="42"/>
                  </a:lnTo>
                  <a:lnTo>
                    <a:pt x="24" y="52"/>
                  </a:lnTo>
                  <a:lnTo>
                    <a:pt x="22" y="58"/>
                  </a:lnTo>
                  <a:lnTo>
                    <a:pt x="14" y="60"/>
                  </a:lnTo>
                  <a:lnTo>
                    <a:pt x="0" y="72"/>
                  </a:lnTo>
                  <a:lnTo>
                    <a:pt x="44" y="154"/>
                  </a:lnTo>
                  <a:lnTo>
                    <a:pt x="134" y="204"/>
                  </a:lnTo>
                  <a:lnTo>
                    <a:pt x="290" y="220"/>
                  </a:lnTo>
                  <a:lnTo>
                    <a:pt x="434" y="36"/>
                  </a:lnTo>
                  <a:lnTo>
                    <a:pt x="366" y="18"/>
                  </a:lnTo>
                </a:path>
              </a:pathLst>
            </a:custGeom>
            <a:solidFill>
              <a:schemeClr val="hlink"/>
            </a:solidFill>
            <a:ln w="12700" cap="rnd">
              <a:solidFill>
                <a:schemeClr val="bg1"/>
              </a:solidFill>
              <a:round/>
              <a:headEnd/>
              <a:tailEnd/>
            </a:ln>
          </p:spPr>
          <p:txBody>
            <a:bodyPr/>
            <a:lstStyle/>
            <a:p>
              <a:endParaRPr lang="en-US"/>
            </a:p>
          </p:txBody>
        </p:sp>
        <p:sp>
          <p:nvSpPr>
            <p:cNvPr id="13414" name="Freeform 547"/>
            <p:cNvSpPr>
              <a:spLocks/>
            </p:cNvSpPr>
            <p:nvPr/>
          </p:nvSpPr>
          <p:spPr bwMode="ltGray">
            <a:xfrm>
              <a:off x="4415" y="2034"/>
              <a:ext cx="121" cy="180"/>
            </a:xfrm>
            <a:custGeom>
              <a:avLst/>
              <a:gdLst>
                <a:gd name="T0" fmla="*/ 58 w 121"/>
                <a:gd name="T1" fmla="*/ 0 h 161"/>
                <a:gd name="T2" fmla="*/ 70 w 121"/>
                <a:gd name="T3" fmla="*/ 9 h 161"/>
                <a:gd name="T4" fmla="*/ 70 w 121"/>
                <a:gd name="T5" fmla="*/ 31 h 161"/>
                <a:gd name="T6" fmla="*/ 74 w 121"/>
                <a:gd name="T7" fmla="*/ 53 h 161"/>
                <a:gd name="T8" fmla="*/ 64 w 121"/>
                <a:gd name="T9" fmla="*/ 75 h 161"/>
                <a:gd name="T10" fmla="*/ 58 w 121"/>
                <a:gd name="T11" fmla="*/ 86 h 161"/>
                <a:gd name="T12" fmla="*/ 58 w 121"/>
                <a:gd name="T13" fmla="*/ 100 h 161"/>
                <a:gd name="T14" fmla="*/ 80 w 121"/>
                <a:gd name="T15" fmla="*/ 108 h 161"/>
                <a:gd name="T16" fmla="*/ 88 w 121"/>
                <a:gd name="T17" fmla="*/ 129 h 161"/>
                <a:gd name="T18" fmla="*/ 92 w 121"/>
                <a:gd name="T19" fmla="*/ 129 h 161"/>
                <a:gd name="T20" fmla="*/ 104 w 121"/>
                <a:gd name="T21" fmla="*/ 145 h 161"/>
                <a:gd name="T22" fmla="*/ 110 w 121"/>
                <a:gd name="T23" fmla="*/ 159 h 161"/>
                <a:gd name="T24" fmla="*/ 112 w 121"/>
                <a:gd name="T25" fmla="*/ 165 h 161"/>
                <a:gd name="T26" fmla="*/ 110 w 121"/>
                <a:gd name="T27" fmla="*/ 168 h 161"/>
                <a:gd name="T28" fmla="*/ 120 w 121"/>
                <a:gd name="T29" fmla="*/ 159 h 161"/>
                <a:gd name="T30" fmla="*/ 118 w 121"/>
                <a:gd name="T31" fmla="*/ 190 h 161"/>
                <a:gd name="T32" fmla="*/ 112 w 121"/>
                <a:gd name="T33" fmla="*/ 197 h 161"/>
                <a:gd name="T34" fmla="*/ 108 w 121"/>
                <a:gd name="T35" fmla="*/ 201 h 161"/>
                <a:gd name="T36" fmla="*/ 106 w 121"/>
                <a:gd name="T37" fmla="*/ 201 h 161"/>
                <a:gd name="T38" fmla="*/ 102 w 121"/>
                <a:gd name="T39" fmla="*/ 201 h 161"/>
                <a:gd name="T40" fmla="*/ 100 w 121"/>
                <a:gd name="T41" fmla="*/ 210 h 161"/>
                <a:gd name="T42" fmla="*/ 94 w 121"/>
                <a:gd name="T43" fmla="*/ 215 h 161"/>
                <a:gd name="T44" fmla="*/ 92 w 121"/>
                <a:gd name="T45" fmla="*/ 212 h 161"/>
                <a:gd name="T46" fmla="*/ 88 w 121"/>
                <a:gd name="T47" fmla="*/ 221 h 161"/>
                <a:gd name="T48" fmla="*/ 86 w 121"/>
                <a:gd name="T49" fmla="*/ 224 h 161"/>
                <a:gd name="T50" fmla="*/ 82 w 121"/>
                <a:gd name="T51" fmla="*/ 221 h 161"/>
                <a:gd name="T52" fmla="*/ 76 w 121"/>
                <a:gd name="T53" fmla="*/ 210 h 161"/>
                <a:gd name="T54" fmla="*/ 76 w 121"/>
                <a:gd name="T55" fmla="*/ 201 h 161"/>
                <a:gd name="T56" fmla="*/ 78 w 121"/>
                <a:gd name="T57" fmla="*/ 188 h 161"/>
                <a:gd name="T58" fmla="*/ 74 w 121"/>
                <a:gd name="T59" fmla="*/ 184 h 161"/>
                <a:gd name="T60" fmla="*/ 70 w 121"/>
                <a:gd name="T61" fmla="*/ 170 h 161"/>
                <a:gd name="T62" fmla="*/ 66 w 121"/>
                <a:gd name="T63" fmla="*/ 177 h 161"/>
                <a:gd name="T64" fmla="*/ 62 w 121"/>
                <a:gd name="T65" fmla="*/ 170 h 161"/>
                <a:gd name="T66" fmla="*/ 66 w 121"/>
                <a:gd name="T67" fmla="*/ 162 h 161"/>
                <a:gd name="T68" fmla="*/ 70 w 121"/>
                <a:gd name="T69" fmla="*/ 157 h 161"/>
                <a:gd name="T70" fmla="*/ 68 w 121"/>
                <a:gd name="T71" fmla="*/ 151 h 161"/>
                <a:gd name="T72" fmla="*/ 60 w 121"/>
                <a:gd name="T73" fmla="*/ 151 h 161"/>
                <a:gd name="T74" fmla="*/ 58 w 121"/>
                <a:gd name="T75" fmla="*/ 149 h 161"/>
                <a:gd name="T76" fmla="*/ 56 w 121"/>
                <a:gd name="T77" fmla="*/ 157 h 161"/>
                <a:gd name="T78" fmla="*/ 44 w 121"/>
                <a:gd name="T79" fmla="*/ 151 h 161"/>
                <a:gd name="T80" fmla="*/ 38 w 121"/>
                <a:gd name="T81" fmla="*/ 145 h 161"/>
                <a:gd name="T82" fmla="*/ 34 w 121"/>
                <a:gd name="T83" fmla="*/ 145 h 161"/>
                <a:gd name="T84" fmla="*/ 38 w 121"/>
                <a:gd name="T85" fmla="*/ 134 h 161"/>
                <a:gd name="T86" fmla="*/ 38 w 121"/>
                <a:gd name="T87" fmla="*/ 120 h 161"/>
                <a:gd name="T88" fmla="*/ 32 w 121"/>
                <a:gd name="T89" fmla="*/ 108 h 161"/>
                <a:gd name="T90" fmla="*/ 22 w 121"/>
                <a:gd name="T91" fmla="*/ 108 h 161"/>
                <a:gd name="T92" fmla="*/ 0 w 121"/>
                <a:gd name="T93" fmla="*/ 86 h 161"/>
                <a:gd name="T94" fmla="*/ 16 w 121"/>
                <a:gd name="T95" fmla="*/ 22 h 161"/>
                <a:gd name="T96" fmla="*/ 58 w 121"/>
                <a:gd name="T97" fmla="*/ 0 h 1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1"/>
                <a:gd name="T148" fmla="*/ 0 h 161"/>
                <a:gd name="T149" fmla="*/ 121 w 121"/>
                <a:gd name="T150" fmla="*/ 161 h 16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1" h="161">
                  <a:moveTo>
                    <a:pt x="58" y="0"/>
                  </a:moveTo>
                  <a:lnTo>
                    <a:pt x="70" y="6"/>
                  </a:lnTo>
                  <a:lnTo>
                    <a:pt x="70" y="22"/>
                  </a:lnTo>
                  <a:lnTo>
                    <a:pt x="74" y="38"/>
                  </a:lnTo>
                  <a:lnTo>
                    <a:pt x="64" y="54"/>
                  </a:lnTo>
                  <a:lnTo>
                    <a:pt x="58" y="62"/>
                  </a:lnTo>
                  <a:lnTo>
                    <a:pt x="58" y="72"/>
                  </a:lnTo>
                  <a:lnTo>
                    <a:pt x="80" y="78"/>
                  </a:lnTo>
                  <a:lnTo>
                    <a:pt x="88" y="92"/>
                  </a:lnTo>
                  <a:lnTo>
                    <a:pt x="92" y="92"/>
                  </a:lnTo>
                  <a:lnTo>
                    <a:pt x="104" y="104"/>
                  </a:lnTo>
                  <a:lnTo>
                    <a:pt x="110" y="114"/>
                  </a:lnTo>
                  <a:lnTo>
                    <a:pt x="112" y="118"/>
                  </a:lnTo>
                  <a:lnTo>
                    <a:pt x="110" y="120"/>
                  </a:lnTo>
                  <a:lnTo>
                    <a:pt x="120" y="114"/>
                  </a:lnTo>
                  <a:lnTo>
                    <a:pt x="118" y="136"/>
                  </a:lnTo>
                  <a:lnTo>
                    <a:pt x="112" y="140"/>
                  </a:lnTo>
                  <a:lnTo>
                    <a:pt x="108" y="144"/>
                  </a:lnTo>
                  <a:lnTo>
                    <a:pt x="106" y="144"/>
                  </a:lnTo>
                  <a:lnTo>
                    <a:pt x="102" y="144"/>
                  </a:lnTo>
                  <a:lnTo>
                    <a:pt x="100" y="150"/>
                  </a:lnTo>
                  <a:lnTo>
                    <a:pt x="94" y="154"/>
                  </a:lnTo>
                  <a:lnTo>
                    <a:pt x="92" y="152"/>
                  </a:lnTo>
                  <a:lnTo>
                    <a:pt x="88" y="158"/>
                  </a:lnTo>
                  <a:lnTo>
                    <a:pt x="86" y="160"/>
                  </a:lnTo>
                  <a:lnTo>
                    <a:pt x="82" y="158"/>
                  </a:lnTo>
                  <a:lnTo>
                    <a:pt x="76" y="150"/>
                  </a:lnTo>
                  <a:lnTo>
                    <a:pt x="76" y="144"/>
                  </a:lnTo>
                  <a:lnTo>
                    <a:pt x="78" y="134"/>
                  </a:lnTo>
                  <a:lnTo>
                    <a:pt x="74" y="132"/>
                  </a:lnTo>
                  <a:lnTo>
                    <a:pt x="70" y="122"/>
                  </a:lnTo>
                  <a:lnTo>
                    <a:pt x="66" y="126"/>
                  </a:lnTo>
                  <a:lnTo>
                    <a:pt x="62" y="122"/>
                  </a:lnTo>
                  <a:lnTo>
                    <a:pt x="66" y="116"/>
                  </a:lnTo>
                  <a:lnTo>
                    <a:pt x="70" y="112"/>
                  </a:lnTo>
                  <a:lnTo>
                    <a:pt x="68" y="108"/>
                  </a:lnTo>
                  <a:lnTo>
                    <a:pt x="60" y="108"/>
                  </a:lnTo>
                  <a:lnTo>
                    <a:pt x="58" y="106"/>
                  </a:lnTo>
                  <a:lnTo>
                    <a:pt x="56" y="112"/>
                  </a:lnTo>
                  <a:lnTo>
                    <a:pt x="44" y="108"/>
                  </a:lnTo>
                  <a:lnTo>
                    <a:pt x="38" y="104"/>
                  </a:lnTo>
                  <a:lnTo>
                    <a:pt x="34" y="104"/>
                  </a:lnTo>
                  <a:lnTo>
                    <a:pt x="38" y="96"/>
                  </a:lnTo>
                  <a:lnTo>
                    <a:pt x="38" y="86"/>
                  </a:lnTo>
                  <a:lnTo>
                    <a:pt x="32" y="78"/>
                  </a:lnTo>
                  <a:lnTo>
                    <a:pt x="22" y="78"/>
                  </a:lnTo>
                  <a:lnTo>
                    <a:pt x="0" y="62"/>
                  </a:lnTo>
                  <a:lnTo>
                    <a:pt x="16" y="16"/>
                  </a:lnTo>
                  <a:lnTo>
                    <a:pt x="58" y="0"/>
                  </a:lnTo>
                </a:path>
              </a:pathLst>
            </a:custGeom>
            <a:solidFill>
              <a:schemeClr val="hlink"/>
            </a:solidFill>
            <a:ln w="12700" cap="rnd">
              <a:solidFill>
                <a:schemeClr val="bg1"/>
              </a:solidFill>
              <a:round/>
              <a:headEnd/>
              <a:tailEnd/>
            </a:ln>
          </p:spPr>
          <p:txBody>
            <a:bodyPr/>
            <a:lstStyle/>
            <a:p>
              <a:endParaRPr lang="en-US"/>
            </a:p>
          </p:txBody>
        </p:sp>
        <p:sp>
          <p:nvSpPr>
            <p:cNvPr id="13415" name="Freeform 548"/>
            <p:cNvSpPr>
              <a:spLocks/>
            </p:cNvSpPr>
            <p:nvPr/>
          </p:nvSpPr>
          <p:spPr bwMode="ltGray">
            <a:xfrm>
              <a:off x="3674" y="1873"/>
              <a:ext cx="801" cy="759"/>
            </a:xfrm>
            <a:custGeom>
              <a:avLst/>
              <a:gdLst>
                <a:gd name="T0" fmla="*/ 18 w 805"/>
                <a:gd name="T1" fmla="*/ 502 h 679"/>
                <a:gd name="T2" fmla="*/ 10 w 805"/>
                <a:gd name="T3" fmla="*/ 475 h 679"/>
                <a:gd name="T4" fmla="*/ 6 w 805"/>
                <a:gd name="T5" fmla="*/ 466 h 679"/>
                <a:gd name="T6" fmla="*/ 12 w 805"/>
                <a:gd name="T7" fmla="*/ 434 h 679"/>
                <a:gd name="T8" fmla="*/ 30 w 805"/>
                <a:gd name="T9" fmla="*/ 418 h 679"/>
                <a:gd name="T10" fmla="*/ 50 w 805"/>
                <a:gd name="T11" fmla="*/ 425 h 679"/>
                <a:gd name="T12" fmla="*/ 74 w 805"/>
                <a:gd name="T13" fmla="*/ 416 h 679"/>
                <a:gd name="T14" fmla="*/ 88 w 805"/>
                <a:gd name="T15" fmla="*/ 402 h 679"/>
                <a:gd name="T16" fmla="*/ 100 w 805"/>
                <a:gd name="T17" fmla="*/ 391 h 679"/>
                <a:gd name="T18" fmla="*/ 107 w 805"/>
                <a:gd name="T19" fmla="*/ 319 h 679"/>
                <a:gd name="T20" fmla="*/ 119 w 805"/>
                <a:gd name="T21" fmla="*/ 307 h 679"/>
                <a:gd name="T22" fmla="*/ 137 w 805"/>
                <a:gd name="T23" fmla="*/ 272 h 679"/>
                <a:gd name="T24" fmla="*/ 171 w 805"/>
                <a:gd name="T25" fmla="*/ 252 h 679"/>
                <a:gd name="T26" fmla="*/ 185 w 805"/>
                <a:gd name="T27" fmla="*/ 218 h 679"/>
                <a:gd name="T28" fmla="*/ 215 w 805"/>
                <a:gd name="T29" fmla="*/ 226 h 679"/>
                <a:gd name="T30" fmla="*/ 231 w 805"/>
                <a:gd name="T31" fmla="*/ 226 h 679"/>
                <a:gd name="T32" fmla="*/ 239 w 805"/>
                <a:gd name="T33" fmla="*/ 254 h 679"/>
                <a:gd name="T34" fmla="*/ 243 w 805"/>
                <a:gd name="T35" fmla="*/ 310 h 679"/>
                <a:gd name="T36" fmla="*/ 304 w 805"/>
                <a:gd name="T37" fmla="*/ 330 h 679"/>
                <a:gd name="T38" fmla="*/ 336 w 805"/>
                <a:gd name="T39" fmla="*/ 369 h 679"/>
                <a:gd name="T40" fmla="*/ 390 w 805"/>
                <a:gd name="T41" fmla="*/ 352 h 679"/>
                <a:gd name="T42" fmla="*/ 428 w 805"/>
                <a:gd name="T43" fmla="*/ 374 h 679"/>
                <a:gd name="T44" fmla="*/ 450 w 805"/>
                <a:gd name="T45" fmla="*/ 369 h 679"/>
                <a:gd name="T46" fmla="*/ 496 w 805"/>
                <a:gd name="T47" fmla="*/ 341 h 679"/>
                <a:gd name="T48" fmla="*/ 531 w 805"/>
                <a:gd name="T49" fmla="*/ 301 h 679"/>
                <a:gd name="T50" fmla="*/ 527 w 805"/>
                <a:gd name="T51" fmla="*/ 268 h 679"/>
                <a:gd name="T52" fmla="*/ 543 w 805"/>
                <a:gd name="T53" fmla="*/ 265 h 679"/>
                <a:gd name="T54" fmla="*/ 559 w 805"/>
                <a:gd name="T55" fmla="*/ 252 h 679"/>
                <a:gd name="T56" fmla="*/ 581 w 805"/>
                <a:gd name="T57" fmla="*/ 206 h 679"/>
                <a:gd name="T58" fmla="*/ 603 w 805"/>
                <a:gd name="T59" fmla="*/ 188 h 679"/>
                <a:gd name="T60" fmla="*/ 587 w 805"/>
                <a:gd name="T61" fmla="*/ 153 h 679"/>
                <a:gd name="T62" fmla="*/ 551 w 805"/>
                <a:gd name="T63" fmla="*/ 142 h 679"/>
                <a:gd name="T64" fmla="*/ 555 w 805"/>
                <a:gd name="T65" fmla="*/ 117 h 679"/>
                <a:gd name="T66" fmla="*/ 573 w 805"/>
                <a:gd name="T67" fmla="*/ 97 h 679"/>
                <a:gd name="T68" fmla="*/ 575 w 805"/>
                <a:gd name="T69" fmla="*/ 42 h 679"/>
                <a:gd name="T70" fmla="*/ 573 w 805"/>
                <a:gd name="T71" fmla="*/ 13 h 679"/>
                <a:gd name="T72" fmla="*/ 617 w 805"/>
                <a:gd name="T73" fmla="*/ 2 h 679"/>
                <a:gd name="T74" fmla="*/ 659 w 805"/>
                <a:gd name="T75" fmla="*/ 39 h 679"/>
                <a:gd name="T76" fmla="*/ 734 w 805"/>
                <a:gd name="T77" fmla="*/ 93 h 679"/>
                <a:gd name="T78" fmla="*/ 770 w 805"/>
                <a:gd name="T79" fmla="*/ 50 h 679"/>
                <a:gd name="T80" fmla="*/ 770 w 805"/>
                <a:gd name="T81" fmla="*/ 148 h 679"/>
                <a:gd name="T82" fmla="*/ 780 w 805"/>
                <a:gd name="T83" fmla="*/ 206 h 679"/>
                <a:gd name="T84" fmla="*/ 770 w 805"/>
                <a:gd name="T85" fmla="*/ 268 h 679"/>
                <a:gd name="T86" fmla="*/ 746 w 805"/>
                <a:gd name="T87" fmla="*/ 265 h 679"/>
                <a:gd name="T88" fmla="*/ 708 w 805"/>
                <a:gd name="T89" fmla="*/ 341 h 679"/>
                <a:gd name="T90" fmla="*/ 681 w 805"/>
                <a:gd name="T91" fmla="*/ 316 h 679"/>
                <a:gd name="T92" fmla="*/ 639 w 805"/>
                <a:gd name="T93" fmla="*/ 393 h 679"/>
                <a:gd name="T94" fmla="*/ 675 w 805"/>
                <a:gd name="T95" fmla="*/ 425 h 679"/>
                <a:gd name="T96" fmla="*/ 724 w 805"/>
                <a:gd name="T97" fmla="*/ 414 h 679"/>
                <a:gd name="T98" fmla="*/ 708 w 805"/>
                <a:gd name="T99" fmla="*/ 495 h 679"/>
                <a:gd name="T100" fmla="*/ 736 w 805"/>
                <a:gd name="T101" fmla="*/ 559 h 679"/>
                <a:gd name="T102" fmla="*/ 762 w 805"/>
                <a:gd name="T103" fmla="*/ 615 h 679"/>
                <a:gd name="T104" fmla="*/ 748 w 805"/>
                <a:gd name="T105" fmla="*/ 699 h 679"/>
                <a:gd name="T106" fmla="*/ 732 w 805"/>
                <a:gd name="T107" fmla="*/ 755 h 679"/>
                <a:gd name="T108" fmla="*/ 704 w 805"/>
                <a:gd name="T109" fmla="*/ 809 h 679"/>
                <a:gd name="T110" fmla="*/ 647 w 805"/>
                <a:gd name="T111" fmla="*/ 841 h 679"/>
                <a:gd name="T112" fmla="*/ 609 w 805"/>
                <a:gd name="T113" fmla="*/ 893 h 679"/>
                <a:gd name="T114" fmla="*/ 605 w 805"/>
                <a:gd name="T115" fmla="*/ 915 h 679"/>
                <a:gd name="T116" fmla="*/ 595 w 805"/>
                <a:gd name="T117" fmla="*/ 880 h 679"/>
                <a:gd name="T118" fmla="*/ 581 w 805"/>
                <a:gd name="T119" fmla="*/ 880 h 679"/>
                <a:gd name="T120" fmla="*/ 448 w 805"/>
                <a:gd name="T121" fmla="*/ 947 h 679"/>
                <a:gd name="T122" fmla="*/ 4 w 805"/>
                <a:gd name="T123" fmla="*/ 531 h 67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05"/>
                <a:gd name="T187" fmla="*/ 0 h 679"/>
                <a:gd name="T188" fmla="*/ 805 w 805"/>
                <a:gd name="T189" fmla="*/ 679 h 67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05" h="679">
                  <a:moveTo>
                    <a:pt x="4" y="380"/>
                  </a:moveTo>
                  <a:lnTo>
                    <a:pt x="8" y="368"/>
                  </a:lnTo>
                  <a:lnTo>
                    <a:pt x="18" y="360"/>
                  </a:lnTo>
                  <a:lnTo>
                    <a:pt x="12" y="356"/>
                  </a:lnTo>
                  <a:lnTo>
                    <a:pt x="14" y="346"/>
                  </a:lnTo>
                  <a:lnTo>
                    <a:pt x="10" y="340"/>
                  </a:lnTo>
                  <a:lnTo>
                    <a:pt x="4" y="342"/>
                  </a:lnTo>
                  <a:lnTo>
                    <a:pt x="0" y="340"/>
                  </a:lnTo>
                  <a:lnTo>
                    <a:pt x="6" y="334"/>
                  </a:lnTo>
                  <a:lnTo>
                    <a:pt x="2" y="326"/>
                  </a:lnTo>
                  <a:lnTo>
                    <a:pt x="12" y="320"/>
                  </a:lnTo>
                  <a:lnTo>
                    <a:pt x="12" y="310"/>
                  </a:lnTo>
                  <a:lnTo>
                    <a:pt x="20" y="308"/>
                  </a:lnTo>
                  <a:lnTo>
                    <a:pt x="22" y="302"/>
                  </a:lnTo>
                  <a:lnTo>
                    <a:pt x="30" y="300"/>
                  </a:lnTo>
                  <a:lnTo>
                    <a:pt x="36" y="308"/>
                  </a:lnTo>
                  <a:lnTo>
                    <a:pt x="44" y="308"/>
                  </a:lnTo>
                  <a:lnTo>
                    <a:pt x="50" y="304"/>
                  </a:lnTo>
                  <a:lnTo>
                    <a:pt x="52" y="292"/>
                  </a:lnTo>
                  <a:lnTo>
                    <a:pt x="56" y="296"/>
                  </a:lnTo>
                  <a:lnTo>
                    <a:pt x="74" y="298"/>
                  </a:lnTo>
                  <a:lnTo>
                    <a:pt x="74" y="290"/>
                  </a:lnTo>
                  <a:lnTo>
                    <a:pt x="82" y="288"/>
                  </a:lnTo>
                  <a:lnTo>
                    <a:pt x="88" y="288"/>
                  </a:lnTo>
                  <a:lnTo>
                    <a:pt x="92" y="288"/>
                  </a:lnTo>
                  <a:lnTo>
                    <a:pt x="98" y="280"/>
                  </a:lnTo>
                  <a:lnTo>
                    <a:pt x="102" y="280"/>
                  </a:lnTo>
                  <a:lnTo>
                    <a:pt x="110" y="256"/>
                  </a:lnTo>
                  <a:lnTo>
                    <a:pt x="108" y="248"/>
                  </a:lnTo>
                  <a:lnTo>
                    <a:pt x="110" y="228"/>
                  </a:lnTo>
                  <a:lnTo>
                    <a:pt x="102" y="228"/>
                  </a:lnTo>
                  <a:lnTo>
                    <a:pt x="106" y="224"/>
                  </a:lnTo>
                  <a:lnTo>
                    <a:pt x="122" y="220"/>
                  </a:lnTo>
                  <a:lnTo>
                    <a:pt x="140" y="218"/>
                  </a:lnTo>
                  <a:lnTo>
                    <a:pt x="134" y="214"/>
                  </a:lnTo>
                  <a:lnTo>
                    <a:pt x="140" y="194"/>
                  </a:lnTo>
                  <a:lnTo>
                    <a:pt x="162" y="196"/>
                  </a:lnTo>
                  <a:lnTo>
                    <a:pt x="172" y="186"/>
                  </a:lnTo>
                  <a:lnTo>
                    <a:pt x="174" y="180"/>
                  </a:lnTo>
                  <a:lnTo>
                    <a:pt x="174" y="164"/>
                  </a:lnTo>
                  <a:lnTo>
                    <a:pt x="180" y="158"/>
                  </a:lnTo>
                  <a:lnTo>
                    <a:pt x="188" y="156"/>
                  </a:lnTo>
                  <a:lnTo>
                    <a:pt x="194" y="142"/>
                  </a:lnTo>
                  <a:lnTo>
                    <a:pt x="204" y="144"/>
                  </a:lnTo>
                  <a:lnTo>
                    <a:pt x="218" y="162"/>
                  </a:lnTo>
                  <a:lnTo>
                    <a:pt x="224" y="160"/>
                  </a:lnTo>
                  <a:lnTo>
                    <a:pt x="230" y="164"/>
                  </a:lnTo>
                  <a:lnTo>
                    <a:pt x="234" y="162"/>
                  </a:lnTo>
                  <a:lnTo>
                    <a:pt x="240" y="170"/>
                  </a:lnTo>
                  <a:lnTo>
                    <a:pt x="238" y="180"/>
                  </a:lnTo>
                  <a:lnTo>
                    <a:pt x="242" y="182"/>
                  </a:lnTo>
                  <a:lnTo>
                    <a:pt x="250" y="196"/>
                  </a:lnTo>
                  <a:lnTo>
                    <a:pt x="250" y="214"/>
                  </a:lnTo>
                  <a:lnTo>
                    <a:pt x="246" y="222"/>
                  </a:lnTo>
                  <a:lnTo>
                    <a:pt x="268" y="220"/>
                  </a:lnTo>
                  <a:lnTo>
                    <a:pt x="280" y="220"/>
                  </a:lnTo>
                  <a:lnTo>
                    <a:pt x="310" y="236"/>
                  </a:lnTo>
                  <a:lnTo>
                    <a:pt x="314" y="250"/>
                  </a:lnTo>
                  <a:lnTo>
                    <a:pt x="328" y="266"/>
                  </a:lnTo>
                  <a:lnTo>
                    <a:pt x="342" y="264"/>
                  </a:lnTo>
                  <a:lnTo>
                    <a:pt x="356" y="254"/>
                  </a:lnTo>
                  <a:lnTo>
                    <a:pt x="376" y="254"/>
                  </a:lnTo>
                  <a:lnTo>
                    <a:pt x="396" y="252"/>
                  </a:lnTo>
                  <a:lnTo>
                    <a:pt x="400" y="256"/>
                  </a:lnTo>
                  <a:lnTo>
                    <a:pt x="416" y="266"/>
                  </a:lnTo>
                  <a:lnTo>
                    <a:pt x="434" y="268"/>
                  </a:lnTo>
                  <a:lnTo>
                    <a:pt x="442" y="266"/>
                  </a:lnTo>
                  <a:lnTo>
                    <a:pt x="444" y="276"/>
                  </a:lnTo>
                  <a:lnTo>
                    <a:pt x="456" y="264"/>
                  </a:lnTo>
                  <a:lnTo>
                    <a:pt x="482" y="248"/>
                  </a:lnTo>
                  <a:lnTo>
                    <a:pt x="492" y="246"/>
                  </a:lnTo>
                  <a:lnTo>
                    <a:pt x="502" y="244"/>
                  </a:lnTo>
                  <a:lnTo>
                    <a:pt x="508" y="244"/>
                  </a:lnTo>
                  <a:lnTo>
                    <a:pt x="524" y="236"/>
                  </a:lnTo>
                  <a:lnTo>
                    <a:pt x="540" y="216"/>
                  </a:lnTo>
                  <a:lnTo>
                    <a:pt x="534" y="204"/>
                  </a:lnTo>
                  <a:lnTo>
                    <a:pt x="534" y="196"/>
                  </a:lnTo>
                  <a:lnTo>
                    <a:pt x="536" y="192"/>
                  </a:lnTo>
                  <a:lnTo>
                    <a:pt x="540" y="190"/>
                  </a:lnTo>
                  <a:lnTo>
                    <a:pt x="548" y="188"/>
                  </a:lnTo>
                  <a:lnTo>
                    <a:pt x="552" y="190"/>
                  </a:lnTo>
                  <a:lnTo>
                    <a:pt x="554" y="196"/>
                  </a:lnTo>
                  <a:lnTo>
                    <a:pt x="564" y="190"/>
                  </a:lnTo>
                  <a:lnTo>
                    <a:pt x="568" y="180"/>
                  </a:lnTo>
                  <a:lnTo>
                    <a:pt x="572" y="172"/>
                  </a:lnTo>
                  <a:lnTo>
                    <a:pt x="586" y="166"/>
                  </a:lnTo>
                  <a:lnTo>
                    <a:pt x="590" y="148"/>
                  </a:lnTo>
                  <a:lnTo>
                    <a:pt x="590" y="138"/>
                  </a:lnTo>
                  <a:lnTo>
                    <a:pt x="604" y="130"/>
                  </a:lnTo>
                  <a:lnTo>
                    <a:pt x="612" y="134"/>
                  </a:lnTo>
                  <a:lnTo>
                    <a:pt x="616" y="122"/>
                  </a:lnTo>
                  <a:lnTo>
                    <a:pt x="610" y="114"/>
                  </a:lnTo>
                  <a:lnTo>
                    <a:pt x="596" y="110"/>
                  </a:lnTo>
                  <a:lnTo>
                    <a:pt x="584" y="118"/>
                  </a:lnTo>
                  <a:lnTo>
                    <a:pt x="564" y="120"/>
                  </a:lnTo>
                  <a:lnTo>
                    <a:pt x="560" y="102"/>
                  </a:lnTo>
                  <a:lnTo>
                    <a:pt x="554" y="88"/>
                  </a:lnTo>
                  <a:lnTo>
                    <a:pt x="556" y="80"/>
                  </a:lnTo>
                  <a:lnTo>
                    <a:pt x="564" y="84"/>
                  </a:lnTo>
                  <a:lnTo>
                    <a:pt x="578" y="84"/>
                  </a:lnTo>
                  <a:lnTo>
                    <a:pt x="578" y="76"/>
                  </a:lnTo>
                  <a:lnTo>
                    <a:pt x="582" y="70"/>
                  </a:lnTo>
                  <a:lnTo>
                    <a:pt x="578" y="66"/>
                  </a:lnTo>
                  <a:lnTo>
                    <a:pt x="582" y="40"/>
                  </a:lnTo>
                  <a:lnTo>
                    <a:pt x="584" y="30"/>
                  </a:lnTo>
                  <a:lnTo>
                    <a:pt x="572" y="22"/>
                  </a:lnTo>
                  <a:lnTo>
                    <a:pt x="574" y="16"/>
                  </a:lnTo>
                  <a:lnTo>
                    <a:pt x="582" y="10"/>
                  </a:lnTo>
                  <a:lnTo>
                    <a:pt x="598" y="4"/>
                  </a:lnTo>
                  <a:lnTo>
                    <a:pt x="616" y="0"/>
                  </a:lnTo>
                  <a:lnTo>
                    <a:pt x="626" y="2"/>
                  </a:lnTo>
                  <a:lnTo>
                    <a:pt x="634" y="6"/>
                  </a:lnTo>
                  <a:lnTo>
                    <a:pt x="656" y="18"/>
                  </a:lnTo>
                  <a:lnTo>
                    <a:pt x="668" y="28"/>
                  </a:lnTo>
                  <a:lnTo>
                    <a:pt x="690" y="46"/>
                  </a:lnTo>
                  <a:lnTo>
                    <a:pt x="730" y="52"/>
                  </a:lnTo>
                  <a:lnTo>
                    <a:pt x="746" y="66"/>
                  </a:lnTo>
                  <a:lnTo>
                    <a:pt x="768" y="56"/>
                  </a:lnTo>
                  <a:lnTo>
                    <a:pt x="768" y="50"/>
                  </a:lnTo>
                  <a:lnTo>
                    <a:pt x="782" y="36"/>
                  </a:lnTo>
                  <a:lnTo>
                    <a:pt x="792" y="42"/>
                  </a:lnTo>
                  <a:lnTo>
                    <a:pt x="798" y="100"/>
                  </a:lnTo>
                  <a:lnTo>
                    <a:pt x="782" y="106"/>
                  </a:lnTo>
                  <a:lnTo>
                    <a:pt x="804" y="144"/>
                  </a:lnTo>
                  <a:lnTo>
                    <a:pt x="798" y="156"/>
                  </a:lnTo>
                  <a:lnTo>
                    <a:pt x="792" y="148"/>
                  </a:lnTo>
                  <a:lnTo>
                    <a:pt x="788" y="164"/>
                  </a:lnTo>
                  <a:lnTo>
                    <a:pt x="778" y="180"/>
                  </a:lnTo>
                  <a:lnTo>
                    <a:pt x="782" y="192"/>
                  </a:lnTo>
                  <a:lnTo>
                    <a:pt x="768" y="188"/>
                  </a:lnTo>
                  <a:lnTo>
                    <a:pt x="758" y="184"/>
                  </a:lnTo>
                  <a:lnTo>
                    <a:pt x="758" y="190"/>
                  </a:lnTo>
                  <a:lnTo>
                    <a:pt x="754" y="204"/>
                  </a:lnTo>
                  <a:lnTo>
                    <a:pt x="742" y="228"/>
                  </a:lnTo>
                  <a:lnTo>
                    <a:pt x="720" y="244"/>
                  </a:lnTo>
                  <a:lnTo>
                    <a:pt x="714" y="260"/>
                  </a:lnTo>
                  <a:lnTo>
                    <a:pt x="702" y="238"/>
                  </a:lnTo>
                  <a:lnTo>
                    <a:pt x="690" y="226"/>
                  </a:lnTo>
                  <a:lnTo>
                    <a:pt x="674" y="250"/>
                  </a:lnTo>
                  <a:lnTo>
                    <a:pt x="666" y="274"/>
                  </a:lnTo>
                  <a:lnTo>
                    <a:pt x="648" y="282"/>
                  </a:lnTo>
                  <a:lnTo>
                    <a:pt x="658" y="294"/>
                  </a:lnTo>
                  <a:lnTo>
                    <a:pt x="670" y="292"/>
                  </a:lnTo>
                  <a:lnTo>
                    <a:pt x="684" y="304"/>
                  </a:lnTo>
                  <a:lnTo>
                    <a:pt x="704" y="292"/>
                  </a:lnTo>
                  <a:lnTo>
                    <a:pt x="724" y="290"/>
                  </a:lnTo>
                  <a:lnTo>
                    <a:pt x="736" y="296"/>
                  </a:lnTo>
                  <a:lnTo>
                    <a:pt x="710" y="316"/>
                  </a:lnTo>
                  <a:lnTo>
                    <a:pt x="698" y="350"/>
                  </a:lnTo>
                  <a:lnTo>
                    <a:pt x="720" y="354"/>
                  </a:lnTo>
                  <a:lnTo>
                    <a:pt x="742" y="380"/>
                  </a:lnTo>
                  <a:lnTo>
                    <a:pt x="760" y="392"/>
                  </a:lnTo>
                  <a:lnTo>
                    <a:pt x="748" y="400"/>
                  </a:lnTo>
                  <a:lnTo>
                    <a:pt x="742" y="412"/>
                  </a:lnTo>
                  <a:lnTo>
                    <a:pt x="772" y="416"/>
                  </a:lnTo>
                  <a:lnTo>
                    <a:pt x="774" y="440"/>
                  </a:lnTo>
                  <a:lnTo>
                    <a:pt x="772" y="464"/>
                  </a:lnTo>
                  <a:lnTo>
                    <a:pt x="762" y="488"/>
                  </a:lnTo>
                  <a:lnTo>
                    <a:pt x="760" y="500"/>
                  </a:lnTo>
                  <a:lnTo>
                    <a:pt x="762" y="502"/>
                  </a:lnTo>
                  <a:lnTo>
                    <a:pt x="758" y="520"/>
                  </a:lnTo>
                  <a:lnTo>
                    <a:pt x="744" y="540"/>
                  </a:lnTo>
                  <a:lnTo>
                    <a:pt x="734" y="560"/>
                  </a:lnTo>
                  <a:lnTo>
                    <a:pt x="720" y="564"/>
                  </a:lnTo>
                  <a:lnTo>
                    <a:pt x="716" y="580"/>
                  </a:lnTo>
                  <a:lnTo>
                    <a:pt x="684" y="594"/>
                  </a:lnTo>
                  <a:lnTo>
                    <a:pt x="668" y="594"/>
                  </a:lnTo>
                  <a:lnTo>
                    <a:pt x="656" y="602"/>
                  </a:lnTo>
                  <a:lnTo>
                    <a:pt x="658" y="616"/>
                  </a:lnTo>
                  <a:lnTo>
                    <a:pt x="618" y="632"/>
                  </a:lnTo>
                  <a:lnTo>
                    <a:pt x="618" y="640"/>
                  </a:lnTo>
                  <a:lnTo>
                    <a:pt x="614" y="644"/>
                  </a:lnTo>
                  <a:lnTo>
                    <a:pt x="618" y="650"/>
                  </a:lnTo>
                  <a:lnTo>
                    <a:pt x="614" y="656"/>
                  </a:lnTo>
                  <a:lnTo>
                    <a:pt x="608" y="652"/>
                  </a:lnTo>
                  <a:lnTo>
                    <a:pt x="602" y="642"/>
                  </a:lnTo>
                  <a:lnTo>
                    <a:pt x="604" y="630"/>
                  </a:lnTo>
                  <a:lnTo>
                    <a:pt x="600" y="630"/>
                  </a:lnTo>
                  <a:lnTo>
                    <a:pt x="594" y="636"/>
                  </a:lnTo>
                  <a:lnTo>
                    <a:pt x="590" y="630"/>
                  </a:lnTo>
                  <a:lnTo>
                    <a:pt x="582" y="632"/>
                  </a:lnTo>
                  <a:lnTo>
                    <a:pt x="572" y="634"/>
                  </a:lnTo>
                  <a:lnTo>
                    <a:pt x="454" y="678"/>
                  </a:lnTo>
                  <a:lnTo>
                    <a:pt x="124" y="560"/>
                  </a:lnTo>
                  <a:lnTo>
                    <a:pt x="34" y="486"/>
                  </a:lnTo>
                  <a:lnTo>
                    <a:pt x="4" y="380"/>
                  </a:lnTo>
                </a:path>
              </a:pathLst>
            </a:custGeom>
            <a:solidFill>
              <a:schemeClr val="hlink"/>
            </a:solidFill>
            <a:ln w="12700" cap="rnd">
              <a:solidFill>
                <a:schemeClr val="bg1"/>
              </a:solidFill>
              <a:round/>
              <a:headEnd/>
              <a:tailEnd/>
            </a:ln>
          </p:spPr>
          <p:txBody>
            <a:bodyPr/>
            <a:lstStyle/>
            <a:p>
              <a:endParaRPr lang="en-US"/>
            </a:p>
          </p:txBody>
        </p:sp>
        <p:sp>
          <p:nvSpPr>
            <p:cNvPr id="13416" name="Freeform 549"/>
            <p:cNvSpPr>
              <a:spLocks/>
            </p:cNvSpPr>
            <p:nvPr/>
          </p:nvSpPr>
          <p:spPr bwMode="ltGray">
            <a:xfrm>
              <a:off x="4116" y="2930"/>
              <a:ext cx="73" cy="107"/>
            </a:xfrm>
            <a:custGeom>
              <a:avLst/>
              <a:gdLst>
                <a:gd name="T0" fmla="*/ 0 w 75"/>
                <a:gd name="T1" fmla="*/ 2 h 95"/>
                <a:gd name="T2" fmla="*/ 2 w 75"/>
                <a:gd name="T3" fmla="*/ 14 h 95"/>
                <a:gd name="T4" fmla="*/ 2 w 75"/>
                <a:gd name="T5" fmla="*/ 43 h 95"/>
                <a:gd name="T6" fmla="*/ 8 w 75"/>
                <a:gd name="T7" fmla="*/ 52 h 95"/>
                <a:gd name="T8" fmla="*/ 6 w 75"/>
                <a:gd name="T9" fmla="*/ 60 h 95"/>
                <a:gd name="T10" fmla="*/ 14 w 75"/>
                <a:gd name="T11" fmla="*/ 82 h 95"/>
                <a:gd name="T12" fmla="*/ 18 w 75"/>
                <a:gd name="T13" fmla="*/ 98 h 95"/>
                <a:gd name="T14" fmla="*/ 18 w 75"/>
                <a:gd name="T15" fmla="*/ 102 h 95"/>
                <a:gd name="T16" fmla="*/ 27 w 75"/>
                <a:gd name="T17" fmla="*/ 105 h 95"/>
                <a:gd name="T18" fmla="*/ 35 w 75"/>
                <a:gd name="T19" fmla="*/ 114 h 95"/>
                <a:gd name="T20" fmla="*/ 39 w 75"/>
                <a:gd name="T21" fmla="*/ 121 h 95"/>
                <a:gd name="T22" fmla="*/ 51 w 75"/>
                <a:gd name="T23" fmla="*/ 126 h 95"/>
                <a:gd name="T24" fmla="*/ 54 w 75"/>
                <a:gd name="T25" fmla="*/ 132 h 95"/>
                <a:gd name="T26" fmla="*/ 60 w 75"/>
                <a:gd name="T27" fmla="*/ 134 h 95"/>
                <a:gd name="T28" fmla="*/ 68 w 75"/>
                <a:gd name="T29" fmla="*/ 128 h 95"/>
                <a:gd name="T30" fmla="*/ 68 w 75"/>
                <a:gd name="T31" fmla="*/ 121 h 95"/>
                <a:gd name="T32" fmla="*/ 62 w 75"/>
                <a:gd name="T33" fmla="*/ 98 h 95"/>
                <a:gd name="T34" fmla="*/ 56 w 75"/>
                <a:gd name="T35" fmla="*/ 89 h 95"/>
                <a:gd name="T36" fmla="*/ 55 w 75"/>
                <a:gd name="T37" fmla="*/ 89 h 95"/>
                <a:gd name="T38" fmla="*/ 54 w 75"/>
                <a:gd name="T39" fmla="*/ 71 h 95"/>
                <a:gd name="T40" fmla="*/ 56 w 75"/>
                <a:gd name="T41" fmla="*/ 60 h 95"/>
                <a:gd name="T42" fmla="*/ 56 w 75"/>
                <a:gd name="T43" fmla="*/ 52 h 95"/>
                <a:gd name="T44" fmla="*/ 53 w 75"/>
                <a:gd name="T45" fmla="*/ 32 h 95"/>
                <a:gd name="T46" fmla="*/ 33 w 75"/>
                <a:gd name="T47" fmla="*/ 7 h 95"/>
                <a:gd name="T48" fmla="*/ 18 w 75"/>
                <a:gd name="T49" fmla="*/ 0 h 95"/>
                <a:gd name="T50" fmla="*/ 0 w 75"/>
                <a:gd name="T51" fmla="*/ 2 h 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75"/>
                <a:gd name="T79" fmla="*/ 0 h 95"/>
                <a:gd name="T80" fmla="*/ 75 w 75"/>
                <a:gd name="T81" fmla="*/ 95 h 9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75" h="95">
                  <a:moveTo>
                    <a:pt x="0" y="2"/>
                  </a:moveTo>
                  <a:lnTo>
                    <a:pt x="2" y="10"/>
                  </a:lnTo>
                  <a:lnTo>
                    <a:pt x="2" y="30"/>
                  </a:lnTo>
                  <a:lnTo>
                    <a:pt x="8" y="36"/>
                  </a:lnTo>
                  <a:lnTo>
                    <a:pt x="6" y="42"/>
                  </a:lnTo>
                  <a:lnTo>
                    <a:pt x="14" y="58"/>
                  </a:lnTo>
                  <a:lnTo>
                    <a:pt x="20" y="68"/>
                  </a:lnTo>
                  <a:lnTo>
                    <a:pt x="20" y="72"/>
                  </a:lnTo>
                  <a:lnTo>
                    <a:pt x="30" y="74"/>
                  </a:lnTo>
                  <a:lnTo>
                    <a:pt x="38" y="80"/>
                  </a:lnTo>
                  <a:lnTo>
                    <a:pt x="42" y="84"/>
                  </a:lnTo>
                  <a:lnTo>
                    <a:pt x="54" y="88"/>
                  </a:lnTo>
                  <a:lnTo>
                    <a:pt x="58" y="92"/>
                  </a:lnTo>
                  <a:lnTo>
                    <a:pt x="66" y="94"/>
                  </a:lnTo>
                  <a:lnTo>
                    <a:pt x="74" y="90"/>
                  </a:lnTo>
                  <a:lnTo>
                    <a:pt x="74" y="84"/>
                  </a:lnTo>
                  <a:lnTo>
                    <a:pt x="68" y="68"/>
                  </a:lnTo>
                  <a:lnTo>
                    <a:pt x="62" y="62"/>
                  </a:lnTo>
                  <a:lnTo>
                    <a:pt x="60" y="62"/>
                  </a:lnTo>
                  <a:lnTo>
                    <a:pt x="58" y="50"/>
                  </a:lnTo>
                  <a:lnTo>
                    <a:pt x="62" y="42"/>
                  </a:lnTo>
                  <a:lnTo>
                    <a:pt x="62" y="36"/>
                  </a:lnTo>
                  <a:lnTo>
                    <a:pt x="56" y="22"/>
                  </a:lnTo>
                  <a:lnTo>
                    <a:pt x="36" y="4"/>
                  </a:lnTo>
                  <a:lnTo>
                    <a:pt x="20" y="0"/>
                  </a:lnTo>
                  <a:lnTo>
                    <a:pt x="0" y="2"/>
                  </a:lnTo>
                </a:path>
              </a:pathLst>
            </a:custGeom>
            <a:solidFill>
              <a:schemeClr val="hlink"/>
            </a:solidFill>
            <a:ln w="12700" cap="rnd">
              <a:solidFill>
                <a:schemeClr val="bg1"/>
              </a:solidFill>
              <a:round/>
              <a:headEnd/>
              <a:tailEnd/>
            </a:ln>
          </p:spPr>
          <p:txBody>
            <a:bodyPr/>
            <a:lstStyle/>
            <a:p>
              <a:endParaRPr lang="en-US"/>
            </a:p>
          </p:txBody>
        </p:sp>
        <p:sp>
          <p:nvSpPr>
            <p:cNvPr id="13417" name="Freeform 550"/>
            <p:cNvSpPr>
              <a:spLocks/>
            </p:cNvSpPr>
            <p:nvPr/>
          </p:nvSpPr>
          <p:spPr bwMode="ltGray">
            <a:xfrm>
              <a:off x="4137" y="2555"/>
              <a:ext cx="146" cy="318"/>
            </a:xfrm>
            <a:custGeom>
              <a:avLst/>
              <a:gdLst>
                <a:gd name="T0" fmla="*/ 12 w 147"/>
                <a:gd name="T1" fmla="*/ 28 h 285"/>
                <a:gd name="T2" fmla="*/ 24 w 147"/>
                <a:gd name="T3" fmla="*/ 28 h 285"/>
                <a:gd name="T4" fmla="*/ 26 w 147"/>
                <a:gd name="T5" fmla="*/ 20 h 285"/>
                <a:gd name="T6" fmla="*/ 40 w 147"/>
                <a:gd name="T7" fmla="*/ 20 h 285"/>
                <a:gd name="T8" fmla="*/ 54 w 147"/>
                <a:gd name="T9" fmla="*/ 11 h 285"/>
                <a:gd name="T10" fmla="*/ 52 w 147"/>
                <a:gd name="T11" fmla="*/ 0 h 285"/>
                <a:gd name="T12" fmla="*/ 62 w 147"/>
                <a:gd name="T13" fmla="*/ 2 h 285"/>
                <a:gd name="T14" fmla="*/ 64 w 147"/>
                <a:gd name="T15" fmla="*/ 11 h 285"/>
                <a:gd name="T16" fmla="*/ 77 w 147"/>
                <a:gd name="T17" fmla="*/ 11 h 285"/>
                <a:gd name="T18" fmla="*/ 87 w 147"/>
                <a:gd name="T19" fmla="*/ 11 h 285"/>
                <a:gd name="T20" fmla="*/ 89 w 147"/>
                <a:gd name="T21" fmla="*/ 17 h 285"/>
                <a:gd name="T22" fmla="*/ 85 w 147"/>
                <a:gd name="T23" fmla="*/ 22 h 285"/>
                <a:gd name="T24" fmla="*/ 87 w 147"/>
                <a:gd name="T25" fmla="*/ 33 h 285"/>
                <a:gd name="T26" fmla="*/ 95 w 147"/>
                <a:gd name="T27" fmla="*/ 31 h 285"/>
                <a:gd name="T28" fmla="*/ 105 w 147"/>
                <a:gd name="T29" fmla="*/ 31 h 285"/>
                <a:gd name="T30" fmla="*/ 101 w 147"/>
                <a:gd name="T31" fmla="*/ 39 h 285"/>
                <a:gd name="T32" fmla="*/ 97 w 147"/>
                <a:gd name="T33" fmla="*/ 50 h 285"/>
                <a:gd name="T34" fmla="*/ 87 w 147"/>
                <a:gd name="T35" fmla="*/ 56 h 285"/>
                <a:gd name="T36" fmla="*/ 85 w 147"/>
                <a:gd name="T37" fmla="*/ 69 h 285"/>
                <a:gd name="T38" fmla="*/ 73 w 147"/>
                <a:gd name="T39" fmla="*/ 95 h 285"/>
                <a:gd name="T40" fmla="*/ 73 w 147"/>
                <a:gd name="T41" fmla="*/ 106 h 285"/>
                <a:gd name="T42" fmla="*/ 73 w 147"/>
                <a:gd name="T43" fmla="*/ 110 h 285"/>
                <a:gd name="T44" fmla="*/ 72 w 147"/>
                <a:gd name="T45" fmla="*/ 117 h 285"/>
                <a:gd name="T46" fmla="*/ 85 w 147"/>
                <a:gd name="T47" fmla="*/ 139 h 285"/>
                <a:gd name="T48" fmla="*/ 87 w 147"/>
                <a:gd name="T49" fmla="*/ 147 h 285"/>
                <a:gd name="T50" fmla="*/ 87 w 147"/>
                <a:gd name="T51" fmla="*/ 151 h 285"/>
                <a:gd name="T52" fmla="*/ 99 w 147"/>
                <a:gd name="T53" fmla="*/ 161 h 285"/>
                <a:gd name="T54" fmla="*/ 105 w 147"/>
                <a:gd name="T55" fmla="*/ 164 h 285"/>
                <a:gd name="T56" fmla="*/ 115 w 147"/>
                <a:gd name="T57" fmla="*/ 172 h 285"/>
                <a:gd name="T58" fmla="*/ 125 w 147"/>
                <a:gd name="T59" fmla="*/ 190 h 285"/>
                <a:gd name="T60" fmla="*/ 127 w 147"/>
                <a:gd name="T61" fmla="*/ 194 h 285"/>
                <a:gd name="T62" fmla="*/ 129 w 147"/>
                <a:gd name="T63" fmla="*/ 201 h 285"/>
                <a:gd name="T64" fmla="*/ 131 w 147"/>
                <a:gd name="T65" fmla="*/ 212 h 285"/>
                <a:gd name="T66" fmla="*/ 139 w 147"/>
                <a:gd name="T67" fmla="*/ 233 h 285"/>
                <a:gd name="T68" fmla="*/ 137 w 147"/>
                <a:gd name="T69" fmla="*/ 241 h 285"/>
                <a:gd name="T70" fmla="*/ 143 w 147"/>
                <a:gd name="T71" fmla="*/ 259 h 285"/>
                <a:gd name="T72" fmla="*/ 139 w 147"/>
                <a:gd name="T73" fmla="*/ 276 h 285"/>
                <a:gd name="T74" fmla="*/ 141 w 147"/>
                <a:gd name="T75" fmla="*/ 280 h 285"/>
                <a:gd name="T76" fmla="*/ 141 w 147"/>
                <a:gd name="T77" fmla="*/ 289 h 285"/>
                <a:gd name="T78" fmla="*/ 139 w 147"/>
                <a:gd name="T79" fmla="*/ 300 h 285"/>
                <a:gd name="T80" fmla="*/ 129 w 147"/>
                <a:gd name="T81" fmla="*/ 314 h 285"/>
                <a:gd name="T82" fmla="*/ 123 w 147"/>
                <a:gd name="T83" fmla="*/ 320 h 285"/>
                <a:gd name="T84" fmla="*/ 121 w 147"/>
                <a:gd name="T85" fmla="*/ 327 h 285"/>
                <a:gd name="T86" fmla="*/ 117 w 147"/>
                <a:gd name="T87" fmla="*/ 341 h 285"/>
                <a:gd name="T88" fmla="*/ 97 w 147"/>
                <a:gd name="T89" fmla="*/ 350 h 285"/>
                <a:gd name="T90" fmla="*/ 89 w 147"/>
                <a:gd name="T91" fmla="*/ 358 h 285"/>
                <a:gd name="T92" fmla="*/ 85 w 147"/>
                <a:gd name="T93" fmla="*/ 369 h 285"/>
                <a:gd name="T94" fmla="*/ 75 w 147"/>
                <a:gd name="T95" fmla="*/ 380 h 285"/>
                <a:gd name="T96" fmla="*/ 72 w 147"/>
                <a:gd name="T97" fmla="*/ 388 h 285"/>
                <a:gd name="T98" fmla="*/ 72 w 147"/>
                <a:gd name="T99" fmla="*/ 392 h 285"/>
                <a:gd name="T100" fmla="*/ 60 w 147"/>
                <a:gd name="T101" fmla="*/ 395 h 285"/>
                <a:gd name="T102" fmla="*/ 64 w 147"/>
                <a:gd name="T103" fmla="*/ 388 h 285"/>
                <a:gd name="T104" fmla="*/ 64 w 147"/>
                <a:gd name="T105" fmla="*/ 364 h 285"/>
                <a:gd name="T106" fmla="*/ 64 w 147"/>
                <a:gd name="T107" fmla="*/ 356 h 285"/>
                <a:gd name="T108" fmla="*/ 54 w 147"/>
                <a:gd name="T109" fmla="*/ 356 h 285"/>
                <a:gd name="T110" fmla="*/ 73 w 147"/>
                <a:gd name="T111" fmla="*/ 278 h 285"/>
                <a:gd name="T112" fmla="*/ 81 w 147"/>
                <a:gd name="T113" fmla="*/ 190 h 285"/>
                <a:gd name="T114" fmla="*/ 16 w 147"/>
                <a:gd name="T115" fmla="*/ 97 h 285"/>
                <a:gd name="T116" fmla="*/ 0 w 147"/>
                <a:gd name="T117" fmla="*/ 52 h 285"/>
                <a:gd name="T118" fmla="*/ 8 w 147"/>
                <a:gd name="T119" fmla="*/ 39 h 285"/>
                <a:gd name="T120" fmla="*/ 12 w 147"/>
                <a:gd name="T121" fmla="*/ 28 h 28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7"/>
                <a:gd name="T184" fmla="*/ 0 h 285"/>
                <a:gd name="T185" fmla="*/ 147 w 147"/>
                <a:gd name="T186" fmla="*/ 285 h 28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7" h="285">
                  <a:moveTo>
                    <a:pt x="12" y="20"/>
                  </a:moveTo>
                  <a:lnTo>
                    <a:pt x="24" y="20"/>
                  </a:lnTo>
                  <a:lnTo>
                    <a:pt x="26" y="14"/>
                  </a:lnTo>
                  <a:lnTo>
                    <a:pt x="40" y="14"/>
                  </a:lnTo>
                  <a:lnTo>
                    <a:pt x="54" y="8"/>
                  </a:lnTo>
                  <a:lnTo>
                    <a:pt x="52" y="0"/>
                  </a:lnTo>
                  <a:lnTo>
                    <a:pt x="62" y="2"/>
                  </a:lnTo>
                  <a:lnTo>
                    <a:pt x="64" y="8"/>
                  </a:lnTo>
                  <a:lnTo>
                    <a:pt x="80" y="8"/>
                  </a:lnTo>
                  <a:lnTo>
                    <a:pt x="90" y="8"/>
                  </a:lnTo>
                  <a:lnTo>
                    <a:pt x="92" y="12"/>
                  </a:lnTo>
                  <a:lnTo>
                    <a:pt x="88" y="16"/>
                  </a:lnTo>
                  <a:lnTo>
                    <a:pt x="90" y="24"/>
                  </a:lnTo>
                  <a:lnTo>
                    <a:pt x="98" y="22"/>
                  </a:lnTo>
                  <a:lnTo>
                    <a:pt x="108" y="22"/>
                  </a:lnTo>
                  <a:lnTo>
                    <a:pt x="104" y="28"/>
                  </a:lnTo>
                  <a:lnTo>
                    <a:pt x="100" y="36"/>
                  </a:lnTo>
                  <a:lnTo>
                    <a:pt x="90" y="40"/>
                  </a:lnTo>
                  <a:lnTo>
                    <a:pt x="88" y="50"/>
                  </a:lnTo>
                  <a:lnTo>
                    <a:pt x="76" y="68"/>
                  </a:lnTo>
                  <a:lnTo>
                    <a:pt x="74" y="76"/>
                  </a:lnTo>
                  <a:lnTo>
                    <a:pt x="74" y="80"/>
                  </a:lnTo>
                  <a:lnTo>
                    <a:pt x="72" y="84"/>
                  </a:lnTo>
                  <a:lnTo>
                    <a:pt x="88" y="100"/>
                  </a:lnTo>
                  <a:lnTo>
                    <a:pt x="90" y="106"/>
                  </a:lnTo>
                  <a:lnTo>
                    <a:pt x="90" y="108"/>
                  </a:lnTo>
                  <a:lnTo>
                    <a:pt x="102" y="116"/>
                  </a:lnTo>
                  <a:lnTo>
                    <a:pt x="108" y="118"/>
                  </a:lnTo>
                  <a:lnTo>
                    <a:pt x="118" y="124"/>
                  </a:lnTo>
                  <a:lnTo>
                    <a:pt x="128" y="136"/>
                  </a:lnTo>
                  <a:lnTo>
                    <a:pt x="130" y="140"/>
                  </a:lnTo>
                  <a:lnTo>
                    <a:pt x="132" y="144"/>
                  </a:lnTo>
                  <a:lnTo>
                    <a:pt x="134" y="152"/>
                  </a:lnTo>
                  <a:lnTo>
                    <a:pt x="142" y="168"/>
                  </a:lnTo>
                  <a:lnTo>
                    <a:pt x="140" y="174"/>
                  </a:lnTo>
                  <a:lnTo>
                    <a:pt x="146" y="186"/>
                  </a:lnTo>
                  <a:lnTo>
                    <a:pt x="142" y="198"/>
                  </a:lnTo>
                  <a:lnTo>
                    <a:pt x="144" y="202"/>
                  </a:lnTo>
                  <a:lnTo>
                    <a:pt x="144" y="208"/>
                  </a:lnTo>
                  <a:lnTo>
                    <a:pt x="142" y="216"/>
                  </a:lnTo>
                  <a:lnTo>
                    <a:pt x="132" y="226"/>
                  </a:lnTo>
                  <a:lnTo>
                    <a:pt x="126" y="230"/>
                  </a:lnTo>
                  <a:lnTo>
                    <a:pt x="124" y="236"/>
                  </a:lnTo>
                  <a:lnTo>
                    <a:pt x="120" y="246"/>
                  </a:lnTo>
                  <a:lnTo>
                    <a:pt x="100" y="252"/>
                  </a:lnTo>
                  <a:lnTo>
                    <a:pt x="92" y="258"/>
                  </a:lnTo>
                  <a:lnTo>
                    <a:pt x="88" y="266"/>
                  </a:lnTo>
                  <a:lnTo>
                    <a:pt x="78" y="274"/>
                  </a:lnTo>
                  <a:lnTo>
                    <a:pt x="72" y="280"/>
                  </a:lnTo>
                  <a:lnTo>
                    <a:pt x="72" y="282"/>
                  </a:lnTo>
                  <a:lnTo>
                    <a:pt x="60" y="284"/>
                  </a:lnTo>
                  <a:lnTo>
                    <a:pt x="64" y="280"/>
                  </a:lnTo>
                  <a:lnTo>
                    <a:pt x="64" y="262"/>
                  </a:lnTo>
                  <a:lnTo>
                    <a:pt x="64" y="256"/>
                  </a:lnTo>
                  <a:lnTo>
                    <a:pt x="54" y="256"/>
                  </a:lnTo>
                  <a:lnTo>
                    <a:pt x="74" y="200"/>
                  </a:lnTo>
                  <a:lnTo>
                    <a:pt x="84" y="136"/>
                  </a:lnTo>
                  <a:lnTo>
                    <a:pt x="16" y="70"/>
                  </a:lnTo>
                  <a:lnTo>
                    <a:pt x="0" y="38"/>
                  </a:lnTo>
                  <a:lnTo>
                    <a:pt x="8" y="28"/>
                  </a:lnTo>
                  <a:lnTo>
                    <a:pt x="12" y="20"/>
                  </a:lnTo>
                </a:path>
              </a:pathLst>
            </a:custGeom>
            <a:solidFill>
              <a:schemeClr val="hlink"/>
            </a:solidFill>
            <a:ln w="12700" cap="rnd">
              <a:solidFill>
                <a:schemeClr val="bg1"/>
              </a:solidFill>
              <a:round/>
              <a:headEnd/>
              <a:tailEnd/>
            </a:ln>
          </p:spPr>
          <p:txBody>
            <a:bodyPr/>
            <a:lstStyle/>
            <a:p>
              <a:endParaRPr lang="en-US"/>
            </a:p>
          </p:txBody>
        </p:sp>
        <p:sp>
          <p:nvSpPr>
            <p:cNvPr id="13418" name="Freeform 551"/>
            <p:cNvSpPr>
              <a:spLocks/>
            </p:cNvSpPr>
            <p:nvPr/>
          </p:nvSpPr>
          <p:spPr bwMode="ltGray">
            <a:xfrm>
              <a:off x="4101" y="2586"/>
              <a:ext cx="147" cy="184"/>
            </a:xfrm>
            <a:custGeom>
              <a:avLst/>
              <a:gdLst>
                <a:gd name="T0" fmla="*/ 18 w 147"/>
                <a:gd name="T1" fmla="*/ 28 h 165"/>
                <a:gd name="T2" fmla="*/ 30 w 147"/>
                <a:gd name="T3" fmla="*/ 33 h 165"/>
                <a:gd name="T4" fmla="*/ 32 w 147"/>
                <a:gd name="T5" fmla="*/ 28 h 165"/>
                <a:gd name="T6" fmla="*/ 28 w 147"/>
                <a:gd name="T7" fmla="*/ 22 h 165"/>
                <a:gd name="T8" fmla="*/ 30 w 147"/>
                <a:gd name="T9" fmla="*/ 13 h 165"/>
                <a:gd name="T10" fmla="*/ 30 w 147"/>
                <a:gd name="T11" fmla="*/ 2 h 165"/>
                <a:gd name="T12" fmla="*/ 34 w 147"/>
                <a:gd name="T13" fmla="*/ 0 h 165"/>
                <a:gd name="T14" fmla="*/ 38 w 147"/>
                <a:gd name="T15" fmla="*/ 2 h 165"/>
                <a:gd name="T16" fmla="*/ 40 w 147"/>
                <a:gd name="T17" fmla="*/ 0 h 165"/>
                <a:gd name="T18" fmla="*/ 44 w 147"/>
                <a:gd name="T19" fmla="*/ 0 h 165"/>
                <a:gd name="T20" fmla="*/ 44 w 147"/>
                <a:gd name="T21" fmla="*/ 11 h 165"/>
                <a:gd name="T22" fmla="*/ 56 w 147"/>
                <a:gd name="T23" fmla="*/ 28 h 165"/>
                <a:gd name="T24" fmla="*/ 56 w 147"/>
                <a:gd name="T25" fmla="*/ 33 h 165"/>
                <a:gd name="T26" fmla="*/ 64 w 147"/>
                <a:gd name="T27" fmla="*/ 50 h 165"/>
                <a:gd name="T28" fmla="*/ 74 w 147"/>
                <a:gd name="T29" fmla="*/ 45 h 165"/>
                <a:gd name="T30" fmla="*/ 78 w 147"/>
                <a:gd name="T31" fmla="*/ 45 h 165"/>
                <a:gd name="T32" fmla="*/ 80 w 147"/>
                <a:gd name="T33" fmla="*/ 61 h 165"/>
                <a:gd name="T34" fmla="*/ 78 w 147"/>
                <a:gd name="T35" fmla="*/ 67 h 165"/>
                <a:gd name="T36" fmla="*/ 72 w 147"/>
                <a:gd name="T37" fmla="*/ 67 h 165"/>
                <a:gd name="T38" fmla="*/ 96 w 147"/>
                <a:gd name="T39" fmla="*/ 88 h 165"/>
                <a:gd name="T40" fmla="*/ 96 w 147"/>
                <a:gd name="T41" fmla="*/ 97 h 165"/>
                <a:gd name="T42" fmla="*/ 116 w 147"/>
                <a:gd name="T43" fmla="*/ 125 h 165"/>
                <a:gd name="T44" fmla="*/ 124 w 147"/>
                <a:gd name="T45" fmla="*/ 128 h 165"/>
                <a:gd name="T46" fmla="*/ 126 w 147"/>
                <a:gd name="T47" fmla="*/ 139 h 165"/>
                <a:gd name="T48" fmla="*/ 132 w 147"/>
                <a:gd name="T49" fmla="*/ 139 h 165"/>
                <a:gd name="T50" fmla="*/ 134 w 147"/>
                <a:gd name="T51" fmla="*/ 147 h 165"/>
                <a:gd name="T52" fmla="*/ 142 w 147"/>
                <a:gd name="T53" fmla="*/ 153 h 165"/>
                <a:gd name="T54" fmla="*/ 142 w 147"/>
                <a:gd name="T55" fmla="*/ 155 h 165"/>
                <a:gd name="T56" fmla="*/ 138 w 147"/>
                <a:gd name="T57" fmla="*/ 161 h 165"/>
                <a:gd name="T58" fmla="*/ 140 w 147"/>
                <a:gd name="T59" fmla="*/ 170 h 165"/>
                <a:gd name="T60" fmla="*/ 144 w 147"/>
                <a:gd name="T61" fmla="*/ 175 h 165"/>
                <a:gd name="T62" fmla="*/ 144 w 147"/>
                <a:gd name="T63" fmla="*/ 177 h 165"/>
                <a:gd name="T64" fmla="*/ 138 w 147"/>
                <a:gd name="T65" fmla="*/ 181 h 165"/>
                <a:gd name="T66" fmla="*/ 142 w 147"/>
                <a:gd name="T67" fmla="*/ 185 h 165"/>
                <a:gd name="T68" fmla="*/ 146 w 147"/>
                <a:gd name="T69" fmla="*/ 203 h 165"/>
                <a:gd name="T70" fmla="*/ 136 w 147"/>
                <a:gd name="T71" fmla="*/ 221 h 165"/>
                <a:gd name="T72" fmla="*/ 92 w 147"/>
                <a:gd name="T73" fmla="*/ 227 h 165"/>
                <a:gd name="T74" fmla="*/ 18 w 147"/>
                <a:gd name="T75" fmla="*/ 139 h 165"/>
                <a:gd name="T76" fmla="*/ 0 w 147"/>
                <a:gd name="T77" fmla="*/ 50 h 165"/>
                <a:gd name="T78" fmla="*/ 18 w 147"/>
                <a:gd name="T79" fmla="*/ 28 h 16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47"/>
                <a:gd name="T121" fmla="*/ 0 h 165"/>
                <a:gd name="T122" fmla="*/ 147 w 147"/>
                <a:gd name="T123" fmla="*/ 165 h 16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47" h="165">
                  <a:moveTo>
                    <a:pt x="18" y="20"/>
                  </a:moveTo>
                  <a:lnTo>
                    <a:pt x="30" y="24"/>
                  </a:lnTo>
                  <a:lnTo>
                    <a:pt x="32" y="20"/>
                  </a:lnTo>
                  <a:lnTo>
                    <a:pt x="28" y="16"/>
                  </a:lnTo>
                  <a:lnTo>
                    <a:pt x="30" y="10"/>
                  </a:lnTo>
                  <a:lnTo>
                    <a:pt x="30" y="2"/>
                  </a:lnTo>
                  <a:lnTo>
                    <a:pt x="34" y="0"/>
                  </a:lnTo>
                  <a:lnTo>
                    <a:pt x="38" y="2"/>
                  </a:lnTo>
                  <a:lnTo>
                    <a:pt x="40" y="0"/>
                  </a:lnTo>
                  <a:lnTo>
                    <a:pt x="44" y="0"/>
                  </a:lnTo>
                  <a:lnTo>
                    <a:pt x="44" y="8"/>
                  </a:lnTo>
                  <a:lnTo>
                    <a:pt x="56" y="20"/>
                  </a:lnTo>
                  <a:lnTo>
                    <a:pt x="56" y="24"/>
                  </a:lnTo>
                  <a:lnTo>
                    <a:pt x="64" y="36"/>
                  </a:lnTo>
                  <a:lnTo>
                    <a:pt x="74" y="32"/>
                  </a:lnTo>
                  <a:lnTo>
                    <a:pt x="78" y="32"/>
                  </a:lnTo>
                  <a:lnTo>
                    <a:pt x="80" y="44"/>
                  </a:lnTo>
                  <a:lnTo>
                    <a:pt x="78" y="48"/>
                  </a:lnTo>
                  <a:lnTo>
                    <a:pt x="72" y="48"/>
                  </a:lnTo>
                  <a:lnTo>
                    <a:pt x="96" y="64"/>
                  </a:lnTo>
                  <a:lnTo>
                    <a:pt x="96" y="70"/>
                  </a:lnTo>
                  <a:lnTo>
                    <a:pt x="116" y="90"/>
                  </a:lnTo>
                  <a:lnTo>
                    <a:pt x="124" y="92"/>
                  </a:lnTo>
                  <a:lnTo>
                    <a:pt x="126" y="100"/>
                  </a:lnTo>
                  <a:lnTo>
                    <a:pt x="132" y="100"/>
                  </a:lnTo>
                  <a:lnTo>
                    <a:pt x="134" y="106"/>
                  </a:lnTo>
                  <a:lnTo>
                    <a:pt x="142" y="110"/>
                  </a:lnTo>
                  <a:lnTo>
                    <a:pt x="142" y="112"/>
                  </a:lnTo>
                  <a:lnTo>
                    <a:pt x="138" y="116"/>
                  </a:lnTo>
                  <a:lnTo>
                    <a:pt x="140" y="122"/>
                  </a:lnTo>
                  <a:lnTo>
                    <a:pt x="144" y="126"/>
                  </a:lnTo>
                  <a:lnTo>
                    <a:pt x="144" y="128"/>
                  </a:lnTo>
                  <a:lnTo>
                    <a:pt x="138" y="130"/>
                  </a:lnTo>
                  <a:lnTo>
                    <a:pt x="142" y="134"/>
                  </a:lnTo>
                  <a:lnTo>
                    <a:pt x="146" y="146"/>
                  </a:lnTo>
                  <a:lnTo>
                    <a:pt x="136" y="160"/>
                  </a:lnTo>
                  <a:lnTo>
                    <a:pt x="92" y="164"/>
                  </a:lnTo>
                  <a:lnTo>
                    <a:pt x="18" y="100"/>
                  </a:lnTo>
                  <a:lnTo>
                    <a:pt x="0" y="36"/>
                  </a:lnTo>
                  <a:lnTo>
                    <a:pt x="18" y="20"/>
                  </a:lnTo>
                </a:path>
              </a:pathLst>
            </a:custGeom>
            <a:solidFill>
              <a:schemeClr val="hlink"/>
            </a:solidFill>
            <a:ln w="12700" cap="rnd">
              <a:solidFill>
                <a:schemeClr val="bg1"/>
              </a:solidFill>
              <a:round/>
              <a:headEnd/>
              <a:tailEnd/>
            </a:ln>
          </p:spPr>
          <p:txBody>
            <a:bodyPr/>
            <a:lstStyle/>
            <a:p>
              <a:endParaRPr lang="en-US"/>
            </a:p>
          </p:txBody>
        </p:sp>
        <p:sp>
          <p:nvSpPr>
            <p:cNvPr id="13419" name="Freeform 552"/>
            <p:cNvSpPr>
              <a:spLocks/>
            </p:cNvSpPr>
            <p:nvPr/>
          </p:nvSpPr>
          <p:spPr bwMode="ltGray">
            <a:xfrm>
              <a:off x="4144" y="2743"/>
              <a:ext cx="108" cy="99"/>
            </a:xfrm>
            <a:custGeom>
              <a:avLst/>
              <a:gdLst>
                <a:gd name="T0" fmla="*/ 97 w 109"/>
                <a:gd name="T1" fmla="*/ 13 h 89"/>
                <a:gd name="T2" fmla="*/ 97 w 109"/>
                <a:gd name="T3" fmla="*/ 27 h 89"/>
                <a:gd name="T4" fmla="*/ 105 w 109"/>
                <a:gd name="T5" fmla="*/ 36 h 89"/>
                <a:gd name="T6" fmla="*/ 105 w 109"/>
                <a:gd name="T7" fmla="*/ 38 h 89"/>
                <a:gd name="T8" fmla="*/ 99 w 109"/>
                <a:gd name="T9" fmla="*/ 47 h 89"/>
                <a:gd name="T10" fmla="*/ 99 w 109"/>
                <a:gd name="T11" fmla="*/ 58 h 89"/>
                <a:gd name="T12" fmla="*/ 95 w 109"/>
                <a:gd name="T13" fmla="*/ 66 h 89"/>
                <a:gd name="T14" fmla="*/ 93 w 109"/>
                <a:gd name="T15" fmla="*/ 69 h 89"/>
                <a:gd name="T16" fmla="*/ 89 w 109"/>
                <a:gd name="T17" fmla="*/ 63 h 89"/>
                <a:gd name="T18" fmla="*/ 87 w 109"/>
                <a:gd name="T19" fmla="*/ 66 h 89"/>
                <a:gd name="T20" fmla="*/ 87 w 109"/>
                <a:gd name="T21" fmla="*/ 72 h 89"/>
                <a:gd name="T22" fmla="*/ 79 w 109"/>
                <a:gd name="T23" fmla="*/ 72 h 89"/>
                <a:gd name="T24" fmla="*/ 81 w 109"/>
                <a:gd name="T25" fmla="*/ 80 h 89"/>
                <a:gd name="T26" fmla="*/ 79 w 109"/>
                <a:gd name="T27" fmla="*/ 95 h 89"/>
                <a:gd name="T28" fmla="*/ 71 w 109"/>
                <a:gd name="T29" fmla="*/ 90 h 89"/>
                <a:gd name="T30" fmla="*/ 69 w 109"/>
                <a:gd name="T31" fmla="*/ 97 h 89"/>
                <a:gd name="T32" fmla="*/ 59 w 109"/>
                <a:gd name="T33" fmla="*/ 97 h 89"/>
                <a:gd name="T34" fmla="*/ 57 w 109"/>
                <a:gd name="T35" fmla="*/ 108 h 89"/>
                <a:gd name="T36" fmla="*/ 54 w 109"/>
                <a:gd name="T37" fmla="*/ 110 h 89"/>
                <a:gd name="T38" fmla="*/ 50 w 109"/>
                <a:gd name="T39" fmla="*/ 121 h 89"/>
                <a:gd name="T40" fmla="*/ 46 w 109"/>
                <a:gd name="T41" fmla="*/ 119 h 89"/>
                <a:gd name="T42" fmla="*/ 36 w 109"/>
                <a:gd name="T43" fmla="*/ 115 h 89"/>
                <a:gd name="T44" fmla="*/ 34 w 109"/>
                <a:gd name="T45" fmla="*/ 112 h 89"/>
                <a:gd name="T46" fmla="*/ 36 w 109"/>
                <a:gd name="T47" fmla="*/ 101 h 89"/>
                <a:gd name="T48" fmla="*/ 36 w 109"/>
                <a:gd name="T49" fmla="*/ 99 h 89"/>
                <a:gd name="T50" fmla="*/ 32 w 109"/>
                <a:gd name="T51" fmla="*/ 108 h 89"/>
                <a:gd name="T52" fmla="*/ 28 w 109"/>
                <a:gd name="T53" fmla="*/ 106 h 89"/>
                <a:gd name="T54" fmla="*/ 24 w 109"/>
                <a:gd name="T55" fmla="*/ 88 h 89"/>
                <a:gd name="T56" fmla="*/ 0 w 109"/>
                <a:gd name="T57" fmla="*/ 24 h 89"/>
                <a:gd name="T58" fmla="*/ 34 w 109"/>
                <a:gd name="T59" fmla="*/ 0 h 89"/>
                <a:gd name="T60" fmla="*/ 55 w 109"/>
                <a:gd name="T61" fmla="*/ 11 h 89"/>
                <a:gd name="T62" fmla="*/ 59 w 109"/>
                <a:gd name="T63" fmla="*/ 22 h 89"/>
                <a:gd name="T64" fmla="*/ 67 w 109"/>
                <a:gd name="T65" fmla="*/ 20 h 89"/>
                <a:gd name="T66" fmla="*/ 71 w 109"/>
                <a:gd name="T67" fmla="*/ 22 h 89"/>
                <a:gd name="T68" fmla="*/ 77 w 109"/>
                <a:gd name="T69" fmla="*/ 24 h 89"/>
                <a:gd name="T70" fmla="*/ 77 w 109"/>
                <a:gd name="T71" fmla="*/ 13 h 89"/>
                <a:gd name="T72" fmla="*/ 85 w 109"/>
                <a:gd name="T73" fmla="*/ 11 h 89"/>
                <a:gd name="T74" fmla="*/ 89 w 109"/>
                <a:gd name="T75" fmla="*/ 20 h 89"/>
                <a:gd name="T76" fmla="*/ 97 w 109"/>
                <a:gd name="T77" fmla="*/ 13 h 8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09"/>
                <a:gd name="T118" fmla="*/ 0 h 89"/>
                <a:gd name="T119" fmla="*/ 109 w 109"/>
                <a:gd name="T120" fmla="*/ 89 h 8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09" h="89">
                  <a:moveTo>
                    <a:pt x="100" y="10"/>
                  </a:moveTo>
                  <a:lnTo>
                    <a:pt x="100" y="20"/>
                  </a:lnTo>
                  <a:lnTo>
                    <a:pt x="108" y="26"/>
                  </a:lnTo>
                  <a:lnTo>
                    <a:pt x="108" y="28"/>
                  </a:lnTo>
                  <a:lnTo>
                    <a:pt x="102" y="34"/>
                  </a:lnTo>
                  <a:lnTo>
                    <a:pt x="102" y="42"/>
                  </a:lnTo>
                  <a:lnTo>
                    <a:pt x="98" y="48"/>
                  </a:lnTo>
                  <a:lnTo>
                    <a:pt x="96" y="50"/>
                  </a:lnTo>
                  <a:lnTo>
                    <a:pt x="92" y="46"/>
                  </a:lnTo>
                  <a:lnTo>
                    <a:pt x="90" y="48"/>
                  </a:lnTo>
                  <a:lnTo>
                    <a:pt x="90" y="52"/>
                  </a:lnTo>
                  <a:lnTo>
                    <a:pt x="82" y="52"/>
                  </a:lnTo>
                  <a:lnTo>
                    <a:pt x="84" y="58"/>
                  </a:lnTo>
                  <a:lnTo>
                    <a:pt x="82" y="68"/>
                  </a:lnTo>
                  <a:lnTo>
                    <a:pt x="74" y="66"/>
                  </a:lnTo>
                  <a:lnTo>
                    <a:pt x="72" y="70"/>
                  </a:lnTo>
                  <a:lnTo>
                    <a:pt x="62" y="70"/>
                  </a:lnTo>
                  <a:lnTo>
                    <a:pt x="60" y="78"/>
                  </a:lnTo>
                  <a:lnTo>
                    <a:pt x="56" y="80"/>
                  </a:lnTo>
                  <a:lnTo>
                    <a:pt x="50" y="88"/>
                  </a:lnTo>
                  <a:lnTo>
                    <a:pt x="46" y="86"/>
                  </a:lnTo>
                  <a:lnTo>
                    <a:pt x="36" y="84"/>
                  </a:lnTo>
                  <a:lnTo>
                    <a:pt x="34" y="82"/>
                  </a:lnTo>
                  <a:lnTo>
                    <a:pt x="36" y="74"/>
                  </a:lnTo>
                  <a:lnTo>
                    <a:pt x="36" y="72"/>
                  </a:lnTo>
                  <a:lnTo>
                    <a:pt x="32" y="78"/>
                  </a:lnTo>
                  <a:lnTo>
                    <a:pt x="28" y="76"/>
                  </a:lnTo>
                  <a:lnTo>
                    <a:pt x="24" y="64"/>
                  </a:lnTo>
                  <a:lnTo>
                    <a:pt x="0" y="18"/>
                  </a:lnTo>
                  <a:lnTo>
                    <a:pt x="34" y="0"/>
                  </a:lnTo>
                  <a:lnTo>
                    <a:pt x="58" y="8"/>
                  </a:lnTo>
                  <a:lnTo>
                    <a:pt x="62" y="16"/>
                  </a:lnTo>
                  <a:lnTo>
                    <a:pt x="70" y="14"/>
                  </a:lnTo>
                  <a:lnTo>
                    <a:pt x="74" y="16"/>
                  </a:lnTo>
                  <a:lnTo>
                    <a:pt x="80" y="18"/>
                  </a:lnTo>
                  <a:lnTo>
                    <a:pt x="80" y="10"/>
                  </a:lnTo>
                  <a:lnTo>
                    <a:pt x="88" y="8"/>
                  </a:lnTo>
                  <a:lnTo>
                    <a:pt x="92" y="14"/>
                  </a:lnTo>
                  <a:lnTo>
                    <a:pt x="100" y="10"/>
                  </a:lnTo>
                </a:path>
              </a:pathLst>
            </a:custGeom>
            <a:solidFill>
              <a:schemeClr val="hlink"/>
            </a:solidFill>
            <a:ln w="12700" cap="rnd">
              <a:solidFill>
                <a:schemeClr val="bg1"/>
              </a:solidFill>
              <a:round/>
              <a:headEnd/>
              <a:tailEnd/>
            </a:ln>
          </p:spPr>
          <p:txBody>
            <a:bodyPr/>
            <a:lstStyle/>
            <a:p>
              <a:endParaRPr lang="en-US"/>
            </a:p>
          </p:txBody>
        </p:sp>
        <p:sp>
          <p:nvSpPr>
            <p:cNvPr id="13420" name="Freeform 553"/>
            <p:cNvSpPr>
              <a:spLocks/>
            </p:cNvSpPr>
            <p:nvPr/>
          </p:nvSpPr>
          <p:spPr bwMode="ltGray">
            <a:xfrm>
              <a:off x="4052" y="2624"/>
              <a:ext cx="162" cy="325"/>
            </a:xfrm>
            <a:custGeom>
              <a:avLst/>
              <a:gdLst>
                <a:gd name="T0" fmla="*/ 155 w 163"/>
                <a:gd name="T1" fmla="*/ 153 h 291"/>
                <a:gd name="T2" fmla="*/ 153 w 163"/>
                <a:gd name="T3" fmla="*/ 128 h 291"/>
                <a:gd name="T4" fmla="*/ 155 w 163"/>
                <a:gd name="T5" fmla="*/ 115 h 291"/>
                <a:gd name="T6" fmla="*/ 139 w 163"/>
                <a:gd name="T7" fmla="*/ 99 h 291"/>
                <a:gd name="T8" fmla="*/ 137 w 163"/>
                <a:gd name="T9" fmla="*/ 70 h 291"/>
                <a:gd name="T10" fmla="*/ 111 w 163"/>
                <a:gd name="T11" fmla="*/ 52 h 291"/>
                <a:gd name="T12" fmla="*/ 103 w 163"/>
                <a:gd name="T13" fmla="*/ 64 h 291"/>
                <a:gd name="T14" fmla="*/ 99 w 163"/>
                <a:gd name="T15" fmla="*/ 67 h 291"/>
                <a:gd name="T16" fmla="*/ 93 w 163"/>
                <a:gd name="T17" fmla="*/ 58 h 291"/>
                <a:gd name="T18" fmla="*/ 83 w 163"/>
                <a:gd name="T19" fmla="*/ 70 h 291"/>
                <a:gd name="T20" fmla="*/ 81 w 163"/>
                <a:gd name="T21" fmla="*/ 82 h 291"/>
                <a:gd name="T22" fmla="*/ 76 w 163"/>
                <a:gd name="T23" fmla="*/ 67 h 291"/>
                <a:gd name="T24" fmla="*/ 78 w 163"/>
                <a:gd name="T25" fmla="*/ 56 h 291"/>
                <a:gd name="T26" fmla="*/ 80 w 163"/>
                <a:gd name="T27" fmla="*/ 42 h 291"/>
                <a:gd name="T28" fmla="*/ 78 w 163"/>
                <a:gd name="T29" fmla="*/ 31 h 291"/>
                <a:gd name="T30" fmla="*/ 66 w 163"/>
                <a:gd name="T31" fmla="*/ 36 h 291"/>
                <a:gd name="T32" fmla="*/ 66 w 163"/>
                <a:gd name="T33" fmla="*/ 17 h 291"/>
                <a:gd name="T34" fmla="*/ 0 w 163"/>
                <a:gd name="T35" fmla="*/ 36 h 291"/>
                <a:gd name="T36" fmla="*/ 24 w 163"/>
                <a:gd name="T37" fmla="*/ 183 h 291"/>
                <a:gd name="T38" fmla="*/ 34 w 163"/>
                <a:gd name="T39" fmla="*/ 285 h 291"/>
                <a:gd name="T40" fmla="*/ 26 w 163"/>
                <a:gd name="T41" fmla="*/ 318 h 291"/>
                <a:gd name="T42" fmla="*/ 30 w 163"/>
                <a:gd name="T43" fmla="*/ 345 h 291"/>
                <a:gd name="T44" fmla="*/ 48 w 163"/>
                <a:gd name="T45" fmla="*/ 365 h 291"/>
                <a:gd name="T46" fmla="*/ 66 w 163"/>
                <a:gd name="T47" fmla="*/ 382 h 291"/>
                <a:gd name="T48" fmla="*/ 83 w 163"/>
                <a:gd name="T49" fmla="*/ 404 h 291"/>
                <a:gd name="T50" fmla="*/ 97 w 163"/>
                <a:gd name="T51" fmla="*/ 398 h 291"/>
                <a:gd name="T52" fmla="*/ 91 w 163"/>
                <a:gd name="T53" fmla="*/ 380 h 291"/>
                <a:gd name="T54" fmla="*/ 78 w 163"/>
                <a:gd name="T55" fmla="*/ 371 h 291"/>
                <a:gd name="T56" fmla="*/ 70 w 163"/>
                <a:gd name="T57" fmla="*/ 356 h 291"/>
                <a:gd name="T58" fmla="*/ 58 w 163"/>
                <a:gd name="T59" fmla="*/ 312 h 291"/>
                <a:gd name="T60" fmla="*/ 50 w 163"/>
                <a:gd name="T61" fmla="*/ 300 h 291"/>
                <a:gd name="T62" fmla="*/ 60 w 163"/>
                <a:gd name="T63" fmla="*/ 242 h 291"/>
                <a:gd name="T64" fmla="*/ 58 w 163"/>
                <a:gd name="T65" fmla="*/ 228 h 291"/>
                <a:gd name="T66" fmla="*/ 62 w 163"/>
                <a:gd name="T67" fmla="*/ 201 h 291"/>
                <a:gd name="T68" fmla="*/ 68 w 163"/>
                <a:gd name="T69" fmla="*/ 192 h 291"/>
                <a:gd name="T70" fmla="*/ 72 w 163"/>
                <a:gd name="T71" fmla="*/ 199 h 291"/>
                <a:gd name="T72" fmla="*/ 76 w 163"/>
                <a:gd name="T73" fmla="*/ 214 h 291"/>
                <a:gd name="T74" fmla="*/ 85 w 163"/>
                <a:gd name="T75" fmla="*/ 212 h 291"/>
                <a:gd name="T76" fmla="*/ 107 w 163"/>
                <a:gd name="T77" fmla="*/ 226 h 291"/>
                <a:gd name="T78" fmla="*/ 113 w 163"/>
                <a:gd name="T79" fmla="*/ 228 h 291"/>
                <a:gd name="T80" fmla="*/ 109 w 163"/>
                <a:gd name="T81" fmla="*/ 214 h 291"/>
                <a:gd name="T82" fmla="*/ 109 w 163"/>
                <a:gd name="T83" fmla="*/ 201 h 291"/>
                <a:gd name="T84" fmla="*/ 105 w 163"/>
                <a:gd name="T85" fmla="*/ 181 h 291"/>
                <a:gd name="T86" fmla="*/ 113 w 163"/>
                <a:gd name="T87" fmla="*/ 162 h 291"/>
                <a:gd name="T88" fmla="*/ 133 w 163"/>
                <a:gd name="T89" fmla="*/ 159 h 29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3"/>
                <a:gd name="T136" fmla="*/ 0 h 291"/>
                <a:gd name="T137" fmla="*/ 163 w 163"/>
                <a:gd name="T138" fmla="*/ 291 h 29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3" h="291">
                  <a:moveTo>
                    <a:pt x="150" y="114"/>
                  </a:moveTo>
                  <a:lnTo>
                    <a:pt x="158" y="110"/>
                  </a:lnTo>
                  <a:lnTo>
                    <a:pt x="160" y="98"/>
                  </a:lnTo>
                  <a:lnTo>
                    <a:pt x="156" y="92"/>
                  </a:lnTo>
                  <a:lnTo>
                    <a:pt x="162" y="82"/>
                  </a:lnTo>
                  <a:lnTo>
                    <a:pt x="158" y="82"/>
                  </a:lnTo>
                  <a:lnTo>
                    <a:pt x="154" y="76"/>
                  </a:lnTo>
                  <a:lnTo>
                    <a:pt x="142" y="72"/>
                  </a:lnTo>
                  <a:lnTo>
                    <a:pt x="142" y="58"/>
                  </a:lnTo>
                  <a:lnTo>
                    <a:pt x="140" y="50"/>
                  </a:lnTo>
                  <a:lnTo>
                    <a:pt x="128" y="40"/>
                  </a:lnTo>
                  <a:lnTo>
                    <a:pt x="114" y="38"/>
                  </a:lnTo>
                  <a:lnTo>
                    <a:pt x="114" y="44"/>
                  </a:lnTo>
                  <a:lnTo>
                    <a:pt x="106" y="46"/>
                  </a:lnTo>
                  <a:lnTo>
                    <a:pt x="104" y="52"/>
                  </a:lnTo>
                  <a:lnTo>
                    <a:pt x="102" y="48"/>
                  </a:lnTo>
                  <a:lnTo>
                    <a:pt x="100" y="46"/>
                  </a:lnTo>
                  <a:lnTo>
                    <a:pt x="96" y="42"/>
                  </a:lnTo>
                  <a:lnTo>
                    <a:pt x="90" y="42"/>
                  </a:lnTo>
                  <a:lnTo>
                    <a:pt x="86" y="50"/>
                  </a:lnTo>
                  <a:lnTo>
                    <a:pt x="84" y="56"/>
                  </a:lnTo>
                  <a:lnTo>
                    <a:pt x="82" y="58"/>
                  </a:lnTo>
                  <a:lnTo>
                    <a:pt x="74" y="54"/>
                  </a:lnTo>
                  <a:lnTo>
                    <a:pt x="76" y="48"/>
                  </a:lnTo>
                  <a:lnTo>
                    <a:pt x="76" y="44"/>
                  </a:lnTo>
                  <a:lnTo>
                    <a:pt x="78" y="40"/>
                  </a:lnTo>
                  <a:lnTo>
                    <a:pt x="76" y="36"/>
                  </a:lnTo>
                  <a:lnTo>
                    <a:pt x="80" y="30"/>
                  </a:lnTo>
                  <a:lnTo>
                    <a:pt x="80" y="26"/>
                  </a:lnTo>
                  <a:lnTo>
                    <a:pt x="78" y="22"/>
                  </a:lnTo>
                  <a:lnTo>
                    <a:pt x="72" y="20"/>
                  </a:lnTo>
                  <a:lnTo>
                    <a:pt x="66" y="26"/>
                  </a:lnTo>
                  <a:lnTo>
                    <a:pt x="62" y="16"/>
                  </a:lnTo>
                  <a:lnTo>
                    <a:pt x="66" y="12"/>
                  </a:lnTo>
                  <a:lnTo>
                    <a:pt x="48" y="0"/>
                  </a:lnTo>
                  <a:lnTo>
                    <a:pt x="0" y="26"/>
                  </a:lnTo>
                  <a:lnTo>
                    <a:pt x="12" y="80"/>
                  </a:lnTo>
                  <a:lnTo>
                    <a:pt x="24" y="132"/>
                  </a:lnTo>
                  <a:lnTo>
                    <a:pt x="46" y="170"/>
                  </a:lnTo>
                  <a:lnTo>
                    <a:pt x="34" y="204"/>
                  </a:lnTo>
                  <a:lnTo>
                    <a:pt x="32" y="214"/>
                  </a:lnTo>
                  <a:lnTo>
                    <a:pt x="26" y="228"/>
                  </a:lnTo>
                  <a:lnTo>
                    <a:pt x="26" y="240"/>
                  </a:lnTo>
                  <a:lnTo>
                    <a:pt x="30" y="248"/>
                  </a:lnTo>
                  <a:lnTo>
                    <a:pt x="36" y="244"/>
                  </a:lnTo>
                  <a:lnTo>
                    <a:pt x="48" y="262"/>
                  </a:lnTo>
                  <a:lnTo>
                    <a:pt x="62" y="278"/>
                  </a:lnTo>
                  <a:lnTo>
                    <a:pt x="66" y="274"/>
                  </a:lnTo>
                  <a:lnTo>
                    <a:pt x="84" y="284"/>
                  </a:lnTo>
                  <a:lnTo>
                    <a:pt x="86" y="290"/>
                  </a:lnTo>
                  <a:lnTo>
                    <a:pt x="92" y="284"/>
                  </a:lnTo>
                  <a:lnTo>
                    <a:pt x="100" y="286"/>
                  </a:lnTo>
                  <a:lnTo>
                    <a:pt x="102" y="276"/>
                  </a:lnTo>
                  <a:lnTo>
                    <a:pt x="94" y="272"/>
                  </a:lnTo>
                  <a:lnTo>
                    <a:pt x="88" y="266"/>
                  </a:lnTo>
                  <a:lnTo>
                    <a:pt x="78" y="266"/>
                  </a:lnTo>
                  <a:lnTo>
                    <a:pt x="74" y="260"/>
                  </a:lnTo>
                  <a:lnTo>
                    <a:pt x="70" y="256"/>
                  </a:lnTo>
                  <a:lnTo>
                    <a:pt x="66" y="246"/>
                  </a:lnTo>
                  <a:lnTo>
                    <a:pt x="58" y="224"/>
                  </a:lnTo>
                  <a:lnTo>
                    <a:pt x="52" y="222"/>
                  </a:lnTo>
                  <a:lnTo>
                    <a:pt x="50" y="216"/>
                  </a:lnTo>
                  <a:lnTo>
                    <a:pt x="50" y="204"/>
                  </a:lnTo>
                  <a:lnTo>
                    <a:pt x="60" y="174"/>
                  </a:lnTo>
                  <a:lnTo>
                    <a:pt x="62" y="168"/>
                  </a:lnTo>
                  <a:lnTo>
                    <a:pt x="58" y="164"/>
                  </a:lnTo>
                  <a:lnTo>
                    <a:pt x="62" y="150"/>
                  </a:lnTo>
                  <a:lnTo>
                    <a:pt x="62" y="144"/>
                  </a:lnTo>
                  <a:lnTo>
                    <a:pt x="62" y="140"/>
                  </a:lnTo>
                  <a:lnTo>
                    <a:pt x="68" y="138"/>
                  </a:lnTo>
                  <a:lnTo>
                    <a:pt x="72" y="140"/>
                  </a:lnTo>
                  <a:lnTo>
                    <a:pt x="72" y="142"/>
                  </a:lnTo>
                  <a:lnTo>
                    <a:pt x="72" y="152"/>
                  </a:lnTo>
                  <a:lnTo>
                    <a:pt x="76" y="154"/>
                  </a:lnTo>
                  <a:lnTo>
                    <a:pt x="80" y="154"/>
                  </a:lnTo>
                  <a:lnTo>
                    <a:pt x="88" y="152"/>
                  </a:lnTo>
                  <a:lnTo>
                    <a:pt x="100" y="164"/>
                  </a:lnTo>
                  <a:lnTo>
                    <a:pt x="110" y="162"/>
                  </a:lnTo>
                  <a:lnTo>
                    <a:pt x="116" y="172"/>
                  </a:lnTo>
                  <a:lnTo>
                    <a:pt x="116" y="164"/>
                  </a:lnTo>
                  <a:lnTo>
                    <a:pt x="114" y="156"/>
                  </a:lnTo>
                  <a:lnTo>
                    <a:pt x="112" y="154"/>
                  </a:lnTo>
                  <a:lnTo>
                    <a:pt x="112" y="148"/>
                  </a:lnTo>
                  <a:lnTo>
                    <a:pt x="112" y="144"/>
                  </a:lnTo>
                  <a:lnTo>
                    <a:pt x="112" y="138"/>
                  </a:lnTo>
                  <a:lnTo>
                    <a:pt x="108" y="130"/>
                  </a:lnTo>
                  <a:lnTo>
                    <a:pt x="106" y="120"/>
                  </a:lnTo>
                  <a:lnTo>
                    <a:pt x="116" y="116"/>
                  </a:lnTo>
                  <a:lnTo>
                    <a:pt x="126" y="116"/>
                  </a:lnTo>
                  <a:lnTo>
                    <a:pt x="136" y="114"/>
                  </a:lnTo>
                  <a:lnTo>
                    <a:pt x="150" y="114"/>
                  </a:lnTo>
                </a:path>
              </a:pathLst>
            </a:custGeom>
            <a:solidFill>
              <a:schemeClr val="hlink"/>
            </a:solidFill>
            <a:ln w="12700" cap="rnd">
              <a:solidFill>
                <a:schemeClr val="bg1"/>
              </a:solidFill>
              <a:round/>
              <a:headEnd/>
              <a:tailEnd/>
            </a:ln>
          </p:spPr>
          <p:txBody>
            <a:bodyPr/>
            <a:lstStyle/>
            <a:p>
              <a:endParaRPr lang="en-US"/>
            </a:p>
          </p:txBody>
        </p:sp>
        <p:sp>
          <p:nvSpPr>
            <p:cNvPr id="13421" name="Freeform 554"/>
            <p:cNvSpPr>
              <a:spLocks/>
            </p:cNvSpPr>
            <p:nvPr/>
          </p:nvSpPr>
          <p:spPr bwMode="ltGray">
            <a:xfrm>
              <a:off x="3962" y="2470"/>
              <a:ext cx="163" cy="385"/>
            </a:xfrm>
            <a:custGeom>
              <a:avLst/>
              <a:gdLst>
                <a:gd name="T0" fmla="*/ 130 w 163"/>
                <a:gd name="T1" fmla="*/ 466 h 345"/>
                <a:gd name="T2" fmla="*/ 134 w 163"/>
                <a:gd name="T3" fmla="*/ 453 h 345"/>
                <a:gd name="T4" fmla="*/ 144 w 163"/>
                <a:gd name="T5" fmla="*/ 429 h 345"/>
                <a:gd name="T6" fmla="*/ 134 w 163"/>
                <a:gd name="T7" fmla="*/ 400 h 345"/>
                <a:gd name="T8" fmla="*/ 122 w 163"/>
                <a:gd name="T9" fmla="*/ 364 h 345"/>
                <a:gd name="T10" fmla="*/ 116 w 163"/>
                <a:gd name="T11" fmla="*/ 345 h 345"/>
                <a:gd name="T12" fmla="*/ 126 w 163"/>
                <a:gd name="T13" fmla="*/ 323 h 345"/>
                <a:gd name="T14" fmla="*/ 116 w 163"/>
                <a:gd name="T15" fmla="*/ 300 h 345"/>
                <a:gd name="T16" fmla="*/ 108 w 163"/>
                <a:gd name="T17" fmla="*/ 287 h 345"/>
                <a:gd name="T18" fmla="*/ 98 w 163"/>
                <a:gd name="T19" fmla="*/ 264 h 345"/>
                <a:gd name="T20" fmla="*/ 106 w 163"/>
                <a:gd name="T21" fmla="*/ 248 h 345"/>
                <a:gd name="T22" fmla="*/ 120 w 163"/>
                <a:gd name="T23" fmla="*/ 225 h 345"/>
                <a:gd name="T24" fmla="*/ 124 w 163"/>
                <a:gd name="T25" fmla="*/ 212 h 345"/>
                <a:gd name="T26" fmla="*/ 134 w 163"/>
                <a:gd name="T27" fmla="*/ 208 h 345"/>
                <a:gd name="T28" fmla="*/ 142 w 163"/>
                <a:gd name="T29" fmla="*/ 203 h 345"/>
                <a:gd name="T30" fmla="*/ 148 w 163"/>
                <a:gd name="T31" fmla="*/ 196 h 345"/>
                <a:gd name="T32" fmla="*/ 154 w 163"/>
                <a:gd name="T33" fmla="*/ 181 h 345"/>
                <a:gd name="T34" fmla="*/ 162 w 163"/>
                <a:gd name="T35" fmla="*/ 167 h 345"/>
                <a:gd name="T36" fmla="*/ 154 w 163"/>
                <a:gd name="T37" fmla="*/ 170 h 345"/>
                <a:gd name="T38" fmla="*/ 146 w 163"/>
                <a:gd name="T39" fmla="*/ 175 h 345"/>
                <a:gd name="T40" fmla="*/ 140 w 163"/>
                <a:gd name="T41" fmla="*/ 158 h 345"/>
                <a:gd name="T42" fmla="*/ 130 w 163"/>
                <a:gd name="T43" fmla="*/ 136 h 345"/>
                <a:gd name="T44" fmla="*/ 120 w 163"/>
                <a:gd name="T45" fmla="*/ 115 h 345"/>
                <a:gd name="T46" fmla="*/ 106 w 163"/>
                <a:gd name="T47" fmla="*/ 110 h 345"/>
                <a:gd name="T48" fmla="*/ 106 w 163"/>
                <a:gd name="T49" fmla="*/ 86 h 345"/>
                <a:gd name="T50" fmla="*/ 108 w 163"/>
                <a:gd name="T51" fmla="*/ 69 h 345"/>
                <a:gd name="T52" fmla="*/ 116 w 163"/>
                <a:gd name="T53" fmla="*/ 39 h 345"/>
                <a:gd name="T54" fmla="*/ 108 w 163"/>
                <a:gd name="T55" fmla="*/ 22 h 345"/>
                <a:gd name="T56" fmla="*/ 100 w 163"/>
                <a:gd name="T57" fmla="*/ 0 h 345"/>
                <a:gd name="T58" fmla="*/ 86 w 163"/>
                <a:gd name="T59" fmla="*/ 13 h 345"/>
                <a:gd name="T60" fmla="*/ 0 w 163"/>
                <a:gd name="T61" fmla="*/ 183 h 345"/>
                <a:gd name="T62" fmla="*/ 14 w 163"/>
                <a:gd name="T63" fmla="*/ 228 h 345"/>
                <a:gd name="T64" fmla="*/ 26 w 163"/>
                <a:gd name="T65" fmla="*/ 233 h 345"/>
                <a:gd name="T66" fmla="*/ 30 w 163"/>
                <a:gd name="T67" fmla="*/ 261 h 345"/>
                <a:gd name="T68" fmla="*/ 46 w 163"/>
                <a:gd name="T69" fmla="*/ 289 h 345"/>
                <a:gd name="T70" fmla="*/ 52 w 163"/>
                <a:gd name="T71" fmla="*/ 336 h 345"/>
                <a:gd name="T72" fmla="*/ 84 w 163"/>
                <a:gd name="T73" fmla="*/ 311 h 345"/>
                <a:gd name="T74" fmla="*/ 86 w 163"/>
                <a:gd name="T75" fmla="*/ 300 h 345"/>
                <a:gd name="T76" fmla="*/ 100 w 163"/>
                <a:gd name="T77" fmla="*/ 323 h 345"/>
                <a:gd name="T78" fmla="*/ 114 w 163"/>
                <a:gd name="T79" fmla="*/ 384 h 345"/>
                <a:gd name="T80" fmla="*/ 128 w 163"/>
                <a:gd name="T81" fmla="*/ 431 h 34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
                <a:gd name="T124" fmla="*/ 0 h 345"/>
                <a:gd name="T125" fmla="*/ 163 w 163"/>
                <a:gd name="T126" fmla="*/ 345 h 34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 h="345">
                  <a:moveTo>
                    <a:pt x="124" y="344"/>
                  </a:moveTo>
                  <a:lnTo>
                    <a:pt x="130" y="336"/>
                  </a:lnTo>
                  <a:lnTo>
                    <a:pt x="136" y="332"/>
                  </a:lnTo>
                  <a:lnTo>
                    <a:pt x="134" y="326"/>
                  </a:lnTo>
                  <a:lnTo>
                    <a:pt x="140" y="324"/>
                  </a:lnTo>
                  <a:lnTo>
                    <a:pt x="144" y="308"/>
                  </a:lnTo>
                  <a:lnTo>
                    <a:pt x="140" y="298"/>
                  </a:lnTo>
                  <a:lnTo>
                    <a:pt x="134" y="288"/>
                  </a:lnTo>
                  <a:lnTo>
                    <a:pt x="134" y="276"/>
                  </a:lnTo>
                  <a:lnTo>
                    <a:pt x="122" y="262"/>
                  </a:lnTo>
                  <a:lnTo>
                    <a:pt x="118" y="258"/>
                  </a:lnTo>
                  <a:lnTo>
                    <a:pt x="116" y="248"/>
                  </a:lnTo>
                  <a:lnTo>
                    <a:pt x="124" y="240"/>
                  </a:lnTo>
                  <a:lnTo>
                    <a:pt x="126" y="232"/>
                  </a:lnTo>
                  <a:lnTo>
                    <a:pt x="124" y="222"/>
                  </a:lnTo>
                  <a:lnTo>
                    <a:pt x="116" y="216"/>
                  </a:lnTo>
                  <a:lnTo>
                    <a:pt x="114" y="210"/>
                  </a:lnTo>
                  <a:lnTo>
                    <a:pt x="108" y="206"/>
                  </a:lnTo>
                  <a:lnTo>
                    <a:pt x="106" y="200"/>
                  </a:lnTo>
                  <a:lnTo>
                    <a:pt x="98" y="190"/>
                  </a:lnTo>
                  <a:lnTo>
                    <a:pt x="108" y="186"/>
                  </a:lnTo>
                  <a:lnTo>
                    <a:pt x="106" y="178"/>
                  </a:lnTo>
                  <a:lnTo>
                    <a:pt x="108" y="162"/>
                  </a:lnTo>
                  <a:lnTo>
                    <a:pt x="120" y="162"/>
                  </a:lnTo>
                  <a:lnTo>
                    <a:pt x="122" y="158"/>
                  </a:lnTo>
                  <a:lnTo>
                    <a:pt x="124" y="152"/>
                  </a:lnTo>
                  <a:lnTo>
                    <a:pt x="132" y="152"/>
                  </a:lnTo>
                  <a:lnTo>
                    <a:pt x="134" y="150"/>
                  </a:lnTo>
                  <a:lnTo>
                    <a:pt x="142" y="150"/>
                  </a:lnTo>
                  <a:lnTo>
                    <a:pt x="142" y="146"/>
                  </a:lnTo>
                  <a:lnTo>
                    <a:pt x="152" y="148"/>
                  </a:lnTo>
                  <a:lnTo>
                    <a:pt x="148" y="142"/>
                  </a:lnTo>
                  <a:lnTo>
                    <a:pt x="154" y="140"/>
                  </a:lnTo>
                  <a:lnTo>
                    <a:pt x="154" y="130"/>
                  </a:lnTo>
                  <a:lnTo>
                    <a:pt x="162" y="124"/>
                  </a:lnTo>
                  <a:lnTo>
                    <a:pt x="162" y="120"/>
                  </a:lnTo>
                  <a:lnTo>
                    <a:pt x="158" y="118"/>
                  </a:lnTo>
                  <a:lnTo>
                    <a:pt x="154" y="122"/>
                  </a:lnTo>
                  <a:lnTo>
                    <a:pt x="148" y="122"/>
                  </a:lnTo>
                  <a:lnTo>
                    <a:pt x="146" y="126"/>
                  </a:lnTo>
                  <a:lnTo>
                    <a:pt x="142" y="122"/>
                  </a:lnTo>
                  <a:lnTo>
                    <a:pt x="140" y="114"/>
                  </a:lnTo>
                  <a:lnTo>
                    <a:pt x="128" y="116"/>
                  </a:lnTo>
                  <a:lnTo>
                    <a:pt x="130" y="98"/>
                  </a:lnTo>
                  <a:lnTo>
                    <a:pt x="126" y="98"/>
                  </a:lnTo>
                  <a:lnTo>
                    <a:pt x="120" y="82"/>
                  </a:lnTo>
                  <a:lnTo>
                    <a:pt x="112" y="82"/>
                  </a:lnTo>
                  <a:lnTo>
                    <a:pt x="106" y="80"/>
                  </a:lnTo>
                  <a:lnTo>
                    <a:pt x="102" y="76"/>
                  </a:lnTo>
                  <a:lnTo>
                    <a:pt x="106" y="62"/>
                  </a:lnTo>
                  <a:lnTo>
                    <a:pt x="108" y="56"/>
                  </a:lnTo>
                  <a:lnTo>
                    <a:pt x="108" y="50"/>
                  </a:lnTo>
                  <a:lnTo>
                    <a:pt x="114" y="48"/>
                  </a:lnTo>
                  <a:lnTo>
                    <a:pt x="116" y="28"/>
                  </a:lnTo>
                  <a:lnTo>
                    <a:pt x="114" y="18"/>
                  </a:lnTo>
                  <a:lnTo>
                    <a:pt x="108" y="16"/>
                  </a:lnTo>
                  <a:lnTo>
                    <a:pt x="106" y="8"/>
                  </a:lnTo>
                  <a:lnTo>
                    <a:pt x="100" y="0"/>
                  </a:lnTo>
                  <a:lnTo>
                    <a:pt x="96" y="0"/>
                  </a:lnTo>
                  <a:lnTo>
                    <a:pt x="86" y="10"/>
                  </a:lnTo>
                  <a:lnTo>
                    <a:pt x="30" y="36"/>
                  </a:lnTo>
                  <a:lnTo>
                    <a:pt x="0" y="132"/>
                  </a:lnTo>
                  <a:lnTo>
                    <a:pt x="6" y="154"/>
                  </a:lnTo>
                  <a:lnTo>
                    <a:pt x="14" y="164"/>
                  </a:lnTo>
                  <a:lnTo>
                    <a:pt x="20" y="170"/>
                  </a:lnTo>
                  <a:lnTo>
                    <a:pt x="26" y="168"/>
                  </a:lnTo>
                  <a:lnTo>
                    <a:pt x="32" y="184"/>
                  </a:lnTo>
                  <a:lnTo>
                    <a:pt x="30" y="188"/>
                  </a:lnTo>
                  <a:lnTo>
                    <a:pt x="36" y="190"/>
                  </a:lnTo>
                  <a:lnTo>
                    <a:pt x="46" y="208"/>
                  </a:lnTo>
                  <a:lnTo>
                    <a:pt x="40" y="238"/>
                  </a:lnTo>
                  <a:lnTo>
                    <a:pt x="52" y="242"/>
                  </a:lnTo>
                  <a:lnTo>
                    <a:pt x="62" y="242"/>
                  </a:lnTo>
                  <a:lnTo>
                    <a:pt x="84" y="224"/>
                  </a:lnTo>
                  <a:lnTo>
                    <a:pt x="86" y="218"/>
                  </a:lnTo>
                  <a:lnTo>
                    <a:pt x="86" y="216"/>
                  </a:lnTo>
                  <a:lnTo>
                    <a:pt x="90" y="220"/>
                  </a:lnTo>
                  <a:lnTo>
                    <a:pt x="100" y="232"/>
                  </a:lnTo>
                  <a:lnTo>
                    <a:pt x="106" y="254"/>
                  </a:lnTo>
                  <a:lnTo>
                    <a:pt x="114" y="276"/>
                  </a:lnTo>
                  <a:lnTo>
                    <a:pt x="124" y="294"/>
                  </a:lnTo>
                  <a:lnTo>
                    <a:pt x="128" y="310"/>
                  </a:lnTo>
                  <a:lnTo>
                    <a:pt x="124" y="344"/>
                  </a:lnTo>
                </a:path>
              </a:pathLst>
            </a:custGeom>
            <a:solidFill>
              <a:schemeClr val="bg2"/>
            </a:solidFill>
            <a:ln w="12700" cap="rnd">
              <a:solidFill>
                <a:schemeClr val="bg1"/>
              </a:solidFill>
              <a:round/>
              <a:headEnd/>
              <a:tailEnd/>
            </a:ln>
          </p:spPr>
          <p:txBody>
            <a:bodyPr/>
            <a:lstStyle/>
            <a:p>
              <a:endParaRPr lang="en-US"/>
            </a:p>
          </p:txBody>
        </p:sp>
        <p:grpSp>
          <p:nvGrpSpPr>
            <p:cNvPr id="9" name="Group 555"/>
            <p:cNvGrpSpPr>
              <a:grpSpLocks/>
            </p:cNvGrpSpPr>
            <p:nvPr/>
          </p:nvGrpSpPr>
          <p:grpSpPr bwMode="auto">
            <a:xfrm>
              <a:off x="3758" y="2443"/>
              <a:ext cx="221" cy="207"/>
              <a:chOff x="3897" y="2253"/>
              <a:chExt cx="221" cy="207"/>
            </a:xfrm>
          </p:grpSpPr>
          <p:sp>
            <p:nvSpPr>
              <p:cNvPr id="13668" name="Freeform 556"/>
              <p:cNvSpPr>
                <a:spLocks/>
              </p:cNvSpPr>
              <p:nvPr/>
            </p:nvSpPr>
            <p:spPr bwMode="ltGray">
              <a:xfrm>
                <a:off x="4022" y="2320"/>
                <a:ext cx="96" cy="140"/>
              </a:xfrm>
              <a:custGeom>
                <a:avLst/>
                <a:gdLst>
                  <a:gd name="T0" fmla="*/ 28 w 97"/>
                  <a:gd name="T1" fmla="*/ 138 h 125"/>
                  <a:gd name="T2" fmla="*/ 0 w 97"/>
                  <a:gd name="T3" fmla="*/ 50 h 125"/>
                  <a:gd name="T4" fmla="*/ 18 w 97"/>
                  <a:gd name="T5" fmla="*/ 0 h 125"/>
                  <a:gd name="T6" fmla="*/ 79 w 97"/>
                  <a:gd name="T7" fmla="*/ 31 h 125"/>
                  <a:gd name="T8" fmla="*/ 93 w 97"/>
                  <a:gd name="T9" fmla="*/ 36 h 125"/>
                  <a:gd name="T10" fmla="*/ 91 w 97"/>
                  <a:gd name="T11" fmla="*/ 132 h 125"/>
                  <a:gd name="T12" fmla="*/ 87 w 97"/>
                  <a:gd name="T13" fmla="*/ 132 h 125"/>
                  <a:gd name="T14" fmla="*/ 87 w 97"/>
                  <a:gd name="T15" fmla="*/ 146 h 125"/>
                  <a:gd name="T16" fmla="*/ 89 w 97"/>
                  <a:gd name="T17" fmla="*/ 152 h 125"/>
                  <a:gd name="T18" fmla="*/ 89 w 97"/>
                  <a:gd name="T19" fmla="*/ 155 h 125"/>
                  <a:gd name="T20" fmla="*/ 85 w 97"/>
                  <a:gd name="T21" fmla="*/ 155 h 125"/>
                  <a:gd name="T22" fmla="*/ 83 w 97"/>
                  <a:gd name="T23" fmla="*/ 157 h 125"/>
                  <a:gd name="T24" fmla="*/ 87 w 97"/>
                  <a:gd name="T25" fmla="*/ 175 h 125"/>
                  <a:gd name="T26" fmla="*/ 79 w 97"/>
                  <a:gd name="T27" fmla="*/ 155 h 125"/>
                  <a:gd name="T28" fmla="*/ 71 w 97"/>
                  <a:gd name="T29" fmla="*/ 124 h 125"/>
                  <a:gd name="T30" fmla="*/ 69 w 97"/>
                  <a:gd name="T31" fmla="*/ 113 h 125"/>
                  <a:gd name="T32" fmla="*/ 67 w 97"/>
                  <a:gd name="T33" fmla="*/ 113 h 125"/>
                  <a:gd name="T34" fmla="*/ 63 w 97"/>
                  <a:gd name="T35" fmla="*/ 115 h 125"/>
                  <a:gd name="T36" fmla="*/ 59 w 97"/>
                  <a:gd name="T37" fmla="*/ 115 h 125"/>
                  <a:gd name="T38" fmla="*/ 55 w 97"/>
                  <a:gd name="T39" fmla="*/ 121 h 125"/>
                  <a:gd name="T40" fmla="*/ 46 w 97"/>
                  <a:gd name="T41" fmla="*/ 132 h 125"/>
                  <a:gd name="T42" fmla="*/ 34 w 97"/>
                  <a:gd name="T43" fmla="*/ 136 h 125"/>
                  <a:gd name="T44" fmla="*/ 28 w 97"/>
                  <a:gd name="T45" fmla="*/ 138 h 1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7"/>
                  <a:gd name="T70" fmla="*/ 0 h 125"/>
                  <a:gd name="T71" fmla="*/ 97 w 97"/>
                  <a:gd name="T72" fmla="*/ 125 h 1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7" h="125">
                    <a:moveTo>
                      <a:pt x="28" y="98"/>
                    </a:moveTo>
                    <a:lnTo>
                      <a:pt x="0" y="36"/>
                    </a:lnTo>
                    <a:lnTo>
                      <a:pt x="18" y="0"/>
                    </a:lnTo>
                    <a:lnTo>
                      <a:pt x="82" y="22"/>
                    </a:lnTo>
                    <a:lnTo>
                      <a:pt x="96" y="26"/>
                    </a:lnTo>
                    <a:lnTo>
                      <a:pt x="94" y="94"/>
                    </a:lnTo>
                    <a:lnTo>
                      <a:pt x="90" y="94"/>
                    </a:lnTo>
                    <a:lnTo>
                      <a:pt x="90" y="104"/>
                    </a:lnTo>
                    <a:lnTo>
                      <a:pt x="92" y="108"/>
                    </a:lnTo>
                    <a:lnTo>
                      <a:pt x="92" y="110"/>
                    </a:lnTo>
                    <a:lnTo>
                      <a:pt x="88" y="110"/>
                    </a:lnTo>
                    <a:lnTo>
                      <a:pt x="86" y="112"/>
                    </a:lnTo>
                    <a:lnTo>
                      <a:pt x="90" y="124"/>
                    </a:lnTo>
                    <a:lnTo>
                      <a:pt x="82" y="110"/>
                    </a:lnTo>
                    <a:lnTo>
                      <a:pt x="74" y="88"/>
                    </a:lnTo>
                    <a:lnTo>
                      <a:pt x="72" y="80"/>
                    </a:lnTo>
                    <a:lnTo>
                      <a:pt x="70" y="80"/>
                    </a:lnTo>
                    <a:lnTo>
                      <a:pt x="66" y="82"/>
                    </a:lnTo>
                    <a:lnTo>
                      <a:pt x="62" y="82"/>
                    </a:lnTo>
                    <a:lnTo>
                      <a:pt x="58" y="86"/>
                    </a:lnTo>
                    <a:lnTo>
                      <a:pt x="46" y="94"/>
                    </a:lnTo>
                    <a:lnTo>
                      <a:pt x="34" y="96"/>
                    </a:lnTo>
                    <a:lnTo>
                      <a:pt x="28" y="98"/>
                    </a:lnTo>
                  </a:path>
                </a:pathLst>
              </a:custGeom>
              <a:solidFill>
                <a:schemeClr val="hlink"/>
              </a:solidFill>
              <a:ln w="12700" cap="rnd">
                <a:solidFill>
                  <a:schemeClr val="bg1"/>
                </a:solidFill>
                <a:round/>
                <a:headEnd/>
                <a:tailEnd/>
              </a:ln>
            </p:spPr>
            <p:txBody>
              <a:bodyPr/>
              <a:lstStyle/>
              <a:p>
                <a:endParaRPr lang="en-US"/>
              </a:p>
            </p:txBody>
          </p:sp>
          <p:sp>
            <p:nvSpPr>
              <p:cNvPr id="13669" name="Freeform 557"/>
              <p:cNvSpPr>
                <a:spLocks/>
              </p:cNvSpPr>
              <p:nvPr/>
            </p:nvSpPr>
            <p:spPr bwMode="ltGray">
              <a:xfrm>
                <a:off x="4043" y="2291"/>
                <a:ext cx="55" cy="41"/>
              </a:xfrm>
              <a:custGeom>
                <a:avLst/>
                <a:gdLst>
                  <a:gd name="T0" fmla="*/ 54 w 55"/>
                  <a:gd name="T1" fmla="*/ 30 h 37"/>
                  <a:gd name="T2" fmla="*/ 20 w 55"/>
                  <a:gd name="T3" fmla="*/ 49 h 37"/>
                  <a:gd name="T4" fmla="*/ 0 w 55"/>
                  <a:gd name="T5" fmla="*/ 33 h 37"/>
                  <a:gd name="T6" fmla="*/ 8 w 55"/>
                  <a:gd name="T7" fmla="*/ 13 h 37"/>
                  <a:gd name="T8" fmla="*/ 10 w 55"/>
                  <a:gd name="T9" fmla="*/ 11 h 37"/>
                  <a:gd name="T10" fmla="*/ 12 w 55"/>
                  <a:gd name="T11" fmla="*/ 9 h 37"/>
                  <a:gd name="T12" fmla="*/ 14 w 55"/>
                  <a:gd name="T13" fmla="*/ 4 h 37"/>
                  <a:gd name="T14" fmla="*/ 16 w 55"/>
                  <a:gd name="T15" fmla="*/ 2 h 37"/>
                  <a:gd name="T16" fmla="*/ 18 w 55"/>
                  <a:gd name="T17" fmla="*/ 0 h 37"/>
                  <a:gd name="T18" fmla="*/ 24 w 55"/>
                  <a:gd name="T19" fmla="*/ 0 h 37"/>
                  <a:gd name="T20" fmla="*/ 26 w 55"/>
                  <a:gd name="T21" fmla="*/ 4 h 37"/>
                  <a:gd name="T22" fmla="*/ 32 w 55"/>
                  <a:gd name="T23" fmla="*/ 4 h 37"/>
                  <a:gd name="T24" fmla="*/ 38 w 55"/>
                  <a:gd name="T25" fmla="*/ 11 h 37"/>
                  <a:gd name="T26" fmla="*/ 40 w 55"/>
                  <a:gd name="T27" fmla="*/ 13 h 37"/>
                  <a:gd name="T28" fmla="*/ 46 w 55"/>
                  <a:gd name="T29" fmla="*/ 9 h 37"/>
                  <a:gd name="T30" fmla="*/ 52 w 55"/>
                  <a:gd name="T31" fmla="*/ 11 h 37"/>
                  <a:gd name="T32" fmla="*/ 52 w 55"/>
                  <a:gd name="T33" fmla="*/ 22 h 37"/>
                  <a:gd name="T34" fmla="*/ 54 w 55"/>
                  <a:gd name="T35" fmla="*/ 30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5"/>
                  <a:gd name="T55" fmla="*/ 0 h 37"/>
                  <a:gd name="T56" fmla="*/ 55 w 55"/>
                  <a:gd name="T57" fmla="*/ 37 h 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5" h="37">
                    <a:moveTo>
                      <a:pt x="54" y="22"/>
                    </a:moveTo>
                    <a:lnTo>
                      <a:pt x="20" y="36"/>
                    </a:lnTo>
                    <a:lnTo>
                      <a:pt x="0" y="24"/>
                    </a:lnTo>
                    <a:lnTo>
                      <a:pt x="8" y="10"/>
                    </a:lnTo>
                    <a:lnTo>
                      <a:pt x="10" y="8"/>
                    </a:lnTo>
                    <a:lnTo>
                      <a:pt x="12" y="6"/>
                    </a:lnTo>
                    <a:lnTo>
                      <a:pt x="14" y="4"/>
                    </a:lnTo>
                    <a:lnTo>
                      <a:pt x="16" y="2"/>
                    </a:lnTo>
                    <a:lnTo>
                      <a:pt x="18" y="0"/>
                    </a:lnTo>
                    <a:lnTo>
                      <a:pt x="24" y="0"/>
                    </a:lnTo>
                    <a:lnTo>
                      <a:pt x="26" y="4"/>
                    </a:lnTo>
                    <a:lnTo>
                      <a:pt x="32" y="4"/>
                    </a:lnTo>
                    <a:lnTo>
                      <a:pt x="38" y="8"/>
                    </a:lnTo>
                    <a:lnTo>
                      <a:pt x="40" y="10"/>
                    </a:lnTo>
                    <a:lnTo>
                      <a:pt x="46" y="6"/>
                    </a:lnTo>
                    <a:lnTo>
                      <a:pt x="52" y="8"/>
                    </a:lnTo>
                    <a:lnTo>
                      <a:pt x="52" y="16"/>
                    </a:lnTo>
                    <a:lnTo>
                      <a:pt x="54" y="22"/>
                    </a:lnTo>
                  </a:path>
                </a:pathLst>
              </a:custGeom>
              <a:solidFill>
                <a:schemeClr val="hlink"/>
              </a:solidFill>
              <a:ln w="12700" cap="rnd">
                <a:solidFill>
                  <a:schemeClr val="bg1"/>
                </a:solidFill>
                <a:round/>
                <a:headEnd/>
                <a:tailEnd/>
              </a:ln>
            </p:spPr>
            <p:txBody>
              <a:bodyPr/>
              <a:lstStyle/>
              <a:p>
                <a:endParaRPr lang="en-US"/>
              </a:p>
            </p:txBody>
          </p:sp>
          <p:sp>
            <p:nvSpPr>
              <p:cNvPr id="13670" name="Freeform 558"/>
              <p:cNvSpPr>
                <a:spLocks/>
              </p:cNvSpPr>
              <p:nvPr/>
            </p:nvSpPr>
            <p:spPr bwMode="ltGray">
              <a:xfrm>
                <a:off x="3897" y="2253"/>
                <a:ext cx="137" cy="84"/>
              </a:xfrm>
              <a:custGeom>
                <a:avLst/>
                <a:gdLst>
                  <a:gd name="T0" fmla="*/ 4 w 139"/>
                  <a:gd name="T1" fmla="*/ 0 h 75"/>
                  <a:gd name="T2" fmla="*/ 0 w 139"/>
                  <a:gd name="T3" fmla="*/ 48 h 75"/>
                  <a:gd name="T4" fmla="*/ 75 w 139"/>
                  <a:gd name="T5" fmla="*/ 104 h 75"/>
                  <a:gd name="T6" fmla="*/ 132 w 139"/>
                  <a:gd name="T7" fmla="*/ 104 h 75"/>
                  <a:gd name="T8" fmla="*/ 132 w 139"/>
                  <a:gd name="T9" fmla="*/ 62 h 75"/>
                  <a:gd name="T10" fmla="*/ 122 w 139"/>
                  <a:gd name="T11" fmla="*/ 62 h 75"/>
                  <a:gd name="T12" fmla="*/ 120 w 139"/>
                  <a:gd name="T13" fmla="*/ 65 h 75"/>
                  <a:gd name="T14" fmla="*/ 116 w 139"/>
                  <a:gd name="T15" fmla="*/ 59 h 75"/>
                  <a:gd name="T16" fmla="*/ 106 w 139"/>
                  <a:gd name="T17" fmla="*/ 56 h 75"/>
                  <a:gd name="T18" fmla="*/ 106 w 139"/>
                  <a:gd name="T19" fmla="*/ 62 h 75"/>
                  <a:gd name="T20" fmla="*/ 99 w 139"/>
                  <a:gd name="T21" fmla="*/ 59 h 75"/>
                  <a:gd name="T22" fmla="*/ 97 w 139"/>
                  <a:gd name="T23" fmla="*/ 54 h 75"/>
                  <a:gd name="T24" fmla="*/ 95 w 139"/>
                  <a:gd name="T25" fmla="*/ 54 h 75"/>
                  <a:gd name="T26" fmla="*/ 89 w 139"/>
                  <a:gd name="T27" fmla="*/ 56 h 75"/>
                  <a:gd name="T28" fmla="*/ 85 w 139"/>
                  <a:gd name="T29" fmla="*/ 54 h 75"/>
                  <a:gd name="T30" fmla="*/ 77 w 139"/>
                  <a:gd name="T31" fmla="*/ 36 h 75"/>
                  <a:gd name="T32" fmla="*/ 73 w 139"/>
                  <a:gd name="T33" fmla="*/ 36 h 75"/>
                  <a:gd name="T34" fmla="*/ 39 w 139"/>
                  <a:gd name="T35" fmla="*/ 2 h 75"/>
                  <a:gd name="T36" fmla="*/ 28 w 139"/>
                  <a:gd name="T37" fmla="*/ 0 h 75"/>
                  <a:gd name="T38" fmla="*/ 26 w 139"/>
                  <a:gd name="T39" fmla="*/ 4 h 75"/>
                  <a:gd name="T40" fmla="*/ 4 w 139"/>
                  <a:gd name="T41" fmla="*/ 0 h 7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9"/>
                  <a:gd name="T64" fmla="*/ 0 h 75"/>
                  <a:gd name="T65" fmla="*/ 139 w 139"/>
                  <a:gd name="T66" fmla="*/ 75 h 7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9" h="75">
                    <a:moveTo>
                      <a:pt x="4" y="0"/>
                    </a:moveTo>
                    <a:lnTo>
                      <a:pt x="0" y="34"/>
                    </a:lnTo>
                    <a:lnTo>
                      <a:pt x="78" y="74"/>
                    </a:lnTo>
                    <a:lnTo>
                      <a:pt x="138" y="74"/>
                    </a:lnTo>
                    <a:lnTo>
                      <a:pt x="138" y="44"/>
                    </a:lnTo>
                    <a:lnTo>
                      <a:pt x="128" y="44"/>
                    </a:lnTo>
                    <a:lnTo>
                      <a:pt x="126" y="46"/>
                    </a:lnTo>
                    <a:lnTo>
                      <a:pt x="122" y="42"/>
                    </a:lnTo>
                    <a:lnTo>
                      <a:pt x="112" y="40"/>
                    </a:lnTo>
                    <a:lnTo>
                      <a:pt x="112" y="44"/>
                    </a:lnTo>
                    <a:lnTo>
                      <a:pt x="102" y="42"/>
                    </a:lnTo>
                    <a:lnTo>
                      <a:pt x="100" y="38"/>
                    </a:lnTo>
                    <a:lnTo>
                      <a:pt x="98" y="38"/>
                    </a:lnTo>
                    <a:lnTo>
                      <a:pt x="92" y="40"/>
                    </a:lnTo>
                    <a:lnTo>
                      <a:pt x="88" y="38"/>
                    </a:lnTo>
                    <a:lnTo>
                      <a:pt x="80" y="26"/>
                    </a:lnTo>
                    <a:lnTo>
                      <a:pt x="76" y="26"/>
                    </a:lnTo>
                    <a:lnTo>
                      <a:pt x="42" y="2"/>
                    </a:lnTo>
                    <a:lnTo>
                      <a:pt x="28" y="0"/>
                    </a:lnTo>
                    <a:lnTo>
                      <a:pt x="26" y="4"/>
                    </a:lnTo>
                    <a:lnTo>
                      <a:pt x="4" y="0"/>
                    </a:lnTo>
                  </a:path>
                </a:pathLst>
              </a:custGeom>
              <a:solidFill>
                <a:schemeClr val="hlink"/>
              </a:solidFill>
              <a:ln w="12700" cap="rnd">
                <a:solidFill>
                  <a:schemeClr val="bg1"/>
                </a:solidFill>
                <a:round/>
                <a:headEnd/>
                <a:tailEnd/>
              </a:ln>
            </p:spPr>
            <p:txBody>
              <a:bodyPr/>
              <a:lstStyle/>
              <a:p>
                <a:endParaRPr lang="en-US"/>
              </a:p>
            </p:txBody>
          </p:sp>
        </p:grpSp>
        <p:sp>
          <p:nvSpPr>
            <p:cNvPr id="13423" name="Freeform 559"/>
            <p:cNvSpPr>
              <a:spLocks/>
            </p:cNvSpPr>
            <p:nvPr/>
          </p:nvSpPr>
          <p:spPr bwMode="ltGray">
            <a:xfrm>
              <a:off x="3543" y="2282"/>
              <a:ext cx="510" cy="627"/>
            </a:xfrm>
            <a:custGeom>
              <a:avLst/>
              <a:gdLst>
                <a:gd name="T0" fmla="*/ 22 w 513"/>
                <a:gd name="T1" fmla="*/ 332 h 561"/>
                <a:gd name="T2" fmla="*/ 52 w 513"/>
                <a:gd name="T3" fmla="*/ 321 h 561"/>
                <a:gd name="T4" fmla="*/ 44 w 513"/>
                <a:gd name="T5" fmla="*/ 283 h 561"/>
                <a:gd name="T6" fmla="*/ 50 w 513"/>
                <a:gd name="T7" fmla="*/ 243 h 561"/>
                <a:gd name="T8" fmla="*/ 68 w 513"/>
                <a:gd name="T9" fmla="*/ 248 h 561"/>
                <a:gd name="T10" fmla="*/ 85 w 513"/>
                <a:gd name="T11" fmla="*/ 229 h 561"/>
                <a:gd name="T12" fmla="*/ 121 w 513"/>
                <a:gd name="T13" fmla="*/ 165 h 561"/>
                <a:gd name="T14" fmla="*/ 137 w 513"/>
                <a:gd name="T15" fmla="*/ 142 h 561"/>
                <a:gd name="T16" fmla="*/ 117 w 513"/>
                <a:gd name="T17" fmla="*/ 99 h 561"/>
                <a:gd name="T18" fmla="*/ 127 w 513"/>
                <a:gd name="T19" fmla="*/ 67 h 561"/>
                <a:gd name="T20" fmla="*/ 117 w 513"/>
                <a:gd name="T21" fmla="*/ 45 h 561"/>
                <a:gd name="T22" fmla="*/ 105 w 513"/>
                <a:gd name="T23" fmla="*/ 28 h 561"/>
                <a:gd name="T24" fmla="*/ 119 w 513"/>
                <a:gd name="T25" fmla="*/ 11 h 561"/>
                <a:gd name="T26" fmla="*/ 139 w 513"/>
                <a:gd name="T27" fmla="*/ 4 h 561"/>
                <a:gd name="T28" fmla="*/ 161 w 513"/>
                <a:gd name="T29" fmla="*/ 22 h 561"/>
                <a:gd name="T30" fmla="*/ 199 w 513"/>
                <a:gd name="T31" fmla="*/ 45 h 561"/>
                <a:gd name="T32" fmla="*/ 219 w 513"/>
                <a:gd name="T33" fmla="*/ 84 h 561"/>
                <a:gd name="T34" fmla="*/ 199 w 513"/>
                <a:gd name="T35" fmla="*/ 106 h 561"/>
                <a:gd name="T36" fmla="*/ 195 w 513"/>
                <a:gd name="T37" fmla="*/ 140 h 561"/>
                <a:gd name="T38" fmla="*/ 207 w 513"/>
                <a:gd name="T39" fmla="*/ 179 h 561"/>
                <a:gd name="T40" fmla="*/ 219 w 513"/>
                <a:gd name="T41" fmla="*/ 232 h 561"/>
                <a:gd name="T42" fmla="*/ 243 w 513"/>
                <a:gd name="T43" fmla="*/ 265 h 561"/>
                <a:gd name="T44" fmla="*/ 280 w 513"/>
                <a:gd name="T45" fmla="*/ 274 h 561"/>
                <a:gd name="T46" fmla="*/ 318 w 513"/>
                <a:gd name="T47" fmla="*/ 296 h 561"/>
                <a:gd name="T48" fmla="*/ 346 w 513"/>
                <a:gd name="T49" fmla="*/ 289 h 561"/>
                <a:gd name="T50" fmla="*/ 366 w 513"/>
                <a:gd name="T51" fmla="*/ 265 h 561"/>
                <a:gd name="T52" fmla="*/ 384 w 513"/>
                <a:gd name="T53" fmla="*/ 285 h 561"/>
                <a:gd name="T54" fmla="*/ 425 w 513"/>
                <a:gd name="T55" fmla="*/ 254 h 561"/>
                <a:gd name="T56" fmla="*/ 465 w 513"/>
                <a:gd name="T57" fmla="*/ 217 h 561"/>
                <a:gd name="T58" fmla="*/ 493 w 513"/>
                <a:gd name="T59" fmla="*/ 257 h 561"/>
                <a:gd name="T60" fmla="*/ 475 w 513"/>
                <a:gd name="T61" fmla="*/ 285 h 561"/>
                <a:gd name="T62" fmla="*/ 453 w 513"/>
                <a:gd name="T63" fmla="*/ 323 h 561"/>
                <a:gd name="T64" fmla="*/ 447 w 513"/>
                <a:gd name="T65" fmla="*/ 365 h 561"/>
                <a:gd name="T66" fmla="*/ 427 w 513"/>
                <a:gd name="T67" fmla="*/ 416 h 561"/>
                <a:gd name="T68" fmla="*/ 418 w 513"/>
                <a:gd name="T69" fmla="*/ 365 h 561"/>
                <a:gd name="T70" fmla="*/ 404 w 513"/>
                <a:gd name="T71" fmla="*/ 369 h 561"/>
                <a:gd name="T72" fmla="*/ 425 w 513"/>
                <a:gd name="T73" fmla="*/ 323 h 561"/>
                <a:gd name="T74" fmla="*/ 380 w 513"/>
                <a:gd name="T75" fmla="*/ 332 h 561"/>
                <a:gd name="T76" fmla="*/ 360 w 513"/>
                <a:gd name="T77" fmla="*/ 298 h 561"/>
                <a:gd name="T78" fmla="*/ 356 w 513"/>
                <a:gd name="T79" fmla="*/ 335 h 561"/>
                <a:gd name="T80" fmla="*/ 364 w 513"/>
                <a:gd name="T81" fmla="*/ 382 h 561"/>
                <a:gd name="T82" fmla="*/ 330 w 513"/>
                <a:gd name="T83" fmla="*/ 429 h 561"/>
                <a:gd name="T84" fmla="*/ 298 w 513"/>
                <a:gd name="T85" fmla="*/ 479 h 561"/>
                <a:gd name="T86" fmla="*/ 239 w 513"/>
                <a:gd name="T87" fmla="*/ 564 h 561"/>
                <a:gd name="T88" fmla="*/ 209 w 513"/>
                <a:gd name="T89" fmla="*/ 583 h 561"/>
                <a:gd name="T90" fmla="*/ 203 w 513"/>
                <a:gd name="T91" fmla="*/ 667 h 561"/>
                <a:gd name="T92" fmla="*/ 181 w 513"/>
                <a:gd name="T93" fmla="*/ 729 h 561"/>
                <a:gd name="T94" fmla="*/ 157 w 513"/>
                <a:gd name="T95" fmla="*/ 768 h 561"/>
                <a:gd name="T96" fmla="*/ 123 w 513"/>
                <a:gd name="T97" fmla="*/ 725 h 561"/>
                <a:gd name="T98" fmla="*/ 87 w 513"/>
                <a:gd name="T99" fmla="*/ 590 h 561"/>
                <a:gd name="T100" fmla="*/ 72 w 513"/>
                <a:gd name="T101" fmla="*/ 486 h 561"/>
                <a:gd name="T102" fmla="*/ 74 w 513"/>
                <a:gd name="T103" fmla="*/ 396 h 561"/>
                <a:gd name="T104" fmla="*/ 18 w 513"/>
                <a:gd name="T105" fmla="*/ 391 h 561"/>
                <a:gd name="T106" fmla="*/ 24 w 513"/>
                <a:gd name="T107" fmla="*/ 369 h 56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13"/>
                <a:gd name="T163" fmla="*/ 0 h 561"/>
                <a:gd name="T164" fmla="*/ 513 w 513"/>
                <a:gd name="T165" fmla="*/ 561 h 56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13" h="561">
                  <a:moveTo>
                    <a:pt x="4" y="244"/>
                  </a:moveTo>
                  <a:lnTo>
                    <a:pt x="8" y="240"/>
                  </a:lnTo>
                  <a:lnTo>
                    <a:pt x="14" y="240"/>
                  </a:lnTo>
                  <a:lnTo>
                    <a:pt x="18" y="236"/>
                  </a:lnTo>
                  <a:lnTo>
                    <a:pt x="22" y="238"/>
                  </a:lnTo>
                  <a:lnTo>
                    <a:pt x="32" y="240"/>
                  </a:lnTo>
                  <a:lnTo>
                    <a:pt x="44" y="238"/>
                  </a:lnTo>
                  <a:lnTo>
                    <a:pt x="48" y="244"/>
                  </a:lnTo>
                  <a:lnTo>
                    <a:pt x="56" y="234"/>
                  </a:lnTo>
                  <a:lnTo>
                    <a:pt x="52" y="230"/>
                  </a:lnTo>
                  <a:lnTo>
                    <a:pt x="50" y="220"/>
                  </a:lnTo>
                  <a:lnTo>
                    <a:pt x="52" y="216"/>
                  </a:lnTo>
                  <a:lnTo>
                    <a:pt x="42" y="214"/>
                  </a:lnTo>
                  <a:lnTo>
                    <a:pt x="42" y="212"/>
                  </a:lnTo>
                  <a:lnTo>
                    <a:pt x="44" y="202"/>
                  </a:lnTo>
                  <a:lnTo>
                    <a:pt x="44" y="196"/>
                  </a:lnTo>
                  <a:lnTo>
                    <a:pt x="38" y="196"/>
                  </a:lnTo>
                  <a:lnTo>
                    <a:pt x="34" y="194"/>
                  </a:lnTo>
                  <a:lnTo>
                    <a:pt x="36" y="188"/>
                  </a:lnTo>
                  <a:lnTo>
                    <a:pt x="50" y="174"/>
                  </a:lnTo>
                  <a:lnTo>
                    <a:pt x="54" y="174"/>
                  </a:lnTo>
                  <a:lnTo>
                    <a:pt x="56" y="176"/>
                  </a:lnTo>
                  <a:lnTo>
                    <a:pt x="60" y="184"/>
                  </a:lnTo>
                  <a:lnTo>
                    <a:pt x="64" y="180"/>
                  </a:lnTo>
                  <a:lnTo>
                    <a:pt x="68" y="178"/>
                  </a:lnTo>
                  <a:lnTo>
                    <a:pt x="72" y="182"/>
                  </a:lnTo>
                  <a:lnTo>
                    <a:pt x="78" y="180"/>
                  </a:lnTo>
                  <a:lnTo>
                    <a:pt x="78" y="174"/>
                  </a:lnTo>
                  <a:lnTo>
                    <a:pt x="84" y="170"/>
                  </a:lnTo>
                  <a:lnTo>
                    <a:pt x="86" y="164"/>
                  </a:lnTo>
                  <a:lnTo>
                    <a:pt x="100" y="160"/>
                  </a:lnTo>
                  <a:lnTo>
                    <a:pt x="108" y="144"/>
                  </a:lnTo>
                  <a:lnTo>
                    <a:pt x="114" y="138"/>
                  </a:lnTo>
                  <a:lnTo>
                    <a:pt x="114" y="130"/>
                  </a:lnTo>
                  <a:lnTo>
                    <a:pt x="124" y="118"/>
                  </a:lnTo>
                  <a:lnTo>
                    <a:pt x="128" y="120"/>
                  </a:lnTo>
                  <a:lnTo>
                    <a:pt x="130" y="112"/>
                  </a:lnTo>
                  <a:lnTo>
                    <a:pt x="132" y="110"/>
                  </a:lnTo>
                  <a:lnTo>
                    <a:pt x="132" y="104"/>
                  </a:lnTo>
                  <a:lnTo>
                    <a:pt x="140" y="102"/>
                  </a:lnTo>
                  <a:lnTo>
                    <a:pt x="138" y="96"/>
                  </a:lnTo>
                  <a:lnTo>
                    <a:pt x="134" y="94"/>
                  </a:lnTo>
                  <a:lnTo>
                    <a:pt x="132" y="94"/>
                  </a:lnTo>
                  <a:lnTo>
                    <a:pt x="120" y="84"/>
                  </a:lnTo>
                  <a:lnTo>
                    <a:pt x="120" y="72"/>
                  </a:lnTo>
                  <a:lnTo>
                    <a:pt x="118" y="68"/>
                  </a:lnTo>
                  <a:lnTo>
                    <a:pt x="120" y="64"/>
                  </a:lnTo>
                  <a:lnTo>
                    <a:pt x="116" y="58"/>
                  </a:lnTo>
                  <a:lnTo>
                    <a:pt x="124" y="50"/>
                  </a:lnTo>
                  <a:lnTo>
                    <a:pt x="130" y="48"/>
                  </a:lnTo>
                  <a:lnTo>
                    <a:pt x="132" y="44"/>
                  </a:lnTo>
                  <a:lnTo>
                    <a:pt x="130" y="42"/>
                  </a:lnTo>
                  <a:lnTo>
                    <a:pt x="126" y="42"/>
                  </a:lnTo>
                  <a:lnTo>
                    <a:pt x="126" y="36"/>
                  </a:lnTo>
                  <a:lnTo>
                    <a:pt x="120" y="32"/>
                  </a:lnTo>
                  <a:lnTo>
                    <a:pt x="118" y="32"/>
                  </a:lnTo>
                  <a:lnTo>
                    <a:pt x="118" y="28"/>
                  </a:lnTo>
                  <a:lnTo>
                    <a:pt x="112" y="26"/>
                  </a:lnTo>
                  <a:lnTo>
                    <a:pt x="108" y="26"/>
                  </a:lnTo>
                  <a:lnTo>
                    <a:pt x="108" y="20"/>
                  </a:lnTo>
                  <a:lnTo>
                    <a:pt x="110" y="20"/>
                  </a:lnTo>
                  <a:lnTo>
                    <a:pt x="116" y="18"/>
                  </a:lnTo>
                  <a:lnTo>
                    <a:pt x="118" y="12"/>
                  </a:lnTo>
                  <a:lnTo>
                    <a:pt x="118" y="10"/>
                  </a:lnTo>
                  <a:lnTo>
                    <a:pt x="122" y="8"/>
                  </a:lnTo>
                  <a:lnTo>
                    <a:pt x="126" y="8"/>
                  </a:lnTo>
                  <a:lnTo>
                    <a:pt x="132" y="8"/>
                  </a:lnTo>
                  <a:lnTo>
                    <a:pt x="138" y="4"/>
                  </a:lnTo>
                  <a:lnTo>
                    <a:pt x="138" y="0"/>
                  </a:lnTo>
                  <a:lnTo>
                    <a:pt x="142" y="4"/>
                  </a:lnTo>
                  <a:lnTo>
                    <a:pt x="146" y="6"/>
                  </a:lnTo>
                  <a:lnTo>
                    <a:pt x="154" y="8"/>
                  </a:lnTo>
                  <a:lnTo>
                    <a:pt x="154" y="14"/>
                  </a:lnTo>
                  <a:lnTo>
                    <a:pt x="158" y="12"/>
                  </a:lnTo>
                  <a:lnTo>
                    <a:pt x="164" y="16"/>
                  </a:lnTo>
                  <a:lnTo>
                    <a:pt x="170" y="30"/>
                  </a:lnTo>
                  <a:lnTo>
                    <a:pt x="178" y="30"/>
                  </a:lnTo>
                  <a:lnTo>
                    <a:pt x="186" y="36"/>
                  </a:lnTo>
                  <a:lnTo>
                    <a:pt x="192" y="38"/>
                  </a:lnTo>
                  <a:lnTo>
                    <a:pt x="202" y="32"/>
                  </a:lnTo>
                  <a:lnTo>
                    <a:pt x="206" y="30"/>
                  </a:lnTo>
                  <a:lnTo>
                    <a:pt x="220" y="38"/>
                  </a:lnTo>
                  <a:lnTo>
                    <a:pt x="230" y="42"/>
                  </a:lnTo>
                  <a:lnTo>
                    <a:pt x="230" y="50"/>
                  </a:lnTo>
                  <a:lnTo>
                    <a:pt x="222" y="60"/>
                  </a:lnTo>
                  <a:lnTo>
                    <a:pt x="218" y="64"/>
                  </a:lnTo>
                  <a:lnTo>
                    <a:pt x="210" y="66"/>
                  </a:lnTo>
                  <a:lnTo>
                    <a:pt x="210" y="74"/>
                  </a:lnTo>
                  <a:lnTo>
                    <a:pt x="198" y="72"/>
                  </a:lnTo>
                  <a:lnTo>
                    <a:pt x="202" y="76"/>
                  </a:lnTo>
                  <a:lnTo>
                    <a:pt x="208" y="90"/>
                  </a:lnTo>
                  <a:lnTo>
                    <a:pt x="206" y="100"/>
                  </a:lnTo>
                  <a:lnTo>
                    <a:pt x="202" y="100"/>
                  </a:lnTo>
                  <a:lnTo>
                    <a:pt x="200" y="98"/>
                  </a:lnTo>
                  <a:lnTo>
                    <a:pt x="198" y="100"/>
                  </a:lnTo>
                  <a:lnTo>
                    <a:pt x="196" y="104"/>
                  </a:lnTo>
                  <a:lnTo>
                    <a:pt x="196" y="118"/>
                  </a:lnTo>
                  <a:lnTo>
                    <a:pt x="198" y="124"/>
                  </a:lnTo>
                  <a:lnTo>
                    <a:pt x="200" y="126"/>
                  </a:lnTo>
                  <a:lnTo>
                    <a:pt x="210" y="128"/>
                  </a:lnTo>
                  <a:lnTo>
                    <a:pt x="214" y="132"/>
                  </a:lnTo>
                  <a:lnTo>
                    <a:pt x="220" y="130"/>
                  </a:lnTo>
                  <a:lnTo>
                    <a:pt x="234" y="142"/>
                  </a:lnTo>
                  <a:lnTo>
                    <a:pt x="224" y="154"/>
                  </a:lnTo>
                  <a:lnTo>
                    <a:pt x="222" y="166"/>
                  </a:lnTo>
                  <a:lnTo>
                    <a:pt x="228" y="174"/>
                  </a:lnTo>
                  <a:lnTo>
                    <a:pt x="236" y="174"/>
                  </a:lnTo>
                  <a:lnTo>
                    <a:pt x="240" y="182"/>
                  </a:lnTo>
                  <a:lnTo>
                    <a:pt x="242" y="184"/>
                  </a:lnTo>
                  <a:lnTo>
                    <a:pt x="246" y="190"/>
                  </a:lnTo>
                  <a:lnTo>
                    <a:pt x="258" y="190"/>
                  </a:lnTo>
                  <a:lnTo>
                    <a:pt x="262" y="196"/>
                  </a:lnTo>
                  <a:lnTo>
                    <a:pt x="272" y="198"/>
                  </a:lnTo>
                  <a:lnTo>
                    <a:pt x="282" y="198"/>
                  </a:lnTo>
                  <a:lnTo>
                    <a:pt x="286" y="196"/>
                  </a:lnTo>
                  <a:lnTo>
                    <a:pt x="292" y="204"/>
                  </a:lnTo>
                  <a:lnTo>
                    <a:pt x="302" y="206"/>
                  </a:lnTo>
                  <a:lnTo>
                    <a:pt x="308" y="212"/>
                  </a:lnTo>
                  <a:lnTo>
                    <a:pt x="314" y="208"/>
                  </a:lnTo>
                  <a:lnTo>
                    <a:pt x="324" y="212"/>
                  </a:lnTo>
                  <a:lnTo>
                    <a:pt x="334" y="210"/>
                  </a:lnTo>
                  <a:lnTo>
                    <a:pt x="340" y="216"/>
                  </a:lnTo>
                  <a:lnTo>
                    <a:pt x="346" y="214"/>
                  </a:lnTo>
                  <a:lnTo>
                    <a:pt x="352" y="216"/>
                  </a:lnTo>
                  <a:lnTo>
                    <a:pt x="352" y="208"/>
                  </a:lnTo>
                  <a:lnTo>
                    <a:pt x="350" y="200"/>
                  </a:lnTo>
                  <a:lnTo>
                    <a:pt x="354" y="188"/>
                  </a:lnTo>
                  <a:lnTo>
                    <a:pt x="364" y="186"/>
                  </a:lnTo>
                  <a:lnTo>
                    <a:pt x="370" y="182"/>
                  </a:lnTo>
                  <a:lnTo>
                    <a:pt x="372" y="190"/>
                  </a:lnTo>
                  <a:lnTo>
                    <a:pt x="368" y="198"/>
                  </a:lnTo>
                  <a:lnTo>
                    <a:pt x="372" y="206"/>
                  </a:lnTo>
                  <a:lnTo>
                    <a:pt x="382" y="206"/>
                  </a:lnTo>
                  <a:lnTo>
                    <a:pt x="388" y="208"/>
                  </a:lnTo>
                  <a:lnTo>
                    <a:pt x="390" y="204"/>
                  </a:lnTo>
                  <a:lnTo>
                    <a:pt x="402" y="204"/>
                  </a:lnTo>
                  <a:lnTo>
                    <a:pt x="418" y="194"/>
                  </a:lnTo>
                  <a:lnTo>
                    <a:pt x="424" y="188"/>
                  </a:lnTo>
                  <a:lnTo>
                    <a:pt x="430" y="184"/>
                  </a:lnTo>
                  <a:lnTo>
                    <a:pt x="434" y="182"/>
                  </a:lnTo>
                  <a:lnTo>
                    <a:pt x="446" y="168"/>
                  </a:lnTo>
                  <a:lnTo>
                    <a:pt x="458" y="156"/>
                  </a:lnTo>
                  <a:lnTo>
                    <a:pt x="460" y="154"/>
                  </a:lnTo>
                  <a:lnTo>
                    <a:pt x="462" y="156"/>
                  </a:lnTo>
                  <a:lnTo>
                    <a:pt x="474" y="156"/>
                  </a:lnTo>
                  <a:lnTo>
                    <a:pt x="490" y="150"/>
                  </a:lnTo>
                  <a:lnTo>
                    <a:pt x="492" y="156"/>
                  </a:lnTo>
                  <a:lnTo>
                    <a:pt x="498" y="170"/>
                  </a:lnTo>
                  <a:lnTo>
                    <a:pt x="512" y="176"/>
                  </a:lnTo>
                  <a:lnTo>
                    <a:pt x="502" y="184"/>
                  </a:lnTo>
                  <a:lnTo>
                    <a:pt x="508" y="194"/>
                  </a:lnTo>
                  <a:lnTo>
                    <a:pt x="506" y="198"/>
                  </a:lnTo>
                  <a:lnTo>
                    <a:pt x="498" y="194"/>
                  </a:lnTo>
                  <a:lnTo>
                    <a:pt x="488" y="196"/>
                  </a:lnTo>
                  <a:lnTo>
                    <a:pt x="484" y="204"/>
                  </a:lnTo>
                  <a:lnTo>
                    <a:pt x="478" y="204"/>
                  </a:lnTo>
                  <a:lnTo>
                    <a:pt x="470" y="214"/>
                  </a:lnTo>
                  <a:lnTo>
                    <a:pt x="470" y="224"/>
                  </a:lnTo>
                  <a:lnTo>
                    <a:pt x="464" y="224"/>
                  </a:lnTo>
                  <a:lnTo>
                    <a:pt x="462" y="232"/>
                  </a:lnTo>
                  <a:lnTo>
                    <a:pt x="464" y="236"/>
                  </a:lnTo>
                  <a:lnTo>
                    <a:pt x="462" y="248"/>
                  </a:lnTo>
                  <a:lnTo>
                    <a:pt x="460" y="256"/>
                  </a:lnTo>
                  <a:lnTo>
                    <a:pt x="458" y="260"/>
                  </a:lnTo>
                  <a:lnTo>
                    <a:pt x="456" y="262"/>
                  </a:lnTo>
                  <a:lnTo>
                    <a:pt x="448" y="262"/>
                  </a:lnTo>
                  <a:lnTo>
                    <a:pt x="444" y="272"/>
                  </a:lnTo>
                  <a:lnTo>
                    <a:pt x="442" y="290"/>
                  </a:lnTo>
                  <a:lnTo>
                    <a:pt x="440" y="296"/>
                  </a:lnTo>
                  <a:lnTo>
                    <a:pt x="436" y="298"/>
                  </a:lnTo>
                  <a:lnTo>
                    <a:pt x="430" y="288"/>
                  </a:lnTo>
                  <a:lnTo>
                    <a:pt x="430" y="280"/>
                  </a:lnTo>
                  <a:lnTo>
                    <a:pt x="432" y="266"/>
                  </a:lnTo>
                  <a:lnTo>
                    <a:pt x="430" y="254"/>
                  </a:lnTo>
                  <a:lnTo>
                    <a:pt x="424" y="262"/>
                  </a:lnTo>
                  <a:lnTo>
                    <a:pt x="422" y="268"/>
                  </a:lnTo>
                  <a:lnTo>
                    <a:pt x="420" y="280"/>
                  </a:lnTo>
                  <a:lnTo>
                    <a:pt x="418" y="278"/>
                  </a:lnTo>
                  <a:lnTo>
                    <a:pt x="412" y="274"/>
                  </a:lnTo>
                  <a:lnTo>
                    <a:pt x="410" y="264"/>
                  </a:lnTo>
                  <a:lnTo>
                    <a:pt x="416" y="254"/>
                  </a:lnTo>
                  <a:lnTo>
                    <a:pt x="424" y="248"/>
                  </a:lnTo>
                  <a:lnTo>
                    <a:pt x="430" y="240"/>
                  </a:lnTo>
                  <a:lnTo>
                    <a:pt x="434" y="238"/>
                  </a:lnTo>
                  <a:lnTo>
                    <a:pt x="434" y="232"/>
                  </a:lnTo>
                  <a:lnTo>
                    <a:pt x="422" y="232"/>
                  </a:lnTo>
                  <a:lnTo>
                    <a:pt x="418" y="236"/>
                  </a:lnTo>
                  <a:lnTo>
                    <a:pt x="412" y="234"/>
                  </a:lnTo>
                  <a:lnTo>
                    <a:pt x="408" y="240"/>
                  </a:lnTo>
                  <a:lnTo>
                    <a:pt x="386" y="238"/>
                  </a:lnTo>
                  <a:lnTo>
                    <a:pt x="386" y="228"/>
                  </a:lnTo>
                  <a:lnTo>
                    <a:pt x="380" y="214"/>
                  </a:lnTo>
                  <a:lnTo>
                    <a:pt x="374" y="222"/>
                  </a:lnTo>
                  <a:lnTo>
                    <a:pt x="374" y="216"/>
                  </a:lnTo>
                  <a:lnTo>
                    <a:pt x="366" y="214"/>
                  </a:lnTo>
                  <a:lnTo>
                    <a:pt x="360" y="208"/>
                  </a:lnTo>
                  <a:lnTo>
                    <a:pt x="358" y="218"/>
                  </a:lnTo>
                  <a:lnTo>
                    <a:pt x="356" y="224"/>
                  </a:lnTo>
                  <a:lnTo>
                    <a:pt x="360" y="234"/>
                  </a:lnTo>
                  <a:lnTo>
                    <a:pt x="362" y="240"/>
                  </a:lnTo>
                  <a:lnTo>
                    <a:pt x="352" y="242"/>
                  </a:lnTo>
                  <a:lnTo>
                    <a:pt x="358" y="258"/>
                  </a:lnTo>
                  <a:lnTo>
                    <a:pt x="366" y="258"/>
                  </a:lnTo>
                  <a:lnTo>
                    <a:pt x="364" y="272"/>
                  </a:lnTo>
                  <a:lnTo>
                    <a:pt x="370" y="274"/>
                  </a:lnTo>
                  <a:lnTo>
                    <a:pt x="374" y="284"/>
                  </a:lnTo>
                  <a:lnTo>
                    <a:pt x="368" y="302"/>
                  </a:lnTo>
                  <a:lnTo>
                    <a:pt x="354" y="302"/>
                  </a:lnTo>
                  <a:lnTo>
                    <a:pt x="344" y="304"/>
                  </a:lnTo>
                  <a:lnTo>
                    <a:pt x="336" y="308"/>
                  </a:lnTo>
                  <a:lnTo>
                    <a:pt x="330" y="312"/>
                  </a:lnTo>
                  <a:lnTo>
                    <a:pt x="330" y="324"/>
                  </a:lnTo>
                  <a:lnTo>
                    <a:pt x="328" y="330"/>
                  </a:lnTo>
                  <a:lnTo>
                    <a:pt x="322" y="336"/>
                  </a:lnTo>
                  <a:lnTo>
                    <a:pt x="304" y="344"/>
                  </a:lnTo>
                  <a:lnTo>
                    <a:pt x="294" y="354"/>
                  </a:lnTo>
                  <a:lnTo>
                    <a:pt x="274" y="372"/>
                  </a:lnTo>
                  <a:lnTo>
                    <a:pt x="246" y="394"/>
                  </a:lnTo>
                  <a:lnTo>
                    <a:pt x="246" y="400"/>
                  </a:lnTo>
                  <a:lnTo>
                    <a:pt x="242" y="404"/>
                  </a:lnTo>
                  <a:lnTo>
                    <a:pt x="234" y="406"/>
                  </a:lnTo>
                  <a:lnTo>
                    <a:pt x="224" y="410"/>
                  </a:lnTo>
                  <a:lnTo>
                    <a:pt x="226" y="412"/>
                  </a:lnTo>
                  <a:lnTo>
                    <a:pt x="222" y="418"/>
                  </a:lnTo>
                  <a:lnTo>
                    <a:pt x="212" y="418"/>
                  </a:lnTo>
                  <a:lnTo>
                    <a:pt x="206" y="424"/>
                  </a:lnTo>
                  <a:lnTo>
                    <a:pt x="206" y="434"/>
                  </a:lnTo>
                  <a:lnTo>
                    <a:pt x="204" y="458"/>
                  </a:lnTo>
                  <a:lnTo>
                    <a:pt x="208" y="468"/>
                  </a:lnTo>
                  <a:lnTo>
                    <a:pt x="206" y="478"/>
                  </a:lnTo>
                  <a:lnTo>
                    <a:pt x="200" y="480"/>
                  </a:lnTo>
                  <a:lnTo>
                    <a:pt x="196" y="486"/>
                  </a:lnTo>
                  <a:lnTo>
                    <a:pt x="194" y="494"/>
                  </a:lnTo>
                  <a:lnTo>
                    <a:pt x="196" y="522"/>
                  </a:lnTo>
                  <a:lnTo>
                    <a:pt x="184" y="522"/>
                  </a:lnTo>
                  <a:lnTo>
                    <a:pt x="180" y="538"/>
                  </a:lnTo>
                  <a:lnTo>
                    <a:pt x="174" y="538"/>
                  </a:lnTo>
                  <a:lnTo>
                    <a:pt x="164" y="542"/>
                  </a:lnTo>
                  <a:lnTo>
                    <a:pt x="160" y="546"/>
                  </a:lnTo>
                  <a:lnTo>
                    <a:pt x="160" y="550"/>
                  </a:lnTo>
                  <a:lnTo>
                    <a:pt x="160" y="554"/>
                  </a:lnTo>
                  <a:lnTo>
                    <a:pt x="150" y="560"/>
                  </a:lnTo>
                  <a:lnTo>
                    <a:pt x="140" y="558"/>
                  </a:lnTo>
                  <a:lnTo>
                    <a:pt x="132" y="546"/>
                  </a:lnTo>
                  <a:lnTo>
                    <a:pt x="126" y="520"/>
                  </a:lnTo>
                  <a:lnTo>
                    <a:pt x="116" y="494"/>
                  </a:lnTo>
                  <a:lnTo>
                    <a:pt x="106" y="474"/>
                  </a:lnTo>
                  <a:lnTo>
                    <a:pt x="102" y="452"/>
                  </a:lnTo>
                  <a:lnTo>
                    <a:pt x="100" y="432"/>
                  </a:lnTo>
                  <a:lnTo>
                    <a:pt x="90" y="422"/>
                  </a:lnTo>
                  <a:lnTo>
                    <a:pt x="90" y="412"/>
                  </a:lnTo>
                  <a:lnTo>
                    <a:pt x="82" y="402"/>
                  </a:lnTo>
                  <a:lnTo>
                    <a:pt x="80" y="392"/>
                  </a:lnTo>
                  <a:lnTo>
                    <a:pt x="80" y="376"/>
                  </a:lnTo>
                  <a:lnTo>
                    <a:pt x="72" y="348"/>
                  </a:lnTo>
                  <a:lnTo>
                    <a:pt x="74" y="342"/>
                  </a:lnTo>
                  <a:lnTo>
                    <a:pt x="80" y="320"/>
                  </a:lnTo>
                  <a:lnTo>
                    <a:pt x="82" y="298"/>
                  </a:lnTo>
                  <a:lnTo>
                    <a:pt x="84" y="288"/>
                  </a:lnTo>
                  <a:lnTo>
                    <a:pt x="74" y="284"/>
                  </a:lnTo>
                  <a:lnTo>
                    <a:pt x="68" y="300"/>
                  </a:lnTo>
                  <a:lnTo>
                    <a:pt x="54" y="308"/>
                  </a:lnTo>
                  <a:lnTo>
                    <a:pt x="42" y="310"/>
                  </a:lnTo>
                  <a:lnTo>
                    <a:pt x="32" y="300"/>
                  </a:lnTo>
                  <a:lnTo>
                    <a:pt x="18" y="280"/>
                  </a:lnTo>
                  <a:lnTo>
                    <a:pt x="14" y="276"/>
                  </a:lnTo>
                  <a:lnTo>
                    <a:pt x="28" y="274"/>
                  </a:lnTo>
                  <a:lnTo>
                    <a:pt x="42" y="264"/>
                  </a:lnTo>
                  <a:lnTo>
                    <a:pt x="32" y="266"/>
                  </a:lnTo>
                  <a:lnTo>
                    <a:pt x="24" y="264"/>
                  </a:lnTo>
                  <a:lnTo>
                    <a:pt x="12" y="256"/>
                  </a:lnTo>
                  <a:lnTo>
                    <a:pt x="0" y="244"/>
                  </a:lnTo>
                  <a:lnTo>
                    <a:pt x="4" y="244"/>
                  </a:lnTo>
                </a:path>
              </a:pathLst>
            </a:custGeom>
            <a:solidFill>
              <a:schemeClr val="hlink"/>
            </a:solidFill>
            <a:ln w="12700" cap="rnd">
              <a:solidFill>
                <a:schemeClr val="bg1"/>
              </a:solidFill>
              <a:round/>
              <a:headEnd/>
              <a:tailEnd/>
            </a:ln>
          </p:spPr>
          <p:txBody>
            <a:bodyPr/>
            <a:lstStyle/>
            <a:p>
              <a:endParaRPr lang="en-US"/>
            </a:p>
          </p:txBody>
        </p:sp>
        <p:sp>
          <p:nvSpPr>
            <p:cNvPr id="13424" name="Freeform 560"/>
            <p:cNvSpPr>
              <a:spLocks/>
            </p:cNvSpPr>
            <p:nvPr/>
          </p:nvSpPr>
          <p:spPr bwMode="ltGray">
            <a:xfrm>
              <a:off x="4259" y="2606"/>
              <a:ext cx="42" cy="48"/>
            </a:xfrm>
            <a:custGeom>
              <a:avLst/>
              <a:gdLst>
                <a:gd name="T0" fmla="*/ 29 w 43"/>
                <a:gd name="T1" fmla="*/ 0 h 43"/>
                <a:gd name="T2" fmla="*/ 21 w 43"/>
                <a:gd name="T3" fmla="*/ 2 h 43"/>
                <a:gd name="T4" fmla="*/ 18 w 43"/>
                <a:gd name="T5" fmla="*/ 9 h 43"/>
                <a:gd name="T6" fmla="*/ 12 w 43"/>
                <a:gd name="T7" fmla="*/ 11 h 43"/>
                <a:gd name="T8" fmla="*/ 0 w 43"/>
                <a:gd name="T9" fmla="*/ 28 h 43"/>
                <a:gd name="T10" fmla="*/ 0 w 43"/>
                <a:gd name="T11" fmla="*/ 47 h 43"/>
                <a:gd name="T12" fmla="*/ 8 w 43"/>
                <a:gd name="T13" fmla="*/ 58 h 43"/>
                <a:gd name="T14" fmla="*/ 20 w 43"/>
                <a:gd name="T15" fmla="*/ 56 h 43"/>
                <a:gd name="T16" fmla="*/ 20 w 43"/>
                <a:gd name="T17" fmla="*/ 50 h 43"/>
                <a:gd name="T18" fmla="*/ 23 w 43"/>
                <a:gd name="T19" fmla="*/ 50 h 43"/>
                <a:gd name="T20" fmla="*/ 25 w 43"/>
                <a:gd name="T21" fmla="*/ 41 h 43"/>
                <a:gd name="T22" fmla="*/ 33 w 43"/>
                <a:gd name="T23" fmla="*/ 39 h 43"/>
                <a:gd name="T24" fmla="*/ 29 w 43"/>
                <a:gd name="T25" fmla="*/ 25 h 43"/>
                <a:gd name="T26" fmla="*/ 35 w 43"/>
                <a:gd name="T27" fmla="*/ 25 h 43"/>
                <a:gd name="T28" fmla="*/ 33 w 43"/>
                <a:gd name="T29" fmla="*/ 13 h 43"/>
                <a:gd name="T30" fmla="*/ 39 w 43"/>
                <a:gd name="T31" fmla="*/ 11 h 43"/>
                <a:gd name="T32" fmla="*/ 33 w 43"/>
                <a:gd name="T33" fmla="*/ 2 h 43"/>
                <a:gd name="T34" fmla="*/ 29 w 43"/>
                <a:gd name="T35" fmla="*/ 0 h 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43"/>
                <a:gd name="T56" fmla="*/ 43 w 43"/>
                <a:gd name="T57" fmla="*/ 43 h 4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43">
                  <a:moveTo>
                    <a:pt x="32" y="0"/>
                  </a:moveTo>
                  <a:lnTo>
                    <a:pt x="24" y="2"/>
                  </a:lnTo>
                  <a:lnTo>
                    <a:pt x="18" y="6"/>
                  </a:lnTo>
                  <a:lnTo>
                    <a:pt x="12" y="8"/>
                  </a:lnTo>
                  <a:lnTo>
                    <a:pt x="0" y="20"/>
                  </a:lnTo>
                  <a:lnTo>
                    <a:pt x="0" y="34"/>
                  </a:lnTo>
                  <a:lnTo>
                    <a:pt x="8" y="42"/>
                  </a:lnTo>
                  <a:lnTo>
                    <a:pt x="20" y="40"/>
                  </a:lnTo>
                  <a:lnTo>
                    <a:pt x="20" y="36"/>
                  </a:lnTo>
                  <a:lnTo>
                    <a:pt x="26" y="36"/>
                  </a:lnTo>
                  <a:lnTo>
                    <a:pt x="28" y="30"/>
                  </a:lnTo>
                  <a:lnTo>
                    <a:pt x="36" y="28"/>
                  </a:lnTo>
                  <a:lnTo>
                    <a:pt x="32" y="18"/>
                  </a:lnTo>
                  <a:lnTo>
                    <a:pt x="38" y="18"/>
                  </a:lnTo>
                  <a:lnTo>
                    <a:pt x="36" y="10"/>
                  </a:lnTo>
                  <a:lnTo>
                    <a:pt x="42" y="8"/>
                  </a:lnTo>
                  <a:lnTo>
                    <a:pt x="36" y="2"/>
                  </a:lnTo>
                  <a:lnTo>
                    <a:pt x="32" y="0"/>
                  </a:lnTo>
                </a:path>
              </a:pathLst>
            </a:custGeom>
            <a:solidFill>
              <a:schemeClr val="hlink"/>
            </a:solidFill>
            <a:ln w="12700" cap="rnd">
              <a:solidFill>
                <a:schemeClr val="bg1"/>
              </a:solidFill>
              <a:round/>
              <a:headEnd/>
              <a:tailEnd/>
            </a:ln>
          </p:spPr>
          <p:txBody>
            <a:bodyPr/>
            <a:lstStyle/>
            <a:p>
              <a:endParaRPr lang="en-US"/>
            </a:p>
          </p:txBody>
        </p:sp>
        <p:sp>
          <p:nvSpPr>
            <p:cNvPr id="13425" name="Freeform 561"/>
            <p:cNvSpPr>
              <a:spLocks/>
            </p:cNvSpPr>
            <p:nvPr/>
          </p:nvSpPr>
          <p:spPr bwMode="ltGray">
            <a:xfrm>
              <a:off x="4433" y="2747"/>
              <a:ext cx="43" cy="79"/>
            </a:xfrm>
            <a:custGeom>
              <a:avLst/>
              <a:gdLst>
                <a:gd name="T0" fmla="*/ 0 w 43"/>
                <a:gd name="T1" fmla="*/ 97 h 71"/>
                <a:gd name="T2" fmla="*/ 8 w 43"/>
                <a:gd name="T3" fmla="*/ 88 h 71"/>
                <a:gd name="T4" fmla="*/ 16 w 43"/>
                <a:gd name="T5" fmla="*/ 75 h 71"/>
                <a:gd name="T6" fmla="*/ 24 w 43"/>
                <a:gd name="T7" fmla="*/ 61 h 71"/>
                <a:gd name="T8" fmla="*/ 24 w 43"/>
                <a:gd name="T9" fmla="*/ 47 h 71"/>
                <a:gd name="T10" fmla="*/ 36 w 43"/>
                <a:gd name="T11" fmla="*/ 41 h 71"/>
                <a:gd name="T12" fmla="*/ 36 w 43"/>
                <a:gd name="T13" fmla="*/ 36 h 71"/>
                <a:gd name="T14" fmla="*/ 42 w 43"/>
                <a:gd name="T15" fmla="*/ 22 h 71"/>
                <a:gd name="T16" fmla="*/ 40 w 43"/>
                <a:gd name="T17" fmla="*/ 11 h 71"/>
                <a:gd name="T18" fmla="*/ 36 w 43"/>
                <a:gd name="T19" fmla="*/ 0 h 71"/>
                <a:gd name="T20" fmla="*/ 36 w 43"/>
                <a:gd name="T21" fmla="*/ 16 h 71"/>
                <a:gd name="T22" fmla="*/ 32 w 43"/>
                <a:gd name="T23" fmla="*/ 20 h 71"/>
                <a:gd name="T24" fmla="*/ 32 w 43"/>
                <a:gd name="T25" fmla="*/ 27 h 71"/>
                <a:gd name="T26" fmla="*/ 26 w 43"/>
                <a:gd name="T27" fmla="*/ 36 h 71"/>
                <a:gd name="T28" fmla="*/ 24 w 43"/>
                <a:gd name="T29" fmla="*/ 41 h 71"/>
                <a:gd name="T30" fmla="*/ 20 w 43"/>
                <a:gd name="T31" fmla="*/ 56 h 71"/>
                <a:gd name="T32" fmla="*/ 0 w 43"/>
                <a:gd name="T33" fmla="*/ 86 h 71"/>
                <a:gd name="T34" fmla="*/ 0 w 43"/>
                <a:gd name="T35" fmla="*/ 97 h 7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3"/>
                <a:gd name="T55" fmla="*/ 0 h 71"/>
                <a:gd name="T56" fmla="*/ 43 w 43"/>
                <a:gd name="T57" fmla="*/ 71 h 7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3" h="71">
                  <a:moveTo>
                    <a:pt x="0" y="70"/>
                  </a:moveTo>
                  <a:lnTo>
                    <a:pt x="8" y="64"/>
                  </a:lnTo>
                  <a:lnTo>
                    <a:pt x="16" y="54"/>
                  </a:lnTo>
                  <a:lnTo>
                    <a:pt x="24" y="44"/>
                  </a:lnTo>
                  <a:lnTo>
                    <a:pt x="24" y="34"/>
                  </a:lnTo>
                  <a:lnTo>
                    <a:pt x="36" y="30"/>
                  </a:lnTo>
                  <a:lnTo>
                    <a:pt x="36" y="26"/>
                  </a:lnTo>
                  <a:lnTo>
                    <a:pt x="42" y="16"/>
                  </a:lnTo>
                  <a:lnTo>
                    <a:pt x="40" y="8"/>
                  </a:lnTo>
                  <a:lnTo>
                    <a:pt x="36" y="0"/>
                  </a:lnTo>
                  <a:lnTo>
                    <a:pt x="36" y="12"/>
                  </a:lnTo>
                  <a:lnTo>
                    <a:pt x="32" y="14"/>
                  </a:lnTo>
                  <a:lnTo>
                    <a:pt x="32" y="20"/>
                  </a:lnTo>
                  <a:lnTo>
                    <a:pt x="26" y="26"/>
                  </a:lnTo>
                  <a:lnTo>
                    <a:pt x="24" y="30"/>
                  </a:lnTo>
                  <a:lnTo>
                    <a:pt x="20" y="40"/>
                  </a:lnTo>
                  <a:lnTo>
                    <a:pt x="0" y="62"/>
                  </a:lnTo>
                  <a:lnTo>
                    <a:pt x="0" y="70"/>
                  </a:lnTo>
                </a:path>
              </a:pathLst>
            </a:custGeom>
            <a:solidFill>
              <a:schemeClr val="hlink"/>
            </a:solidFill>
            <a:ln w="12700" cap="rnd">
              <a:solidFill>
                <a:schemeClr val="bg1"/>
              </a:solidFill>
              <a:round/>
              <a:headEnd/>
              <a:tailEnd/>
            </a:ln>
          </p:spPr>
          <p:txBody>
            <a:bodyPr/>
            <a:lstStyle/>
            <a:p>
              <a:endParaRPr lang="en-US"/>
            </a:p>
          </p:txBody>
        </p:sp>
        <p:grpSp>
          <p:nvGrpSpPr>
            <p:cNvPr id="10" name="Group 562"/>
            <p:cNvGrpSpPr>
              <a:grpSpLocks/>
            </p:cNvGrpSpPr>
            <p:nvPr/>
          </p:nvGrpSpPr>
          <p:grpSpPr bwMode="auto">
            <a:xfrm>
              <a:off x="4461" y="2586"/>
              <a:ext cx="144" cy="261"/>
              <a:chOff x="4600" y="2396"/>
              <a:chExt cx="144" cy="261"/>
            </a:xfrm>
          </p:grpSpPr>
          <p:sp>
            <p:nvSpPr>
              <p:cNvPr id="13658" name="Freeform 563"/>
              <p:cNvSpPr>
                <a:spLocks/>
              </p:cNvSpPr>
              <p:nvPr/>
            </p:nvSpPr>
            <p:spPr bwMode="ltGray">
              <a:xfrm>
                <a:off x="4690" y="2499"/>
                <a:ext cx="31" cy="30"/>
              </a:xfrm>
              <a:custGeom>
                <a:avLst/>
                <a:gdLst>
                  <a:gd name="T0" fmla="*/ 16 w 31"/>
                  <a:gd name="T1" fmla="*/ 36 h 27"/>
                  <a:gd name="T2" fmla="*/ 24 w 31"/>
                  <a:gd name="T3" fmla="*/ 36 h 27"/>
                  <a:gd name="T4" fmla="*/ 30 w 31"/>
                  <a:gd name="T5" fmla="*/ 36 h 27"/>
                  <a:gd name="T6" fmla="*/ 24 w 31"/>
                  <a:gd name="T7" fmla="*/ 24 h 27"/>
                  <a:gd name="T8" fmla="*/ 22 w 31"/>
                  <a:gd name="T9" fmla="*/ 13 h 27"/>
                  <a:gd name="T10" fmla="*/ 20 w 31"/>
                  <a:gd name="T11" fmla="*/ 2 h 27"/>
                  <a:gd name="T12" fmla="*/ 16 w 31"/>
                  <a:gd name="T13" fmla="*/ 0 h 27"/>
                  <a:gd name="T14" fmla="*/ 0 w 31"/>
                  <a:gd name="T15" fmla="*/ 4 h 27"/>
                  <a:gd name="T16" fmla="*/ 8 w 31"/>
                  <a:gd name="T17" fmla="*/ 20 h 27"/>
                  <a:gd name="T18" fmla="*/ 16 w 31"/>
                  <a:gd name="T19" fmla="*/ 36 h 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
                  <a:gd name="T31" fmla="*/ 0 h 27"/>
                  <a:gd name="T32" fmla="*/ 31 w 31"/>
                  <a:gd name="T33" fmla="*/ 27 h 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 h="27">
                    <a:moveTo>
                      <a:pt x="16" y="26"/>
                    </a:moveTo>
                    <a:lnTo>
                      <a:pt x="24" y="26"/>
                    </a:lnTo>
                    <a:lnTo>
                      <a:pt x="30" y="26"/>
                    </a:lnTo>
                    <a:lnTo>
                      <a:pt x="24" y="18"/>
                    </a:lnTo>
                    <a:lnTo>
                      <a:pt x="22" y="10"/>
                    </a:lnTo>
                    <a:lnTo>
                      <a:pt x="20" y="2"/>
                    </a:lnTo>
                    <a:lnTo>
                      <a:pt x="16" y="0"/>
                    </a:lnTo>
                    <a:lnTo>
                      <a:pt x="0" y="4"/>
                    </a:lnTo>
                    <a:lnTo>
                      <a:pt x="8" y="14"/>
                    </a:lnTo>
                    <a:lnTo>
                      <a:pt x="16" y="26"/>
                    </a:lnTo>
                  </a:path>
                </a:pathLst>
              </a:custGeom>
              <a:solidFill>
                <a:schemeClr val="hlink"/>
              </a:solidFill>
              <a:ln w="12700" cap="rnd">
                <a:solidFill>
                  <a:schemeClr val="bg1"/>
                </a:solidFill>
                <a:round/>
                <a:headEnd/>
                <a:tailEnd/>
              </a:ln>
            </p:spPr>
            <p:txBody>
              <a:bodyPr/>
              <a:lstStyle/>
              <a:p>
                <a:endParaRPr lang="en-US"/>
              </a:p>
            </p:txBody>
          </p:sp>
          <p:sp>
            <p:nvSpPr>
              <p:cNvPr id="13659" name="Freeform 564"/>
              <p:cNvSpPr>
                <a:spLocks/>
              </p:cNvSpPr>
              <p:nvPr/>
            </p:nvSpPr>
            <p:spPr bwMode="ltGray">
              <a:xfrm>
                <a:off x="4670" y="2508"/>
                <a:ext cx="19" cy="19"/>
              </a:xfrm>
              <a:custGeom>
                <a:avLst/>
                <a:gdLst>
                  <a:gd name="T0" fmla="*/ 0 w 19"/>
                  <a:gd name="T1" fmla="*/ 4 h 17"/>
                  <a:gd name="T2" fmla="*/ 2 w 19"/>
                  <a:gd name="T3" fmla="*/ 22 h 17"/>
                  <a:gd name="T4" fmla="*/ 8 w 19"/>
                  <a:gd name="T5" fmla="*/ 13 h 17"/>
                  <a:gd name="T6" fmla="*/ 18 w 19"/>
                  <a:gd name="T7" fmla="*/ 20 h 17"/>
                  <a:gd name="T8" fmla="*/ 14 w 19"/>
                  <a:gd name="T9" fmla="*/ 9 h 17"/>
                  <a:gd name="T10" fmla="*/ 12 w 19"/>
                  <a:gd name="T11" fmla="*/ 0 h 17"/>
                  <a:gd name="T12" fmla="*/ 8 w 19"/>
                  <a:gd name="T13" fmla="*/ 4 h 17"/>
                  <a:gd name="T14" fmla="*/ 0 w 19"/>
                  <a:gd name="T15" fmla="*/ 4 h 17"/>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7"/>
                  <a:gd name="T26" fmla="*/ 19 w 19"/>
                  <a:gd name="T27" fmla="*/ 17 h 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7">
                    <a:moveTo>
                      <a:pt x="0" y="4"/>
                    </a:moveTo>
                    <a:lnTo>
                      <a:pt x="2" y="16"/>
                    </a:lnTo>
                    <a:lnTo>
                      <a:pt x="8" y="10"/>
                    </a:lnTo>
                    <a:lnTo>
                      <a:pt x="18" y="14"/>
                    </a:lnTo>
                    <a:lnTo>
                      <a:pt x="14" y="6"/>
                    </a:lnTo>
                    <a:lnTo>
                      <a:pt x="12" y="0"/>
                    </a:lnTo>
                    <a:lnTo>
                      <a:pt x="8" y="4"/>
                    </a:lnTo>
                    <a:lnTo>
                      <a:pt x="0" y="4"/>
                    </a:lnTo>
                  </a:path>
                </a:pathLst>
              </a:custGeom>
              <a:solidFill>
                <a:schemeClr val="hlink"/>
              </a:solidFill>
              <a:ln w="12700" cap="rnd">
                <a:solidFill>
                  <a:schemeClr val="bg1"/>
                </a:solidFill>
                <a:round/>
                <a:headEnd/>
                <a:tailEnd/>
              </a:ln>
            </p:spPr>
            <p:txBody>
              <a:bodyPr/>
              <a:lstStyle/>
              <a:p>
                <a:endParaRPr lang="en-US"/>
              </a:p>
            </p:txBody>
          </p:sp>
          <p:sp>
            <p:nvSpPr>
              <p:cNvPr id="13660" name="Freeform 565"/>
              <p:cNvSpPr>
                <a:spLocks/>
              </p:cNvSpPr>
              <p:nvPr/>
            </p:nvSpPr>
            <p:spPr bwMode="ltGray">
              <a:xfrm>
                <a:off x="4658" y="2555"/>
                <a:ext cx="86" cy="102"/>
              </a:xfrm>
              <a:custGeom>
                <a:avLst/>
                <a:gdLst>
                  <a:gd name="T0" fmla="*/ 0 w 87"/>
                  <a:gd name="T1" fmla="*/ 110 h 91"/>
                  <a:gd name="T2" fmla="*/ 4 w 87"/>
                  <a:gd name="T3" fmla="*/ 106 h 91"/>
                  <a:gd name="T4" fmla="*/ 10 w 87"/>
                  <a:gd name="T5" fmla="*/ 91 h 91"/>
                  <a:gd name="T6" fmla="*/ 10 w 87"/>
                  <a:gd name="T7" fmla="*/ 86 h 91"/>
                  <a:gd name="T8" fmla="*/ 14 w 87"/>
                  <a:gd name="T9" fmla="*/ 86 h 91"/>
                  <a:gd name="T10" fmla="*/ 18 w 87"/>
                  <a:gd name="T11" fmla="*/ 82 h 91"/>
                  <a:gd name="T12" fmla="*/ 20 w 87"/>
                  <a:gd name="T13" fmla="*/ 91 h 91"/>
                  <a:gd name="T14" fmla="*/ 26 w 87"/>
                  <a:gd name="T15" fmla="*/ 93 h 91"/>
                  <a:gd name="T16" fmla="*/ 26 w 87"/>
                  <a:gd name="T17" fmla="*/ 84 h 91"/>
                  <a:gd name="T18" fmla="*/ 28 w 87"/>
                  <a:gd name="T19" fmla="*/ 82 h 91"/>
                  <a:gd name="T20" fmla="*/ 38 w 87"/>
                  <a:gd name="T21" fmla="*/ 82 h 91"/>
                  <a:gd name="T22" fmla="*/ 36 w 87"/>
                  <a:gd name="T23" fmla="*/ 95 h 91"/>
                  <a:gd name="T24" fmla="*/ 38 w 87"/>
                  <a:gd name="T25" fmla="*/ 106 h 91"/>
                  <a:gd name="T26" fmla="*/ 38 w 87"/>
                  <a:gd name="T27" fmla="*/ 115 h 91"/>
                  <a:gd name="T28" fmla="*/ 47 w 87"/>
                  <a:gd name="T29" fmla="*/ 121 h 91"/>
                  <a:gd name="T30" fmla="*/ 53 w 87"/>
                  <a:gd name="T31" fmla="*/ 113 h 91"/>
                  <a:gd name="T32" fmla="*/ 57 w 87"/>
                  <a:gd name="T33" fmla="*/ 110 h 91"/>
                  <a:gd name="T34" fmla="*/ 57 w 87"/>
                  <a:gd name="T35" fmla="*/ 121 h 91"/>
                  <a:gd name="T36" fmla="*/ 61 w 87"/>
                  <a:gd name="T37" fmla="*/ 127 h 91"/>
                  <a:gd name="T38" fmla="*/ 63 w 87"/>
                  <a:gd name="T39" fmla="*/ 113 h 91"/>
                  <a:gd name="T40" fmla="*/ 65 w 87"/>
                  <a:gd name="T41" fmla="*/ 102 h 91"/>
                  <a:gd name="T42" fmla="*/ 63 w 87"/>
                  <a:gd name="T43" fmla="*/ 86 h 91"/>
                  <a:gd name="T44" fmla="*/ 69 w 87"/>
                  <a:gd name="T45" fmla="*/ 76 h 91"/>
                  <a:gd name="T46" fmla="*/ 77 w 87"/>
                  <a:gd name="T47" fmla="*/ 95 h 91"/>
                  <a:gd name="T48" fmla="*/ 77 w 87"/>
                  <a:gd name="T49" fmla="*/ 84 h 91"/>
                  <a:gd name="T50" fmla="*/ 75 w 87"/>
                  <a:gd name="T51" fmla="*/ 80 h 91"/>
                  <a:gd name="T52" fmla="*/ 81 w 87"/>
                  <a:gd name="T53" fmla="*/ 73 h 91"/>
                  <a:gd name="T54" fmla="*/ 83 w 87"/>
                  <a:gd name="T55" fmla="*/ 68 h 91"/>
                  <a:gd name="T56" fmla="*/ 83 w 87"/>
                  <a:gd name="T57" fmla="*/ 59 h 91"/>
                  <a:gd name="T58" fmla="*/ 77 w 87"/>
                  <a:gd name="T59" fmla="*/ 43 h 91"/>
                  <a:gd name="T60" fmla="*/ 75 w 87"/>
                  <a:gd name="T61" fmla="*/ 34 h 91"/>
                  <a:gd name="T62" fmla="*/ 71 w 87"/>
                  <a:gd name="T63" fmla="*/ 13 h 91"/>
                  <a:gd name="T64" fmla="*/ 67 w 87"/>
                  <a:gd name="T65" fmla="*/ 11 h 91"/>
                  <a:gd name="T66" fmla="*/ 63 w 87"/>
                  <a:gd name="T67" fmla="*/ 11 h 91"/>
                  <a:gd name="T68" fmla="*/ 57 w 87"/>
                  <a:gd name="T69" fmla="*/ 0 h 91"/>
                  <a:gd name="T70" fmla="*/ 53 w 87"/>
                  <a:gd name="T71" fmla="*/ 4 h 91"/>
                  <a:gd name="T72" fmla="*/ 59 w 87"/>
                  <a:gd name="T73" fmla="*/ 25 h 91"/>
                  <a:gd name="T74" fmla="*/ 51 w 87"/>
                  <a:gd name="T75" fmla="*/ 25 h 91"/>
                  <a:gd name="T76" fmla="*/ 53 w 87"/>
                  <a:gd name="T77" fmla="*/ 31 h 91"/>
                  <a:gd name="T78" fmla="*/ 47 w 87"/>
                  <a:gd name="T79" fmla="*/ 31 h 91"/>
                  <a:gd name="T80" fmla="*/ 45 w 87"/>
                  <a:gd name="T81" fmla="*/ 34 h 91"/>
                  <a:gd name="T82" fmla="*/ 47 w 87"/>
                  <a:gd name="T83" fmla="*/ 48 h 91"/>
                  <a:gd name="T84" fmla="*/ 42 w 87"/>
                  <a:gd name="T85" fmla="*/ 45 h 91"/>
                  <a:gd name="T86" fmla="*/ 40 w 87"/>
                  <a:gd name="T87" fmla="*/ 56 h 91"/>
                  <a:gd name="T88" fmla="*/ 38 w 87"/>
                  <a:gd name="T89" fmla="*/ 59 h 91"/>
                  <a:gd name="T90" fmla="*/ 32 w 87"/>
                  <a:gd name="T91" fmla="*/ 62 h 91"/>
                  <a:gd name="T92" fmla="*/ 30 w 87"/>
                  <a:gd name="T93" fmla="*/ 56 h 91"/>
                  <a:gd name="T94" fmla="*/ 24 w 87"/>
                  <a:gd name="T95" fmla="*/ 50 h 91"/>
                  <a:gd name="T96" fmla="*/ 18 w 87"/>
                  <a:gd name="T97" fmla="*/ 59 h 91"/>
                  <a:gd name="T98" fmla="*/ 18 w 87"/>
                  <a:gd name="T99" fmla="*/ 73 h 91"/>
                  <a:gd name="T100" fmla="*/ 6 w 87"/>
                  <a:gd name="T101" fmla="*/ 76 h 91"/>
                  <a:gd name="T102" fmla="*/ 2 w 87"/>
                  <a:gd name="T103" fmla="*/ 86 h 91"/>
                  <a:gd name="T104" fmla="*/ 2 w 87"/>
                  <a:gd name="T105" fmla="*/ 98 h 91"/>
                  <a:gd name="T106" fmla="*/ 0 w 87"/>
                  <a:gd name="T107" fmla="*/ 110 h 9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7"/>
                  <a:gd name="T163" fmla="*/ 0 h 91"/>
                  <a:gd name="T164" fmla="*/ 87 w 87"/>
                  <a:gd name="T165" fmla="*/ 91 h 9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7" h="91">
                    <a:moveTo>
                      <a:pt x="0" y="78"/>
                    </a:moveTo>
                    <a:lnTo>
                      <a:pt x="4" y="76"/>
                    </a:lnTo>
                    <a:lnTo>
                      <a:pt x="10" y="64"/>
                    </a:lnTo>
                    <a:lnTo>
                      <a:pt x="10" y="62"/>
                    </a:lnTo>
                    <a:lnTo>
                      <a:pt x="14" y="62"/>
                    </a:lnTo>
                    <a:lnTo>
                      <a:pt x="18" y="58"/>
                    </a:lnTo>
                    <a:lnTo>
                      <a:pt x="20" y="64"/>
                    </a:lnTo>
                    <a:lnTo>
                      <a:pt x="26" y="66"/>
                    </a:lnTo>
                    <a:lnTo>
                      <a:pt x="26" y="60"/>
                    </a:lnTo>
                    <a:lnTo>
                      <a:pt x="28" y="58"/>
                    </a:lnTo>
                    <a:lnTo>
                      <a:pt x="38" y="58"/>
                    </a:lnTo>
                    <a:lnTo>
                      <a:pt x="36" y="68"/>
                    </a:lnTo>
                    <a:lnTo>
                      <a:pt x="38" y="76"/>
                    </a:lnTo>
                    <a:lnTo>
                      <a:pt x="38" y="82"/>
                    </a:lnTo>
                    <a:lnTo>
                      <a:pt x="50" y="86"/>
                    </a:lnTo>
                    <a:lnTo>
                      <a:pt x="56" y="80"/>
                    </a:lnTo>
                    <a:lnTo>
                      <a:pt x="60" y="78"/>
                    </a:lnTo>
                    <a:lnTo>
                      <a:pt x="60" y="86"/>
                    </a:lnTo>
                    <a:lnTo>
                      <a:pt x="64" y="90"/>
                    </a:lnTo>
                    <a:lnTo>
                      <a:pt x="66" y="80"/>
                    </a:lnTo>
                    <a:lnTo>
                      <a:pt x="68" y="72"/>
                    </a:lnTo>
                    <a:lnTo>
                      <a:pt x="66" y="62"/>
                    </a:lnTo>
                    <a:lnTo>
                      <a:pt x="72" y="54"/>
                    </a:lnTo>
                    <a:lnTo>
                      <a:pt x="80" y="68"/>
                    </a:lnTo>
                    <a:lnTo>
                      <a:pt x="80" y="60"/>
                    </a:lnTo>
                    <a:lnTo>
                      <a:pt x="78" y="56"/>
                    </a:lnTo>
                    <a:lnTo>
                      <a:pt x="84" y="52"/>
                    </a:lnTo>
                    <a:lnTo>
                      <a:pt x="86" y="48"/>
                    </a:lnTo>
                    <a:lnTo>
                      <a:pt x="86" y="42"/>
                    </a:lnTo>
                    <a:lnTo>
                      <a:pt x="80" y="30"/>
                    </a:lnTo>
                    <a:lnTo>
                      <a:pt x="78" y="24"/>
                    </a:lnTo>
                    <a:lnTo>
                      <a:pt x="74" y="10"/>
                    </a:lnTo>
                    <a:lnTo>
                      <a:pt x="70" y="8"/>
                    </a:lnTo>
                    <a:lnTo>
                      <a:pt x="66" y="8"/>
                    </a:lnTo>
                    <a:lnTo>
                      <a:pt x="60" y="0"/>
                    </a:lnTo>
                    <a:lnTo>
                      <a:pt x="56" y="4"/>
                    </a:lnTo>
                    <a:lnTo>
                      <a:pt x="62" y="18"/>
                    </a:lnTo>
                    <a:lnTo>
                      <a:pt x="54" y="18"/>
                    </a:lnTo>
                    <a:lnTo>
                      <a:pt x="56" y="22"/>
                    </a:lnTo>
                    <a:lnTo>
                      <a:pt x="50" y="22"/>
                    </a:lnTo>
                    <a:lnTo>
                      <a:pt x="48" y="24"/>
                    </a:lnTo>
                    <a:lnTo>
                      <a:pt x="50" y="34"/>
                    </a:lnTo>
                    <a:lnTo>
                      <a:pt x="42" y="32"/>
                    </a:lnTo>
                    <a:lnTo>
                      <a:pt x="40" y="40"/>
                    </a:lnTo>
                    <a:lnTo>
                      <a:pt x="38" y="42"/>
                    </a:lnTo>
                    <a:lnTo>
                      <a:pt x="32" y="44"/>
                    </a:lnTo>
                    <a:lnTo>
                      <a:pt x="30" y="40"/>
                    </a:lnTo>
                    <a:lnTo>
                      <a:pt x="24" y="36"/>
                    </a:lnTo>
                    <a:lnTo>
                      <a:pt x="18" y="42"/>
                    </a:lnTo>
                    <a:lnTo>
                      <a:pt x="18" y="52"/>
                    </a:lnTo>
                    <a:lnTo>
                      <a:pt x="6" y="54"/>
                    </a:lnTo>
                    <a:lnTo>
                      <a:pt x="2" y="62"/>
                    </a:lnTo>
                    <a:lnTo>
                      <a:pt x="2" y="70"/>
                    </a:lnTo>
                    <a:lnTo>
                      <a:pt x="0" y="78"/>
                    </a:lnTo>
                  </a:path>
                </a:pathLst>
              </a:custGeom>
              <a:solidFill>
                <a:schemeClr val="hlink"/>
              </a:solidFill>
              <a:ln w="12700" cap="rnd">
                <a:solidFill>
                  <a:schemeClr val="bg1"/>
                </a:solidFill>
                <a:round/>
                <a:headEnd/>
                <a:tailEnd/>
              </a:ln>
            </p:spPr>
            <p:txBody>
              <a:bodyPr/>
              <a:lstStyle/>
              <a:p>
                <a:endParaRPr lang="en-US"/>
              </a:p>
            </p:txBody>
          </p:sp>
          <p:sp>
            <p:nvSpPr>
              <p:cNvPr id="13661" name="Freeform 566"/>
              <p:cNvSpPr>
                <a:spLocks/>
              </p:cNvSpPr>
              <p:nvPr/>
            </p:nvSpPr>
            <p:spPr bwMode="ltGray">
              <a:xfrm>
                <a:off x="4664" y="2546"/>
                <a:ext cx="19" cy="41"/>
              </a:xfrm>
              <a:custGeom>
                <a:avLst/>
                <a:gdLst>
                  <a:gd name="T0" fmla="*/ 16 w 19"/>
                  <a:gd name="T1" fmla="*/ 0 h 37"/>
                  <a:gd name="T2" fmla="*/ 10 w 19"/>
                  <a:gd name="T3" fmla="*/ 0 h 37"/>
                  <a:gd name="T4" fmla="*/ 6 w 19"/>
                  <a:gd name="T5" fmla="*/ 16 h 37"/>
                  <a:gd name="T6" fmla="*/ 6 w 19"/>
                  <a:gd name="T7" fmla="*/ 24 h 37"/>
                  <a:gd name="T8" fmla="*/ 2 w 19"/>
                  <a:gd name="T9" fmla="*/ 33 h 37"/>
                  <a:gd name="T10" fmla="*/ 0 w 19"/>
                  <a:gd name="T11" fmla="*/ 41 h 37"/>
                  <a:gd name="T12" fmla="*/ 12 w 19"/>
                  <a:gd name="T13" fmla="*/ 49 h 37"/>
                  <a:gd name="T14" fmla="*/ 16 w 19"/>
                  <a:gd name="T15" fmla="*/ 43 h 37"/>
                  <a:gd name="T16" fmla="*/ 12 w 19"/>
                  <a:gd name="T17" fmla="*/ 35 h 37"/>
                  <a:gd name="T18" fmla="*/ 14 w 19"/>
                  <a:gd name="T19" fmla="*/ 22 h 37"/>
                  <a:gd name="T20" fmla="*/ 18 w 19"/>
                  <a:gd name="T21" fmla="*/ 11 h 37"/>
                  <a:gd name="T22" fmla="*/ 16 w 19"/>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
                  <a:gd name="T37" fmla="*/ 0 h 37"/>
                  <a:gd name="T38" fmla="*/ 19 w 19"/>
                  <a:gd name="T39" fmla="*/ 37 h 3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 h="37">
                    <a:moveTo>
                      <a:pt x="16" y="0"/>
                    </a:moveTo>
                    <a:lnTo>
                      <a:pt x="10" y="0"/>
                    </a:lnTo>
                    <a:lnTo>
                      <a:pt x="6" y="12"/>
                    </a:lnTo>
                    <a:lnTo>
                      <a:pt x="6" y="18"/>
                    </a:lnTo>
                    <a:lnTo>
                      <a:pt x="2" y="24"/>
                    </a:lnTo>
                    <a:lnTo>
                      <a:pt x="0" y="30"/>
                    </a:lnTo>
                    <a:lnTo>
                      <a:pt x="12" y="36"/>
                    </a:lnTo>
                    <a:lnTo>
                      <a:pt x="16" y="32"/>
                    </a:lnTo>
                    <a:lnTo>
                      <a:pt x="12" y="26"/>
                    </a:lnTo>
                    <a:lnTo>
                      <a:pt x="14" y="16"/>
                    </a:lnTo>
                    <a:lnTo>
                      <a:pt x="18" y="8"/>
                    </a:lnTo>
                    <a:lnTo>
                      <a:pt x="16" y="0"/>
                    </a:lnTo>
                  </a:path>
                </a:pathLst>
              </a:custGeom>
              <a:solidFill>
                <a:schemeClr val="hlink"/>
              </a:solidFill>
              <a:ln w="12700" cap="rnd">
                <a:solidFill>
                  <a:schemeClr val="bg1"/>
                </a:solidFill>
                <a:round/>
                <a:headEnd/>
                <a:tailEnd/>
              </a:ln>
            </p:spPr>
            <p:txBody>
              <a:bodyPr/>
              <a:lstStyle/>
              <a:p>
                <a:endParaRPr lang="en-US"/>
              </a:p>
            </p:txBody>
          </p:sp>
          <p:sp>
            <p:nvSpPr>
              <p:cNvPr id="13662" name="Freeform 567"/>
              <p:cNvSpPr>
                <a:spLocks/>
              </p:cNvSpPr>
              <p:nvPr/>
            </p:nvSpPr>
            <p:spPr bwMode="ltGray">
              <a:xfrm>
                <a:off x="4692" y="2559"/>
                <a:ext cx="19" cy="17"/>
              </a:xfrm>
              <a:custGeom>
                <a:avLst/>
                <a:gdLst>
                  <a:gd name="T0" fmla="*/ 0 w 19"/>
                  <a:gd name="T1" fmla="*/ 20 h 15"/>
                  <a:gd name="T2" fmla="*/ 8 w 19"/>
                  <a:gd name="T3" fmla="*/ 14 h 15"/>
                  <a:gd name="T4" fmla="*/ 12 w 19"/>
                  <a:gd name="T5" fmla="*/ 20 h 15"/>
                  <a:gd name="T6" fmla="*/ 18 w 19"/>
                  <a:gd name="T7" fmla="*/ 11 h 15"/>
                  <a:gd name="T8" fmla="*/ 12 w 19"/>
                  <a:gd name="T9" fmla="*/ 2 h 15"/>
                  <a:gd name="T10" fmla="*/ 6 w 19"/>
                  <a:gd name="T11" fmla="*/ 0 h 15"/>
                  <a:gd name="T12" fmla="*/ 0 w 19"/>
                  <a:gd name="T13" fmla="*/ 9 h 15"/>
                  <a:gd name="T14" fmla="*/ 0 w 19"/>
                  <a:gd name="T15" fmla="*/ 20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14"/>
                    </a:moveTo>
                    <a:lnTo>
                      <a:pt x="8" y="10"/>
                    </a:lnTo>
                    <a:lnTo>
                      <a:pt x="12" y="14"/>
                    </a:lnTo>
                    <a:lnTo>
                      <a:pt x="18" y="8"/>
                    </a:lnTo>
                    <a:lnTo>
                      <a:pt x="12" y="2"/>
                    </a:lnTo>
                    <a:lnTo>
                      <a:pt x="6" y="0"/>
                    </a:lnTo>
                    <a:lnTo>
                      <a:pt x="0"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663" name="Freeform 568"/>
              <p:cNvSpPr>
                <a:spLocks/>
              </p:cNvSpPr>
              <p:nvPr/>
            </p:nvSpPr>
            <p:spPr bwMode="ltGray">
              <a:xfrm>
                <a:off x="4682" y="2535"/>
                <a:ext cx="11" cy="43"/>
              </a:xfrm>
              <a:custGeom>
                <a:avLst/>
                <a:gdLst>
                  <a:gd name="T0" fmla="*/ 4 w 11"/>
                  <a:gd name="T1" fmla="*/ 0 h 39"/>
                  <a:gd name="T2" fmla="*/ 6 w 11"/>
                  <a:gd name="T3" fmla="*/ 19 h 39"/>
                  <a:gd name="T4" fmla="*/ 0 w 11"/>
                  <a:gd name="T5" fmla="*/ 35 h 39"/>
                  <a:gd name="T6" fmla="*/ 0 w 11"/>
                  <a:gd name="T7" fmla="*/ 51 h 39"/>
                  <a:gd name="T8" fmla="*/ 4 w 11"/>
                  <a:gd name="T9" fmla="*/ 37 h 39"/>
                  <a:gd name="T10" fmla="*/ 8 w 11"/>
                  <a:gd name="T11" fmla="*/ 26 h 39"/>
                  <a:gd name="T12" fmla="*/ 10 w 11"/>
                  <a:gd name="T13" fmla="*/ 13 h 39"/>
                  <a:gd name="T14" fmla="*/ 4 w 11"/>
                  <a:gd name="T15" fmla="*/ 0 h 39"/>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39"/>
                  <a:gd name="T26" fmla="*/ 11 w 11"/>
                  <a:gd name="T27" fmla="*/ 39 h 3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39">
                    <a:moveTo>
                      <a:pt x="4" y="0"/>
                    </a:moveTo>
                    <a:lnTo>
                      <a:pt x="6" y="14"/>
                    </a:lnTo>
                    <a:lnTo>
                      <a:pt x="0" y="26"/>
                    </a:lnTo>
                    <a:lnTo>
                      <a:pt x="0" y="38"/>
                    </a:lnTo>
                    <a:lnTo>
                      <a:pt x="4" y="28"/>
                    </a:lnTo>
                    <a:lnTo>
                      <a:pt x="8" y="20"/>
                    </a:lnTo>
                    <a:lnTo>
                      <a:pt x="10" y="10"/>
                    </a:lnTo>
                    <a:lnTo>
                      <a:pt x="4" y="0"/>
                    </a:lnTo>
                  </a:path>
                </a:pathLst>
              </a:custGeom>
              <a:solidFill>
                <a:schemeClr val="hlink"/>
              </a:solidFill>
              <a:ln w="12700" cap="rnd">
                <a:solidFill>
                  <a:schemeClr val="bg1"/>
                </a:solidFill>
                <a:round/>
                <a:headEnd/>
                <a:tailEnd/>
              </a:ln>
            </p:spPr>
            <p:txBody>
              <a:bodyPr/>
              <a:lstStyle/>
              <a:p>
                <a:endParaRPr lang="en-US"/>
              </a:p>
            </p:txBody>
          </p:sp>
          <p:sp>
            <p:nvSpPr>
              <p:cNvPr id="13664" name="Freeform 569"/>
              <p:cNvSpPr>
                <a:spLocks/>
              </p:cNvSpPr>
              <p:nvPr/>
            </p:nvSpPr>
            <p:spPr bwMode="ltGray">
              <a:xfrm>
                <a:off x="4692" y="2526"/>
                <a:ext cx="21" cy="32"/>
              </a:xfrm>
              <a:custGeom>
                <a:avLst/>
                <a:gdLst>
                  <a:gd name="T0" fmla="*/ 8 w 21"/>
                  <a:gd name="T1" fmla="*/ 0 h 29"/>
                  <a:gd name="T2" fmla="*/ 0 w 21"/>
                  <a:gd name="T3" fmla="*/ 4 h 29"/>
                  <a:gd name="T4" fmla="*/ 2 w 21"/>
                  <a:gd name="T5" fmla="*/ 15 h 29"/>
                  <a:gd name="T6" fmla="*/ 8 w 21"/>
                  <a:gd name="T7" fmla="*/ 19 h 29"/>
                  <a:gd name="T8" fmla="*/ 12 w 21"/>
                  <a:gd name="T9" fmla="*/ 26 h 29"/>
                  <a:gd name="T10" fmla="*/ 14 w 21"/>
                  <a:gd name="T11" fmla="*/ 38 h 29"/>
                  <a:gd name="T12" fmla="*/ 20 w 21"/>
                  <a:gd name="T13" fmla="*/ 29 h 29"/>
                  <a:gd name="T14" fmla="*/ 20 w 21"/>
                  <a:gd name="T15" fmla="*/ 19 h 29"/>
                  <a:gd name="T16" fmla="*/ 16 w 21"/>
                  <a:gd name="T17" fmla="*/ 15 h 29"/>
                  <a:gd name="T18" fmla="*/ 12 w 21"/>
                  <a:gd name="T19" fmla="*/ 4 h 29"/>
                  <a:gd name="T20" fmla="*/ 8 w 21"/>
                  <a:gd name="T21" fmla="*/ 0 h 2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
                  <a:gd name="T34" fmla="*/ 0 h 29"/>
                  <a:gd name="T35" fmla="*/ 21 w 21"/>
                  <a:gd name="T36" fmla="*/ 29 h 2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 h="29">
                    <a:moveTo>
                      <a:pt x="8" y="0"/>
                    </a:moveTo>
                    <a:lnTo>
                      <a:pt x="0" y="4"/>
                    </a:lnTo>
                    <a:lnTo>
                      <a:pt x="2" y="12"/>
                    </a:lnTo>
                    <a:lnTo>
                      <a:pt x="8" y="14"/>
                    </a:lnTo>
                    <a:lnTo>
                      <a:pt x="12" y="20"/>
                    </a:lnTo>
                    <a:lnTo>
                      <a:pt x="14" y="28"/>
                    </a:lnTo>
                    <a:lnTo>
                      <a:pt x="20" y="22"/>
                    </a:lnTo>
                    <a:lnTo>
                      <a:pt x="20" y="14"/>
                    </a:lnTo>
                    <a:lnTo>
                      <a:pt x="16" y="12"/>
                    </a:lnTo>
                    <a:lnTo>
                      <a:pt x="1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665" name="Freeform 570"/>
              <p:cNvSpPr>
                <a:spLocks/>
              </p:cNvSpPr>
              <p:nvPr/>
            </p:nvSpPr>
            <p:spPr bwMode="ltGray">
              <a:xfrm>
                <a:off x="4648" y="2532"/>
                <a:ext cx="23" cy="35"/>
              </a:xfrm>
              <a:custGeom>
                <a:avLst/>
                <a:gdLst>
                  <a:gd name="T0" fmla="*/ 0 w 23"/>
                  <a:gd name="T1" fmla="*/ 2 h 31"/>
                  <a:gd name="T2" fmla="*/ 4 w 23"/>
                  <a:gd name="T3" fmla="*/ 0 h 31"/>
                  <a:gd name="T4" fmla="*/ 10 w 23"/>
                  <a:gd name="T5" fmla="*/ 7 h 31"/>
                  <a:gd name="T6" fmla="*/ 22 w 23"/>
                  <a:gd name="T7" fmla="*/ 7 h 31"/>
                  <a:gd name="T8" fmla="*/ 22 w 23"/>
                  <a:gd name="T9" fmla="*/ 11 h 31"/>
                  <a:gd name="T10" fmla="*/ 18 w 23"/>
                  <a:gd name="T11" fmla="*/ 23 h 31"/>
                  <a:gd name="T12" fmla="*/ 16 w 23"/>
                  <a:gd name="T13" fmla="*/ 41 h 31"/>
                  <a:gd name="T14" fmla="*/ 14 w 23"/>
                  <a:gd name="T15" fmla="*/ 32 h 31"/>
                  <a:gd name="T16" fmla="*/ 4 w 23"/>
                  <a:gd name="T17" fmla="*/ 43 h 31"/>
                  <a:gd name="T18" fmla="*/ 4 w 23"/>
                  <a:gd name="T19" fmla="*/ 23 h 31"/>
                  <a:gd name="T20" fmla="*/ 2 w 23"/>
                  <a:gd name="T21" fmla="*/ 11 h 31"/>
                  <a:gd name="T22" fmla="*/ 0 w 23"/>
                  <a:gd name="T23" fmla="*/ 2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31"/>
                  <a:gd name="T38" fmla="*/ 23 w 23"/>
                  <a:gd name="T39" fmla="*/ 31 h 3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31">
                    <a:moveTo>
                      <a:pt x="0" y="2"/>
                    </a:moveTo>
                    <a:lnTo>
                      <a:pt x="4" y="0"/>
                    </a:lnTo>
                    <a:lnTo>
                      <a:pt x="10" y="4"/>
                    </a:lnTo>
                    <a:lnTo>
                      <a:pt x="22" y="4"/>
                    </a:lnTo>
                    <a:lnTo>
                      <a:pt x="22" y="8"/>
                    </a:lnTo>
                    <a:lnTo>
                      <a:pt x="18" y="16"/>
                    </a:lnTo>
                    <a:lnTo>
                      <a:pt x="16" y="28"/>
                    </a:lnTo>
                    <a:lnTo>
                      <a:pt x="14" y="22"/>
                    </a:lnTo>
                    <a:lnTo>
                      <a:pt x="4" y="30"/>
                    </a:lnTo>
                    <a:lnTo>
                      <a:pt x="4" y="16"/>
                    </a:lnTo>
                    <a:lnTo>
                      <a:pt x="2" y="8"/>
                    </a:lnTo>
                    <a:lnTo>
                      <a:pt x="0" y="2"/>
                    </a:lnTo>
                  </a:path>
                </a:pathLst>
              </a:custGeom>
              <a:solidFill>
                <a:schemeClr val="hlink"/>
              </a:solidFill>
              <a:ln w="12700" cap="rnd">
                <a:solidFill>
                  <a:schemeClr val="bg1"/>
                </a:solidFill>
                <a:round/>
                <a:headEnd/>
                <a:tailEnd/>
              </a:ln>
            </p:spPr>
            <p:txBody>
              <a:bodyPr/>
              <a:lstStyle/>
              <a:p>
                <a:endParaRPr lang="en-US"/>
              </a:p>
            </p:txBody>
          </p:sp>
          <p:sp>
            <p:nvSpPr>
              <p:cNvPr id="13666" name="Freeform 571"/>
              <p:cNvSpPr>
                <a:spLocks/>
              </p:cNvSpPr>
              <p:nvPr/>
            </p:nvSpPr>
            <p:spPr bwMode="ltGray">
              <a:xfrm>
                <a:off x="4618" y="2506"/>
                <a:ext cx="24" cy="25"/>
              </a:xfrm>
              <a:custGeom>
                <a:avLst/>
                <a:gdLst>
                  <a:gd name="T0" fmla="*/ 0 w 23"/>
                  <a:gd name="T1" fmla="*/ 4 h 23"/>
                  <a:gd name="T2" fmla="*/ 8 w 23"/>
                  <a:gd name="T3" fmla="*/ 13 h 23"/>
                  <a:gd name="T4" fmla="*/ 10 w 23"/>
                  <a:gd name="T5" fmla="*/ 20 h 23"/>
                  <a:gd name="T6" fmla="*/ 21 w 23"/>
                  <a:gd name="T7" fmla="*/ 28 h 23"/>
                  <a:gd name="T8" fmla="*/ 23 w 23"/>
                  <a:gd name="T9" fmla="*/ 17 h 23"/>
                  <a:gd name="T10" fmla="*/ 23 w 23"/>
                  <a:gd name="T11" fmla="*/ 13 h 23"/>
                  <a:gd name="T12" fmla="*/ 25 w 23"/>
                  <a:gd name="T13" fmla="*/ 4 h 23"/>
                  <a:gd name="T14" fmla="*/ 23 w 23"/>
                  <a:gd name="T15" fmla="*/ 2 h 23"/>
                  <a:gd name="T16" fmla="*/ 19 w 23"/>
                  <a:gd name="T17" fmla="*/ 0 h 23"/>
                  <a:gd name="T18" fmla="*/ 10 w 23"/>
                  <a:gd name="T19" fmla="*/ 0 h 23"/>
                  <a:gd name="T20" fmla="*/ 8 w 23"/>
                  <a:gd name="T21" fmla="*/ 4 h 23"/>
                  <a:gd name="T22" fmla="*/ 0 w 23"/>
                  <a:gd name="T23" fmla="*/ 4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3"/>
                  <a:gd name="T37" fmla="*/ 0 h 23"/>
                  <a:gd name="T38" fmla="*/ 23 w 23"/>
                  <a:gd name="T39" fmla="*/ 23 h 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3" h="23">
                    <a:moveTo>
                      <a:pt x="0" y="4"/>
                    </a:moveTo>
                    <a:lnTo>
                      <a:pt x="8" y="10"/>
                    </a:lnTo>
                    <a:lnTo>
                      <a:pt x="10" y="16"/>
                    </a:lnTo>
                    <a:lnTo>
                      <a:pt x="18" y="22"/>
                    </a:lnTo>
                    <a:lnTo>
                      <a:pt x="20" y="14"/>
                    </a:lnTo>
                    <a:lnTo>
                      <a:pt x="20" y="10"/>
                    </a:lnTo>
                    <a:lnTo>
                      <a:pt x="22" y="4"/>
                    </a:lnTo>
                    <a:lnTo>
                      <a:pt x="20" y="2"/>
                    </a:lnTo>
                    <a:lnTo>
                      <a:pt x="16" y="0"/>
                    </a:lnTo>
                    <a:lnTo>
                      <a:pt x="10" y="0"/>
                    </a:lnTo>
                    <a:lnTo>
                      <a:pt x="8" y="4"/>
                    </a:lnTo>
                    <a:lnTo>
                      <a:pt x="0" y="4"/>
                    </a:lnTo>
                  </a:path>
                </a:pathLst>
              </a:custGeom>
              <a:solidFill>
                <a:schemeClr val="hlink"/>
              </a:solidFill>
              <a:ln w="12700" cap="rnd">
                <a:solidFill>
                  <a:schemeClr val="bg1"/>
                </a:solidFill>
                <a:round/>
                <a:headEnd/>
                <a:tailEnd/>
              </a:ln>
            </p:spPr>
            <p:txBody>
              <a:bodyPr/>
              <a:lstStyle/>
              <a:p>
                <a:endParaRPr lang="en-US"/>
              </a:p>
            </p:txBody>
          </p:sp>
          <p:sp>
            <p:nvSpPr>
              <p:cNvPr id="13667" name="Freeform 572"/>
              <p:cNvSpPr>
                <a:spLocks/>
              </p:cNvSpPr>
              <p:nvPr/>
            </p:nvSpPr>
            <p:spPr bwMode="ltGray">
              <a:xfrm>
                <a:off x="4600" y="2396"/>
                <a:ext cx="86" cy="108"/>
              </a:xfrm>
              <a:custGeom>
                <a:avLst/>
                <a:gdLst>
                  <a:gd name="T0" fmla="*/ 38 w 87"/>
                  <a:gd name="T1" fmla="*/ 0 h 97"/>
                  <a:gd name="T2" fmla="*/ 28 w 87"/>
                  <a:gd name="T3" fmla="*/ 9 h 97"/>
                  <a:gd name="T4" fmla="*/ 16 w 87"/>
                  <a:gd name="T5" fmla="*/ 0 h 97"/>
                  <a:gd name="T6" fmla="*/ 8 w 87"/>
                  <a:gd name="T7" fmla="*/ 9 h 97"/>
                  <a:gd name="T8" fmla="*/ 6 w 87"/>
                  <a:gd name="T9" fmla="*/ 20 h 97"/>
                  <a:gd name="T10" fmla="*/ 6 w 87"/>
                  <a:gd name="T11" fmla="*/ 36 h 97"/>
                  <a:gd name="T12" fmla="*/ 8 w 87"/>
                  <a:gd name="T13" fmla="*/ 45 h 97"/>
                  <a:gd name="T14" fmla="*/ 6 w 87"/>
                  <a:gd name="T15" fmla="*/ 56 h 97"/>
                  <a:gd name="T16" fmla="*/ 8 w 87"/>
                  <a:gd name="T17" fmla="*/ 63 h 97"/>
                  <a:gd name="T18" fmla="*/ 8 w 87"/>
                  <a:gd name="T19" fmla="*/ 75 h 97"/>
                  <a:gd name="T20" fmla="*/ 0 w 87"/>
                  <a:gd name="T21" fmla="*/ 66 h 97"/>
                  <a:gd name="T22" fmla="*/ 0 w 87"/>
                  <a:gd name="T23" fmla="*/ 80 h 97"/>
                  <a:gd name="T24" fmla="*/ 4 w 87"/>
                  <a:gd name="T25" fmla="*/ 84 h 97"/>
                  <a:gd name="T26" fmla="*/ 16 w 87"/>
                  <a:gd name="T27" fmla="*/ 117 h 97"/>
                  <a:gd name="T28" fmla="*/ 20 w 87"/>
                  <a:gd name="T29" fmla="*/ 130 h 97"/>
                  <a:gd name="T30" fmla="*/ 36 w 87"/>
                  <a:gd name="T31" fmla="*/ 130 h 97"/>
                  <a:gd name="T32" fmla="*/ 38 w 87"/>
                  <a:gd name="T33" fmla="*/ 121 h 97"/>
                  <a:gd name="T34" fmla="*/ 47 w 87"/>
                  <a:gd name="T35" fmla="*/ 121 h 97"/>
                  <a:gd name="T36" fmla="*/ 57 w 87"/>
                  <a:gd name="T37" fmla="*/ 132 h 97"/>
                  <a:gd name="T38" fmla="*/ 57 w 87"/>
                  <a:gd name="T39" fmla="*/ 124 h 97"/>
                  <a:gd name="T40" fmla="*/ 51 w 87"/>
                  <a:gd name="T41" fmla="*/ 112 h 97"/>
                  <a:gd name="T42" fmla="*/ 63 w 87"/>
                  <a:gd name="T43" fmla="*/ 124 h 97"/>
                  <a:gd name="T44" fmla="*/ 73 w 87"/>
                  <a:gd name="T45" fmla="*/ 130 h 97"/>
                  <a:gd name="T46" fmla="*/ 83 w 87"/>
                  <a:gd name="T47" fmla="*/ 132 h 97"/>
                  <a:gd name="T48" fmla="*/ 83 w 87"/>
                  <a:gd name="T49" fmla="*/ 119 h 97"/>
                  <a:gd name="T50" fmla="*/ 77 w 87"/>
                  <a:gd name="T51" fmla="*/ 112 h 97"/>
                  <a:gd name="T52" fmla="*/ 75 w 87"/>
                  <a:gd name="T53" fmla="*/ 106 h 97"/>
                  <a:gd name="T54" fmla="*/ 77 w 87"/>
                  <a:gd name="T55" fmla="*/ 101 h 97"/>
                  <a:gd name="T56" fmla="*/ 67 w 87"/>
                  <a:gd name="T57" fmla="*/ 97 h 97"/>
                  <a:gd name="T58" fmla="*/ 67 w 87"/>
                  <a:gd name="T59" fmla="*/ 110 h 97"/>
                  <a:gd name="T60" fmla="*/ 59 w 87"/>
                  <a:gd name="T61" fmla="*/ 97 h 97"/>
                  <a:gd name="T62" fmla="*/ 45 w 87"/>
                  <a:gd name="T63" fmla="*/ 106 h 97"/>
                  <a:gd name="T64" fmla="*/ 43 w 87"/>
                  <a:gd name="T65" fmla="*/ 112 h 97"/>
                  <a:gd name="T66" fmla="*/ 40 w 87"/>
                  <a:gd name="T67" fmla="*/ 101 h 97"/>
                  <a:gd name="T68" fmla="*/ 34 w 87"/>
                  <a:gd name="T69" fmla="*/ 90 h 97"/>
                  <a:gd name="T70" fmla="*/ 36 w 87"/>
                  <a:gd name="T71" fmla="*/ 77 h 97"/>
                  <a:gd name="T72" fmla="*/ 34 w 87"/>
                  <a:gd name="T73" fmla="*/ 72 h 97"/>
                  <a:gd name="T74" fmla="*/ 36 w 87"/>
                  <a:gd name="T75" fmla="*/ 61 h 97"/>
                  <a:gd name="T76" fmla="*/ 42 w 87"/>
                  <a:gd name="T77" fmla="*/ 58 h 97"/>
                  <a:gd name="T78" fmla="*/ 43 w 87"/>
                  <a:gd name="T79" fmla="*/ 33 h 97"/>
                  <a:gd name="T80" fmla="*/ 36 w 87"/>
                  <a:gd name="T81" fmla="*/ 20 h 97"/>
                  <a:gd name="T82" fmla="*/ 38 w 87"/>
                  <a:gd name="T83" fmla="*/ 0 h 9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7"/>
                  <a:gd name="T127" fmla="*/ 0 h 97"/>
                  <a:gd name="T128" fmla="*/ 87 w 87"/>
                  <a:gd name="T129" fmla="*/ 97 h 9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7" h="97">
                    <a:moveTo>
                      <a:pt x="38" y="0"/>
                    </a:moveTo>
                    <a:lnTo>
                      <a:pt x="28" y="6"/>
                    </a:lnTo>
                    <a:lnTo>
                      <a:pt x="16" y="0"/>
                    </a:lnTo>
                    <a:lnTo>
                      <a:pt x="8" y="6"/>
                    </a:lnTo>
                    <a:lnTo>
                      <a:pt x="6" y="14"/>
                    </a:lnTo>
                    <a:lnTo>
                      <a:pt x="6" y="26"/>
                    </a:lnTo>
                    <a:lnTo>
                      <a:pt x="8" y="32"/>
                    </a:lnTo>
                    <a:lnTo>
                      <a:pt x="6" y="40"/>
                    </a:lnTo>
                    <a:lnTo>
                      <a:pt x="8" y="46"/>
                    </a:lnTo>
                    <a:lnTo>
                      <a:pt x="8" y="54"/>
                    </a:lnTo>
                    <a:lnTo>
                      <a:pt x="0" y="48"/>
                    </a:lnTo>
                    <a:lnTo>
                      <a:pt x="0" y="58"/>
                    </a:lnTo>
                    <a:lnTo>
                      <a:pt x="4" y="60"/>
                    </a:lnTo>
                    <a:lnTo>
                      <a:pt x="16" y="84"/>
                    </a:lnTo>
                    <a:lnTo>
                      <a:pt x="20" y="94"/>
                    </a:lnTo>
                    <a:lnTo>
                      <a:pt x="36" y="94"/>
                    </a:lnTo>
                    <a:lnTo>
                      <a:pt x="38" y="88"/>
                    </a:lnTo>
                    <a:lnTo>
                      <a:pt x="50" y="88"/>
                    </a:lnTo>
                    <a:lnTo>
                      <a:pt x="60" y="96"/>
                    </a:lnTo>
                    <a:lnTo>
                      <a:pt x="60" y="90"/>
                    </a:lnTo>
                    <a:lnTo>
                      <a:pt x="54" y="82"/>
                    </a:lnTo>
                    <a:lnTo>
                      <a:pt x="66" y="90"/>
                    </a:lnTo>
                    <a:lnTo>
                      <a:pt x="76" y="94"/>
                    </a:lnTo>
                    <a:lnTo>
                      <a:pt x="86" y="96"/>
                    </a:lnTo>
                    <a:lnTo>
                      <a:pt x="86" y="86"/>
                    </a:lnTo>
                    <a:lnTo>
                      <a:pt x="80" y="82"/>
                    </a:lnTo>
                    <a:lnTo>
                      <a:pt x="78" y="76"/>
                    </a:lnTo>
                    <a:lnTo>
                      <a:pt x="80" y="74"/>
                    </a:lnTo>
                    <a:lnTo>
                      <a:pt x="70" y="70"/>
                    </a:lnTo>
                    <a:lnTo>
                      <a:pt x="70" y="80"/>
                    </a:lnTo>
                    <a:lnTo>
                      <a:pt x="62" y="70"/>
                    </a:lnTo>
                    <a:lnTo>
                      <a:pt x="48" y="76"/>
                    </a:lnTo>
                    <a:lnTo>
                      <a:pt x="46" y="82"/>
                    </a:lnTo>
                    <a:lnTo>
                      <a:pt x="40" y="74"/>
                    </a:lnTo>
                    <a:lnTo>
                      <a:pt x="34" y="66"/>
                    </a:lnTo>
                    <a:lnTo>
                      <a:pt x="36" y="56"/>
                    </a:lnTo>
                    <a:lnTo>
                      <a:pt x="34" y="52"/>
                    </a:lnTo>
                    <a:lnTo>
                      <a:pt x="36" y="44"/>
                    </a:lnTo>
                    <a:lnTo>
                      <a:pt x="42" y="42"/>
                    </a:lnTo>
                    <a:lnTo>
                      <a:pt x="46" y="24"/>
                    </a:lnTo>
                    <a:lnTo>
                      <a:pt x="36" y="14"/>
                    </a:lnTo>
                    <a:lnTo>
                      <a:pt x="38" y="0"/>
                    </a:lnTo>
                  </a:path>
                </a:pathLst>
              </a:custGeom>
              <a:solidFill>
                <a:schemeClr val="hlink"/>
              </a:solidFill>
              <a:ln w="12700" cap="rnd">
                <a:solidFill>
                  <a:schemeClr val="bg1"/>
                </a:solidFill>
                <a:round/>
                <a:headEnd/>
                <a:tailEnd/>
              </a:ln>
            </p:spPr>
            <p:txBody>
              <a:bodyPr/>
              <a:lstStyle/>
              <a:p>
                <a:endParaRPr lang="en-US"/>
              </a:p>
            </p:txBody>
          </p:sp>
        </p:grpSp>
        <p:sp>
          <p:nvSpPr>
            <p:cNvPr id="13427" name="Freeform 573"/>
            <p:cNvSpPr>
              <a:spLocks/>
            </p:cNvSpPr>
            <p:nvPr/>
          </p:nvSpPr>
          <p:spPr bwMode="ltGray">
            <a:xfrm>
              <a:off x="3730" y="2868"/>
              <a:ext cx="42" cy="90"/>
            </a:xfrm>
            <a:custGeom>
              <a:avLst/>
              <a:gdLst>
                <a:gd name="T0" fmla="*/ 10 w 43"/>
                <a:gd name="T1" fmla="*/ 0 h 81"/>
                <a:gd name="T2" fmla="*/ 18 w 43"/>
                <a:gd name="T3" fmla="*/ 22 h 81"/>
                <a:gd name="T4" fmla="*/ 25 w 43"/>
                <a:gd name="T5" fmla="*/ 33 h 81"/>
                <a:gd name="T6" fmla="*/ 35 w 43"/>
                <a:gd name="T7" fmla="*/ 60 h 81"/>
                <a:gd name="T8" fmla="*/ 39 w 43"/>
                <a:gd name="T9" fmla="*/ 74 h 81"/>
                <a:gd name="T10" fmla="*/ 37 w 43"/>
                <a:gd name="T11" fmla="*/ 88 h 81"/>
                <a:gd name="T12" fmla="*/ 35 w 43"/>
                <a:gd name="T13" fmla="*/ 93 h 81"/>
                <a:gd name="T14" fmla="*/ 31 w 43"/>
                <a:gd name="T15" fmla="*/ 99 h 81"/>
                <a:gd name="T16" fmla="*/ 23 w 43"/>
                <a:gd name="T17" fmla="*/ 108 h 81"/>
                <a:gd name="T18" fmla="*/ 20 w 43"/>
                <a:gd name="T19" fmla="*/ 110 h 81"/>
                <a:gd name="T20" fmla="*/ 8 w 43"/>
                <a:gd name="T21" fmla="*/ 108 h 81"/>
                <a:gd name="T22" fmla="*/ 2 w 43"/>
                <a:gd name="T23" fmla="*/ 97 h 81"/>
                <a:gd name="T24" fmla="*/ 0 w 43"/>
                <a:gd name="T25" fmla="*/ 88 h 81"/>
                <a:gd name="T26" fmla="*/ 0 w 43"/>
                <a:gd name="T27" fmla="*/ 74 h 81"/>
                <a:gd name="T28" fmla="*/ 0 w 43"/>
                <a:gd name="T29" fmla="*/ 54 h 81"/>
                <a:gd name="T30" fmla="*/ 4 w 43"/>
                <a:gd name="T31" fmla="*/ 36 h 81"/>
                <a:gd name="T32" fmla="*/ 0 w 43"/>
                <a:gd name="T33" fmla="*/ 24 h 81"/>
                <a:gd name="T34" fmla="*/ 6 w 43"/>
                <a:gd name="T35" fmla="*/ 9 h 81"/>
                <a:gd name="T36" fmla="*/ 10 w 43"/>
                <a:gd name="T37" fmla="*/ 0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
                <a:gd name="T58" fmla="*/ 0 h 81"/>
                <a:gd name="T59" fmla="*/ 43 w 43"/>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 h="81">
                  <a:moveTo>
                    <a:pt x="10" y="0"/>
                  </a:moveTo>
                  <a:lnTo>
                    <a:pt x="18" y="16"/>
                  </a:lnTo>
                  <a:lnTo>
                    <a:pt x="28" y="24"/>
                  </a:lnTo>
                  <a:lnTo>
                    <a:pt x="38" y="44"/>
                  </a:lnTo>
                  <a:lnTo>
                    <a:pt x="42" y="54"/>
                  </a:lnTo>
                  <a:lnTo>
                    <a:pt x="40" y="64"/>
                  </a:lnTo>
                  <a:lnTo>
                    <a:pt x="38" y="68"/>
                  </a:lnTo>
                  <a:lnTo>
                    <a:pt x="34" y="72"/>
                  </a:lnTo>
                  <a:lnTo>
                    <a:pt x="26" y="78"/>
                  </a:lnTo>
                  <a:lnTo>
                    <a:pt x="20" y="80"/>
                  </a:lnTo>
                  <a:lnTo>
                    <a:pt x="8" y="78"/>
                  </a:lnTo>
                  <a:lnTo>
                    <a:pt x="2" y="70"/>
                  </a:lnTo>
                  <a:lnTo>
                    <a:pt x="0" y="64"/>
                  </a:lnTo>
                  <a:lnTo>
                    <a:pt x="0" y="54"/>
                  </a:lnTo>
                  <a:lnTo>
                    <a:pt x="0" y="40"/>
                  </a:lnTo>
                  <a:lnTo>
                    <a:pt x="4" y="26"/>
                  </a:lnTo>
                  <a:lnTo>
                    <a:pt x="0" y="18"/>
                  </a:lnTo>
                  <a:lnTo>
                    <a:pt x="6" y="6"/>
                  </a:lnTo>
                  <a:lnTo>
                    <a:pt x="10" y="0"/>
                  </a:lnTo>
                </a:path>
              </a:pathLst>
            </a:custGeom>
            <a:solidFill>
              <a:schemeClr val="hlink"/>
            </a:solidFill>
            <a:ln w="12700" cap="rnd">
              <a:solidFill>
                <a:schemeClr val="bg1"/>
              </a:solidFill>
              <a:round/>
              <a:headEnd/>
              <a:tailEnd/>
            </a:ln>
          </p:spPr>
          <p:txBody>
            <a:bodyPr/>
            <a:lstStyle/>
            <a:p>
              <a:endParaRPr lang="en-US"/>
            </a:p>
          </p:txBody>
        </p:sp>
        <p:sp>
          <p:nvSpPr>
            <p:cNvPr id="13428" name="Freeform 574"/>
            <p:cNvSpPr>
              <a:spLocks/>
            </p:cNvSpPr>
            <p:nvPr/>
          </p:nvSpPr>
          <p:spPr bwMode="ltGray">
            <a:xfrm>
              <a:off x="4556" y="2212"/>
              <a:ext cx="45" cy="62"/>
            </a:xfrm>
            <a:custGeom>
              <a:avLst/>
              <a:gdLst>
                <a:gd name="T0" fmla="*/ 0 w 45"/>
                <a:gd name="T1" fmla="*/ 29 h 55"/>
                <a:gd name="T2" fmla="*/ 4 w 45"/>
                <a:gd name="T3" fmla="*/ 32 h 55"/>
                <a:gd name="T4" fmla="*/ 6 w 45"/>
                <a:gd name="T5" fmla="*/ 46 h 55"/>
                <a:gd name="T6" fmla="*/ 16 w 45"/>
                <a:gd name="T7" fmla="*/ 37 h 55"/>
                <a:gd name="T8" fmla="*/ 14 w 45"/>
                <a:gd name="T9" fmla="*/ 29 h 55"/>
                <a:gd name="T10" fmla="*/ 22 w 45"/>
                <a:gd name="T11" fmla="*/ 34 h 55"/>
                <a:gd name="T12" fmla="*/ 22 w 45"/>
                <a:gd name="T13" fmla="*/ 48 h 55"/>
                <a:gd name="T14" fmla="*/ 24 w 45"/>
                <a:gd name="T15" fmla="*/ 69 h 55"/>
                <a:gd name="T16" fmla="*/ 30 w 45"/>
                <a:gd name="T17" fmla="*/ 76 h 55"/>
                <a:gd name="T18" fmla="*/ 32 w 45"/>
                <a:gd name="T19" fmla="*/ 60 h 55"/>
                <a:gd name="T20" fmla="*/ 36 w 45"/>
                <a:gd name="T21" fmla="*/ 78 h 55"/>
                <a:gd name="T22" fmla="*/ 42 w 45"/>
                <a:gd name="T23" fmla="*/ 69 h 55"/>
                <a:gd name="T24" fmla="*/ 38 w 45"/>
                <a:gd name="T25" fmla="*/ 60 h 55"/>
                <a:gd name="T26" fmla="*/ 44 w 45"/>
                <a:gd name="T27" fmla="*/ 57 h 55"/>
                <a:gd name="T28" fmla="*/ 42 w 45"/>
                <a:gd name="T29" fmla="*/ 34 h 55"/>
                <a:gd name="T30" fmla="*/ 40 w 45"/>
                <a:gd name="T31" fmla="*/ 29 h 55"/>
                <a:gd name="T32" fmla="*/ 42 w 45"/>
                <a:gd name="T33" fmla="*/ 20 h 55"/>
                <a:gd name="T34" fmla="*/ 34 w 45"/>
                <a:gd name="T35" fmla="*/ 9 h 55"/>
                <a:gd name="T36" fmla="*/ 32 w 45"/>
                <a:gd name="T37" fmla="*/ 11 h 55"/>
                <a:gd name="T38" fmla="*/ 32 w 45"/>
                <a:gd name="T39" fmla="*/ 2 h 55"/>
                <a:gd name="T40" fmla="*/ 30 w 45"/>
                <a:gd name="T41" fmla="*/ 0 h 55"/>
                <a:gd name="T42" fmla="*/ 26 w 45"/>
                <a:gd name="T43" fmla="*/ 9 h 55"/>
                <a:gd name="T44" fmla="*/ 12 w 45"/>
                <a:gd name="T45" fmla="*/ 7 h 55"/>
                <a:gd name="T46" fmla="*/ 8 w 45"/>
                <a:gd name="T47" fmla="*/ 7 h 55"/>
                <a:gd name="T48" fmla="*/ 8 w 45"/>
                <a:gd name="T49" fmla="*/ 18 h 55"/>
                <a:gd name="T50" fmla="*/ 0 w 45"/>
                <a:gd name="T51" fmla="*/ 29 h 5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5"/>
                <a:gd name="T79" fmla="*/ 0 h 55"/>
                <a:gd name="T80" fmla="*/ 45 w 45"/>
                <a:gd name="T81" fmla="*/ 55 h 5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5" h="55">
                  <a:moveTo>
                    <a:pt x="0" y="20"/>
                  </a:moveTo>
                  <a:lnTo>
                    <a:pt x="4" y="22"/>
                  </a:lnTo>
                  <a:lnTo>
                    <a:pt x="6" y="32"/>
                  </a:lnTo>
                  <a:lnTo>
                    <a:pt x="16" y="26"/>
                  </a:lnTo>
                  <a:lnTo>
                    <a:pt x="14" y="20"/>
                  </a:lnTo>
                  <a:lnTo>
                    <a:pt x="22" y="24"/>
                  </a:lnTo>
                  <a:lnTo>
                    <a:pt x="22" y="34"/>
                  </a:lnTo>
                  <a:lnTo>
                    <a:pt x="24" y="48"/>
                  </a:lnTo>
                  <a:lnTo>
                    <a:pt x="30" y="52"/>
                  </a:lnTo>
                  <a:lnTo>
                    <a:pt x="32" y="42"/>
                  </a:lnTo>
                  <a:lnTo>
                    <a:pt x="36" y="54"/>
                  </a:lnTo>
                  <a:lnTo>
                    <a:pt x="42" y="48"/>
                  </a:lnTo>
                  <a:lnTo>
                    <a:pt x="38" y="42"/>
                  </a:lnTo>
                  <a:lnTo>
                    <a:pt x="44" y="40"/>
                  </a:lnTo>
                  <a:lnTo>
                    <a:pt x="42" y="24"/>
                  </a:lnTo>
                  <a:lnTo>
                    <a:pt x="40" y="20"/>
                  </a:lnTo>
                  <a:lnTo>
                    <a:pt x="42" y="14"/>
                  </a:lnTo>
                  <a:lnTo>
                    <a:pt x="34" y="6"/>
                  </a:lnTo>
                  <a:lnTo>
                    <a:pt x="32" y="8"/>
                  </a:lnTo>
                  <a:lnTo>
                    <a:pt x="32" y="2"/>
                  </a:lnTo>
                  <a:lnTo>
                    <a:pt x="30" y="0"/>
                  </a:lnTo>
                  <a:lnTo>
                    <a:pt x="26" y="6"/>
                  </a:lnTo>
                  <a:lnTo>
                    <a:pt x="12" y="4"/>
                  </a:lnTo>
                  <a:lnTo>
                    <a:pt x="8" y="4"/>
                  </a:lnTo>
                  <a:lnTo>
                    <a:pt x="8" y="12"/>
                  </a:lnTo>
                  <a:lnTo>
                    <a:pt x="0" y="20"/>
                  </a:lnTo>
                </a:path>
              </a:pathLst>
            </a:custGeom>
            <a:solidFill>
              <a:schemeClr val="hlink"/>
            </a:solidFill>
            <a:ln w="12700" cap="rnd">
              <a:solidFill>
                <a:schemeClr val="bg1"/>
              </a:solidFill>
              <a:round/>
              <a:headEnd/>
              <a:tailEnd/>
            </a:ln>
          </p:spPr>
          <p:txBody>
            <a:bodyPr/>
            <a:lstStyle/>
            <a:p>
              <a:endParaRPr lang="en-US"/>
            </a:p>
          </p:txBody>
        </p:sp>
        <p:grpSp>
          <p:nvGrpSpPr>
            <p:cNvPr id="11" name="Group 575"/>
            <p:cNvGrpSpPr>
              <a:grpSpLocks/>
            </p:cNvGrpSpPr>
            <p:nvPr/>
          </p:nvGrpSpPr>
          <p:grpSpPr bwMode="auto">
            <a:xfrm>
              <a:off x="4569" y="1996"/>
              <a:ext cx="130" cy="231"/>
              <a:chOff x="4708" y="1806"/>
              <a:chExt cx="130" cy="231"/>
            </a:xfrm>
          </p:grpSpPr>
          <p:sp>
            <p:nvSpPr>
              <p:cNvPr id="13656" name="Freeform 576"/>
              <p:cNvSpPr>
                <a:spLocks/>
              </p:cNvSpPr>
              <p:nvPr/>
            </p:nvSpPr>
            <p:spPr bwMode="ltGray">
              <a:xfrm>
                <a:off x="4735" y="1989"/>
                <a:ext cx="35" cy="48"/>
              </a:xfrm>
              <a:custGeom>
                <a:avLst/>
                <a:gdLst>
                  <a:gd name="T0" fmla="*/ 34 w 35"/>
                  <a:gd name="T1" fmla="*/ 17 h 43"/>
                  <a:gd name="T2" fmla="*/ 30 w 35"/>
                  <a:gd name="T3" fmla="*/ 11 h 43"/>
                  <a:gd name="T4" fmla="*/ 30 w 35"/>
                  <a:gd name="T5" fmla="*/ 0 h 43"/>
                  <a:gd name="T6" fmla="*/ 26 w 35"/>
                  <a:gd name="T7" fmla="*/ 9 h 43"/>
                  <a:gd name="T8" fmla="*/ 22 w 35"/>
                  <a:gd name="T9" fmla="*/ 4 h 43"/>
                  <a:gd name="T10" fmla="*/ 20 w 35"/>
                  <a:gd name="T11" fmla="*/ 4 h 43"/>
                  <a:gd name="T12" fmla="*/ 20 w 35"/>
                  <a:gd name="T13" fmla="*/ 11 h 43"/>
                  <a:gd name="T14" fmla="*/ 14 w 35"/>
                  <a:gd name="T15" fmla="*/ 17 h 43"/>
                  <a:gd name="T16" fmla="*/ 16 w 35"/>
                  <a:gd name="T17" fmla="*/ 20 h 43"/>
                  <a:gd name="T18" fmla="*/ 10 w 35"/>
                  <a:gd name="T19" fmla="*/ 28 h 43"/>
                  <a:gd name="T20" fmla="*/ 8 w 35"/>
                  <a:gd name="T21" fmla="*/ 25 h 43"/>
                  <a:gd name="T22" fmla="*/ 6 w 35"/>
                  <a:gd name="T23" fmla="*/ 36 h 43"/>
                  <a:gd name="T24" fmla="*/ 0 w 35"/>
                  <a:gd name="T25" fmla="*/ 47 h 43"/>
                  <a:gd name="T26" fmla="*/ 6 w 35"/>
                  <a:gd name="T27" fmla="*/ 47 h 43"/>
                  <a:gd name="T28" fmla="*/ 8 w 35"/>
                  <a:gd name="T29" fmla="*/ 58 h 43"/>
                  <a:gd name="T30" fmla="*/ 20 w 35"/>
                  <a:gd name="T31" fmla="*/ 58 h 43"/>
                  <a:gd name="T32" fmla="*/ 18 w 35"/>
                  <a:gd name="T33" fmla="*/ 41 h 43"/>
                  <a:gd name="T34" fmla="*/ 24 w 35"/>
                  <a:gd name="T35" fmla="*/ 28 h 43"/>
                  <a:gd name="T36" fmla="*/ 28 w 35"/>
                  <a:gd name="T37" fmla="*/ 36 h 43"/>
                  <a:gd name="T38" fmla="*/ 30 w 35"/>
                  <a:gd name="T39" fmla="*/ 22 h 43"/>
                  <a:gd name="T40" fmla="*/ 34 w 35"/>
                  <a:gd name="T41" fmla="*/ 17 h 4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5"/>
                  <a:gd name="T64" fmla="*/ 0 h 43"/>
                  <a:gd name="T65" fmla="*/ 35 w 35"/>
                  <a:gd name="T66" fmla="*/ 43 h 4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5" h="43">
                    <a:moveTo>
                      <a:pt x="34" y="12"/>
                    </a:moveTo>
                    <a:lnTo>
                      <a:pt x="30" y="8"/>
                    </a:lnTo>
                    <a:lnTo>
                      <a:pt x="30" y="0"/>
                    </a:lnTo>
                    <a:lnTo>
                      <a:pt x="26" y="6"/>
                    </a:lnTo>
                    <a:lnTo>
                      <a:pt x="22" y="4"/>
                    </a:lnTo>
                    <a:lnTo>
                      <a:pt x="20" y="4"/>
                    </a:lnTo>
                    <a:lnTo>
                      <a:pt x="20" y="8"/>
                    </a:lnTo>
                    <a:lnTo>
                      <a:pt x="14" y="12"/>
                    </a:lnTo>
                    <a:lnTo>
                      <a:pt x="16" y="14"/>
                    </a:lnTo>
                    <a:lnTo>
                      <a:pt x="10" y="20"/>
                    </a:lnTo>
                    <a:lnTo>
                      <a:pt x="8" y="18"/>
                    </a:lnTo>
                    <a:lnTo>
                      <a:pt x="6" y="26"/>
                    </a:lnTo>
                    <a:lnTo>
                      <a:pt x="0" y="34"/>
                    </a:lnTo>
                    <a:lnTo>
                      <a:pt x="6" y="34"/>
                    </a:lnTo>
                    <a:lnTo>
                      <a:pt x="8" y="42"/>
                    </a:lnTo>
                    <a:lnTo>
                      <a:pt x="20" y="42"/>
                    </a:lnTo>
                    <a:lnTo>
                      <a:pt x="18" y="30"/>
                    </a:lnTo>
                    <a:lnTo>
                      <a:pt x="24" y="20"/>
                    </a:lnTo>
                    <a:lnTo>
                      <a:pt x="28" y="26"/>
                    </a:lnTo>
                    <a:lnTo>
                      <a:pt x="30" y="16"/>
                    </a:lnTo>
                    <a:lnTo>
                      <a:pt x="34" y="12"/>
                    </a:lnTo>
                  </a:path>
                </a:pathLst>
              </a:custGeom>
              <a:solidFill>
                <a:schemeClr val="hlink"/>
              </a:solidFill>
              <a:ln w="12700" cap="rnd">
                <a:solidFill>
                  <a:schemeClr val="bg1"/>
                </a:solidFill>
                <a:round/>
                <a:headEnd/>
                <a:tailEnd/>
              </a:ln>
            </p:spPr>
            <p:txBody>
              <a:bodyPr/>
              <a:lstStyle/>
              <a:p>
                <a:endParaRPr lang="en-US"/>
              </a:p>
            </p:txBody>
          </p:sp>
          <p:sp>
            <p:nvSpPr>
              <p:cNvPr id="13657" name="Freeform 577"/>
              <p:cNvSpPr>
                <a:spLocks/>
              </p:cNvSpPr>
              <p:nvPr/>
            </p:nvSpPr>
            <p:spPr bwMode="ltGray">
              <a:xfrm>
                <a:off x="4708" y="1806"/>
                <a:ext cx="130" cy="218"/>
              </a:xfrm>
              <a:custGeom>
                <a:avLst/>
                <a:gdLst>
                  <a:gd name="T0" fmla="*/ 4 w 131"/>
                  <a:gd name="T1" fmla="*/ 272 h 195"/>
                  <a:gd name="T2" fmla="*/ 20 w 131"/>
                  <a:gd name="T3" fmla="*/ 263 h 195"/>
                  <a:gd name="T4" fmla="*/ 30 w 131"/>
                  <a:gd name="T5" fmla="*/ 248 h 195"/>
                  <a:gd name="T6" fmla="*/ 58 w 131"/>
                  <a:gd name="T7" fmla="*/ 218 h 195"/>
                  <a:gd name="T8" fmla="*/ 62 w 131"/>
                  <a:gd name="T9" fmla="*/ 221 h 195"/>
                  <a:gd name="T10" fmla="*/ 69 w 131"/>
                  <a:gd name="T11" fmla="*/ 244 h 195"/>
                  <a:gd name="T12" fmla="*/ 77 w 131"/>
                  <a:gd name="T13" fmla="*/ 226 h 195"/>
                  <a:gd name="T14" fmla="*/ 87 w 131"/>
                  <a:gd name="T15" fmla="*/ 215 h 195"/>
                  <a:gd name="T16" fmla="*/ 73 w 131"/>
                  <a:gd name="T17" fmla="*/ 203 h 195"/>
                  <a:gd name="T18" fmla="*/ 79 w 131"/>
                  <a:gd name="T19" fmla="*/ 199 h 195"/>
                  <a:gd name="T20" fmla="*/ 87 w 131"/>
                  <a:gd name="T21" fmla="*/ 201 h 195"/>
                  <a:gd name="T22" fmla="*/ 109 w 131"/>
                  <a:gd name="T23" fmla="*/ 181 h 195"/>
                  <a:gd name="T24" fmla="*/ 119 w 131"/>
                  <a:gd name="T25" fmla="*/ 157 h 195"/>
                  <a:gd name="T26" fmla="*/ 125 w 131"/>
                  <a:gd name="T27" fmla="*/ 145 h 195"/>
                  <a:gd name="T28" fmla="*/ 121 w 131"/>
                  <a:gd name="T29" fmla="*/ 120 h 195"/>
                  <a:gd name="T30" fmla="*/ 103 w 131"/>
                  <a:gd name="T31" fmla="*/ 84 h 195"/>
                  <a:gd name="T32" fmla="*/ 105 w 131"/>
                  <a:gd name="T33" fmla="*/ 47 h 195"/>
                  <a:gd name="T34" fmla="*/ 91 w 131"/>
                  <a:gd name="T35" fmla="*/ 17 h 195"/>
                  <a:gd name="T36" fmla="*/ 75 w 131"/>
                  <a:gd name="T37" fmla="*/ 4 h 195"/>
                  <a:gd name="T38" fmla="*/ 65 w 131"/>
                  <a:gd name="T39" fmla="*/ 2 h 195"/>
                  <a:gd name="T40" fmla="*/ 71 w 131"/>
                  <a:gd name="T41" fmla="*/ 4 h 195"/>
                  <a:gd name="T42" fmla="*/ 71 w 131"/>
                  <a:gd name="T43" fmla="*/ 20 h 195"/>
                  <a:gd name="T44" fmla="*/ 65 w 131"/>
                  <a:gd name="T45" fmla="*/ 25 h 195"/>
                  <a:gd name="T46" fmla="*/ 65 w 131"/>
                  <a:gd name="T47" fmla="*/ 36 h 195"/>
                  <a:gd name="T48" fmla="*/ 73 w 131"/>
                  <a:gd name="T49" fmla="*/ 50 h 195"/>
                  <a:gd name="T50" fmla="*/ 81 w 131"/>
                  <a:gd name="T51" fmla="*/ 97 h 195"/>
                  <a:gd name="T52" fmla="*/ 67 w 131"/>
                  <a:gd name="T53" fmla="*/ 149 h 195"/>
                  <a:gd name="T54" fmla="*/ 69 w 131"/>
                  <a:gd name="T55" fmla="*/ 111 h 195"/>
                  <a:gd name="T56" fmla="*/ 58 w 131"/>
                  <a:gd name="T57" fmla="*/ 138 h 195"/>
                  <a:gd name="T58" fmla="*/ 62 w 131"/>
                  <a:gd name="T59" fmla="*/ 165 h 195"/>
                  <a:gd name="T60" fmla="*/ 42 w 131"/>
                  <a:gd name="T61" fmla="*/ 199 h 195"/>
                  <a:gd name="T62" fmla="*/ 28 w 131"/>
                  <a:gd name="T63" fmla="*/ 201 h 195"/>
                  <a:gd name="T64" fmla="*/ 14 w 131"/>
                  <a:gd name="T65" fmla="*/ 240 h 1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95"/>
                  <a:gd name="T101" fmla="*/ 131 w 131"/>
                  <a:gd name="T102" fmla="*/ 195 h 19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95">
                    <a:moveTo>
                      <a:pt x="0" y="190"/>
                    </a:moveTo>
                    <a:lnTo>
                      <a:pt x="4" y="194"/>
                    </a:lnTo>
                    <a:lnTo>
                      <a:pt x="14" y="188"/>
                    </a:lnTo>
                    <a:lnTo>
                      <a:pt x="20" y="188"/>
                    </a:lnTo>
                    <a:lnTo>
                      <a:pt x="22" y="180"/>
                    </a:lnTo>
                    <a:lnTo>
                      <a:pt x="30" y="178"/>
                    </a:lnTo>
                    <a:lnTo>
                      <a:pt x="46" y="164"/>
                    </a:lnTo>
                    <a:lnTo>
                      <a:pt x="58" y="156"/>
                    </a:lnTo>
                    <a:lnTo>
                      <a:pt x="66" y="150"/>
                    </a:lnTo>
                    <a:lnTo>
                      <a:pt x="62" y="158"/>
                    </a:lnTo>
                    <a:lnTo>
                      <a:pt x="66" y="170"/>
                    </a:lnTo>
                    <a:lnTo>
                      <a:pt x="72" y="174"/>
                    </a:lnTo>
                    <a:lnTo>
                      <a:pt x="80" y="170"/>
                    </a:lnTo>
                    <a:lnTo>
                      <a:pt x="80" y="162"/>
                    </a:lnTo>
                    <a:lnTo>
                      <a:pt x="84" y="158"/>
                    </a:lnTo>
                    <a:lnTo>
                      <a:pt x="90" y="154"/>
                    </a:lnTo>
                    <a:lnTo>
                      <a:pt x="92" y="146"/>
                    </a:lnTo>
                    <a:lnTo>
                      <a:pt x="76" y="146"/>
                    </a:lnTo>
                    <a:lnTo>
                      <a:pt x="80" y="132"/>
                    </a:lnTo>
                    <a:lnTo>
                      <a:pt x="82" y="142"/>
                    </a:lnTo>
                    <a:lnTo>
                      <a:pt x="86" y="140"/>
                    </a:lnTo>
                    <a:lnTo>
                      <a:pt x="90" y="144"/>
                    </a:lnTo>
                    <a:lnTo>
                      <a:pt x="106" y="138"/>
                    </a:lnTo>
                    <a:lnTo>
                      <a:pt x="112" y="130"/>
                    </a:lnTo>
                    <a:lnTo>
                      <a:pt x="114" y="122"/>
                    </a:lnTo>
                    <a:lnTo>
                      <a:pt x="122" y="112"/>
                    </a:lnTo>
                    <a:lnTo>
                      <a:pt x="128" y="118"/>
                    </a:lnTo>
                    <a:lnTo>
                      <a:pt x="128" y="104"/>
                    </a:lnTo>
                    <a:lnTo>
                      <a:pt x="130" y="90"/>
                    </a:lnTo>
                    <a:lnTo>
                      <a:pt x="124" y="86"/>
                    </a:lnTo>
                    <a:lnTo>
                      <a:pt x="118" y="68"/>
                    </a:lnTo>
                    <a:lnTo>
                      <a:pt x="106" y="60"/>
                    </a:lnTo>
                    <a:lnTo>
                      <a:pt x="110" y="50"/>
                    </a:lnTo>
                    <a:lnTo>
                      <a:pt x="108" y="34"/>
                    </a:lnTo>
                    <a:lnTo>
                      <a:pt x="100" y="20"/>
                    </a:lnTo>
                    <a:lnTo>
                      <a:pt x="94" y="12"/>
                    </a:lnTo>
                    <a:lnTo>
                      <a:pt x="86" y="10"/>
                    </a:lnTo>
                    <a:lnTo>
                      <a:pt x="78" y="4"/>
                    </a:lnTo>
                    <a:lnTo>
                      <a:pt x="76" y="0"/>
                    </a:lnTo>
                    <a:lnTo>
                      <a:pt x="66" y="2"/>
                    </a:lnTo>
                    <a:lnTo>
                      <a:pt x="70" y="6"/>
                    </a:lnTo>
                    <a:lnTo>
                      <a:pt x="74" y="4"/>
                    </a:lnTo>
                    <a:lnTo>
                      <a:pt x="76" y="12"/>
                    </a:lnTo>
                    <a:lnTo>
                      <a:pt x="74" y="14"/>
                    </a:lnTo>
                    <a:lnTo>
                      <a:pt x="64" y="12"/>
                    </a:lnTo>
                    <a:lnTo>
                      <a:pt x="66" y="18"/>
                    </a:lnTo>
                    <a:lnTo>
                      <a:pt x="64" y="26"/>
                    </a:lnTo>
                    <a:lnTo>
                      <a:pt x="68" y="26"/>
                    </a:lnTo>
                    <a:lnTo>
                      <a:pt x="70" y="38"/>
                    </a:lnTo>
                    <a:lnTo>
                      <a:pt x="76" y="36"/>
                    </a:lnTo>
                    <a:lnTo>
                      <a:pt x="82" y="48"/>
                    </a:lnTo>
                    <a:lnTo>
                      <a:pt x="84" y="70"/>
                    </a:lnTo>
                    <a:lnTo>
                      <a:pt x="82" y="88"/>
                    </a:lnTo>
                    <a:lnTo>
                      <a:pt x="70" y="106"/>
                    </a:lnTo>
                    <a:lnTo>
                      <a:pt x="64" y="98"/>
                    </a:lnTo>
                    <a:lnTo>
                      <a:pt x="72" y="80"/>
                    </a:lnTo>
                    <a:lnTo>
                      <a:pt x="60" y="92"/>
                    </a:lnTo>
                    <a:lnTo>
                      <a:pt x="58" y="98"/>
                    </a:lnTo>
                    <a:lnTo>
                      <a:pt x="62" y="102"/>
                    </a:lnTo>
                    <a:lnTo>
                      <a:pt x="62" y="118"/>
                    </a:lnTo>
                    <a:lnTo>
                      <a:pt x="60" y="134"/>
                    </a:lnTo>
                    <a:lnTo>
                      <a:pt x="42" y="142"/>
                    </a:lnTo>
                    <a:lnTo>
                      <a:pt x="32" y="148"/>
                    </a:lnTo>
                    <a:lnTo>
                      <a:pt x="28" y="144"/>
                    </a:lnTo>
                    <a:lnTo>
                      <a:pt x="18" y="158"/>
                    </a:lnTo>
                    <a:lnTo>
                      <a:pt x="14" y="172"/>
                    </a:lnTo>
                    <a:lnTo>
                      <a:pt x="0" y="190"/>
                    </a:lnTo>
                  </a:path>
                </a:pathLst>
              </a:custGeom>
              <a:solidFill>
                <a:schemeClr val="hlink"/>
              </a:solidFill>
              <a:ln w="12700" cap="rnd">
                <a:solidFill>
                  <a:schemeClr val="bg1"/>
                </a:solidFill>
                <a:round/>
                <a:headEnd/>
                <a:tailEnd/>
              </a:ln>
            </p:spPr>
            <p:txBody>
              <a:bodyPr/>
              <a:lstStyle/>
              <a:p>
                <a:endParaRPr lang="en-US"/>
              </a:p>
            </p:txBody>
          </p:sp>
        </p:grpSp>
        <p:sp>
          <p:nvSpPr>
            <p:cNvPr id="13430" name="Freeform 578"/>
            <p:cNvSpPr>
              <a:spLocks/>
            </p:cNvSpPr>
            <p:nvPr/>
          </p:nvSpPr>
          <p:spPr bwMode="ltGray">
            <a:xfrm>
              <a:off x="4601" y="1915"/>
              <a:ext cx="70" cy="86"/>
            </a:xfrm>
            <a:custGeom>
              <a:avLst/>
              <a:gdLst>
                <a:gd name="T0" fmla="*/ 28 w 71"/>
                <a:gd name="T1" fmla="*/ 106 h 77"/>
                <a:gd name="T2" fmla="*/ 30 w 71"/>
                <a:gd name="T3" fmla="*/ 95 h 77"/>
                <a:gd name="T4" fmla="*/ 35 w 71"/>
                <a:gd name="T5" fmla="*/ 93 h 77"/>
                <a:gd name="T6" fmla="*/ 30 w 71"/>
                <a:gd name="T7" fmla="*/ 84 h 77"/>
                <a:gd name="T8" fmla="*/ 22 w 71"/>
                <a:gd name="T9" fmla="*/ 88 h 77"/>
                <a:gd name="T10" fmla="*/ 20 w 71"/>
                <a:gd name="T11" fmla="*/ 78 h 77"/>
                <a:gd name="T12" fmla="*/ 28 w 71"/>
                <a:gd name="T13" fmla="*/ 82 h 77"/>
                <a:gd name="T14" fmla="*/ 39 w 71"/>
                <a:gd name="T15" fmla="*/ 73 h 77"/>
                <a:gd name="T16" fmla="*/ 59 w 71"/>
                <a:gd name="T17" fmla="*/ 70 h 77"/>
                <a:gd name="T18" fmla="*/ 57 w 71"/>
                <a:gd name="T19" fmla="*/ 67 h 77"/>
                <a:gd name="T20" fmla="*/ 55 w 71"/>
                <a:gd name="T21" fmla="*/ 42 h 77"/>
                <a:gd name="T22" fmla="*/ 63 w 71"/>
                <a:gd name="T23" fmla="*/ 36 h 77"/>
                <a:gd name="T24" fmla="*/ 65 w 71"/>
                <a:gd name="T25" fmla="*/ 22 h 77"/>
                <a:gd name="T26" fmla="*/ 67 w 71"/>
                <a:gd name="T27" fmla="*/ 9 h 77"/>
                <a:gd name="T28" fmla="*/ 59 w 71"/>
                <a:gd name="T29" fmla="*/ 17 h 77"/>
                <a:gd name="T30" fmla="*/ 49 w 71"/>
                <a:gd name="T31" fmla="*/ 0 h 77"/>
                <a:gd name="T32" fmla="*/ 49 w 71"/>
                <a:gd name="T33" fmla="*/ 17 h 77"/>
                <a:gd name="T34" fmla="*/ 41 w 71"/>
                <a:gd name="T35" fmla="*/ 17 h 77"/>
                <a:gd name="T36" fmla="*/ 34 w 71"/>
                <a:gd name="T37" fmla="*/ 22 h 77"/>
                <a:gd name="T38" fmla="*/ 18 w 71"/>
                <a:gd name="T39" fmla="*/ 17 h 77"/>
                <a:gd name="T40" fmla="*/ 2 w 71"/>
                <a:gd name="T41" fmla="*/ 11 h 77"/>
                <a:gd name="T42" fmla="*/ 0 w 71"/>
                <a:gd name="T43" fmla="*/ 20 h 77"/>
                <a:gd name="T44" fmla="*/ 2 w 71"/>
                <a:gd name="T45" fmla="*/ 20 h 77"/>
                <a:gd name="T46" fmla="*/ 10 w 71"/>
                <a:gd name="T47" fmla="*/ 31 h 77"/>
                <a:gd name="T48" fmla="*/ 18 w 71"/>
                <a:gd name="T49" fmla="*/ 52 h 77"/>
                <a:gd name="T50" fmla="*/ 18 w 71"/>
                <a:gd name="T51" fmla="*/ 64 h 77"/>
                <a:gd name="T52" fmla="*/ 4 w 71"/>
                <a:gd name="T53" fmla="*/ 70 h 77"/>
                <a:gd name="T54" fmla="*/ 8 w 71"/>
                <a:gd name="T55" fmla="*/ 78 h 77"/>
                <a:gd name="T56" fmla="*/ 12 w 71"/>
                <a:gd name="T57" fmla="*/ 95 h 77"/>
                <a:gd name="T58" fmla="*/ 20 w 71"/>
                <a:gd name="T59" fmla="*/ 104 h 77"/>
                <a:gd name="T60" fmla="*/ 26 w 71"/>
                <a:gd name="T61" fmla="*/ 99 h 77"/>
                <a:gd name="T62" fmla="*/ 28 w 71"/>
                <a:gd name="T63" fmla="*/ 106 h 7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1"/>
                <a:gd name="T97" fmla="*/ 0 h 77"/>
                <a:gd name="T98" fmla="*/ 71 w 71"/>
                <a:gd name="T99" fmla="*/ 77 h 7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1" h="77">
                  <a:moveTo>
                    <a:pt x="28" y="76"/>
                  </a:moveTo>
                  <a:lnTo>
                    <a:pt x="30" y="68"/>
                  </a:lnTo>
                  <a:lnTo>
                    <a:pt x="38" y="66"/>
                  </a:lnTo>
                  <a:lnTo>
                    <a:pt x="30" y="60"/>
                  </a:lnTo>
                  <a:lnTo>
                    <a:pt x="22" y="64"/>
                  </a:lnTo>
                  <a:lnTo>
                    <a:pt x="20" y="56"/>
                  </a:lnTo>
                  <a:lnTo>
                    <a:pt x="28" y="58"/>
                  </a:lnTo>
                  <a:lnTo>
                    <a:pt x="42" y="52"/>
                  </a:lnTo>
                  <a:lnTo>
                    <a:pt x="62" y="50"/>
                  </a:lnTo>
                  <a:lnTo>
                    <a:pt x="60" y="48"/>
                  </a:lnTo>
                  <a:lnTo>
                    <a:pt x="58" y="30"/>
                  </a:lnTo>
                  <a:lnTo>
                    <a:pt x="66" y="26"/>
                  </a:lnTo>
                  <a:lnTo>
                    <a:pt x="68" y="16"/>
                  </a:lnTo>
                  <a:lnTo>
                    <a:pt x="70" y="6"/>
                  </a:lnTo>
                  <a:lnTo>
                    <a:pt x="62" y="12"/>
                  </a:lnTo>
                  <a:lnTo>
                    <a:pt x="52" y="0"/>
                  </a:lnTo>
                  <a:lnTo>
                    <a:pt x="52" y="12"/>
                  </a:lnTo>
                  <a:lnTo>
                    <a:pt x="44" y="12"/>
                  </a:lnTo>
                  <a:lnTo>
                    <a:pt x="34" y="16"/>
                  </a:lnTo>
                  <a:lnTo>
                    <a:pt x="18" y="12"/>
                  </a:lnTo>
                  <a:lnTo>
                    <a:pt x="2" y="8"/>
                  </a:lnTo>
                  <a:lnTo>
                    <a:pt x="0" y="14"/>
                  </a:lnTo>
                  <a:lnTo>
                    <a:pt x="2" y="14"/>
                  </a:lnTo>
                  <a:lnTo>
                    <a:pt x="10" y="22"/>
                  </a:lnTo>
                  <a:lnTo>
                    <a:pt x="18" y="38"/>
                  </a:lnTo>
                  <a:lnTo>
                    <a:pt x="18" y="46"/>
                  </a:lnTo>
                  <a:lnTo>
                    <a:pt x="4" y="50"/>
                  </a:lnTo>
                  <a:lnTo>
                    <a:pt x="8" y="56"/>
                  </a:lnTo>
                  <a:lnTo>
                    <a:pt x="12" y="68"/>
                  </a:lnTo>
                  <a:lnTo>
                    <a:pt x="20" y="74"/>
                  </a:lnTo>
                  <a:lnTo>
                    <a:pt x="26" y="72"/>
                  </a:lnTo>
                  <a:lnTo>
                    <a:pt x="28" y="76"/>
                  </a:lnTo>
                </a:path>
              </a:pathLst>
            </a:custGeom>
            <a:solidFill>
              <a:schemeClr val="hlink"/>
            </a:solidFill>
            <a:ln w="12700" cap="rnd">
              <a:solidFill>
                <a:schemeClr val="bg1"/>
              </a:solidFill>
              <a:round/>
              <a:headEnd/>
              <a:tailEnd/>
            </a:ln>
          </p:spPr>
          <p:txBody>
            <a:bodyPr/>
            <a:lstStyle/>
            <a:p>
              <a:endParaRPr lang="en-US"/>
            </a:p>
          </p:txBody>
        </p:sp>
        <p:sp>
          <p:nvSpPr>
            <p:cNvPr id="13431" name="Freeform 579"/>
            <p:cNvSpPr>
              <a:spLocks/>
            </p:cNvSpPr>
            <p:nvPr/>
          </p:nvSpPr>
          <p:spPr bwMode="ltGray">
            <a:xfrm>
              <a:off x="4173" y="3020"/>
              <a:ext cx="19" cy="17"/>
            </a:xfrm>
            <a:custGeom>
              <a:avLst/>
              <a:gdLst>
                <a:gd name="T0" fmla="*/ 16 w 19"/>
                <a:gd name="T1" fmla="*/ 0 h 15"/>
                <a:gd name="T2" fmla="*/ 4 w 19"/>
                <a:gd name="T3" fmla="*/ 9 h 15"/>
                <a:gd name="T4" fmla="*/ 0 w 19"/>
                <a:gd name="T5" fmla="*/ 18 h 15"/>
                <a:gd name="T6" fmla="*/ 8 w 19"/>
                <a:gd name="T7" fmla="*/ 20 h 15"/>
                <a:gd name="T8" fmla="*/ 18 w 19"/>
                <a:gd name="T9" fmla="*/ 18 h 15"/>
                <a:gd name="T10" fmla="*/ 16 w 19"/>
                <a:gd name="T11" fmla="*/ 0 h 15"/>
                <a:gd name="T12" fmla="*/ 0 60000 65536"/>
                <a:gd name="T13" fmla="*/ 0 60000 65536"/>
                <a:gd name="T14" fmla="*/ 0 60000 65536"/>
                <a:gd name="T15" fmla="*/ 0 60000 65536"/>
                <a:gd name="T16" fmla="*/ 0 60000 65536"/>
                <a:gd name="T17" fmla="*/ 0 60000 65536"/>
                <a:gd name="T18" fmla="*/ 0 w 19"/>
                <a:gd name="T19" fmla="*/ 0 h 15"/>
                <a:gd name="T20" fmla="*/ 19 w 19"/>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9" h="15">
                  <a:moveTo>
                    <a:pt x="16" y="0"/>
                  </a:moveTo>
                  <a:lnTo>
                    <a:pt x="4" y="6"/>
                  </a:lnTo>
                  <a:lnTo>
                    <a:pt x="0" y="12"/>
                  </a:lnTo>
                  <a:lnTo>
                    <a:pt x="8" y="14"/>
                  </a:lnTo>
                  <a:lnTo>
                    <a:pt x="18" y="12"/>
                  </a:lnTo>
                  <a:lnTo>
                    <a:pt x="16" y="0"/>
                  </a:lnTo>
                </a:path>
              </a:pathLst>
            </a:custGeom>
            <a:solidFill>
              <a:schemeClr val="hlink"/>
            </a:solidFill>
            <a:ln w="12700" cap="rnd">
              <a:solidFill>
                <a:schemeClr val="bg1"/>
              </a:solidFill>
              <a:round/>
              <a:headEnd/>
              <a:tailEnd/>
            </a:ln>
          </p:spPr>
          <p:txBody>
            <a:bodyPr/>
            <a:lstStyle/>
            <a:p>
              <a:endParaRPr lang="en-US"/>
            </a:p>
          </p:txBody>
        </p:sp>
        <p:sp>
          <p:nvSpPr>
            <p:cNvPr id="13432" name="Freeform 580"/>
            <p:cNvSpPr>
              <a:spLocks/>
            </p:cNvSpPr>
            <p:nvPr/>
          </p:nvSpPr>
          <p:spPr bwMode="ltGray">
            <a:xfrm>
              <a:off x="4406" y="3186"/>
              <a:ext cx="600" cy="520"/>
            </a:xfrm>
            <a:custGeom>
              <a:avLst/>
              <a:gdLst>
                <a:gd name="T0" fmla="*/ 135 w 603"/>
                <a:gd name="T1" fmla="*/ 181 h 465"/>
                <a:gd name="T2" fmla="*/ 151 w 603"/>
                <a:gd name="T3" fmla="*/ 134 h 465"/>
                <a:gd name="T4" fmla="*/ 177 w 603"/>
                <a:gd name="T5" fmla="*/ 105 h 465"/>
                <a:gd name="T6" fmla="*/ 220 w 603"/>
                <a:gd name="T7" fmla="*/ 123 h 465"/>
                <a:gd name="T8" fmla="*/ 226 w 603"/>
                <a:gd name="T9" fmla="*/ 69 h 465"/>
                <a:gd name="T10" fmla="*/ 265 w 603"/>
                <a:gd name="T11" fmla="*/ 39 h 465"/>
                <a:gd name="T12" fmla="*/ 314 w 603"/>
                <a:gd name="T13" fmla="*/ 31 h 465"/>
                <a:gd name="T14" fmla="*/ 322 w 603"/>
                <a:gd name="T15" fmla="*/ 66 h 465"/>
                <a:gd name="T16" fmla="*/ 339 w 603"/>
                <a:gd name="T17" fmla="*/ 121 h 465"/>
                <a:gd name="T18" fmla="*/ 385 w 603"/>
                <a:gd name="T19" fmla="*/ 157 h 465"/>
                <a:gd name="T20" fmla="*/ 410 w 603"/>
                <a:gd name="T21" fmla="*/ 121 h 465"/>
                <a:gd name="T22" fmla="*/ 410 w 603"/>
                <a:gd name="T23" fmla="*/ 39 h 465"/>
                <a:gd name="T24" fmla="*/ 426 w 603"/>
                <a:gd name="T25" fmla="*/ 4 h 465"/>
                <a:gd name="T26" fmla="*/ 446 w 603"/>
                <a:gd name="T27" fmla="*/ 83 h 465"/>
                <a:gd name="T28" fmla="*/ 482 w 603"/>
                <a:gd name="T29" fmla="*/ 105 h 465"/>
                <a:gd name="T30" fmla="*/ 485 w 603"/>
                <a:gd name="T31" fmla="*/ 168 h 465"/>
                <a:gd name="T32" fmla="*/ 522 w 603"/>
                <a:gd name="T33" fmla="*/ 220 h 465"/>
                <a:gd name="T34" fmla="*/ 534 w 603"/>
                <a:gd name="T35" fmla="*/ 264 h 465"/>
                <a:gd name="T36" fmla="*/ 587 w 603"/>
                <a:gd name="T37" fmla="*/ 350 h 465"/>
                <a:gd name="T38" fmla="*/ 589 w 603"/>
                <a:gd name="T39" fmla="*/ 437 h 465"/>
                <a:gd name="T40" fmla="*/ 555 w 603"/>
                <a:gd name="T41" fmla="*/ 528 h 465"/>
                <a:gd name="T42" fmla="*/ 536 w 603"/>
                <a:gd name="T43" fmla="*/ 586 h 465"/>
                <a:gd name="T44" fmla="*/ 485 w 603"/>
                <a:gd name="T45" fmla="*/ 646 h 465"/>
                <a:gd name="T46" fmla="*/ 458 w 603"/>
                <a:gd name="T47" fmla="*/ 628 h 465"/>
                <a:gd name="T48" fmla="*/ 424 w 603"/>
                <a:gd name="T49" fmla="*/ 626 h 465"/>
                <a:gd name="T50" fmla="*/ 399 w 603"/>
                <a:gd name="T51" fmla="*/ 586 h 465"/>
                <a:gd name="T52" fmla="*/ 379 w 603"/>
                <a:gd name="T53" fmla="*/ 536 h 465"/>
                <a:gd name="T54" fmla="*/ 369 w 603"/>
                <a:gd name="T55" fmla="*/ 520 h 465"/>
                <a:gd name="T56" fmla="*/ 345 w 603"/>
                <a:gd name="T57" fmla="*/ 556 h 465"/>
                <a:gd name="T58" fmla="*/ 314 w 603"/>
                <a:gd name="T59" fmla="*/ 498 h 465"/>
                <a:gd name="T60" fmla="*/ 283 w 603"/>
                <a:gd name="T61" fmla="*/ 498 h 465"/>
                <a:gd name="T62" fmla="*/ 261 w 603"/>
                <a:gd name="T63" fmla="*/ 498 h 465"/>
                <a:gd name="T64" fmla="*/ 236 w 603"/>
                <a:gd name="T65" fmla="*/ 507 h 465"/>
                <a:gd name="T66" fmla="*/ 212 w 603"/>
                <a:gd name="T67" fmla="*/ 530 h 465"/>
                <a:gd name="T68" fmla="*/ 198 w 603"/>
                <a:gd name="T69" fmla="*/ 530 h 465"/>
                <a:gd name="T70" fmla="*/ 173 w 603"/>
                <a:gd name="T71" fmla="*/ 575 h 465"/>
                <a:gd name="T72" fmla="*/ 131 w 603"/>
                <a:gd name="T73" fmla="*/ 589 h 465"/>
                <a:gd name="T74" fmla="*/ 102 w 603"/>
                <a:gd name="T75" fmla="*/ 622 h 465"/>
                <a:gd name="T76" fmla="*/ 71 w 603"/>
                <a:gd name="T77" fmla="*/ 615 h 465"/>
                <a:gd name="T78" fmla="*/ 69 w 603"/>
                <a:gd name="T79" fmla="*/ 560 h 465"/>
                <a:gd name="T80" fmla="*/ 36 w 603"/>
                <a:gd name="T81" fmla="*/ 493 h 465"/>
                <a:gd name="T82" fmla="*/ 4 w 603"/>
                <a:gd name="T83" fmla="*/ 437 h 465"/>
                <a:gd name="T84" fmla="*/ 24 w 603"/>
                <a:gd name="T85" fmla="*/ 446 h 465"/>
                <a:gd name="T86" fmla="*/ 0 w 603"/>
                <a:gd name="T87" fmla="*/ 361 h 465"/>
                <a:gd name="T88" fmla="*/ 43 w 603"/>
                <a:gd name="T89" fmla="*/ 292 h 465"/>
                <a:gd name="T90" fmla="*/ 67 w 603"/>
                <a:gd name="T91" fmla="*/ 285 h 465"/>
                <a:gd name="T92" fmla="*/ 93 w 603"/>
                <a:gd name="T93" fmla="*/ 267 h 465"/>
                <a:gd name="T94" fmla="*/ 108 w 603"/>
                <a:gd name="T95" fmla="*/ 216 h 4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03"/>
                <a:gd name="T145" fmla="*/ 0 h 465"/>
                <a:gd name="T146" fmla="*/ 603 w 603"/>
                <a:gd name="T147" fmla="*/ 465 h 4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03" h="465">
                  <a:moveTo>
                    <a:pt x="120" y="124"/>
                  </a:moveTo>
                  <a:lnTo>
                    <a:pt x="134" y="145"/>
                  </a:lnTo>
                  <a:lnTo>
                    <a:pt x="138" y="130"/>
                  </a:lnTo>
                  <a:lnTo>
                    <a:pt x="132" y="124"/>
                  </a:lnTo>
                  <a:lnTo>
                    <a:pt x="146" y="112"/>
                  </a:lnTo>
                  <a:lnTo>
                    <a:pt x="154" y="96"/>
                  </a:lnTo>
                  <a:lnTo>
                    <a:pt x="162" y="87"/>
                  </a:lnTo>
                  <a:lnTo>
                    <a:pt x="172" y="77"/>
                  </a:lnTo>
                  <a:lnTo>
                    <a:pt x="180" y="75"/>
                  </a:lnTo>
                  <a:lnTo>
                    <a:pt x="201" y="87"/>
                  </a:lnTo>
                  <a:lnTo>
                    <a:pt x="211" y="85"/>
                  </a:lnTo>
                  <a:lnTo>
                    <a:pt x="223" y="88"/>
                  </a:lnTo>
                  <a:lnTo>
                    <a:pt x="219" y="77"/>
                  </a:lnTo>
                  <a:lnTo>
                    <a:pt x="233" y="63"/>
                  </a:lnTo>
                  <a:lnTo>
                    <a:pt x="229" y="49"/>
                  </a:lnTo>
                  <a:lnTo>
                    <a:pt x="251" y="35"/>
                  </a:lnTo>
                  <a:lnTo>
                    <a:pt x="263" y="39"/>
                  </a:lnTo>
                  <a:lnTo>
                    <a:pt x="268" y="28"/>
                  </a:lnTo>
                  <a:lnTo>
                    <a:pt x="268" y="20"/>
                  </a:lnTo>
                  <a:lnTo>
                    <a:pt x="296" y="28"/>
                  </a:lnTo>
                  <a:lnTo>
                    <a:pt x="320" y="22"/>
                  </a:lnTo>
                  <a:lnTo>
                    <a:pt x="330" y="28"/>
                  </a:lnTo>
                  <a:lnTo>
                    <a:pt x="338" y="29"/>
                  </a:lnTo>
                  <a:lnTo>
                    <a:pt x="328" y="47"/>
                  </a:lnTo>
                  <a:lnTo>
                    <a:pt x="328" y="55"/>
                  </a:lnTo>
                  <a:lnTo>
                    <a:pt x="320" y="73"/>
                  </a:lnTo>
                  <a:lnTo>
                    <a:pt x="345" y="87"/>
                  </a:lnTo>
                  <a:lnTo>
                    <a:pt x="379" y="104"/>
                  </a:lnTo>
                  <a:lnTo>
                    <a:pt x="391" y="94"/>
                  </a:lnTo>
                  <a:lnTo>
                    <a:pt x="391" y="112"/>
                  </a:lnTo>
                  <a:lnTo>
                    <a:pt x="403" y="114"/>
                  </a:lnTo>
                  <a:lnTo>
                    <a:pt x="407" y="106"/>
                  </a:lnTo>
                  <a:lnTo>
                    <a:pt x="416" y="87"/>
                  </a:lnTo>
                  <a:lnTo>
                    <a:pt x="418" y="65"/>
                  </a:lnTo>
                  <a:lnTo>
                    <a:pt x="414" y="47"/>
                  </a:lnTo>
                  <a:lnTo>
                    <a:pt x="416" y="28"/>
                  </a:lnTo>
                  <a:lnTo>
                    <a:pt x="418" y="16"/>
                  </a:lnTo>
                  <a:lnTo>
                    <a:pt x="422" y="0"/>
                  </a:lnTo>
                  <a:lnTo>
                    <a:pt x="432" y="4"/>
                  </a:lnTo>
                  <a:lnTo>
                    <a:pt x="444" y="29"/>
                  </a:lnTo>
                  <a:lnTo>
                    <a:pt x="448" y="51"/>
                  </a:lnTo>
                  <a:lnTo>
                    <a:pt x="452" y="59"/>
                  </a:lnTo>
                  <a:lnTo>
                    <a:pt x="460" y="51"/>
                  </a:lnTo>
                  <a:lnTo>
                    <a:pt x="480" y="67"/>
                  </a:lnTo>
                  <a:lnTo>
                    <a:pt x="488" y="75"/>
                  </a:lnTo>
                  <a:lnTo>
                    <a:pt x="478" y="81"/>
                  </a:lnTo>
                  <a:lnTo>
                    <a:pt x="489" y="96"/>
                  </a:lnTo>
                  <a:lnTo>
                    <a:pt x="491" y="120"/>
                  </a:lnTo>
                  <a:lnTo>
                    <a:pt x="497" y="140"/>
                  </a:lnTo>
                  <a:lnTo>
                    <a:pt x="507" y="142"/>
                  </a:lnTo>
                  <a:lnTo>
                    <a:pt x="531" y="157"/>
                  </a:lnTo>
                  <a:lnTo>
                    <a:pt x="539" y="169"/>
                  </a:lnTo>
                  <a:lnTo>
                    <a:pt x="541" y="179"/>
                  </a:lnTo>
                  <a:lnTo>
                    <a:pt x="543" y="189"/>
                  </a:lnTo>
                  <a:lnTo>
                    <a:pt x="547" y="197"/>
                  </a:lnTo>
                  <a:lnTo>
                    <a:pt x="590" y="238"/>
                  </a:lnTo>
                  <a:lnTo>
                    <a:pt x="596" y="250"/>
                  </a:lnTo>
                  <a:lnTo>
                    <a:pt x="602" y="289"/>
                  </a:lnTo>
                  <a:lnTo>
                    <a:pt x="602" y="305"/>
                  </a:lnTo>
                  <a:lnTo>
                    <a:pt x="598" y="313"/>
                  </a:lnTo>
                  <a:lnTo>
                    <a:pt x="588" y="350"/>
                  </a:lnTo>
                  <a:lnTo>
                    <a:pt x="582" y="358"/>
                  </a:lnTo>
                  <a:lnTo>
                    <a:pt x="564" y="377"/>
                  </a:lnTo>
                  <a:lnTo>
                    <a:pt x="545" y="395"/>
                  </a:lnTo>
                  <a:lnTo>
                    <a:pt x="539" y="405"/>
                  </a:lnTo>
                  <a:lnTo>
                    <a:pt x="545" y="419"/>
                  </a:lnTo>
                  <a:lnTo>
                    <a:pt x="539" y="444"/>
                  </a:lnTo>
                  <a:lnTo>
                    <a:pt x="513" y="440"/>
                  </a:lnTo>
                  <a:lnTo>
                    <a:pt x="491" y="462"/>
                  </a:lnTo>
                  <a:lnTo>
                    <a:pt x="482" y="452"/>
                  </a:lnTo>
                  <a:lnTo>
                    <a:pt x="482" y="440"/>
                  </a:lnTo>
                  <a:lnTo>
                    <a:pt x="464" y="450"/>
                  </a:lnTo>
                  <a:lnTo>
                    <a:pt x="458" y="464"/>
                  </a:lnTo>
                  <a:lnTo>
                    <a:pt x="442" y="452"/>
                  </a:lnTo>
                  <a:lnTo>
                    <a:pt x="430" y="448"/>
                  </a:lnTo>
                  <a:lnTo>
                    <a:pt x="426" y="448"/>
                  </a:lnTo>
                  <a:lnTo>
                    <a:pt x="403" y="433"/>
                  </a:lnTo>
                  <a:lnTo>
                    <a:pt x="405" y="419"/>
                  </a:lnTo>
                  <a:lnTo>
                    <a:pt x="391" y="405"/>
                  </a:lnTo>
                  <a:lnTo>
                    <a:pt x="395" y="395"/>
                  </a:lnTo>
                  <a:lnTo>
                    <a:pt x="385" y="383"/>
                  </a:lnTo>
                  <a:lnTo>
                    <a:pt x="381" y="399"/>
                  </a:lnTo>
                  <a:lnTo>
                    <a:pt x="373" y="385"/>
                  </a:lnTo>
                  <a:lnTo>
                    <a:pt x="375" y="372"/>
                  </a:lnTo>
                  <a:lnTo>
                    <a:pt x="361" y="381"/>
                  </a:lnTo>
                  <a:lnTo>
                    <a:pt x="353" y="391"/>
                  </a:lnTo>
                  <a:lnTo>
                    <a:pt x="351" y="397"/>
                  </a:lnTo>
                  <a:lnTo>
                    <a:pt x="339" y="377"/>
                  </a:lnTo>
                  <a:lnTo>
                    <a:pt x="330" y="374"/>
                  </a:lnTo>
                  <a:lnTo>
                    <a:pt x="320" y="356"/>
                  </a:lnTo>
                  <a:lnTo>
                    <a:pt x="300" y="356"/>
                  </a:lnTo>
                  <a:lnTo>
                    <a:pt x="296" y="364"/>
                  </a:lnTo>
                  <a:lnTo>
                    <a:pt x="286" y="356"/>
                  </a:lnTo>
                  <a:lnTo>
                    <a:pt x="276" y="352"/>
                  </a:lnTo>
                  <a:lnTo>
                    <a:pt x="272" y="352"/>
                  </a:lnTo>
                  <a:lnTo>
                    <a:pt x="264" y="356"/>
                  </a:lnTo>
                  <a:lnTo>
                    <a:pt x="255" y="360"/>
                  </a:lnTo>
                  <a:lnTo>
                    <a:pt x="245" y="362"/>
                  </a:lnTo>
                  <a:lnTo>
                    <a:pt x="239" y="362"/>
                  </a:lnTo>
                  <a:lnTo>
                    <a:pt x="229" y="370"/>
                  </a:lnTo>
                  <a:lnTo>
                    <a:pt x="221" y="377"/>
                  </a:lnTo>
                  <a:lnTo>
                    <a:pt x="215" y="379"/>
                  </a:lnTo>
                  <a:lnTo>
                    <a:pt x="211" y="377"/>
                  </a:lnTo>
                  <a:lnTo>
                    <a:pt x="209" y="376"/>
                  </a:lnTo>
                  <a:lnTo>
                    <a:pt x="201" y="379"/>
                  </a:lnTo>
                  <a:lnTo>
                    <a:pt x="193" y="383"/>
                  </a:lnTo>
                  <a:lnTo>
                    <a:pt x="188" y="391"/>
                  </a:lnTo>
                  <a:lnTo>
                    <a:pt x="176" y="411"/>
                  </a:lnTo>
                  <a:lnTo>
                    <a:pt x="160" y="409"/>
                  </a:lnTo>
                  <a:lnTo>
                    <a:pt x="142" y="413"/>
                  </a:lnTo>
                  <a:lnTo>
                    <a:pt x="134" y="421"/>
                  </a:lnTo>
                  <a:lnTo>
                    <a:pt x="124" y="427"/>
                  </a:lnTo>
                  <a:lnTo>
                    <a:pt x="113" y="440"/>
                  </a:lnTo>
                  <a:lnTo>
                    <a:pt x="105" y="444"/>
                  </a:lnTo>
                  <a:lnTo>
                    <a:pt x="97" y="446"/>
                  </a:lnTo>
                  <a:lnTo>
                    <a:pt x="81" y="438"/>
                  </a:lnTo>
                  <a:lnTo>
                    <a:pt x="71" y="440"/>
                  </a:lnTo>
                  <a:lnTo>
                    <a:pt x="69" y="431"/>
                  </a:lnTo>
                  <a:lnTo>
                    <a:pt x="71" y="419"/>
                  </a:lnTo>
                  <a:lnTo>
                    <a:pt x="69" y="401"/>
                  </a:lnTo>
                  <a:lnTo>
                    <a:pt x="53" y="385"/>
                  </a:lnTo>
                  <a:lnTo>
                    <a:pt x="51" y="376"/>
                  </a:lnTo>
                  <a:lnTo>
                    <a:pt x="36" y="352"/>
                  </a:lnTo>
                  <a:lnTo>
                    <a:pt x="22" y="338"/>
                  </a:lnTo>
                  <a:lnTo>
                    <a:pt x="12" y="326"/>
                  </a:lnTo>
                  <a:lnTo>
                    <a:pt x="4" y="313"/>
                  </a:lnTo>
                  <a:lnTo>
                    <a:pt x="20" y="324"/>
                  </a:lnTo>
                  <a:lnTo>
                    <a:pt x="14" y="313"/>
                  </a:lnTo>
                  <a:lnTo>
                    <a:pt x="24" y="319"/>
                  </a:lnTo>
                  <a:lnTo>
                    <a:pt x="2" y="289"/>
                  </a:lnTo>
                  <a:lnTo>
                    <a:pt x="6" y="263"/>
                  </a:lnTo>
                  <a:lnTo>
                    <a:pt x="0" y="258"/>
                  </a:lnTo>
                  <a:lnTo>
                    <a:pt x="8" y="246"/>
                  </a:lnTo>
                  <a:lnTo>
                    <a:pt x="30" y="226"/>
                  </a:lnTo>
                  <a:lnTo>
                    <a:pt x="43" y="208"/>
                  </a:lnTo>
                  <a:lnTo>
                    <a:pt x="55" y="214"/>
                  </a:lnTo>
                  <a:lnTo>
                    <a:pt x="57" y="206"/>
                  </a:lnTo>
                  <a:lnTo>
                    <a:pt x="67" y="204"/>
                  </a:lnTo>
                  <a:lnTo>
                    <a:pt x="73" y="199"/>
                  </a:lnTo>
                  <a:lnTo>
                    <a:pt x="83" y="197"/>
                  </a:lnTo>
                  <a:lnTo>
                    <a:pt x="93" y="191"/>
                  </a:lnTo>
                  <a:lnTo>
                    <a:pt x="103" y="181"/>
                  </a:lnTo>
                  <a:lnTo>
                    <a:pt x="109" y="169"/>
                  </a:lnTo>
                  <a:lnTo>
                    <a:pt x="111" y="155"/>
                  </a:lnTo>
                  <a:lnTo>
                    <a:pt x="113" y="144"/>
                  </a:lnTo>
                  <a:lnTo>
                    <a:pt x="120" y="124"/>
                  </a:lnTo>
                </a:path>
              </a:pathLst>
            </a:custGeom>
            <a:solidFill>
              <a:schemeClr val="hlink"/>
            </a:solidFill>
            <a:ln w="12700" cap="rnd">
              <a:solidFill>
                <a:schemeClr val="bg1"/>
              </a:solidFill>
              <a:round/>
              <a:headEnd/>
              <a:tailEnd/>
            </a:ln>
          </p:spPr>
          <p:txBody>
            <a:bodyPr/>
            <a:lstStyle/>
            <a:p>
              <a:endParaRPr lang="en-US"/>
            </a:p>
          </p:txBody>
        </p:sp>
        <p:sp>
          <p:nvSpPr>
            <p:cNvPr id="13433" name="Freeform 581"/>
            <p:cNvSpPr>
              <a:spLocks/>
            </p:cNvSpPr>
            <p:nvPr/>
          </p:nvSpPr>
          <p:spPr bwMode="ltGray">
            <a:xfrm>
              <a:off x="4405" y="3185"/>
              <a:ext cx="607" cy="529"/>
            </a:xfrm>
            <a:custGeom>
              <a:avLst/>
              <a:gdLst>
                <a:gd name="T0" fmla="*/ 137 w 611"/>
                <a:gd name="T1" fmla="*/ 186 h 473"/>
                <a:gd name="T2" fmla="*/ 153 w 611"/>
                <a:gd name="T3" fmla="*/ 138 h 473"/>
                <a:gd name="T4" fmla="*/ 179 w 611"/>
                <a:gd name="T5" fmla="*/ 106 h 473"/>
                <a:gd name="T6" fmla="*/ 223 w 611"/>
                <a:gd name="T7" fmla="*/ 126 h 473"/>
                <a:gd name="T8" fmla="*/ 227 w 611"/>
                <a:gd name="T9" fmla="*/ 70 h 473"/>
                <a:gd name="T10" fmla="*/ 266 w 611"/>
                <a:gd name="T11" fmla="*/ 39 h 473"/>
                <a:gd name="T12" fmla="*/ 318 w 611"/>
                <a:gd name="T13" fmla="*/ 31 h 473"/>
                <a:gd name="T14" fmla="*/ 326 w 611"/>
                <a:gd name="T15" fmla="*/ 67 h 473"/>
                <a:gd name="T16" fmla="*/ 344 w 611"/>
                <a:gd name="T17" fmla="*/ 123 h 473"/>
                <a:gd name="T18" fmla="*/ 387 w 611"/>
                <a:gd name="T19" fmla="*/ 159 h 473"/>
                <a:gd name="T20" fmla="*/ 413 w 611"/>
                <a:gd name="T21" fmla="*/ 123 h 473"/>
                <a:gd name="T22" fmla="*/ 413 w 611"/>
                <a:gd name="T23" fmla="*/ 39 h 473"/>
                <a:gd name="T24" fmla="*/ 429 w 611"/>
                <a:gd name="T25" fmla="*/ 4 h 473"/>
                <a:gd name="T26" fmla="*/ 449 w 611"/>
                <a:gd name="T27" fmla="*/ 84 h 473"/>
                <a:gd name="T28" fmla="*/ 485 w 611"/>
                <a:gd name="T29" fmla="*/ 106 h 473"/>
                <a:gd name="T30" fmla="*/ 489 w 611"/>
                <a:gd name="T31" fmla="*/ 170 h 473"/>
                <a:gd name="T32" fmla="*/ 528 w 611"/>
                <a:gd name="T33" fmla="*/ 224 h 473"/>
                <a:gd name="T34" fmla="*/ 538 w 611"/>
                <a:gd name="T35" fmla="*/ 268 h 473"/>
                <a:gd name="T36" fmla="*/ 592 w 611"/>
                <a:gd name="T37" fmla="*/ 356 h 473"/>
                <a:gd name="T38" fmla="*/ 594 w 611"/>
                <a:gd name="T39" fmla="*/ 445 h 473"/>
                <a:gd name="T40" fmla="*/ 560 w 611"/>
                <a:gd name="T41" fmla="*/ 537 h 473"/>
                <a:gd name="T42" fmla="*/ 540 w 611"/>
                <a:gd name="T43" fmla="*/ 595 h 473"/>
                <a:gd name="T44" fmla="*/ 489 w 611"/>
                <a:gd name="T45" fmla="*/ 658 h 473"/>
                <a:gd name="T46" fmla="*/ 461 w 611"/>
                <a:gd name="T47" fmla="*/ 641 h 473"/>
                <a:gd name="T48" fmla="*/ 427 w 611"/>
                <a:gd name="T49" fmla="*/ 637 h 473"/>
                <a:gd name="T50" fmla="*/ 401 w 611"/>
                <a:gd name="T51" fmla="*/ 595 h 473"/>
                <a:gd name="T52" fmla="*/ 381 w 611"/>
                <a:gd name="T53" fmla="*/ 546 h 473"/>
                <a:gd name="T54" fmla="*/ 374 w 611"/>
                <a:gd name="T55" fmla="*/ 529 h 473"/>
                <a:gd name="T56" fmla="*/ 350 w 611"/>
                <a:gd name="T57" fmla="*/ 566 h 473"/>
                <a:gd name="T58" fmla="*/ 318 w 611"/>
                <a:gd name="T59" fmla="*/ 507 h 473"/>
                <a:gd name="T60" fmla="*/ 284 w 611"/>
                <a:gd name="T61" fmla="*/ 507 h 473"/>
                <a:gd name="T62" fmla="*/ 262 w 611"/>
                <a:gd name="T63" fmla="*/ 507 h 473"/>
                <a:gd name="T64" fmla="*/ 236 w 611"/>
                <a:gd name="T65" fmla="*/ 516 h 473"/>
                <a:gd name="T66" fmla="*/ 215 w 611"/>
                <a:gd name="T67" fmla="*/ 540 h 473"/>
                <a:gd name="T68" fmla="*/ 201 w 611"/>
                <a:gd name="T69" fmla="*/ 540 h 473"/>
                <a:gd name="T70" fmla="*/ 175 w 611"/>
                <a:gd name="T71" fmla="*/ 584 h 473"/>
                <a:gd name="T72" fmla="*/ 133 w 611"/>
                <a:gd name="T73" fmla="*/ 599 h 473"/>
                <a:gd name="T74" fmla="*/ 103 w 611"/>
                <a:gd name="T75" fmla="*/ 633 h 473"/>
                <a:gd name="T76" fmla="*/ 72 w 611"/>
                <a:gd name="T77" fmla="*/ 626 h 473"/>
                <a:gd name="T78" fmla="*/ 70 w 611"/>
                <a:gd name="T79" fmla="*/ 570 h 473"/>
                <a:gd name="T80" fmla="*/ 36 w 611"/>
                <a:gd name="T81" fmla="*/ 500 h 473"/>
                <a:gd name="T82" fmla="*/ 4 w 611"/>
                <a:gd name="T83" fmla="*/ 445 h 473"/>
                <a:gd name="T84" fmla="*/ 24 w 611"/>
                <a:gd name="T85" fmla="*/ 453 h 473"/>
                <a:gd name="T86" fmla="*/ 0 w 611"/>
                <a:gd name="T87" fmla="*/ 367 h 473"/>
                <a:gd name="T88" fmla="*/ 44 w 611"/>
                <a:gd name="T89" fmla="*/ 296 h 473"/>
                <a:gd name="T90" fmla="*/ 68 w 611"/>
                <a:gd name="T91" fmla="*/ 292 h 473"/>
                <a:gd name="T92" fmla="*/ 91 w 611"/>
                <a:gd name="T93" fmla="*/ 272 h 473"/>
                <a:gd name="T94" fmla="*/ 109 w 611"/>
                <a:gd name="T95" fmla="*/ 221 h 47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11"/>
                <a:gd name="T145" fmla="*/ 0 h 473"/>
                <a:gd name="T146" fmla="*/ 611 w 611"/>
                <a:gd name="T147" fmla="*/ 473 h 47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11" h="473">
                  <a:moveTo>
                    <a:pt x="122" y="126"/>
                  </a:moveTo>
                  <a:lnTo>
                    <a:pt x="136" y="148"/>
                  </a:lnTo>
                  <a:lnTo>
                    <a:pt x="140" y="132"/>
                  </a:lnTo>
                  <a:lnTo>
                    <a:pt x="134" y="126"/>
                  </a:lnTo>
                  <a:lnTo>
                    <a:pt x="148" y="114"/>
                  </a:lnTo>
                  <a:lnTo>
                    <a:pt x="156" y="98"/>
                  </a:lnTo>
                  <a:lnTo>
                    <a:pt x="164" y="88"/>
                  </a:lnTo>
                  <a:lnTo>
                    <a:pt x="174" y="78"/>
                  </a:lnTo>
                  <a:lnTo>
                    <a:pt x="182" y="76"/>
                  </a:lnTo>
                  <a:lnTo>
                    <a:pt x="204" y="88"/>
                  </a:lnTo>
                  <a:lnTo>
                    <a:pt x="214" y="86"/>
                  </a:lnTo>
                  <a:lnTo>
                    <a:pt x="226" y="90"/>
                  </a:lnTo>
                  <a:lnTo>
                    <a:pt x="222" y="78"/>
                  </a:lnTo>
                  <a:lnTo>
                    <a:pt x="236" y="64"/>
                  </a:lnTo>
                  <a:lnTo>
                    <a:pt x="232" y="50"/>
                  </a:lnTo>
                  <a:lnTo>
                    <a:pt x="254" y="36"/>
                  </a:lnTo>
                  <a:lnTo>
                    <a:pt x="266" y="40"/>
                  </a:lnTo>
                  <a:lnTo>
                    <a:pt x="272" y="28"/>
                  </a:lnTo>
                  <a:lnTo>
                    <a:pt x="272" y="20"/>
                  </a:lnTo>
                  <a:lnTo>
                    <a:pt x="300" y="28"/>
                  </a:lnTo>
                  <a:lnTo>
                    <a:pt x="324" y="22"/>
                  </a:lnTo>
                  <a:lnTo>
                    <a:pt x="334" y="28"/>
                  </a:lnTo>
                  <a:lnTo>
                    <a:pt x="342" y="30"/>
                  </a:lnTo>
                  <a:lnTo>
                    <a:pt x="332" y="48"/>
                  </a:lnTo>
                  <a:lnTo>
                    <a:pt x="332" y="56"/>
                  </a:lnTo>
                  <a:lnTo>
                    <a:pt x="324" y="74"/>
                  </a:lnTo>
                  <a:lnTo>
                    <a:pt x="350" y="88"/>
                  </a:lnTo>
                  <a:lnTo>
                    <a:pt x="384" y="106"/>
                  </a:lnTo>
                  <a:lnTo>
                    <a:pt x="396" y="96"/>
                  </a:lnTo>
                  <a:lnTo>
                    <a:pt x="396" y="114"/>
                  </a:lnTo>
                  <a:lnTo>
                    <a:pt x="408" y="116"/>
                  </a:lnTo>
                  <a:lnTo>
                    <a:pt x="412" y="108"/>
                  </a:lnTo>
                  <a:lnTo>
                    <a:pt x="422" y="88"/>
                  </a:lnTo>
                  <a:lnTo>
                    <a:pt x="424" y="66"/>
                  </a:lnTo>
                  <a:lnTo>
                    <a:pt x="420" y="48"/>
                  </a:lnTo>
                  <a:lnTo>
                    <a:pt x="422" y="28"/>
                  </a:lnTo>
                  <a:lnTo>
                    <a:pt x="424" y="16"/>
                  </a:lnTo>
                  <a:lnTo>
                    <a:pt x="428" y="0"/>
                  </a:lnTo>
                  <a:lnTo>
                    <a:pt x="438" y="4"/>
                  </a:lnTo>
                  <a:lnTo>
                    <a:pt x="450" y="30"/>
                  </a:lnTo>
                  <a:lnTo>
                    <a:pt x="454" y="52"/>
                  </a:lnTo>
                  <a:lnTo>
                    <a:pt x="458" y="60"/>
                  </a:lnTo>
                  <a:lnTo>
                    <a:pt x="466" y="52"/>
                  </a:lnTo>
                  <a:lnTo>
                    <a:pt x="486" y="68"/>
                  </a:lnTo>
                  <a:lnTo>
                    <a:pt x="494" y="76"/>
                  </a:lnTo>
                  <a:lnTo>
                    <a:pt x="484" y="82"/>
                  </a:lnTo>
                  <a:lnTo>
                    <a:pt x="496" y="98"/>
                  </a:lnTo>
                  <a:lnTo>
                    <a:pt x="498" y="122"/>
                  </a:lnTo>
                  <a:lnTo>
                    <a:pt x="504" y="142"/>
                  </a:lnTo>
                  <a:lnTo>
                    <a:pt x="514" y="144"/>
                  </a:lnTo>
                  <a:lnTo>
                    <a:pt x="538" y="160"/>
                  </a:lnTo>
                  <a:lnTo>
                    <a:pt x="546" y="172"/>
                  </a:lnTo>
                  <a:lnTo>
                    <a:pt x="548" y="182"/>
                  </a:lnTo>
                  <a:lnTo>
                    <a:pt x="550" y="192"/>
                  </a:lnTo>
                  <a:lnTo>
                    <a:pt x="554" y="200"/>
                  </a:lnTo>
                  <a:lnTo>
                    <a:pt x="598" y="242"/>
                  </a:lnTo>
                  <a:lnTo>
                    <a:pt x="604" y="254"/>
                  </a:lnTo>
                  <a:lnTo>
                    <a:pt x="610" y="294"/>
                  </a:lnTo>
                  <a:lnTo>
                    <a:pt x="610" y="310"/>
                  </a:lnTo>
                  <a:lnTo>
                    <a:pt x="606" y="318"/>
                  </a:lnTo>
                  <a:lnTo>
                    <a:pt x="596" y="356"/>
                  </a:lnTo>
                  <a:lnTo>
                    <a:pt x="590" y="364"/>
                  </a:lnTo>
                  <a:lnTo>
                    <a:pt x="572" y="384"/>
                  </a:lnTo>
                  <a:lnTo>
                    <a:pt x="552" y="402"/>
                  </a:lnTo>
                  <a:lnTo>
                    <a:pt x="546" y="412"/>
                  </a:lnTo>
                  <a:lnTo>
                    <a:pt x="552" y="426"/>
                  </a:lnTo>
                  <a:lnTo>
                    <a:pt x="546" y="452"/>
                  </a:lnTo>
                  <a:lnTo>
                    <a:pt x="520" y="448"/>
                  </a:lnTo>
                  <a:lnTo>
                    <a:pt x="498" y="470"/>
                  </a:lnTo>
                  <a:lnTo>
                    <a:pt x="488" y="460"/>
                  </a:lnTo>
                  <a:lnTo>
                    <a:pt x="488" y="448"/>
                  </a:lnTo>
                  <a:lnTo>
                    <a:pt x="470" y="458"/>
                  </a:lnTo>
                  <a:lnTo>
                    <a:pt x="464" y="472"/>
                  </a:lnTo>
                  <a:lnTo>
                    <a:pt x="448" y="460"/>
                  </a:lnTo>
                  <a:lnTo>
                    <a:pt x="436" y="456"/>
                  </a:lnTo>
                  <a:lnTo>
                    <a:pt x="432" y="456"/>
                  </a:lnTo>
                  <a:lnTo>
                    <a:pt x="408" y="440"/>
                  </a:lnTo>
                  <a:lnTo>
                    <a:pt x="410" y="426"/>
                  </a:lnTo>
                  <a:lnTo>
                    <a:pt x="396" y="412"/>
                  </a:lnTo>
                  <a:lnTo>
                    <a:pt x="400" y="402"/>
                  </a:lnTo>
                  <a:lnTo>
                    <a:pt x="390" y="390"/>
                  </a:lnTo>
                  <a:lnTo>
                    <a:pt x="386" y="406"/>
                  </a:lnTo>
                  <a:lnTo>
                    <a:pt x="378" y="392"/>
                  </a:lnTo>
                  <a:lnTo>
                    <a:pt x="380" y="378"/>
                  </a:lnTo>
                  <a:lnTo>
                    <a:pt x="366" y="388"/>
                  </a:lnTo>
                  <a:lnTo>
                    <a:pt x="358" y="398"/>
                  </a:lnTo>
                  <a:lnTo>
                    <a:pt x="356" y="404"/>
                  </a:lnTo>
                  <a:lnTo>
                    <a:pt x="344" y="384"/>
                  </a:lnTo>
                  <a:lnTo>
                    <a:pt x="334" y="380"/>
                  </a:lnTo>
                  <a:lnTo>
                    <a:pt x="324" y="362"/>
                  </a:lnTo>
                  <a:lnTo>
                    <a:pt x="304" y="362"/>
                  </a:lnTo>
                  <a:lnTo>
                    <a:pt x="300" y="370"/>
                  </a:lnTo>
                  <a:lnTo>
                    <a:pt x="290" y="362"/>
                  </a:lnTo>
                  <a:lnTo>
                    <a:pt x="280" y="358"/>
                  </a:lnTo>
                  <a:lnTo>
                    <a:pt x="276" y="358"/>
                  </a:lnTo>
                  <a:lnTo>
                    <a:pt x="268" y="362"/>
                  </a:lnTo>
                  <a:lnTo>
                    <a:pt x="258" y="366"/>
                  </a:lnTo>
                  <a:lnTo>
                    <a:pt x="248" y="368"/>
                  </a:lnTo>
                  <a:lnTo>
                    <a:pt x="242" y="368"/>
                  </a:lnTo>
                  <a:lnTo>
                    <a:pt x="232" y="376"/>
                  </a:lnTo>
                  <a:lnTo>
                    <a:pt x="224" y="384"/>
                  </a:lnTo>
                  <a:lnTo>
                    <a:pt x="218" y="386"/>
                  </a:lnTo>
                  <a:lnTo>
                    <a:pt x="214" y="384"/>
                  </a:lnTo>
                  <a:lnTo>
                    <a:pt x="212" y="382"/>
                  </a:lnTo>
                  <a:lnTo>
                    <a:pt x="204" y="386"/>
                  </a:lnTo>
                  <a:lnTo>
                    <a:pt x="196" y="390"/>
                  </a:lnTo>
                  <a:lnTo>
                    <a:pt x="190" y="398"/>
                  </a:lnTo>
                  <a:lnTo>
                    <a:pt x="178" y="418"/>
                  </a:lnTo>
                  <a:lnTo>
                    <a:pt x="162" y="416"/>
                  </a:lnTo>
                  <a:lnTo>
                    <a:pt x="144" y="420"/>
                  </a:lnTo>
                  <a:lnTo>
                    <a:pt x="136" y="428"/>
                  </a:lnTo>
                  <a:lnTo>
                    <a:pt x="126" y="434"/>
                  </a:lnTo>
                  <a:lnTo>
                    <a:pt x="114" y="448"/>
                  </a:lnTo>
                  <a:lnTo>
                    <a:pt x="106" y="452"/>
                  </a:lnTo>
                  <a:lnTo>
                    <a:pt x="98" y="454"/>
                  </a:lnTo>
                  <a:lnTo>
                    <a:pt x="82" y="446"/>
                  </a:lnTo>
                  <a:lnTo>
                    <a:pt x="72" y="448"/>
                  </a:lnTo>
                  <a:lnTo>
                    <a:pt x="70" y="438"/>
                  </a:lnTo>
                  <a:lnTo>
                    <a:pt x="72" y="426"/>
                  </a:lnTo>
                  <a:lnTo>
                    <a:pt x="70" y="408"/>
                  </a:lnTo>
                  <a:lnTo>
                    <a:pt x="54" y="392"/>
                  </a:lnTo>
                  <a:lnTo>
                    <a:pt x="52" y="382"/>
                  </a:lnTo>
                  <a:lnTo>
                    <a:pt x="36" y="358"/>
                  </a:lnTo>
                  <a:lnTo>
                    <a:pt x="22" y="344"/>
                  </a:lnTo>
                  <a:lnTo>
                    <a:pt x="12" y="332"/>
                  </a:lnTo>
                  <a:lnTo>
                    <a:pt x="4" y="318"/>
                  </a:lnTo>
                  <a:lnTo>
                    <a:pt x="20" y="330"/>
                  </a:lnTo>
                  <a:lnTo>
                    <a:pt x="14" y="318"/>
                  </a:lnTo>
                  <a:lnTo>
                    <a:pt x="24" y="324"/>
                  </a:lnTo>
                  <a:lnTo>
                    <a:pt x="2" y="294"/>
                  </a:lnTo>
                  <a:lnTo>
                    <a:pt x="6" y="268"/>
                  </a:lnTo>
                  <a:lnTo>
                    <a:pt x="0" y="262"/>
                  </a:lnTo>
                  <a:lnTo>
                    <a:pt x="8" y="250"/>
                  </a:lnTo>
                  <a:lnTo>
                    <a:pt x="30" y="230"/>
                  </a:lnTo>
                  <a:lnTo>
                    <a:pt x="44" y="212"/>
                  </a:lnTo>
                  <a:lnTo>
                    <a:pt x="56" y="218"/>
                  </a:lnTo>
                  <a:lnTo>
                    <a:pt x="58" y="210"/>
                  </a:lnTo>
                  <a:lnTo>
                    <a:pt x="68" y="208"/>
                  </a:lnTo>
                  <a:lnTo>
                    <a:pt x="74" y="202"/>
                  </a:lnTo>
                  <a:lnTo>
                    <a:pt x="84" y="200"/>
                  </a:lnTo>
                  <a:lnTo>
                    <a:pt x="94" y="194"/>
                  </a:lnTo>
                  <a:lnTo>
                    <a:pt x="104" y="184"/>
                  </a:lnTo>
                  <a:lnTo>
                    <a:pt x="110" y="172"/>
                  </a:lnTo>
                  <a:lnTo>
                    <a:pt x="112" y="158"/>
                  </a:lnTo>
                  <a:lnTo>
                    <a:pt x="114" y="146"/>
                  </a:lnTo>
                  <a:lnTo>
                    <a:pt x="122" y="126"/>
                  </a:lnTo>
                </a:path>
              </a:pathLst>
            </a:custGeom>
            <a:solidFill>
              <a:schemeClr val="hlink"/>
            </a:solidFill>
            <a:ln w="12700" cap="rnd">
              <a:solidFill>
                <a:schemeClr val="bg1"/>
              </a:solidFill>
              <a:round/>
              <a:headEnd/>
              <a:tailEnd/>
            </a:ln>
          </p:spPr>
          <p:txBody>
            <a:bodyPr/>
            <a:lstStyle/>
            <a:p>
              <a:endParaRPr lang="en-US"/>
            </a:p>
          </p:txBody>
        </p:sp>
        <p:sp>
          <p:nvSpPr>
            <p:cNvPr id="13434" name="Freeform 582"/>
            <p:cNvSpPr>
              <a:spLocks/>
            </p:cNvSpPr>
            <p:nvPr/>
          </p:nvSpPr>
          <p:spPr bwMode="ltGray">
            <a:xfrm>
              <a:off x="4878" y="3737"/>
              <a:ext cx="43" cy="54"/>
            </a:xfrm>
            <a:custGeom>
              <a:avLst/>
              <a:gdLst>
                <a:gd name="T0" fmla="*/ 29 w 43"/>
                <a:gd name="T1" fmla="*/ 12 h 49"/>
                <a:gd name="T2" fmla="*/ 40 w 43"/>
                <a:gd name="T3" fmla="*/ 2 h 49"/>
                <a:gd name="T4" fmla="*/ 42 w 43"/>
                <a:gd name="T5" fmla="*/ 28 h 49"/>
                <a:gd name="T6" fmla="*/ 34 w 43"/>
                <a:gd name="T7" fmla="*/ 51 h 49"/>
                <a:gd name="T8" fmla="*/ 27 w 43"/>
                <a:gd name="T9" fmla="*/ 64 h 49"/>
                <a:gd name="T10" fmla="*/ 7 w 43"/>
                <a:gd name="T11" fmla="*/ 35 h 49"/>
                <a:gd name="T12" fmla="*/ 0 w 43"/>
                <a:gd name="T13" fmla="*/ 8 h 49"/>
                <a:gd name="T14" fmla="*/ 10 w 43"/>
                <a:gd name="T15" fmla="*/ 0 h 49"/>
                <a:gd name="T16" fmla="*/ 29 w 43"/>
                <a:gd name="T17" fmla="*/ 12 h 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49"/>
                <a:gd name="T29" fmla="*/ 43 w 43"/>
                <a:gd name="T30" fmla="*/ 49 h 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49">
                  <a:moveTo>
                    <a:pt x="29" y="9"/>
                  </a:moveTo>
                  <a:lnTo>
                    <a:pt x="40" y="2"/>
                  </a:lnTo>
                  <a:lnTo>
                    <a:pt x="42" y="21"/>
                  </a:lnTo>
                  <a:lnTo>
                    <a:pt x="34" y="38"/>
                  </a:lnTo>
                  <a:lnTo>
                    <a:pt x="27" y="48"/>
                  </a:lnTo>
                  <a:lnTo>
                    <a:pt x="7" y="26"/>
                  </a:lnTo>
                  <a:lnTo>
                    <a:pt x="0" y="5"/>
                  </a:lnTo>
                  <a:lnTo>
                    <a:pt x="10" y="0"/>
                  </a:lnTo>
                  <a:lnTo>
                    <a:pt x="29" y="9"/>
                  </a:lnTo>
                </a:path>
              </a:pathLst>
            </a:custGeom>
            <a:solidFill>
              <a:schemeClr val="hlink"/>
            </a:solidFill>
            <a:ln w="12700" cap="rnd">
              <a:solidFill>
                <a:schemeClr val="bg1"/>
              </a:solidFill>
              <a:round/>
              <a:headEnd/>
              <a:tailEnd/>
            </a:ln>
          </p:spPr>
          <p:txBody>
            <a:bodyPr/>
            <a:lstStyle/>
            <a:p>
              <a:endParaRPr lang="en-US"/>
            </a:p>
          </p:txBody>
        </p:sp>
        <p:grpSp>
          <p:nvGrpSpPr>
            <p:cNvPr id="12" name="Group 583"/>
            <p:cNvGrpSpPr>
              <a:grpSpLocks/>
            </p:cNvGrpSpPr>
            <p:nvPr/>
          </p:nvGrpSpPr>
          <p:grpSpPr bwMode="auto">
            <a:xfrm>
              <a:off x="4018" y="2959"/>
              <a:ext cx="582" cy="270"/>
              <a:chOff x="4157" y="2769"/>
              <a:chExt cx="582" cy="270"/>
            </a:xfrm>
          </p:grpSpPr>
          <p:sp>
            <p:nvSpPr>
              <p:cNvPr id="13641" name="Freeform 584"/>
              <p:cNvSpPr>
                <a:spLocks/>
              </p:cNvSpPr>
              <p:nvPr/>
            </p:nvSpPr>
            <p:spPr bwMode="ltGray">
              <a:xfrm>
                <a:off x="4477" y="2993"/>
                <a:ext cx="23" cy="10"/>
              </a:xfrm>
              <a:custGeom>
                <a:avLst/>
                <a:gdLst>
                  <a:gd name="T0" fmla="*/ 0 w 23"/>
                  <a:gd name="T1" fmla="*/ 9 h 9"/>
                  <a:gd name="T2" fmla="*/ 10 w 23"/>
                  <a:gd name="T3" fmla="*/ 11 h 9"/>
                  <a:gd name="T4" fmla="*/ 22 w 23"/>
                  <a:gd name="T5" fmla="*/ 0 h 9"/>
                  <a:gd name="T6" fmla="*/ 8 w 23"/>
                  <a:gd name="T7" fmla="*/ 2 h 9"/>
                  <a:gd name="T8" fmla="*/ 0 w 23"/>
                  <a:gd name="T9" fmla="*/ 9 h 9"/>
                  <a:gd name="T10" fmla="*/ 0 60000 65536"/>
                  <a:gd name="T11" fmla="*/ 0 60000 65536"/>
                  <a:gd name="T12" fmla="*/ 0 60000 65536"/>
                  <a:gd name="T13" fmla="*/ 0 60000 65536"/>
                  <a:gd name="T14" fmla="*/ 0 60000 65536"/>
                  <a:gd name="T15" fmla="*/ 0 w 23"/>
                  <a:gd name="T16" fmla="*/ 0 h 9"/>
                  <a:gd name="T17" fmla="*/ 23 w 23"/>
                  <a:gd name="T18" fmla="*/ 9 h 9"/>
                </a:gdLst>
                <a:ahLst/>
                <a:cxnLst>
                  <a:cxn ang="T10">
                    <a:pos x="T0" y="T1"/>
                  </a:cxn>
                  <a:cxn ang="T11">
                    <a:pos x="T2" y="T3"/>
                  </a:cxn>
                  <a:cxn ang="T12">
                    <a:pos x="T4" y="T5"/>
                  </a:cxn>
                  <a:cxn ang="T13">
                    <a:pos x="T6" y="T7"/>
                  </a:cxn>
                  <a:cxn ang="T14">
                    <a:pos x="T8" y="T9"/>
                  </a:cxn>
                </a:cxnLst>
                <a:rect l="T15" t="T16" r="T17" b="T18"/>
                <a:pathLst>
                  <a:path w="23" h="9">
                    <a:moveTo>
                      <a:pt x="0" y="6"/>
                    </a:moveTo>
                    <a:lnTo>
                      <a:pt x="10" y="8"/>
                    </a:lnTo>
                    <a:lnTo>
                      <a:pt x="22" y="0"/>
                    </a:lnTo>
                    <a:lnTo>
                      <a:pt x="8" y="2"/>
                    </a:lnTo>
                    <a:lnTo>
                      <a:pt x="0" y="6"/>
                    </a:lnTo>
                  </a:path>
                </a:pathLst>
              </a:custGeom>
              <a:solidFill>
                <a:schemeClr val="hlink"/>
              </a:solidFill>
              <a:ln w="12700" cap="rnd">
                <a:solidFill>
                  <a:schemeClr val="bg1"/>
                </a:solidFill>
                <a:round/>
                <a:headEnd/>
                <a:tailEnd/>
              </a:ln>
            </p:spPr>
            <p:txBody>
              <a:bodyPr/>
              <a:lstStyle/>
              <a:p>
                <a:endParaRPr lang="en-US"/>
              </a:p>
            </p:txBody>
          </p:sp>
          <p:sp>
            <p:nvSpPr>
              <p:cNvPr id="13642" name="Freeform 585"/>
              <p:cNvSpPr>
                <a:spLocks/>
              </p:cNvSpPr>
              <p:nvPr/>
            </p:nvSpPr>
            <p:spPr bwMode="ltGray">
              <a:xfrm>
                <a:off x="4654" y="3027"/>
                <a:ext cx="11" cy="12"/>
              </a:xfrm>
              <a:custGeom>
                <a:avLst/>
                <a:gdLst>
                  <a:gd name="T0" fmla="*/ 0 w 11"/>
                  <a:gd name="T1" fmla="*/ 13 h 11"/>
                  <a:gd name="T2" fmla="*/ 8 w 11"/>
                  <a:gd name="T3" fmla="*/ 9 h 11"/>
                  <a:gd name="T4" fmla="*/ 10 w 11"/>
                  <a:gd name="T5" fmla="*/ 0 h 11"/>
                  <a:gd name="T6" fmla="*/ 2 w 11"/>
                  <a:gd name="T7" fmla="*/ 9 h 11"/>
                  <a:gd name="T8" fmla="*/ 0 w 11"/>
                  <a:gd name="T9" fmla="*/ 13 h 11"/>
                  <a:gd name="T10" fmla="*/ 0 60000 65536"/>
                  <a:gd name="T11" fmla="*/ 0 60000 65536"/>
                  <a:gd name="T12" fmla="*/ 0 60000 65536"/>
                  <a:gd name="T13" fmla="*/ 0 60000 65536"/>
                  <a:gd name="T14" fmla="*/ 0 60000 65536"/>
                  <a:gd name="T15" fmla="*/ 0 w 11"/>
                  <a:gd name="T16" fmla="*/ 0 h 11"/>
                  <a:gd name="T17" fmla="*/ 11 w 11"/>
                  <a:gd name="T18" fmla="*/ 11 h 11"/>
                </a:gdLst>
                <a:ahLst/>
                <a:cxnLst>
                  <a:cxn ang="T10">
                    <a:pos x="T0" y="T1"/>
                  </a:cxn>
                  <a:cxn ang="T11">
                    <a:pos x="T2" y="T3"/>
                  </a:cxn>
                  <a:cxn ang="T12">
                    <a:pos x="T4" y="T5"/>
                  </a:cxn>
                  <a:cxn ang="T13">
                    <a:pos x="T6" y="T7"/>
                  </a:cxn>
                  <a:cxn ang="T14">
                    <a:pos x="T8" y="T9"/>
                  </a:cxn>
                </a:cxnLst>
                <a:rect l="T15" t="T16" r="T17" b="T18"/>
                <a:pathLst>
                  <a:path w="11" h="11">
                    <a:moveTo>
                      <a:pt x="0" y="10"/>
                    </a:moveTo>
                    <a:lnTo>
                      <a:pt x="8" y="6"/>
                    </a:lnTo>
                    <a:lnTo>
                      <a:pt x="10" y="0"/>
                    </a:lnTo>
                    <a:lnTo>
                      <a:pt x="2" y="6"/>
                    </a:lnTo>
                    <a:lnTo>
                      <a:pt x="0" y="10"/>
                    </a:lnTo>
                  </a:path>
                </a:pathLst>
              </a:custGeom>
              <a:solidFill>
                <a:schemeClr val="hlink"/>
              </a:solidFill>
              <a:ln w="12700" cap="rnd">
                <a:solidFill>
                  <a:schemeClr val="bg1"/>
                </a:solidFill>
                <a:round/>
                <a:headEnd/>
                <a:tailEnd/>
              </a:ln>
            </p:spPr>
            <p:txBody>
              <a:bodyPr/>
              <a:lstStyle/>
              <a:p>
                <a:endParaRPr lang="en-US"/>
              </a:p>
            </p:txBody>
          </p:sp>
          <p:sp>
            <p:nvSpPr>
              <p:cNvPr id="13643" name="Freeform 586"/>
              <p:cNvSpPr>
                <a:spLocks/>
              </p:cNvSpPr>
              <p:nvPr/>
            </p:nvSpPr>
            <p:spPr bwMode="ltGray">
              <a:xfrm>
                <a:off x="4507" y="3015"/>
                <a:ext cx="18" cy="17"/>
              </a:xfrm>
              <a:custGeom>
                <a:avLst/>
                <a:gdLst>
                  <a:gd name="T0" fmla="*/ 0 w 19"/>
                  <a:gd name="T1" fmla="*/ 9 h 15"/>
                  <a:gd name="T2" fmla="*/ 4 w 19"/>
                  <a:gd name="T3" fmla="*/ 14 h 15"/>
                  <a:gd name="T4" fmla="*/ 8 w 19"/>
                  <a:gd name="T5" fmla="*/ 20 h 15"/>
                  <a:gd name="T6" fmla="*/ 9 w 19"/>
                  <a:gd name="T7" fmla="*/ 11 h 15"/>
                  <a:gd name="T8" fmla="*/ 15 w 19"/>
                  <a:gd name="T9" fmla="*/ 2 h 15"/>
                  <a:gd name="T10" fmla="*/ 9 w 19"/>
                  <a:gd name="T11" fmla="*/ 0 h 15"/>
                  <a:gd name="T12" fmla="*/ 4 w 19"/>
                  <a:gd name="T13" fmla="*/ 2 h 15"/>
                  <a:gd name="T14" fmla="*/ 0 w 19"/>
                  <a:gd name="T15" fmla="*/ 9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6"/>
                    </a:moveTo>
                    <a:lnTo>
                      <a:pt x="4" y="10"/>
                    </a:lnTo>
                    <a:lnTo>
                      <a:pt x="8" y="14"/>
                    </a:lnTo>
                    <a:lnTo>
                      <a:pt x="10" y="8"/>
                    </a:lnTo>
                    <a:lnTo>
                      <a:pt x="18" y="2"/>
                    </a:lnTo>
                    <a:lnTo>
                      <a:pt x="12" y="0"/>
                    </a:lnTo>
                    <a:lnTo>
                      <a:pt x="4" y="2"/>
                    </a:lnTo>
                    <a:lnTo>
                      <a:pt x="0" y="6"/>
                    </a:lnTo>
                  </a:path>
                </a:pathLst>
              </a:custGeom>
              <a:solidFill>
                <a:schemeClr val="hlink"/>
              </a:solidFill>
              <a:ln w="12700" cap="rnd">
                <a:solidFill>
                  <a:schemeClr val="bg1"/>
                </a:solidFill>
                <a:round/>
                <a:headEnd/>
                <a:tailEnd/>
              </a:ln>
            </p:spPr>
            <p:txBody>
              <a:bodyPr/>
              <a:lstStyle/>
              <a:p>
                <a:endParaRPr lang="en-US"/>
              </a:p>
            </p:txBody>
          </p:sp>
          <p:sp>
            <p:nvSpPr>
              <p:cNvPr id="13644" name="Freeform 587"/>
              <p:cNvSpPr>
                <a:spLocks/>
              </p:cNvSpPr>
              <p:nvPr/>
            </p:nvSpPr>
            <p:spPr bwMode="ltGray">
              <a:xfrm>
                <a:off x="4526" y="3013"/>
                <a:ext cx="19" cy="17"/>
              </a:xfrm>
              <a:custGeom>
                <a:avLst/>
                <a:gdLst>
                  <a:gd name="T0" fmla="*/ 0 w 19"/>
                  <a:gd name="T1" fmla="*/ 20 h 15"/>
                  <a:gd name="T2" fmla="*/ 10 w 19"/>
                  <a:gd name="T3" fmla="*/ 20 h 15"/>
                  <a:gd name="T4" fmla="*/ 14 w 19"/>
                  <a:gd name="T5" fmla="*/ 11 h 15"/>
                  <a:gd name="T6" fmla="*/ 18 w 19"/>
                  <a:gd name="T7" fmla="*/ 7 h 15"/>
                  <a:gd name="T8" fmla="*/ 14 w 19"/>
                  <a:gd name="T9" fmla="*/ 0 h 15"/>
                  <a:gd name="T10" fmla="*/ 8 w 19"/>
                  <a:gd name="T11" fmla="*/ 2 h 15"/>
                  <a:gd name="T12" fmla="*/ 4 w 19"/>
                  <a:gd name="T13" fmla="*/ 9 h 15"/>
                  <a:gd name="T14" fmla="*/ 0 w 19"/>
                  <a:gd name="T15" fmla="*/ 20 h 15"/>
                  <a:gd name="T16" fmla="*/ 0 60000 65536"/>
                  <a:gd name="T17" fmla="*/ 0 60000 65536"/>
                  <a:gd name="T18" fmla="*/ 0 60000 65536"/>
                  <a:gd name="T19" fmla="*/ 0 60000 65536"/>
                  <a:gd name="T20" fmla="*/ 0 60000 65536"/>
                  <a:gd name="T21" fmla="*/ 0 60000 65536"/>
                  <a:gd name="T22" fmla="*/ 0 60000 65536"/>
                  <a:gd name="T23" fmla="*/ 0 60000 65536"/>
                  <a:gd name="T24" fmla="*/ 0 w 19"/>
                  <a:gd name="T25" fmla="*/ 0 h 15"/>
                  <a:gd name="T26" fmla="*/ 19 w 19"/>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 h="15">
                    <a:moveTo>
                      <a:pt x="0" y="14"/>
                    </a:moveTo>
                    <a:lnTo>
                      <a:pt x="10" y="14"/>
                    </a:lnTo>
                    <a:lnTo>
                      <a:pt x="14" y="8"/>
                    </a:lnTo>
                    <a:lnTo>
                      <a:pt x="18" y="4"/>
                    </a:lnTo>
                    <a:lnTo>
                      <a:pt x="14" y="0"/>
                    </a:lnTo>
                    <a:lnTo>
                      <a:pt x="8" y="2"/>
                    </a:lnTo>
                    <a:lnTo>
                      <a:pt x="4"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645" name="Freeform 588"/>
              <p:cNvSpPr>
                <a:spLocks/>
              </p:cNvSpPr>
              <p:nvPr/>
            </p:nvSpPr>
            <p:spPr bwMode="ltGray">
              <a:xfrm>
                <a:off x="4588" y="3018"/>
                <a:ext cx="31" cy="19"/>
              </a:xfrm>
              <a:custGeom>
                <a:avLst/>
                <a:gdLst>
                  <a:gd name="T0" fmla="*/ 0 w 31"/>
                  <a:gd name="T1" fmla="*/ 17 h 17"/>
                  <a:gd name="T2" fmla="*/ 6 w 31"/>
                  <a:gd name="T3" fmla="*/ 13 h 17"/>
                  <a:gd name="T4" fmla="*/ 12 w 31"/>
                  <a:gd name="T5" fmla="*/ 17 h 17"/>
                  <a:gd name="T6" fmla="*/ 22 w 31"/>
                  <a:gd name="T7" fmla="*/ 22 h 17"/>
                  <a:gd name="T8" fmla="*/ 28 w 31"/>
                  <a:gd name="T9" fmla="*/ 17 h 17"/>
                  <a:gd name="T10" fmla="*/ 30 w 31"/>
                  <a:gd name="T11" fmla="*/ 11 h 17"/>
                  <a:gd name="T12" fmla="*/ 24 w 31"/>
                  <a:gd name="T13" fmla="*/ 4 h 17"/>
                  <a:gd name="T14" fmla="*/ 20 w 31"/>
                  <a:gd name="T15" fmla="*/ 4 h 17"/>
                  <a:gd name="T16" fmla="*/ 18 w 31"/>
                  <a:gd name="T17" fmla="*/ 0 h 17"/>
                  <a:gd name="T18" fmla="*/ 12 w 31"/>
                  <a:gd name="T19" fmla="*/ 0 h 17"/>
                  <a:gd name="T20" fmla="*/ 8 w 31"/>
                  <a:gd name="T21" fmla="*/ 2 h 17"/>
                  <a:gd name="T22" fmla="*/ 2 w 31"/>
                  <a:gd name="T23" fmla="*/ 9 h 17"/>
                  <a:gd name="T24" fmla="*/ 0 w 31"/>
                  <a:gd name="T25" fmla="*/ 17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17"/>
                  <a:gd name="T41" fmla="*/ 31 w 31"/>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17">
                    <a:moveTo>
                      <a:pt x="0" y="12"/>
                    </a:moveTo>
                    <a:lnTo>
                      <a:pt x="6" y="10"/>
                    </a:lnTo>
                    <a:lnTo>
                      <a:pt x="12" y="12"/>
                    </a:lnTo>
                    <a:lnTo>
                      <a:pt x="22" y="16"/>
                    </a:lnTo>
                    <a:lnTo>
                      <a:pt x="28" y="12"/>
                    </a:lnTo>
                    <a:lnTo>
                      <a:pt x="30" y="8"/>
                    </a:lnTo>
                    <a:lnTo>
                      <a:pt x="24" y="4"/>
                    </a:lnTo>
                    <a:lnTo>
                      <a:pt x="20" y="4"/>
                    </a:lnTo>
                    <a:lnTo>
                      <a:pt x="18" y="0"/>
                    </a:lnTo>
                    <a:lnTo>
                      <a:pt x="12" y="0"/>
                    </a:lnTo>
                    <a:lnTo>
                      <a:pt x="8" y="2"/>
                    </a:lnTo>
                    <a:lnTo>
                      <a:pt x="2" y="6"/>
                    </a:lnTo>
                    <a:lnTo>
                      <a:pt x="0" y="12"/>
                    </a:lnTo>
                  </a:path>
                </a:pathLst>
              </a:custGeom>
              <a:solidFill>
                <a:schemeClr val="hlink"/>
              </a:solidFill>
              <a:ln w="12700" cap="rnd">
                <a:solidFill>
                  <a:schemeClr val="bg1"/>
                </a:solidFill>
                <a:round/>
                <a:headEnd/>
                <a:tailEnd/>
              </a:ln>
            </p:spPr>
            <p:txBody>
              <a:bodyPr/>
              <a:lstStyle/>
              <a:p>
                <a:endParaRPr lang="en-US"/>
              </a:p>
            </p:txBody>
          </p:sp>
          <p:sp>
            <p:nvSpPr>
              <p:cNvPr id="13646" name="Freeform 589"/>
              <p:cNvSpPr>
                <a:spLocks/>
              </p:cNvSpPr>
              <p:nvPr/>
            </p:nvSpPr>
            <p:spPr bwMode="ltGray">
              <a:xfrm>
                <a:off x="4344" y="2901"/>
                <a:ext cx="29" cy="33"/>
              </a:xfrm>
              <a:custGeom>
                <a:avLst/>
                <a:gdLst>
                  <a:gd name="T0" fmla="*/ 0 w 29"/>
                  <a:gd name="T1" fmla="*/ 20 h 29"/>
                  <a:gd name="T2" fmla="*/ 6 w 29"/>
                  <a:gd name="T3" fmla="*/ 18 h 29"/>
                  <a:gd name="T4" fmla="*/ 10 w 29"/>
                  <a:gd name="T5" fmla="*/ 32 h 29"/>
                  <a:gd name="T6" fmla="*/ 20 w 29"/>
                  <a:gd name="T7" fmla="*/ 41 h 29"/>
                  <a:gd name="T8" fmla="*/ 28 w 29"/>
                  <a:gd name="T9" fmla="*/ 39 h 29"/>
                  <a:gd name="T10" fmla="*/ 24 w 29"/>
                  <a:gd name="T11" fmla="*/ 32 h 29"/>
                  <a:gd name="T12" fmla="*/ 26 w 29"/>
                  <a:gd name="T13" fmla="*/ 23 h 29"/>
                  <a:gd name="T14" fmla="*/ 16 w 29"/>
                  <a:gd name="T15" fmla="*/ 20 h 29"/>
                  <a:gd name="T16" fmla="*/ 16 w 29"/>
                  <a:gd name="T17" fmla="*/ 11 h 29"/>
                  <a:gd name="T18" fmla="*/ 16 w 29"/>
                  <a:gd name="T19" fmla="*/ 2 h 29"/>
                  <a:gd name="T20" fmla="*/ 12 w 29"/>
                  <a:gd name="T21" fmla="*/ 0 h 29"/>
                  <a:gd name="T22" fmla="*/ 8 w 29"/>
                  <a:gd name="T23" fmla="*/ 9 h 29"/>
                  <a:gd name="T24" fmla="*/ 6 w 29"/>
                  <a:gd name="T25" fmla="*/ 2 h 29"/>
                  <a:gd name="T26" fmla="*/ 2 w 29"/>
                  <a:gd name="T27" fmla="*/ 11 h 29"/>
                  <a:gd name="T28" fmla="*/ 0 w 29"/>
                  <a:gd name="T29" fmla="*/ 20 h 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
                  <a:gd name="T46" fmla="*/ 0 h 29"/>
                  <a:gd name="T47" fmla="*/ 29 w 29"/>
                  <a:gd name="T48" fmla="*/ 29 h 2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 h="29">
                    <a:moveTo>
                      <a:pt x="0" y="14"/>
                    </a:moveTo>
                    <a:lnTo>
                      <a:pt x="6" y="12"/>
                    </a:lnTo>
                    <a:lnTo>
                      <a:pt x="10" y="22"/>
                    </a:lnTo>
                    <a:lnTo>
                      <a:pt x="20" y="28"/>
                    </a:lnTo>
                    <a:lnTo>
                      <a:pt x="28" y="26"/>
                    </a:lnTo>
                    <a:lnTo>
                      <a:pt x="24" y="22"/>
                    </a:lnTo>
                    <a:lnTo>
                      <a:pt x="26" y="16"/>
                    </a:lnTo>
                    <a:lnTo>
                      <a:pt x="16" y="14"/>
                    </a:lnTo>
                    <a:lnTo>
                      <a:pt x="16" y="8"/>
                    </a:lnTo>
                    <a:lnTo>
                      <a:pt x="16" y="2"/>
                    </a:lnTo>
                    <a:lnTo>
                      <a:pt x="12" y="0"/>
                    </a:lnTo>
                    <a:lnTo>
                      <a:pt x="8" y="6"/>
                    </a:lnTo>
                    <a:lnTo>
                      <a:pt x="6" y="2"/>
                    </a:lnTo>
                    <a:lnTo>
                      <a:pt x="2" y="8"/>
                    </a:lnTo>
                    <a:lnTo>
                      <a:pt x="0" y="14"/>
                    </a:lnTo>
                  </a:path>
                </a:pathLst>
              </a:custGeom>
              <a:solidFill>
                <a:schemeClr val="hlink"/>
              </a:solidFill>
              <a:ln w="12700" cap="rnd">
                <a:solidFill>
                  <a:schemeClr val="bg1"/>
                </a:solidFill>
                <a:round/>
                <a:headEnd/>
                <a:tailEnd/>
              </a:ln>
            </p:spPr>
            <p:txBody>
              <a:bodyPr/>
              <a:lstStyle/>
              <a:p>
                <a:endParaRPr lang="en-US"/>
              </a:p>
            </p:txBody>
          </p:sp>
          <p:sp>
            <p:nvSpPr>
              <p:cNvPr id="13647" name="Freeform 590"/>
              <p:cNvSpPr>
                <a:spLocks/>
              </p:cNvSpPr>
              <p:nvPr/>
            </p:nvSpPr>
            <p:spPr bwMode="ltGray">
              <a:xfrm>
                <a:off x="4383" y="2919"/>
                <a:ext cx="19" cy="17"/>
              </a:xfrm>
              <a:custGeom>
                <a:avLst/>
                <a:gdLst>
                  <a:gd name="T0" fmla="*/ 0 w 19"/>
                  <a:gd name="T1" fmla="*/ 14 h 15"/>
                  <a:gd name="T2" fmla="*/ 8 w 19"/>
                  <a:gd name="T3" fmla="*/ 20 h 15"/>
                  <a:gd name="T4" fmla="*/ 18 w 19"/>
                  <a:gd name="T5" fmla="*/ 20 h 15"/>
                  <a:gd name="T6" fmla="*/ 16 w 19"/>
                  <a:gd name="T7" fmla="*/ 7 h 15"/>
                  <a:gd name="T8" fmla="*/ 10 w 19"/>
                  <a:gd name="T9" fmla="*/ 0 h 15"/>
                  <a:gd name="T10" fmla="*/ 4 w 19"/>
                  <a:gd name="T11" fmla="*/ 0 h 15"/>
                  <a:gd name="T12" fmla="*/ 0 w 19"/>
                  <a:gd name="T13" fmla="*/ 14 h 15"/>
                  <a:gd name="T14" fmla="*/ 0 60000 65536"/>
                  <a:gd name="T15" fmla="*/ 0 60000 65536"/>
                  <a:gd name="T16" fmla="*/ 0 60000 65536"/>
                  <a:gd name="T17" fmla="*/ 0 60000 65536"/>
                  <a:gd name="T18" fmla="*/ 0 60000 65536"/>
                  <a:gd name="T19" fmla="*/ 0 60000 65536"/>
                  <a:gd name="T20" fmla="*/ 0 60000 65536"/>
                  <a:gd name="T21" fmla="*/ 0 w 19"/>
                  <a:gd name="T22" fmla="*/ 0 h 15"/>
                  <a:gd name="T23" fmla="*/ 19 w 19"/>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5">
                    <a:moveTo>
                      <a:pt x="0" y="10"/>
                    </a:moveTo>
                    <a:lnTo>
                      <a:pt x="8" y="14"/>
                    </a:lnTo>
                    <a:lnTo>
                      <a:pt x="18" y="14"/>
                    </a:lnTo>
                    <a:lnTo>
                      <a:pt x="16" y="4"/>
                    </a:lnTo>
                    <a:lnTo>
                      <a:pt x="10" y="0"/>
                    </a:lnTo>
                    <a:lnTo>
                      <a:pt x="4" y="0"/>
                    </a:lnTo>
                    <a:lnTo>
                      <a:pt x="0" y="10"/>
                    </a:lnTo>
                  </a:path>
                </a:pathLst>
              </a:custGeom>
              <a:solidFill>
                <a:schemeClr val="hlink"/>
              </a:solidFill>
              <a:ln w="12700" cap="rnd">
                <a:solidFill>
                  <a:schemeClr val="bg1"/>
                </a:solidFill>
                <a:round/>
                <a:headEnd/>
                <a:tailEnd/>
              </a:ln>
            </p:spPr>
            <p:txBody>
              <a:bodyPr/>
              <a:lstStyle/>
              <a:p>
                <a:endParaRPr lang="en-US"/>
              </a:p>
            </p:txBody>
          </p:sp>
          <p:sp>
            <p:nvSpPr>
              <p:cNvPr id="13648" name="Freeform 591"/>
              <p:cNvSpPr>
                <a:spLocks/>
              </p:cNvSpPr>
              <p:nvPr/>
            </p:nvSpPr>
            <p:spPr bwMode="ltGray">
              <a:xfrm>
                <a:off x="4193" y="2857"/>
                <a:ext cx="15" cy="19"/>
              </a:xfrm>
              <a:custGeom>
                <a:avLst/>
                <a:gdLst>
                  <a:gd name="T0" fmla="*/ 0 w 15"/>
                  <a:gd name="T1" fmla="*/ 4 h 17"/>
                  <a:gd name="T2" fmla="*/ 10 w 15"/>
                  <a:gd name="T3" fmla="*/ 22 h 17"/>
                  <a:gd name="T4" fmla="*/ 14 w 15"/>
                  <a:gd name="T5" fmla="*/ 20 h 17"/>
                  <a:gd name="T6" fmla="*/ 14 w 15"/>
                  <a:gd name="T7" fmla="*/ 9 h 17"/>
                  <a:gd name="T8" fmla="*/ 6 w 15"/>
                  <a:gd name="T9" fmla="*/ 0 h 17"/>
                  <a:gd name="T10" fmla="*/ 0 w 15"/>
                  <a:gd name="T11" fmla="*/ 4 h 17"/>
                  <a:gd name="T12" fmla="*/ 0 60000 65536"/>
                  <a:gd name="T13" fmla="*/ 0 60000 65536"/>
                  <a:gd name="T14" fmla="*/ 0 60000 65536"/>
                  <a:gd name="T15" fmla="*/ 0 60000 65536"/>
                  <a:gd name="T16" fmla="*/ 0 60000 65536"/>
                  <a:gd name="T17" fmla="*/ 0 60000 65536"/>
                  <a:gd name="T18" fmla="*/ 0 w 15"/>
                  <a:gd name="T19" fmla="*/ 0 h 17"/>
                  <a:gd name="T20" fmla="*/ 15 w 15"/>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5" h="17">
                    <a:moveTo>
                      <a:pt x="0" y="4"/>
                    </a:moveTo>
                    <a:lnTo>
                      <a:pt x="10" y="16"/>
                    </a:lnTo>
                    <a:lnTo>
                      <a:pt x="14" y="14"/>
                    </a:lnTo>
                    <a:lnTo>
                      <a:pt x="14" y="6"/>
                    </a:lnTo>
                    <a:lnTo>
                      <a:pt x="6" y="0"/>
                    </a:lnTo>
                    <a:lnTo>
                      <a:pt x="0" y="4"/>
                    </a:lnTo>
                  </a:path>
                </a:pathLst>
              </a:custGeom>
              <a:solidFill>
                <a:schemeClr val="hlink"/>
              </a:solidFill>
              <a:ln w="12700" cap="rnd">
                <a:solidFill>
                  <a:schemeClr val="bg1"/>
                </a:solidFill>
                <a:round/>
                <a:headEnd/>
                <a:tailEnd/>
              </a:ln>
            </p:spPr>
            <p:txBody>
              <a:bodyPr/>
              <a:lstStyle/>
              <a:p>
                <a:endParaRPr lang="en-US"/>
              </a:p>
            </p:txBody>
          </p:sp>
          <p:sp>
            <p:nvSpPr>
              <p:cNvPr id="13649" name="Freeform 592"/>
              <p:cNvSpPr>
                <a:spLocks/>
              </p:cNvSpPr>
              <p:nvPr/>
            </p:nvSpPr>
            <p:spPr bwMode="ltGray">
              <a:xfrm>
                <a:off x="4219" y="2904"/>
                <a:ext cx="14" cy="21"/>
              </a:xfrm>
              <a:custGeom>
                <a:avLst/>
                <a:gdLst>
                  <a:gd name="T0" fmla="*/ 0 w 15"/>
                  <a:gd name="T1" fmla="*/ 9 h 19"/>
                  <a:gd name="T2" fmla="*/ 6 w 15"/>
                  <a:gd name="T3" fmla="*/ 22 h 19"/>
                  <a:gd name="T4" fmla="*/ 11 w 15"/>
                  <a:gd name="T5" fmla="*/ 24 h 19"/>
                  <a:gd name="T6" fmla="*/ 11 w 15"/>
                  <a:gd name="T7" fmla="*/ 19 h 19"/>
                  <a:gd name="T8" fmla="*/ 7 w 15"/>
                  <a:gd name="T9" fmla="*/ 4 h 19"/>
                  <a:gd name="T10" fmla="*/ 4 w 15"/>
                  <a:gd name="T11" fmla="*/ 2 h 19"/>
                  <a:gd name="T12" fmla="*/ 0 w 15"/>
                  <a:gd name="T13" fmla="*/ 0 h 19"/>
                  <a:gd name="T14" fmla="*/ 0 w 15"/>
                  <a:gd name="T15" fmla="*/ 9 h 19"/>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19"/>
                  <a:gd name="T26" fmla="*/ 15 w 15"/>
                  <a:gd name="T27" fmla="*/ 19 h 1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19">
                    <a:moveTo>
                      <a:pt x="0" y="6"/>
                    </a:moveTo>
                    <a:lnTo>
                      <a:pt x="6" y="16"/>
                    </a:lnTo>
                    <a:lnTo>
                      <a:pt x="14" y="18"/>
                    </a:lnTo>
                    <a:lnTo>
                      <a:pt x="14" y="14"/>
                    </a:lnTo>
                    <a:lnTo>
                      <a:pt x="8" y="4"/>
                    </a:lnTo>
                    <a:lnTo>
                      <a:pt x="4" y="2"/>
                    </a:lnTo>
                    <a:lnTo>
                      <a:pt x="0" y="0"/>
                    </a:lnTo>
                    <a:lnTo>
                      <a:pt x="0" y="6"/>
                    </a:lnTo>
                  </a:path>
                </a:pathLst>
              </a:custGeom>
              <a:solidFill>
                <a:schemeClr val="hlink"/>
              </a:solidFill>
              <a:ln w="12700" cap="rnd">
                <a:solidFill>
                  <a:schemeClr val="bg1"/>
                </a:solidFill>
                <a:round/>
                <a:headEnd/>
                <a:tailEnd/>
              </a:ln>
            </p:spPr>
            <p:txBody>
              <a:bodyPr/>
              <a:lstStyle/>
              <a:p>
                <a:endParaRPr lang="en-US"/>
              </a:p>
            </p:txBody>
          </p:sp>
          <p:grpSp>
            <p:nvGrpSpPr>
              <p:cNvPr id="13" name="Group 593"/>
              <p:cNvGrpSpPr>
                <a:grpSpLocks/>
              </p:cNvGrpSpPr>
              <p:nvPr/>
            </p:nvGrpSpPr>
            <p:grpSpPr bwMode="auto">
              <a:xfrm>
                <a:off x="4157" y="2769"/>
                <a:ext cx="582" cy="270"/>
                <a:chOff x="4157" y="2769"/>
                <a:chExt cx="582" cy="270"/>
              </a:xfrm>
            </p:grpSpPr>
            <p:sp>
              <p:nvSpPr>
                <p:cNvPr id="13651" name="Freeform 594"/>
                <p:cNvSpPr>
                  <a:spLocks/>
                </p:cNvSpPr>
                <p:nvPr/>
              </p:nvSpPr>
              <p:spPr bwMode="ltGray">
                <a:xfrm>
                  <a:off x="4157" y="2769"/>
                  <a:ext cx="199" cy="232"/>
                </a:xfrm>
                <a:custGeom>
                  <a:avLst/>
                  <a:gdLst>
                    <a:gd name="T0" fmla="*/ 2 w 201"/>
                    <a:gd name="T1" fmla="*/ 4 h 207"/>
                    <a:gd name="T2" fmla="*/ 26 w 201"/>
                    <a:gd name="T3" fmla="*/ 48 h 207"/>
                    <a:gd name="T4" fmla="*/ 46 w 201"/>
                    <a:gd name="T5" fmla="*/ 86 h 207"/>
                    <a:gd name="T6" fmla="*/ 73 w 201"/>
                    <a:gd name="T7" fmla="*/ 138 h 207"/>
                    <a:gd name="T8" fmla="*/ 89 w 201"/>
                    <a:gd name="T9" fmla="*/ 155 h 207"/>
                    <a:gd name="T10" fmla="*/ 101 w 201"/>
                    <a:gd name="T11" fmla="*/ 191 h 207"/>
                    <a:gd name="T12" fmla="*/ 107 w 201"/>
                    <a:gd name="T13" fmla="*/ 211 h 207"/>
                    <a:gd name="T14" fmla="*/ 113 w 201"/>
                    <a:gd name="T15" fmla="*/ 231 h 207"/>
                    <a:gd name="T16" fmla="*/ 123 w 201"/>
                    <a:gd name="T17" fmla="*/ 242 h 207"/>
                    <a:gd name="T18" fmla="*/ 147 w 201"/>
                    <a:gd name="T19" fmla="*/ 261 h 207"/>
                    <a:gd name="T20" fmla="*/ 166 w 201"/>
                    <a:gd name="T21" fmla="*/ 288 h 207"/>
                    <a:gd name="T22" fmla="*/ 176 w 201"/>
                    <a:gd name="T23" fmla="*/ 284 h 207"/>
                    <a:gd name="T24" fmla="*/ 184 w 201"/>
                    <a:gd name="T25" fmla="*/ 290 h 207"/>
                    <a:gd name="T26" fmla="*/ 190 w 201"/>
                    <a:gd name="T27" fmla="*/ 253 h 207"/>
                    <a:gd name="T28" fmla="*/ 192 w 201"/>
                    <a:gd name="T29" fmla="*/ 233 h 207"/>
                    <a:gd name="T30" fmla="*/ 190 w 201"/>
                    <a:gd name="T31" fmla="*/ 222 h 207"/>
                    <a:gd name="T32" fmla="*/ 194 w 201"/>
                    <a:gd name="T33" fmla="*/ 208 h 207"/>
                    <a:gd name="T34" fmla="*/ 184 w 201"/>
                    <a:gd name="T35" fmla="*/ 188 h 207"/>
                    <a:gd name="T36" fmla="*/ 174 w 201"/>
                    <a:gd name="T37" fmla="*/ 195 h 207"/>
                    <a:gd name="T38" fmla="*/ 172 w 201"/>
                    <a:gd name="T39" fmla="*/ 179 h 207"/>
                    <a:gd name="T40" fmla="*/ 168 w 201"/>
                    <a:gd name="T41" fmla="*/ 155 h 207"/>
                    <a:gd name="T42" fmla="*/ 156 w 201"/>
                    <a:gd name="T43" fmla="*/ 158 h 207"/>
                    <a:gd name="T44" fmla="*/ 154 w 201"/>
                    <a:gd name="T45" fmla="*/ 141 h 207"/>
                    <a:gd name="T46" fmla="*/ 158 w 201"/>
                    <a:gd name="T47" fmla="*/ 129 h 207"/>
                    <a:gd name="T48" fmla="*/ 147 w 201"/>
                    <a:gd name="T49" fmla="*/ 124 h 207"/>
                    <a:gd name="T50" fmla="*/ 137 w 201"/>
                    <a:gd name="T51" fmla="*/ 115 h 207"/>
                    <a:gd name="T52" fmla="*/ 117 w 201"/>
                    <a:gd name="T53" fmla="*/ 93 h 207"/>
                    <a:gd name="T54" fmla="*/ 107 w 201"/>
                    <a:gd name="T55" fmla="*/ 80 h 207"/>
                    <a:gd name="T56" fmla="*/ 95 w 201"/>
                    <a:gd name="T57" fmla="*/ 71 h 207"/>
                    <a:gd name="T58" fmla="*/ 89 w 201"/>
                    <a:gd name="T59" fmla="*/ 65 h 207"/>
                    <a:gd name="T60" fmla="*/ 67 w 201"/>
                    <a:gd name="T61" fmla="*/ 45 h 207"/>
                    <a:gd name="T62" fmla="*/ 53 w 201"/>
                    <a:gd name="T63" fmla="*/ 39 h 207"/>
                    <a:gd name="T64" fmla="*/ 53 w 201"/>
                    <a:gd name="T65" fmla="*/ 28 h 207"/>
                    <a:gd name="T66" fmla="*/ 48 w 201"/>
                    <a:gd name="T67" fmla="*/ 9 h 207"/>
                    <a:gd name="T68" fmla="*/ 38 w 201"/>
                    <a:gd name="T69" fmla="*/ 9 h 207"/>
                    <a:gd name="T70" fmla="*/ 18 w 201"/>
                    <a:gd name="T71" fmla="*/ 9 h 207"/>
                    <a:gd name="T72" fmla="*/ 0 w 201"/>
                    <a:gd name="T73" fmla="*/ 0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01"/>
                    <a:gd name="T112" fmla="*/ 0 h 207"/>
                    <a:gd name="T113" fmla="*/ 201 w 201"/>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01" h="207">
                      <a:moveTo>
                        <a:pt x="0" y="0"/>
                      </a:moveTo>
                      <a:lnTo>
                        <a:pt x="2" y="4"/>
                      </a:lnTo>
                      <a:lnTo>
                        <a:pt x="6" y="14"/>
                      </a:lnTo>
                      <a:lnTo>
                        <a:pt x="26" y="34"/>
                      </a:lnTo>
                      <a:lnTo>
                        <a:pt x="50" y="56"/>
                      </a:lnTo>
                      <a:lnTo>
                        <a:pt x="46" y="62"/>
                      </a:lnTo>
                      <a:lnTo>
                        <a:pt x="66" y="72"/>
                      </a:lnTo>
                      <a:lnTo>
                        <a:pt x="76" y="98"/>
                      </a:lnTo>
                      <a:lnTo>
                        <a:pt x="80" y="100"/>
                      </a:lnTo>
                      <a:lnTo>
                        <a:pt x="92" y="110"/>
                      </a:lnTo>
                      <a:lnTo>
                        <a:pt x="100" y="130"/>
                      </a:lnTo>
                      <a:lnTo>
                        <a:pt x="104" y="136"/>
                      </a:lnTo>
                      <a:lnTo>
                        <a:pt x="104" y="142"/>
                      </a:lnTo>
                      <a:lnTo>
                        <a:pt x="110" y="150"/>
                      </a:lnTo>
                      <a:lnTo>
                        <a:pt x="112" y="158"/>
                      </a:lnTo>
                      <a:lnTo>
                        <a:pt x="116" y="164"/>
                      </a:lnTo>
                      <a:lnTo>
                        <a:pt x="126" y="168"/>
                      </a:lnTo>
                      <a:lnTo>
                        <a:pt x="126" y="172"/>
                      </a:lnTo>
                      <a:lnTo>
                        <a:pt x="136" y="176"/>
                      </a:lnTo>
                      <a:lnTo>
                        <a:pt x="150" y="186"/>
                      </a:lnTo>
                      <a:lnTo>
                        <a:pt x="166" y="202"/>
                      </a:lnTo>
                      <a:lnTo>
                        <a:pt x="172" y="204"/>
                      </a:lnTo>
                      <a:lnTo>
                        <a:pt x="170" y="198"/>
                      </a:lnTo>
                      <a:lnTo>
                        <a:pt x="182" y="202"/>
                      </a:lnTo>
                      <a:lnTo>
                        <a:pt x="182" y="196"/>
                      </a:lnTo>
                      <a:lnTo>
                        <a:pt x="190" y="206"/>
                      </a:lnTo>
                      <a:lnTo>
                        <a:pt x="194" y="188"/>
                      </a:lnTo>
                      <a:lnTo>
                        <a:pt x="196" y="180"/>
                      </a:lnTo>
                      <a:lnTo>
                        <a:pt x="192" y="174"/>
                      </a:lnTo>
                      <a:lnTo>
                        <a:pt x="198" y="166"/>
                      </a:lnTo>
                      <a:lnTo>
                        <a:pt x="196" y="164"/>
                      </a:lnTo>
                      <a:lnTo>
                        <a:pt x="196" y="158"/>
                      </a:lnTo>
                      <a:lnTo>
                        <a:pt x="200" y="152"/>
                      </a:lnTo>
                      <a:lnTo>
                        <a:pt x="200" y="148"/>
                      </a:lnTo>
                      <a:lnTo>
                        <a:pt x="196" y="140"/>
                      </a:lnTo>
                      <a:lnTo>
                        <a:pt x="190" y="134"/>
                      </a:lnTo>
                      <a:lnTo>
                        <a:pt x="184" y="136"/>
                      </a:lnTo>
                      <a:lnTo>
                        <a:pt x="180" y="138"/>
                      </a:lnTo>
                      <a:lnTo>
                        <a:pt x="182" y="132"/>
                      </a:lnTo>
                      <a:lnTo>
                        <a:pt x="178" y="128"/>
                      </a:lnTo>
                      <a:lnTo>
                        <a:pt x="174" y="118"/>
                      </a:lnTo>
                      <a:lnTo>
                        <a:pt x="174" y="110"/>
                      </a:lnTo>
                      <a:lnTo>
                        <a:pt x="166" y="112"/>
                      </a:lnTo>
                      <a:lnTo>
                        <a:pt x="162" y="112"/>
                      </a:lnTo>
                      <a:lnTo>
                        <a:pt x="158" y="106"/>
                      </a:lnTo>
                      <a:lnTo>
                        <a:pt x="160" y="100"/>
                      </a:lnTo>
                      <a:lnTo>
                        <a:pt x="158" y="100"/>
                      </a:lnTo>
                      <a:lnTo>
                        <a:pt x="164" y="92"/>
                      </a:lnTo>
                      <a:lnTo>
                        <a:pt x="158" y="84"/>
                      </a:lnTo>
                      <a:lnTo>
                        <a:pt x="150" y="88"/>
                      </a:lnTo>
                      <a:lnTo>
                        <a:pt x="146" y="80"/>
                      </a:lnTo>
                      <a:lnTo>
                        <a:pt x="140" y="82"/>
                      </a:lnTo>
                      <a:lnTo>
                        <a:pt x="132" y="74"/>
                      </a:lnTo>
                      <a:lnTo>
                        <a:pt x="120" y="66"/>
                      </a:lnTo>
                      <a:lnTo>
                        <a:pt x="112" y="58"/>
                      </a:lnTo>
                      <a:lnTo>
                        <a:pt x="110" y="56"/>
                      </a:lnTo>
                      <a:lnTo>
                        <a:pt x="110" y="66"/>
                      </a:lnTo>
                      <a:lnTo>
                        <a:pt x="98" y="50"/>
                      </a:lnTo>
                      <a:lnTo>
                        <a:pt x="98" y="54"/>
                      </a:lnTo>
                      <a:lnTo>
                        <a:pt x="92" y="46"/>
                      </a:lnTo>
                      <a:lnTo>
                        <a:pt x="76" y="36"/>
                      </a:lnTo>
                      <a:lnTo>
                        <a:pt x="70" y="32"/>
                      </a:lnTo>
                      <a:lnTo>
                        <a:pt x="66" y="28"/>
                      </a:lnTo>
                      <a:lnTo>
                        <a:pt x="56" y="28"/>
                      </a:lnTo>
                      <a:lnTo>
                        <a:pt x="58" y="22"/>
                      </a:lnTo>
                      <a:lnTo>
                        <a:pt x="56" y="20"/>
                      </a:lnTo>
                      <a:lnTo>
                        <a:pt x="56" y="14"/>
                      </a:lnTo>
                      <a:lnTo>
                        <a:pt x="48" y="6"/>
                      </a:lnTo>
                      <a:lnTo>
                        <a:pt x="42" y="8"/>
                      </a:lnTo>
                      <a:lnTo>
                        <a:pt x="38" y="6"/>
                      </a:lnTo>
                      <a:lnTo>
                        <a:pt x="26" y="10"/>
                      </a:lnTo>
                      <a:lnTo>
                        <a:pt x="18" y="6"/>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652" name="Freeform 595"/>
                <p:cNvSpPr>
                  <a:spLocks/>
                </p:cNvSpPr>
                <p:nvPr/>
              </p:nvSpPr>
              <p:spPr bwMode="ltGray">
                <a:xfrm>
                  <a:off x="4337" y="2993"/>
                  <a:ext cx="169" cy="46"/>
                </a:xfrm>
                <a:custGeom>
                  <a:avLst/>
                  <a:gdLst>
                    <a:gd name="T0" fmla="*/ 18 w 169"/>
                    <a:gd name="T1" fmla="*/ 4 h 41"/>
                    <a:gd name="T2" fmla="*/ 10 w 169"/>
                    <a:gd name="T3" fmla="*/ 20 h 41"/>
                    <a:gd name="T4" fmla="*/ 0 w 169"/>
                    <a:gd name="T5" fmla="*/ 31 h 41"/>
                    <a:gd name="T6" fmla="*/ 12 w 169"/>
                    <a:gd name="T7" fmla="*/ 34 h 41"/>
                    <a:gd name="T8" fmla="*/ 20 w 169"/>
                    <a:gd name="T9" fmla="*/ 37 h 41"/>
                    <a:gd name="T10" fmla="*/ 28 w 169"/>
                    <a:gd name="T11" fmla="*/ 56 h 41"/>
                    <a:gd name="T12" fmla="*/ 36 w 169"/>
                    <a:gd name="T13" fmla="*/ 48 h 41"/>
                    <a:gd name="T14" fmla="*/ 40 w 169"/>
                    <a:gd name="T15" fmla="*/ 56 h 41"/>
                    <a:gd name="T16" fmla="*/ 52 w 169"/>
                    <a:gd name="T17" fmla="*/ 54 h 41"/>
                    <a:gd name="T18" fmla="*/ 62 w 169"/>
                    <a:gd name="T19" fmla="*/ 56 h 41"/>
                    <a:gd name="T20" fmla="*/ 64 w 169"/>
                    <a:gd name="T21" fmla="*/ 54 h 41"/>
                    <a:gd name="T22" fmla="*/ 64 w 169"/>
                    <a:gd name="T23" fmla="*/ 48 h 41"/>
                    <a:gd name="T24" fmla="*/ 70 w 169"/>
                    <a:gd name="T25" fmla="*/ 45 h 41"/>
                    <a:gd name="T26" fmla="*/ 76 w 169"/>
                    <a:gd name="T27" fmla="*/ 43 h 41"/>
                    <a:gd name="T28" fmla="*/ 82 w 169"/>
                    <a:gd name="T29" fmla="*/ 39 h 41"/>
                    <a:gd name="T30" fmla="*/ 90 w 169"/>
                    <a:gd name="T31" fmla="*/ 43 h 41"/>
                    <a:gd name="T32" fmla="*/ 100 w 169"/>
                    <a:gd name="T33" fmla="*/ 56 h 41"/>
                    <a:gd name="T34" fmla="*/ 112 w 169"/>
                    <a:gd name="T35" fmla="*/ 50 h 41"/>
                    <a:gd name="T36" fmla="*/ 124 w 169"/>
                    <a:gd name="T37" fmla="*/ 48 h 41"/>
                    <a:gd name="T38" fmla="*/ 134 w 169"/>
                    <a:gd name="T39" fmla="*/ 54 h 41"/>
                    <a:gd name="T40" fmla="*/ 136 w 169"/>
                    <a:gd name="T41" fmla="*/ 48 h 41"/>
                    <a:gd name="T42" fmla="*/ 144 w 169"/>
                    <a:gd name="T43" fmla="*/ 43 h 41"/>
                    <a:gd name="T44" fmla="*/ 162 w 169"/>
                    <a:gd name="T45" fmla="*/ 48 h 41"/>
                    <a:gd name="T46" fmla="*/ 166 w 169"/>
                    <a:gd name="T47" fmla="*/ 54 h 41"/>
                    <a:gd name="T48" fmla="*/ 168 w 169"/>
                    <a:gd name="T49" fmla="*/ 50 h 41"/>
                    <a:gd name="T50" fmla="*/ 164 w 169"/>
                    <a:gd name="T51" fmla="*/ 43 h 41"/>
                    <a:gd name="T52" fmla="*/ 164 w 169"/>
                    <a:gd name="T53" fmla="*/ 28 h 41"/>
                    <a:gd name="T54" fmla="*/ 160 w 169"/>
                    <a:gd name="T55" fmla="*/ 20 h 41"/>
                    <a:gd name="T56" fmla="*/ 158 w 169"/>
                    <a:gd name="T57" fmla="*/ 22 h 41"/>
                    <a:gd name="T58" fmla="*/ 148 w 169"/>
                    <a:gd name="T59" fmla="*/ 25 h 41"/>
                    <a:gd name="T60" fmla="*/ 138 w 169"/>
                    <a:gd name="T61" fmla="*/ 22 h 41"/>
                    <a:gd name="T62" fmla="*/ 134 w 169"/>
                    <a:gd name="T63" fmla="*/ 9 h 41"/>
                    <a:gd name="T64" fmla="*/ 124 w 169"/>
                    <a:gd name="T65" fmla="*/ 4 h 41"/>
                    <a:gd name="T66" fmla="*/ 110 w 169"/>
                    <a:gd name="T67" fmla="*/ 0 h 41"/>
                    <a:gd name="T68" fmla="*/ 96 w 169"/>
                    <a:gd name="T69" fmla="*/ 0 h 41"/>
                    <a:gd name="T70" fmla="*/ 92 w 169"/>
                    <a:gd name="T71" fmla="*/ 4 h 41"/>
                    <a:gd name="T72" fmla="*/ 92 w 169"/>
                    <a:gd name="T73" fmla="*/ 13 h 41"/>
                    <a:gd name="T74" fmla="*/ 98 w 169"/>
                    <a:gd name="T75" fmla="*/ 20 h 41"/>
                    <a:gd name="T76" fmla="*/ 86 w 169"/>
                    <a:gd name="T77" fmla="*/ 25 h 41"/>
                    <a:gd name="T78" fmla="*/ 76 w 169"/>
                    <a:gd name="T79" fmla="*/ 25 h 41"/>
                    <a:gd name="T80" fmla="*/ 64 w 169"/>
                    <a:gd name="T81" fmla="*/ 25 h 41"/>
                    <a:gd name="T82" fmla="*/ 60 w 169"/>
                    <a:gd name="T83" fmla="*/ 13 h 41"/>
                    <a:gd name="T84" fmla="*/ 58 w 169"/>
                    <a:gd name="T85" fmla="*/ 9 h 41"/>
                    <a:gd name="T86" fmla="*/ 44 w 169"/>
                    <a:gd name="T87" fmla="*/ 2 h 41"/>
                    <a:gd name="T88" fmla="*/ 30 w 169"/>
                    <a:gd name="T89" fmla="*/ 2 h 41"/>
                    <a:gd name="T90" fmla="*/ 18 w 169"/>
                    <a:gd name="T91" fmla="*/ 4 h 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9"/>
                    <a:gd name="T139" fmla="*/ 0 h 41"/>
                    <a:gd name="T140" fmla="*/ 169 w 169"/>
                    <a:gd name="T141" fmla="*/ 41 h 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9" h="41">
                      <a:moveTo>
                        <a:pt x="18" y="4"/>
                      </a:moveTo>
                      <a:lnTo>
                        <a:pt x="10" y="14"/>
                      </a:lnTo>
                      <a:lnTo>
                        <a:pt x="0" y="22"/>
                      </a:lnTo>
                      <a:lnTo>
                        <a:pt x="12" y="24"/>
                      </a:lnTo>
                      <a:lnTo>
                        <a:pt x="20" y="26"/>
                      </a:lnTo>
                      <a:lnTo>
                        <a:pt x="28" y="40"/>
                      </a:lnTo>
                      <a:lnTo>
                        <a:pt x="36" y="34"/>
                      </a:lnTo>
                      <a:lnTo>
                        <a:pt x="40" y="40"/>
                      </a:lnTo>
                      <a:lnTo>
                        <a:pt x="52" y="38"/>
                      </a:lnTo>
                      <a:lnTo>
                        <a:pt x="62" y="40"/>
                      </a:lnTo>
                      <a:lnTo>
                        <a:pt x="64" y="38"/>
                      </a:lnTo>
                      <a:lnTo>
                        <a:pt x="64" y="34"/>
                      </a:lnTo>
                      <a:lnTo>
                        <a:pt x="70" y="32"/>
                      </a:lnTo>
                      <a:lnTo>
                        <a:pt x="76" y="30"/>
                      </a:lnTo>
                      <a:lnTo>
                        <a:pt x="82" y="28"/>
                      </a:lnTo>
                      <a:lnTo>
                        <a:pt x="90" y="30"/>
                      </a:lnTo>
                      <a:lnTo>
                        <a:pt x="100" y="40"/>
                      </a:lnTo>
                      <a:lnTo>
                        <a:pt x="112" y="36"/>
                      </a:lnTo>
                      <a:lnTo>
                        <a:pt x="124" y="34"/>
                      </a:lnTo>
                      <a:lnTo>
                        <a:pt x="134" y="38"/>
                      </a:lnTo>
                      <a:lnTo>
                        <a:pt x="136" y="34"/>
                      </a:lnTo>
                      <a:lnTo>
                        <a:pt x="144" y="30"/>
                      </a:lnTo>
                      <a:lnTo>
                        <a:pt x="162" y="34"/>
                      </a:lnTo>
                      <a:lnTo>
                        <a:pt x="166" y="38"/>
                      </a:lnTo>
                      <a:lnTo>
                        <a:pt x="168" y="36"/>
                      </a:lnTo>
                      <a:lnTo>
                        <a:pt x="164" y="30"/>
                      </a:lnTo>
                      <a:lnTo>
                        <a:pt x="164" y="20"/>
                      </a:lnTo>
                      <a:lnTo>
                        <a:pt x="160" y="14"/>
                      </a:lnTo>
                      <a:lnTo>
                        <a:pt x="158" y="16"/>
                      </a:lnTo>
                      <a:lnTo>
                        <a:pt x="148" y="18"/>
                      </a:lnTo>
                      <a:lnTo>
                        <a:pt x="138" y="16"/>
                      </a:lnTo>
                      <a:lnTo>
                        <a:pt x="134" y="6"/>
                      </a:lnTo>
                      <a:lnTo>
                        <a:pt x="124" y="4"/>
                      </a:lnTo>
                      <a:lnTo>
                        <a:pt x="110" y="0"/>
                      </a:lnTo>
                      <a:lnTo>
                        <a:pt x="96" y="0"/>
                      </a:lnTo>
                      <a:lnTo>
                        <a:pt x="92" y="4"/>
                      </a:lnTo>
                      <a:lnTo>
                        <a:pt x="92" y="10"/>
                      </a:lnTo>
                      <a:lnTo>
                        <a:pt x="98" y="14"/>
                      </a:lnTo>
                      <a:lnTo>
                        <a:pt x="86" y="18"/>
                      </a:lnTo>
                      <a:lnTo>
                        <a:pt x="76" y="18"/>
                      </a:lnTo>
                      <a:lnTo>
                        <a:pt x="64" y="18"/>
                      </a:lnTo>
                      <a:lnTo>
                        <a:pt x="60" y="10"/>
                      </a:lnTo>
                      <a:lnTo>
                        <a:pt x="58" y="6"/>
                      </a:lnTo>
                      <a:lnTo>
                        <a:pt x="44" y="2"/>
                      </a:lnTo>
                      <a:lnTo>
                        <a:pt x="30" y="2"/>
                      </a:lnTo>
                      <a:lnTo>
                        <a:pt x="18" y="4"/>
                      </a:lnTo>
                    </a:path>
                  </a:pathLst>
                </a:custGeom>
                <a:solidFill>
                  <a:schemeClr val="hlink"/>
                </a:solidFill>
                <a:ln w="12700" cap="rnd">
                  <a:solidFill>
                    <a:schemeClr val="bg1"/>
                  </a:solidFill>
                  <a:round/>
                  <a:headEnd/>
                  <a:tailEnd/>
                </a:ln>
              </p:spPr>
              <p:txBody>
                <a:bodyPr/>
                <a:lstStyle/>
                <a:p>
                  <a:endParaRPr lang="en-US"/>
                </a:p>
              </p:txBody>
            </p:sp>
            <p:sp>
              <p:nvSpPr>
                <p:cNvPr id="13653" name="Freeform 596"/>
                <p:cNvSpPr>
                  <a:spLocks/>
                </p:cNvSpPr>
                <p:nvPr/>
              </p:nvSpPr>
              <p:spPr bwMode="ltGray">
                <a:xfrm>
                  <a:off x="4547" y="3004"/>
                  <a:ext cx="42" cy="24"/>
                </a:xfrm>
                <a:custGeom>
                  <a:avLst/>
                  <a:gdLst>
                    <a:gd name="T0" fmla="*/ 0 w 43"/>
                    <a:gd name="T1" fmla="*/ 30 h 21"/>
                    <a:gd name="T2" fmla="*/ 12 w 43"/>
                    <a:gd name="T3" fmla="*/ 24 h 21"/>
                    <a:gd name="T4" fmla="*/ 18 w 43"/>
                    <a:gd name="T5" fmla="*/ 21 h 21"/>
                    <a:gd name="T6" fmla="*/ 21 w 43"/>
                    <a:gd name="T7" fmla="*/ 15 h 21"/>
                    <a:gd name="T8" fmla="*/ 25 w 43"/>
                    <a:gd name="T9" fmla="*/ 11 h 21"/>
                    <a:gd name="T10" fmla="*/ 31 w 43"/>
                    <a:gd name="T11" fmla="*/ 15 h 21"/>
                    <a:gd name="T12" fmla="*/ 39 w 43"/>
                    <a:gd name="T13" fmla="*/ 9 h 21"/>
                    <a:gd name="T14" fmla="*/ 37 w 43"/>
                    <a:gd name="T15" fmla="*/ 2 h 21"/>
                    <a:gd name="T16" fmla="*/ 29 w 43"/>
                    <a:gd name="T17" fmla="*/ 2 h 21"/>
                    <a:gd name="T18" fmla="*/ 20 w 43"/>
                    <a:gd name="T19" fmla="*/ 0 h 21"/>
                    <a:gd name="T20" fmla="*/ 16 w 43"/>
                    <a:gd name="T21" fmla="*/ 9 h 21"/>
                    <a:gd name="T22" fmla="*/ 21 w 43"/>
                    <a:gd name="T23" fmla="*/ 11 h 21"/>
                    <a:gd name="T24" fmla="*/ 18 w 43"/>
                    <a:gd name="T25" fmla="*/ 18 h 21"/>
                    <a:gd name="T26" fmla="*/ 10 w 43"/>
                    <a:gd name="T27" fmla="*/ 11 h 21"/>
                    <a:gd name="T28" fmla="*/ 2 w 43"/>
                    <a:gd name="T29" fmla="*/ 18 h 21"/>
                    <a:gd name="T30" fmla="*/ 0 w 43"/>
                    <a:gd name="T31" fmla="*/ 30 h 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3"/>
                    <a:gd name="T49" fmla="*/ 0 h 21"/>
                    <a:gd name="T50" fmla="*/ 43 w 43"/>
                    <a:gd name="T51" fmla="*/ 21 h 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3" h="21">
                      <a:moveTo>
                        <a:pt x="0" y="20"/>
                      </a:moveTo>
                      <a:lnTo>
                        <a:pt x="12" y="16"/>
                      </a:lnTo>
                      <a:lnTo>
                        <a:pt x="18" y="14"/>
                      </a:lnTo>
                      <a:lnTo>
                        <a:pt x="24" y="10"/>
                      </a:lnTo>
                      <a:lnTo>
                        <a:pt x="28" y="8"/>
                      </a:lnTo>
                      <a:lnTo>
                        <a:pt x="34" y="10"/>
                      </a:lnTo>
                      <a:lnTo>
                        <a:pt x="42" y="6"/>
                      </a:lnTo>
                      <a:lnTo>
                        <a:pt x="40" y="2"/>
                      </a:lnTo>
                      <a:lnTo>
                        <a:pt x="32" y="2"/>
                      </a:lnTo>
                      <a:lnTo>
                        <a:pt x="20" y="0"/>
                      </a:lnTo>
                      <a:lnTo>
                        <a:pt x="16" y="6"/>
                      </a:lnTo>
                      <a:lnTo>
                        <a:pt x="22" y="8"/>
                      </a:lnTo>
                      <a:lnTo>
                        <a:pt x="18" y="12"/>
                      </a:lnTo>
                      <a:lnTo>
                        <a:pt x="10" y="8"/>
                      </a:lnTo>
                      <a:lnTo>
                        <a:pt x="2" y="12"/>
                      </a:lnTo>
                      <a:lnTo>
                        <a:pt x="0" y="20"/>
                      </a:lnTo>
                    </a:path>
                  </a:pathLst>
                </a:custGeom>
                <a:solidFill>
                  <a:schemeClr val="hlink"/>
                </a:solidFill>
                <a:ln w="12700" cap="rnd">
                  <a:solidFill>
                    <a:schemeClr val="bg1"/>
                  </a:solidFill>
                  <a:round/>
                  <a:headEnd/>
                  <a:tailEnd/>
                </a:ln>
              </p:spPr>
              <p:txBody>
                <a:bodyPr/>
                <a:lstStyle/>
                <a:p>
                  <a:endParaRPr lang="en-US"/>
                </a:p>
              </p:txBody>
            </p:sp>
            <p:sp>
              <p:nvSpPr>
                <p:cNvPr id="13654" name="Freeform 597"/>
                <p:cNvSpPr>
                  <a:spLocks/>
                </p:cNvSpPr>
                <p:nvPr/>
              </p:nvSpPr>
              <p:spPr bwMode="ltGray">
                <a:xfrm>
                  <a:off x="4598" y="2982"/>
                  <a:ext cx="59" cy="28"/>
                </a:xfrm>
                <a:custGeom>
                  <a:avLst/>
                  <a:gdLst>
                    <a:gd name="T0" fmla="*/ 0 w 59"/>
                    <a:gd name="T1" fmla="*/ 31 h 25"/>
                    <a:gd name="T2" fmla="*/ 6 w 59"/>
                    <a:gd name="T3" fmla="*/ 34 h 25"/>
                    <a:gd name="T4" fmla="*/ 8 w 59"/>
                    <a:gd name="T5" fmla="*/ 28 h 25"/>
                    <a:gd name="T6" fmla="*/ 22 w 59"/>
                    <a:gd name="T7" fmla="*/ 28 h 25"/>
                    <a:gd name="T8" fmla="*/ 26 w 59"/>
                    <a:gd name="T9" fmla="*/ 31 h 25"/>
                    <a:gd name="T10" fmla="*/ 32 w 59"/>
                    <a:gd name="T11" fmla="*/ 25 h 25"/>
                    <a:gd name="T12" fmla="*/ 38 w 59"/>
                    <a:gd name="T13" fmla="*/ 25 h 25"/>
                    <a:gd name="T14" fmla="*/ 58 w 59"/>
                    <a:gd name="T15" fmla="*/ 11 h 25"/>
                    <a:gd name="T16" fmla="*/ 58 w 59"/>
                    <a:gd name="T17" fmla="*/ 0 h 25"/>
                    <a:gd name="T18" fmla="*/ 54 w 59"/>
                    <a:gd name="T19" fmla="*/ 0 h 25"/>
                    <a:gd name="T20" fmla="*/ 52 w 59"/>
                    <a:gd name="T21" fmla="*/ 11 h 25"/>
                    <a:gd name="T22" fmla="*/ 36 w 59"/>
                    <a:gd name="T23" fmla="*/ 13 h 25"/>
                    <a:gd name="T24" fmla="*/ 30 w 59"/>
                    <a:gd name="T25" fmla="*/ 20 h 25"/>
                    <a:gd name="T26" fmla="*/ 24 w 59"/>
                    <a:gd name="T27" fmla="*/ 13 h 25"/>
                    <a:gd name="T28" fmla="*/ 18 w 59"/>
                    <a:gd name="T29" fmla="*/ 11 h 25"/>
                    <a:gd name="T30" fmla="*/ 8 w 59"/>
                    <a:gd name="T31" fmla="*/ 20 h 25"/>
                    <a:gd name="T32" fmla="*/ 0 w 59"/>
                    <a:gd name="T33" fmla="*/ 31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9"/>
                    <a:gd name="T52" fmla="*/ 0 h 25"/>
                    <a:gd name="T53" fmla="*/ 59 w 59"/>
                    <a:gd name="T54" fmla="*/ 25 h 2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9" h="25">
                      <a:moveTo>
                        <a:pt x="0" y="22"/>
                      </a:moveTo>
                      <a:lnTo>
                        <a:pt x="6" y="24"/>
                      </a:lnTo>
                      <a:lnTo>
                        <a:pt x="8" y="20"/>
                      </a:lnTo>
                      <a:lnTo>
                        <a:pt x="22" y="20"/>
                      </a:lnTo>
                      <a:lnTo>
                        <a:pt x="26" y="22"/>
                      </a:lnTo>
                      <a:lnTo>
                        <a:pt x="32" y="18"/>
                      </a:lnTo>
                      <a:lnTo>
                        <a:pt x="38" y="18"/>
                      </a:lnTo>
                      <a:lnTo>
                        <a:pt x="58" y="8"/>
                      </a:lnTo>
                      <a:lnTo>
                        <a:pt x="58" y="0"/>
                      </a:lnTo>
                      <a:lnTo>
                        <a:pt x="54" y="0"/>
                      </a:lnTo>
                      <a:lnTo>
                        <a:pt x="52" y="8"/>
                      </a:lnTo>
                      <a:lnTo>
                        <a:pt x="36" y="10"/>
                      </a:lnTo>
                      <a:lnTo>
                        <a:pt x="30" y="14"/>
                      </a:lnTo>
                      <a:lnTo>
                        <a:pt x="24" y="10"/>
                      </a:lnTo>
                      <a:lnTo>
                        <a:pt x="18" y="8"/>
                      </a:lnTo>
                      <a:lnTo>
                        <a:pt x="8" y="14"/>
                      </a:lnTo>
                      <a:lnTo>
                        <a:pt x="0" y="22"/>
                      </a:lnTo>
                    </a:path>
                  </a:pathLst>
                </a:custGeom>
                <a:solidFill>
                  <a:schemeClr val="hlink"/>
                </a:solidFill>
                <a:ln w="12700" cap="rnd">
                  <a:solidFill>
                    <a:schemeClr val="bg1"/>
                  </a:solidFill>
                  <a:round/>
                  <a:headEnd/>
                  <a:tailEnd/>
                </a:ln>
              </p:spPr>
              <p:txBody>
                <a:bodyPr/>
                <a:lstStyle/>
                <a:p>
                  <a:endParaRPr lang="en-US"/>
                </a:p>
              </p:txBody>
            </p:sp>
            <p:sp>
              <p:nvSpPr>
                <p:cNvPr id="13655" name="Freeform 598"/>
                <p:cNvSpPr>
                  <a:spLocks/>
                </p:cNvSpPr>
                <p:nvPr/>
              </p:nvSpPr>
              <p:spPr bwMode="ltGray">
                <a:xfrm>
                  <a:off x="4666" y="2957"/>
                  <a:ext cx="73" cy="71"/>
                </a:xfrm>
                <a:custGeom>
                  <a:avLst/>
                  <a:gdLst>
                    <a:gd name="T0" fmla="*/ 0 w 73"/>
                    <a:gd name="T1" fmla="*/ 87 h 63"/>
                    <a:gd name="T2" fmla="*/ 6 w 73"/>
                    <a:gd name="T3" fmla="*/ 78 h 63"/>
                    <a:gd name="T4" fmla="*/ 2 w 73"/>
                    <a:gd name="T5" fmla="*/ 78 h 63"/>
                    <a:gd name="T6" fmla="*/ 4 w 73"/>
                    <a:gd name="T7" fmla="*/ 60 h 63"/>
                    <a:gd name="T8" fmla="*/ 22 w 73"/>
                    <a:gd name="T9" fmla="*/ 46 h 63"/>
                    <a:gd name="T10" fmla="*/ 28 w 73"/>
                    <a:gd name="T11" fmla="*/ 34 h 63"/>
                    <a:gd name="T12" fmla="*/ 28 w 73"/>
                    <a:gd name="T13" fmla="*/ 32 h 63"/>
                    <a:gd name="T14" fmla="*/ 52 w 73"/>
                    <a:gd name="T15" fmla="*/ 11 h 63"/>
                    <a:gd name="T16" fmla="*/ 60 w 73"/>
                    <a:gd name="T17" fmla="*/ 11 h 63"/>
                    <a:gd name="T18" fmla="*/ 68 w 73"/>
                    <a:gd name="T19" fmla="*/ 0 h 63"/>
                    <a:gd name="T20" fmla="*/ 72 w 73"/>
                    <a:gd name="T21" fmla="*/ 2 h 63"/>
                    <a:gd name="T22" fmla="*/ 64 w 73"/>
                    <a:gd name="T23" fmla="*/ 18 h 63"/>
                    <a:gd name="T24" fmla="*/ 60 w 73"/>
                    <a:gd name="T25" fmla="*/ 20 h 63"/>
                    <a:gd name="T26" fmla="*/ 54 w 73"/>
                    <a:gd name="T27" fmla="*/ 26 h 63"/>
                    <a:gd name="T28" fmla="*/ 40 w 73"/>
                    <a:gd name="T29" fmla="*/ 46 h 63"/>
                    <a:gd name="T30" fmla="*/ 36 w 73"/>
                    <a:gd name="T31" fmla="*/ 48 h 63"/>
                    <a:gd name="T32" fmla="*/ 34 w 73"/>
                    <a:gd name="T33" fmla="*/ 60 h 63"/>
                    <a:gd name="T34" fmla="*/ 28 w 73"/>
                    <a:gd name="T35" fmla="*/ 63 h 63"/>
                    <a:gd name="T36" fmla="*/ 26 w 73"/>
                    <a:gd name="T37" fmla="*/ 71 h 63"/>
                    <a:gd name="T38" fmla="*/ 18 w 73"/>
                    <a:gd name="T39" fmla="*/ 74 h 63"/>
                    <a:gd name="T40" fmla="*/ 14 w 73"/>
                    <a:gd name="T41" fmla="*/ 74 h 63"/>
                    <a:gd name="T42" fmla="*/ 6 w 73"/>
                    <a:gd name="T43" fmla="*/ 89 h 63"/>
                    <a:gd name="T44" fmla="*/ 0 w 73"/>
                    <a:gd name="T45" fmla="*/ 87 h 6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3"/>
                    <a:gd name="T70" fmla="*/ 0 h 63"/>
                    <a:gd name="T71" fmla="*/ 73 w 73"/>
                    <a:gd name="T72" fmla="*/ 63 h 6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3" h="63">
                      <a:moveTo>
                        <a:pt x="0" y="60"/>
                      </a:moveTo>
                      <a:lnTo>
                        <a:pt x="6" y="54"/>
                      </a:lnTo>
                      <a:lnTo>
                        <a:pt x="2" y="54"/>
                      </a:lnTo>
                      <a:lnTo>
                        <a:pt x="4" y="42"/>
                      </a:lnTo>
                      <a:lnTo>
                        <a:pt x="22" y="32"/>
                      </a:lnTo>
                      <a:lnTo>
                        <a:pt x="28" y="24"/>
                      </a:lnTo>
                      <a:lnTo>
                        <a:pt x="28" y="22"/>
                      </a:lnTo>
                      <a:lnTo>
                        <a:pt x="52" y="8"/>
                      </a:lnTo>
                      <a:lnTo>
                        <a:pt x="60" y="8"/>
                      </a:lnTo>
                      <a:lnTo>
                        <a:pt x="68" y="0"/>
                      </a:lnTo>
                      <a:lnTo>
                        <a:pt x="72" y="2"/>
                      </a:lnTo>
                      <a:lnTo>
                        <a:pt x="64" y="12"/>
                      </a:lnTo>
                      <a:lnTo>
                        <a:pt x="60" y="14"/>
                      </a:lnTo>
                      <a:lnTo>
                        <a:pt x="54" y="18"/>
                      </a:lnTo>
                      <a:lnTo>
                        <a:pt x="40" y="32"/>
                      </a:lnTo>
                      <a:lnTo>
                        <a:pt x="36" y="34"/>
                      </a:lnTo>
                      <a:lnTo>
                        <a:pt x="34" y="42"/>
                      </a:lnTo>
                      <a:lnTo>
                        <a:pt x="28" y="44"/>
                      </a:lnTo>
                      <a:lnTo>
                        <a:pt x="26" y="50"/>
                      </a:lnTo>
                      <a:lnTo>
                        <a:pt x="18" y="52"/>
                      </a:lnTo>
                      <a:lnTo>
                        <a:pt x="14" y="52"/>
                      </a:lnTo>
                      <a:lnTo>
                        <a:pt x="6" y="62"/>
                      </a:lnTo>
                      <a:lnTo>
                        <a:pt x="0" y="60"/>
                      </a:lnTo>
                    </a:path>
                  </a:pathLst>
                </a:custGeom>
                <a:solidFill>
                  <a:schemeClr val="hlink"/>
                </a:solidFill>
                <a:ln w="12700" cap="rnd">
                  <a:solidFill>
                    <a:schemeClr val="bg1"/>
                  </a:solidFill>
                  <a:round/>
                  <a:headEnd/>
                  <a:tailEnd/>
                </a:ln>
              </p:spPr>
              <p:txBody>
                <a:bodyPr/>
                <a:lstStyle/>
                <a:p>
                  <a:endParaRPr lang="en-US"/>
                </a:p>
              </p:txBody>
            </p:sp>
          </p:grpSp>
        </p:grpSp>
        <p:grpSp>
          <p:nvGrpSpPr>
            <p:cNvPr id="14" name="Group 599"/>
            <p:cNvGrpSpPr>
              <a:grpSpLocks/>
            </p:cNvGrpSpPr>
            <p:nvPr/>
          </p:nvGrpSpPr>
          <p:grpSpPr bwMode="auto">
            <a:xfrm>
              <a:off x="4274" y="2857"/>
              <a:ext cx="309" cy="274"/>
              <a:chOff x="4413" y="2667"/>
              <a:chExt cx="309" cy="274"/>
            </a:xfrm>
          </p:grpSpPr>
          <p:sp>
            <p:nvSpPr>
              <p:cNvPr id="13633" name="Freeform 600"/>
              <p:cNvSpPr>
                <a:spLocks/>
              </p:cNvSpPr>
              <p:nvPr/>
            </p:nvSpPr>
            <p:spPr bwMode="ltGray">
              <a:xfrm>
                <a:off x="4511" y="2705"/>
                <a:ext cx="42" cy="54"/>
              </a:xfrm>
              <a:custGeom>
                <a:avLst/>
                <a:gdLst>
                  <a:gd name="T0" fmla="*/ 23 w 43"/>
                  <a:gd name="T1" fmla="*/ 0 h 49"/>
                  <a:gd name="T2" fmla="*/ 0 w 43"/>
                  <a:gd name="T3" fmla="*/ 37 h 49"/>
                  <a:gd name="T4" fmla="*/ 20 w 43"/>
                  <a:gd name="T5" fmla="*/ 64 h 49"/>
                  <a:gd name="T6" fmla="*/ 39 w 43"/>
                  <a:gd name="T7" fmla="*/ 32 h 49"/>
                  <a:gd name="T8" fmla="*/ 23 w 43"/>
                  <a:gd name="T9" fmla="*/ 0 h 49"/>
                  <a:gd name="T10" fmla="*/ 0 60000 65536"/>
                  <a:gd name="T11" fmla="*/ 0 60000 65536"/>
                  <a:gd name="T12" fmla="*/ 0 60000 65536"/>
                  <a:gd name="T13" fmla="*/ 0 60000 65536"/>
                  <a:gd name="T14" fmla="*/ 0 60000 65536"/>
                  <a:gd name="T15" fmla="*/ 0 w 43"/>
                  <a:gd name="T16" fmla="*/ 0 h 49"/>
                  <a:gd name="T17" fmla="*/ 43 w 43"/>
                  <a:gd name="T18" fmla="*/ 49 h 49"/>
                </a:gdLst>
                <a:ahLst/>
                <a:cxnLst>
                  <a:cxn ang="T10">
                    <a:pos x="T0" y="T1"/>
                  </a:cxn>
                  <a:cxn ang="T11">
                    <a:pos x="T2" y="T3"/>
                  </a:cxn>
                  <a:cxn ang="T12">
                    <a:pos x="T4" y="T5"/>
                  </a:cxn>
                  <a:cxn ang="T13">
                    <a:pos x="T6" y="T7"/>
                  </a:cxn>
                  <a:cxn ang="T14">
                    <a:pos x="T8" y="T9"/>
                  </a:cxn>
                </a:cxnLst>
                <a:rect l="T15" t="T16" r="T17" b="T18"/>
                <a:pathLst>
                  <a:path w="43" h="49">
                    <a:moveTo>
                      <a:pt x="26" y="0"/>
                    </a:moveTo>
                    <a:lnTo>
                      <a:pt x="0" y="28"/>
                    </a:lnTo>
                    <a:lnTo>
                      <a:pt x="20" y="48"/>
                    </a:lnTo>
                    <a:lnTo>
                      <a:pt x="42" y="24"/>
                    </a:lnTo>
                    <a:lnTo>
                      <a:pt x="26" y="0"/>
                    </a:lnTo>
                  </a:path>
                </a:pathLst>
              </a:custGeom>
              <a:solidFill>
                <a:schemeClr val="hlink"/>
              </a:solidFill>
              <a:ln w="12700" cap="rnd">
                <a:solidFill>
                  <a:schemeClr val="bg1"/>
                </a:solidFill>
                <a:round/>
                <a:headEnd/>
                <a:tailEnd/>
              </a:ln>
            </p:spPr>
            <p:txBody>
              <a:bodyPr/>
              <a:lstStyle/>
              <a:p>
                <a:endParaRPr lang="en-US"/>
              </a:p>
            </p:txBody>
          </p:sp>
          <p:sp>
            <p:nvSpPr>
              <p:cNvPr id="13634" name="Freeform 601"/>
              <p:cNvSpPr>
                <a:spLocks/>
              </p:cNvSpPr>
              <p:nvPr/>
            </p:nvSpPr>
            <p:spPr bwMode="ltGray">
              <a:xfrm>
                <a:off x="4539" y="2848"/>
                <a:ext cx="16" cy="17"/>
              </a:xfrm>
              <a:custGeom>
                <a:avLst/>
                <a:gdLst>
                  <a:gd name="T0" fmla="*/ 0 w 17"/>
                  <a:gd name="T1" fmla="*/ 14 h 15"/>
                  <a:gd name="T2" fmla="*/ 6 w 17"/>
                  <a:gd name="T3" fmla="*/ 20 h 15"/>
                  <a:gd name="T4" fmla="*/ 8 w 17"/>
                  <a:gd name="T5" fmla="*/ 20 h 15"/>
                  <a:gd name="T6" fmla="*/ 13 w 17"/>
                  <a:gd name="T7" fmla="*/ 0 h 15"/>
                  <a:gd name="T8" fmla="*/ 4 w 17"/>
                  <a:gd name="T9" fmla="*/ 2 h 15"/>
                  <a:gd name="T10" fmla="*/ 0 w 17"/>
                  <a:gd name="T11" fmla="*/ 7 h 15"/>
                  <a:gd name="T12" fmla="*/ 0 w 17"/>
                  <a:gd name="T13" fmla="*/ 14 h 15"/>
                  <a:gd name="T14" fmla="*/ 0 60000 65536"/>
                  <a:gd name="T15" fmla="*/ 0 60000 65536"/>
                  <a:gd name="T16" fmla="*/ 0 60000 65536"/>
                  <a:gd name="T17" fmla="*/ 0 60000 65536"/>
                  <a:gd name="T18" fmla="*/ 0 60000 65536"/>
                  <a:gd name="T19" fmla="*/ 0 60000 65536"/>
                  <a:gd name="T20" fmla="*/ 0 60000 65536"/>
                  <a:gd name="T21" fmla="*/ 0 w 17"/>
                  <a:gd name="T22" fmla="*/ 0 h 15"/>
                  <a:gd name="T23" fmla="*/ 17 w 17"/>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 h="15">
                    <a:moveTo>
                      <a:pt x="0" y="10"/>
                    </a:moveTo>
                    <a:lnTo>
                      <a:pt x="6" y="14"/>
                    </a:lnTo>
                    <a:lnTo>
                      <a:pt x="10" y="14"/>
                    </a:lnTo>
                    <a:lnTo>
                      <a:pt x="16" y="0"/>
                    </a:lnTo>
                    <a:lnTo>
                      <a:pt x="4" y="2"/>
                    </a:lnTo>
                    <a:lnTo>
                      <a:pt x="0" y="4"/>
                    </a:lnTo>
                    <a:lnTo>
                      <a:pt x="0" y="10"/>
                    </a:lnTo>
                  </a:path>
                </a:pathLst>
              </a:custGeom>
              <a:solidFill>
                <a:schemeClr val="hlink"/>
              </a:solidFill>
              <a:ln w="12700" cap="rnd">
                <a:solidFill>
                  <a:schemeClr val="bg1"/>
                </a:solidFill>
                <a:round/>
                <a:headEnd/>
                <a:tailEnd/>
              </a:ln>
            </p:spPr>
            <p:txBody>
              <a:bodyPr/>
              <a:lstStyle/>
              <a:p>
                <a:endParaRPr lang="en-US"/>
              </a:p>
            </p:txBody>
          </p:sp>
          <p:sp>
            <p:nvSpPr>
              <p:cNvPr id="13635" name="Freeform 602"/>
              <p:cNvSpPr>
                <a:spLocks/>
              </p:cNvSpPr>
              <p:nvPr/>
            </p:nvSpPr>
            <p:spPr bwMode="ltGray">
              <a:xfrm>
                <a:off x="4592" y="2816"/>
                <a:ext cx="15" cy="13"/>
              </a:xfrm>
              <a:custGeom>
                <a:avLst/>
                <a:gdLst>
                  <a:gd name="T0" fmla="*/ 8 w 15"/>
                  <a:gd name="T1" fmla="*/ 0 h 11"/>
                  <a:gd name="T2" fmla="*/ 0 w 15"/>
                  <a:gd name="T3" fmla="*/ 7 h 11"/>
                  <a:gd name="T4" fmla="*/ 2 w 15"/>
                  <a:gd name="T5" fmla="*/ 13 h 11"/>
                  <a:gd name="T6" fmla="*/ 8 w 15"/>
                  <a:gd name="T7" fmla="*/ 17 h 11"/>
                  <a:gd name="T8" fmla="*/ 14 w 15"/>
                  <a:gd name="T9" fmla="*/ 7 h 11"/>
                  <a:gd name="T10" fmla="*/ 8 w 15"/>
                  <a:gd name="T11" fmla="*/ 0 h 11"/>
                  <a:gd name="T12" fmla="*/ 0 60000 65536"/>
                  <a:gd name="T13" fmla="*/ 0 60000 65536"/>
                  <a:gd name="T14" fmla="*/ 0 60000 65536"/>
                  <a:gd name="T15" fmla="*/ 0 60000 65536"/>
                  <a:gd name="T16" fmla="*/ 0 60000 65536"/>
                  <a:gd name="T17" fmla="*/ 0 60000 65536"/>
                  <a:gd name="T18" fmla="*/ 0 w 15"/>
                  <a:gd name="T19" fmla="*/ 0 h 11"/>
                  <a:gd name="T20" fmla="*/ 15 w 15"/>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5" h="11">
                    <a:moveTo>
                      <a:pt x="8" y="0"/>
                    </a:moveTo>
                    <a:lnTo>
                      <a:pt x="0" y="4"/>
                    </a:lnTo>
                    <a:lnTo>
                      <a:pt x="2" y="8"/>
                    </a:lnTo>
                    <a:lnTo>
                      <a:pt x="8" y="10"/>
                    </a:lnTo>
                    <a:lnTo>
                      <a:pt x="14"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636" name="Freeform 603"/>
              <p:cNvSpPr>
                <a:spLocks/>
              </p:cNvSpPr>
              <p:nvPr/>
            </p:nvSpPr>
            <p:spPr bwMode="ltGray">
              <a:xfrm>
                <a:off x="4690" y="2881"/>
                <a:ext cx="24" cy="19"/>
              </a:xfrm>
              <a:custGeom>
                <a:avLst/>
                <a:gdLst>
                  <a:gd name="T0" fmla="*/ 0 w 25"/>
                  <a:gd name="T1" fmla="*/ 9 h 17"/>
                  <a:gd name="T2" fmla="*/ 8 w 25"/>
                  <a:gd name="T3" fmla="*/ 22 h 17"/>
                  <a:gd name="T4" fmla="*/ 13 w 25"/>
                  <a:gd name="T5" fmla="*/ 17 h 17"/>
                  <a:gd name="T6" fmla="*/ 21 w 25"/>
                  <a:gd name="T7" fmla="*/ 13 h 17"/>
                  <a:gd name="T8" fmla="*/ 12 w 25"/>
                  <a:gd name="T9" fmla="*/ 0 h 17"/>
                  <a:gd name="T10" fmla="*/ 0 w 25"/>
                  <a:gd name="T11" fmla="*/ 9 h 17"/>
                  <a:gd name="T12" fmla="*/ 0 60000 65536"/>
                  <a:gd name="T13" fmla="*/ 0 60000 65536"/>
                  <a:gd name="T14" fmla="*/ 0 60000 65536"/>
                  <a:gd name="T15" fmla="*/ 0 60000 65536"/>
                  <a:gd name="T16" fmla="*/ 0 60000 65536"/>
                  <a:gd name="T17" fmla="*/ 0 60000 65536"/>
                  <a:gd name="T18" fmla="*/ 0 w 25"/>
                  <a:gd name="T19" fmla="*/ 0 h 17"/>
                  <a:gd name="T20" fmla="*/ 25 w 25"/>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5" h="17">
                    <a:moveTo>
                      <a:pt x="0" y="6"/>
                    </a:moveTo>
                    <a:lnTo>
                      <a:pt x="8" y="16"/>
                    </a:lnTo>
                    <a:lnTo>
                      <a:pt x="16" y="12"/>
                    </a:lnTo>
                    <a:lnTo>
                      <a:pt x="24" y="10"/>
                    </a:lnTo>
                    <a:lnTo>
                      <a:pt x="14" y="0"/>
                    </a:lnTo>
                    <a:lnTo>
                      <a:pt x="0" y="6"/>
                    </a:lnTo>
                  </a:path>
                </a:pathLst>
              </a:custGeom>
              <a:solidFill>
                <a:schemeClr val="hlink"/>
              </a:solidFill>
              <a:ln w="12700" cap="rnd">
                <a:solidFill>
                  <a:schemeClr val="bg1"/>
                </a:solidFill>
                <a:round/>
                <a:headEnd/>
                <a:tailEnd/>
              </a:ln>
            </p:spPr>
            <p:txBody>
              <a:bodyPr/>
              <a:lstStyle/>
              <a:p>
                <a:endParaRPr lang="en-US"/>
              </a:p>
            </p:txBody>
          </p:sp>
          <p:grpSp>
            <p:nvGrpSpPr>
              <p:cNvPr id="15" name="Group 604"/>
              <p:cNvGrpSpPr>
                <a:grpSpLocks/>
              </p:cNvGrpSpPr>
              <p:nvPr/>
            </p:nvGrpSpPr>
            <p:grpSpPr bwMode="auto">
              <a:xfrm>
                <a:off x="4413" y="2667"/>
                <a:ext cx="309" cy="274"/>
                <a:chOff x="4413" y="2667"/>
                <a:chExt cx="309" cy="274"/>
              </a:xfrm>
            </p:grpSpPr>
            <p:sp>
              <p:nvSpPr>
                <p:cNvPr id="13638" name="Freeform 605"/>
                <p:cNvSpPr>
                  <a:spLocks/>
                </p:cNvSpPr>
                <p:nvPr/>
              </p:nvSpPr>
              <p:spPr bwMode="ltGray">
                <a:xfrm>
                  <a:off x="4427" y="2667"/>
                  <a:ext cx="184" cy="182"/>
                </a:xfrm>
                <a:custGeom>
                  <a:avLst/>
                  <a:gdLst>
                    <a:gd name="T0" fmla="*/ 141 w 185"/>
                    <a:gd name="T1" fmla="*/ 82 h 163"/>
                    <a:gd name="T2" fmla="*/ 151 w 185"/>
                    <a:gd name="T3" fmla="*/ 70 h 163"/>
                    <a:gd name="T4" fmla="*/ 153 w 185"/>
                    <a:gd name="T5" fmla="*/ 67 h 163"/>
                    <a:gd name="T6" fmla="*/ 163 w 185"/>
                    <a:gd name="T7" fmla="*/ 70 h 163"/>
                    <a:gd name="T8" fmla="*/ 175 w 185"/>
                    <a:gd name="T9" fmla="*/ 58 h 163"/>
                    <a:gd name="T10" fmla="*/ 165 w 185"/>
                    <a:gd name="T11" fmla="*/ 56 h 163"/>
                    <a:gd name="T12" fmla="*/ 171 w 185"/>
                    <a:gd name="T13" fmla="*/ 47 h 163"/>
                    <a:gd name="T14" fmla="*/ 181 w 185"/>
                    <a:gd name="T15" fmla="*/ 41 h 163"/>
                    <a:gd name="T16" fmla="*/ 181 w 185"/>
                    <a:gd name="T17" fmla="*/ 33 h 163"/>
                    <a:gd name="T18" fmla="*/ 177 w 185"/>
                    <a:gd name="T19" fmla="*/ 33 h 163"/>
                    <a:gd name="T20" fmla="*/ 171 w 185"/>
                    <a:gd name="T21" fmla="*/ 28 h 163"/>
                    <a:gd name="T22" fmla="*/ 161 w 185"/>
                    <a:gd name="T23" fmla="*/ 28 h 163"/>
                    <a:gd name="T24" fmla="*/ 161 w 185"/>
                    <a:gd name="T25" fmla="*/ 20 h 163"/>
                    <a:gd name="T26" fmla="*/ 149 w 185"/>
                    <a:gd name="T27" fmla="*/ 11 h 163"/>
                    <a:gd name="T28" fmla="*/ 147 w 185"/>
                    <a:gd name="T29" fmla="*/ 13 h 163"/>
                    <a:gd name="T30" fmla="*/ 143 w 185"/>
                    <a:gd name="T31" fmla="*/ 0 h 163"/>
                    <a:gd name="T32" fmla="*/ 137 w 185"/>
                    <a:gd name="T33" fmla="*/ 11 h 163"/>
                    <a:gd name="T34" fmla="*/ 133 w 185"/>
                    <a:gd name="T35" fmla="*/ 4 h 163"/>
                    <a:gd name="T36" fmla="*/ 123 w 185"/>
                    <a:gd name="T37" fmla="*/ 28 h 163"/>
                    <a:gd name="T38" fmla="*/ 115 w 185"/>
                    <a:gd name="T39" fmla="*/ 50 h 163"/>
                    <a:gd name="T40" fmla="*/ 109 w 185"/>
                    <a:gd name="T41" fmla="*/ 50 h 163"/>
                    <a:gd name="T42" fmla="*/ 103 w 185"/>
                    <a:gd name="T43" fmla="*/ 58 h 163"/>
                    <a:gd name="T44" fmla="*/ 111 w 185"/>
                    <a:gd name="T45" fmla="*/ 67 h 163"/>
                    <a:gd name="T46" fmla="*/ 105 w 185"/>
                    <a:gd name="T47" fmla="*/ 67 h 163"/>
                    <a:gd name="T48" fmla="*/ 109 w 185"/>
                    <a:gd name="T49" fmla="*/ 84 h 163"/>
                    <a:gd name="T50" fmla="*/ 101 w 185"/>
                    <a:gd name="T51" fmla="*/ 73 h 163"/>
                    <a:gd name="T52" fmla="*/ 99 w 185"/>
                    <a:gd name="T53" fmla="*/ 84 h 163"/>
                    <a:gd name="T54" fmla="*/ 97 w 185"/>
                    <a:gd name="T55" fmla="*/ 93 h 163"/>
                    <a:gd name="T56" fmla="*/ 93 w 185"/>
                    <a:gd name="T57" fmla="*/ 93 h 163"/>
                    <a:gd name="T58" fmla="*/ 90 w 185"/>
                    <a:gd name="T59" fmla="*/ 78 h 163"/>
                    <a:gd name="T60" fmla="*/ 84 w 185"/>
                    <a:gd name="T61" fmla="*/ 84 h 163"/>
                    <a:gd name="T62" fmla="*/ 80 w 185"/>
                    <a:gd name="T63" fmla="*/ 97 h 163"/>
                    <a:gd name="T64" fmla="*/ 68 w 185"/>
                    <a:gd name="T65" fmla="*/ 115 h 163"/>
                    <a:gd name="T66" fmla="*/ 66 w 185"/>
                    <a:gd name="T67" fmla="*/ 122 h 163"/>
                    <a:gd name="T68" fmla="*/ 52 w 185"/>
                    <a:gd name="T69" fmla="*/ 140 h 163"/>
                    <a:gd name="T70" fmla="*/ 38 w 185"/>
                    <a:gd name="T71" fmla="*/ 151 h 163"/>
                    <a:gd name="T72" fmla="*/ 38 w 185"/>
                    <a:gd name="T73" fmla="*/ 159 h 163"/>
                    <a:gd name="T74" fmla="*/ 30 w 185"/>
                    <a:gd name="T75" fmla="*/ 186 h 163"/>
                    <a:gd name="T76" fmla="*/ 18 w 185"/>
                    <a:gd name="T77" fmla="*/ 181 h 163"/>
                    <a:gd name="T78" fmla="*/ 12 w 185"/>
                    <a:gd name="T79" fmla="*/ 183 h 163"/>
                    <a:gd name="T80" fmla="*/ 6 w 185"/>
                    <a:gd name="T81" fmla="*/ 186 h 163"/>
                    <a:gd name="T82" fmla="*/ 4 w 185"/>
                    <a:gd name="T83" fmla="*/ 179 h 163"/>
                    <a:gd name="T84" fmla="*/ 0 w 185"/>
                    <a:gd name="T85" fmla="*/ 192 h 163"/>
                    <a:gd name="T86" fmla="*/ 26 w 185"/>
                    <a:gd name="T87" fmla="*/ 226 h 163"/>
                    <a:gd name="T88" fmla="*/ 76 w 185"/>
                    <a:gd name="T89" fmla="*/ 194 h 163"/>
                    <a:gd name="T90" fmla="*/ 125 w 185"/>
                    <a:gd name="T91" fmla="*/ 117 h 163"/>
                    <a:gd name="T92" fmla="*/ 131 w 185"/>
                    <a:gd name="T93" fmla="*/ 84 h 163"/>
                    <a:gd name="T94" fmla="*/ 141 w 185"/>
                    <a:gd name="T95" fmla="*/ 82 h 16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5"/>
                    <a:gd name="T145" fmla="*/ 0 h 163"/>
                    <a:gd name="T146" fmla="*/ 185 w 185"/>
                    <a:gd name="T147" fmla="*/ 163 h 16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5" h="163">
                      <a:moveTo>
                        <a:pt x="144" y="58"/>
                      </a:moveTo>
                      <a:lnTo>
                        <a:pt x="154" y="50"/>
                      </a:lnTo>
                      <a:lnTo>
                        <a:pt x="156" y="48"/>
                      </a:lnTo>
                      <a:lnTo>
                        <a:pt x="166" y="50"/>
                      </a:lnTo>
                      <a:lnTo>
                        <a:pt x="178" y="42"/>
                      </a:lnTo>
                      <a:lnTo>
                        <a:pt x="168" y="40"/>
                      </a:lnTo>
                      <a:lnTo>
                        <a:pt x="174" y="34"/>
                      </a:lnTo>
                      <a:lnTo>
                        <a:pt x="184" y="30"/>
                      </a:lnTo>
                      <a:lnTo>
                        <a:pt x="184" y="24"/>
                      </a:lnTo>
                      <a:lnTo>
                        <a:pt x="180" y="24"/>
                      </a:lnTo>
                      <a:lnTo>
                        <a:pt x="174" y="20"/>
                      </a:lnTo>
                      <a:lnTo>
                        <a:pt x="164" y="20"/>
                      </a:lnTo>
                      <a:lnTo>
                        <a:pt x="164" y="14"/>
                      </a:lnTo>
                      <a:lnTo>
                        <a:pt x="152" y="8"/>
                      </a:lnTo>
                      <a:lnTo>
                        <a:pt x="150" y="10"/>
                      </a:lnTo>
                      <a:lnTo>
                        <a:pt x="146" y="0"/>
                      </a:lnTo>
                      <a:lnTo>
                        <a:pt x="140" y="8"/>
                      </a:lnTo>
                      <a:lnTo>
                        <a:pt x="136" y="4"/>
                      </a:lnTo>
                      <a:lnTo>
                        <a:pt x="126" y="20"/>
                      </a:lnTo>
                      <a:lnTo>
                        <a:pt x="118" y="36"/>
                      </a:lnTo>
                      <a:lnTo>
                        <a:pt x="112" y="36"/>
                      </a:lnTo>
                      <a:lnTo>
                        <a:pt x="106" y="42"/>
                      </a:lnTo>
                      <a:lnTo>
                        <a:pt x="114" y="48"/>
                      </a:lnTo>
                      <a:lnTo>
                        <a:pt x="108" y="48"/>
                      </a:lnTo>
                      <a:lnTo>
                        <a:pt x="112" y="60"/>
                      </a:lnTo>
                      <a:lnTo>
                        <a:pt x="104" y="52"/>
                      </a:lnTo>
                      <a:lnTo>
                        <a:pt x="102" y="60"/>
                      </a:lnTo>
                      <a:lnTo>
                        <a:pt x="100" y="66"/>
                      </a:lnTo>
                      <a:lnTo>
                        <a:pt x="96" y="66"/>
                      </a:lnTo>
                      <a:lnTo>
                        <a:pt x="90" y="56"/>
                      </a:lnTo>
                      <a:lnTo>
                        <a:pt x="84" y="60"/>
                      </a:lnTo>
                      <a:lnTo>
                        <a:pt x="80" y="70"/>
                      </a:lnTo>
                      <a:lnTo>
                        <a:pt x="68" y="82"/>
                      </a:lnTo>
                      <a:lnTo>
                        <a:pt x="66" y="88"/>
                      </a:lnTo>
                      <a:lnTo>
                        <a:pt x="52" y="100"/>
                      </a:lnTo>
                      <a:lnTo>
                        <a:pt x="38" y="108"/>
                      </a:lnTo>
                      <a:lnTo>
                        <a:pt x="38" y="114"/>
                      </a:lnTo>
                      <a:lnTo>
                        <a:pt x="30" y="134"/>
                      </a:lnTo>
                      <a:lnTo>
                        <a:pt x="18" y="130"/>
                      </a:lnTo>
                      <a:lnTo>
                        <a:pt x="12" y="132"/>
                      </a:lnTo>
                      <a:lnTo>
                        <a:pt x="6" y="134"/>
                      </a:lnTo>
                      <a:lnTo>
                        <a:pt x="4" y="128"/>
                      </a:lnTo>
                      <a:lnTo>
                        <a:pt x="0" y="138"/>
                      </a:lnTo>
                      <a:lnTo>
                        <a:pt x="26" y="162"/>
                      </a:lnTo>
                      <a:lnTo>
                        <a:pt x="76" y="140"/>
                      </a:lnTo>
                      <a:lnTo>
                        <a:pt x="128" y="84"/>
                      </a:lnTo>
                      <a:lnTo>
                        <a:pt x="134" y="60"/>
                      </a:lnTo>
                      <a:lnTo>
                        <a:pt x="144" y="58"/>
                      </a:lnTo>
                    </a:path>
                  </a:pathLst>
                </a:custGeom>
                <a:solidFill>
                  <a:schemeClr val="hlink"/>
                </a:solidFill>
                <a:ln w="12700" cap="rnd">
                  <a:solidFill>
                    <a:schemeClr val="bg1"/>
                  </a:solidFill>
                  <a:round/>
                  <a:headEnd/>
                  <a:tailEnd/>
                </a:ln>
              </p:spPr>
              <p:txBody>
                <a:bodyPr/>
                <a:lstStyle/>
                <a:p>
                  <a:endParaRPr lang="en-US"/>
                </a:p>
              </p:txBody>
            </p:sp>
            <p:sp>
              <p:nvSpPr>
                <p:cNvPr id="13639" name="Freeform 606"/>
                <p:cNvSpPr>
                  <a:spLocks/>
                </p:cNvSpPr>
                <p:nvPr/>
              </p:nvSpPr>
              <p:spPr bwMode="ltGray">
                <a:xfrm>
                  <a:off x="4592" y="2738"/>
                  <a:ext cx="130" cy="203"/>
                </a:xfrm>
                <a:custGeom>
                  <a:avLst/>
                  <a:gdLst>
                    <a:gd name="T0" fmla="*/ 113 w 131"/>
                    <a:gd name="T1" fmla="*/ 13 h 181"/>
                    <a:gd name="T2" fmla="*/ 107 w 131"/>
                    <a:gd name="T3" fmla="*/ 25 h 181"/>
                    <a:gd name="T4" fmla="*/ 83 w 131"/>
                    <a:gd name="T5" fmla="*/ 43 h 181"/>
                    <a:gd name="T6" fmla="*/ 64 w 131"/>
                    <a:gd name="T7" fmla="*/ 45 h 181"/>
                    <a:gd name="T8" fmla="*/ 50 w 131"/>
                    <a:gd name="T9" fmla="*/ 43 h 181"/>
                    <a:gd name="T10" fmla="*/ 42 w 131"/>
                    <a:gd name="T11" fmla="*/ 59 h 181"/>
                    <a:gd name="T12" fmla="*/ 30 w 131"/>
                    <a:gd name="T13" fmla="*/ 65 h 181"/>
                    <a:gd name="T14" fmla="*/ 22 w 131"/>
                    <a:gd name="T15" fmla="*/ 93 h 181"/>
                    <a:gd name="T16" fmla="*/ 18 w 131"/>
                    <a:gd name="T17" fmla="*/ 118 h 181"/>
                    <a:gd name="T18" fmla="*/ 12 w 131"/>
                    <a:gd name="T19" fmla="*/ 153 h 181"/>
                    <a:gd name="T20" fmla="*/ 0 w 131"/>
                    <a:gd name="T21" fmla="*/ 175 h 181"/>
                    <a:gd name="T22" fmla="*/ 4 w 131"/>
                    <a:gd name="T23" fmla="*/ 200 h 181"/>
                    <a:gd name="T24" fmla="*/ 12 w 131"/>
                    <a:gd name="T25" fmla="*/ 204 h 181"/>
                    <a:gd name="T26" fmla="*/ 8 w 131"/>
                    <a:gd name="T27" fmla="*/ 237 h 181"/>
                    <a:gd name="T28" fmla="*/ 12 w 131"/>
                    <a:gd name="T29" fmla="*/ 255 h 181"/>
                    <a:gd name="T30" fmla="*/ 32 w 131"/>
                    <a:gd name="T31" fmla="*/ 248 h 181"/>
                    <a:gd name="T32" fmla="*/ 28 w 131"/>
                    <a:gd name="T33" fmla="*/ 229 h 181"/>
                    <a:gd name="T34" fmla="*/ 32 w 131"/>
                    <a:gd name="T35" fmla="*/ 211 h 181"/>
                    <a:gd name="T36" fmla="*/ 34 w 131"/>
                    <a:gd name="T37" fmla="*/ 184 h 181"/>
                    <a:gd name="T38" fmla="*/ 36 w 131"/>
                    <a:gd name="T39" fmla="*/ 166 h 181"/>
                    <a:gd name="T40" fmla="*/ 48 w 131"/>
                    <a:gd name="T41" fmla="*/ 162 h 181"/>
                    <a:gd name="T42" fmla="*/ 40 w 131"/>
                    <a:gd name="T43" fmla="*/ 182 h 181"/>
                    <a:gd name="T44" fmla="*/ 50 w 131"/>
                    <a:gd name="T45" fmla="*/ 200 h 181"/>
                    <a:gd name="T46" fmla="*/ 50 w 131"/>
                    <a:gd name="T47" fmla="*/ 214 h 181"/>
                    <a:gd name="T48" fmla="*/ 58 w 131"/>
                    <a:gd name="T49" fmla="*/ 209 h 181"/>
                    <a:gd name="T50" fmla="*/ 73 w 131"/>
                    <a:gd name="T51" fmla="*/ 200 h 181"/>
                    <a:gd name="T52" fmla="*/ 69 w 131"/>
                    <a:gd name="T53" fmla="*/ 188 h 181"/>
                    <a:gd name="T54" fmla="*/ 65 w 131"/>
                    <a:gd name="T55" fmla="*/ 182 h 181"/>
                    <a:gd name="T56" fmla="*/ 64 w 131"/>
                    <a:gd name="T57" fmla="*/ 144 h 181"/>
                    <a:gd name="T58" fmla="*/ 64 w 131"/>
                    <a:gd name="T59" fmla="*/ 127 h 181"/>
                    <a:gd name="T60" fmla="*/ 73 w 131"/>
                    <a:gd name="T61" fmla="*/ 100 h 181"/>
                    <a:gd name="T62" fmla="*/ 89 w 131"/>
                    <a:gd name="T63" fmla="*/ 93 h 181"/>
                    <a:gd name="T64" fmla="*/ 77 w 131"/>
                    <a:gd name="T65" fmla="*/ 84 h 181"/>
                    <a:gd name="T66" fmla="*/ 65 w 131"/>
                    <a:gd name="T67" fmla="*/ 95 h 181"/>
                    <a:gd name="T68" fmla="*/ 54 w 131"/>
                    <a:gd name="T69" fmla="*/ 102 h 181"/>
                    <a:gd name="T70" fmla="*/ 44 w 131"/>
                    <a:gd name="T71" fmla="*/ 116 h 181"/>
                    <a:gd name="T72" fmla="*/ 34 w 131"/>
                    <a:gd name="T73" fmla="*/ 104 h 181"/>
                    <a:gd name="T74" fmla="*/ 38 w 131"/>
                    <a:gd name="T75" fmla="*/ 76 h 181"/>
                    <a:gd name="T76" fmla="*/ 52 w 131"/>
                    <a:gd name="T77" fmla="*/ 68 h 181"/>
                    <a:gd name="T78" fmla="*/ 65 w 131"/>
                    <a:gd name="T79" fmla="*/ 62 h 181"/>
                    <a:gd name="T80" fmla="*/ 85 w 131"/>
                    <a:gd name="T81" fmla="*/ 50 h 181"/>
                    <a:gd name="T82" fmla="*/ 103 w 131"/>
                    <a:gd name="T83" fmla="*/ 45 h 181"/>
                    <a:gd name="T84" fmla="*/ 117 w 131"/>
                    <a:gd name="T85" fmla="*/ 25 h 181"/>
                    <a:gd name="T86" fmla="*/ 127 w 131"/>
                    <a:gd name="T87" fmla="*/ 0 h 18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1"/>
                    <a:gd name="T133" fmla="*/ 0 h 181"/>
                    <a:gd name="T134" fmla="*/ 131 w 131"/>
                    <a:gd name="T135" fmla="*/ 181 h 18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1" h="181">
                      <a:moveTo>
                        <a:pt x="124" y="0"/>
                      </a:moveTo>
                      <a:lnTo>
                        <a:pt x="116" y="10"/>
                      </a:lnTo>
                      <a:lnTo>
                        <a:pt x="112" y="14"/>
                      </a:lnTo>
                      <a:lnTo>
                        <a:pt x="110" y="18"/>
                      </a:lnTo>
                      <a:lnTo>
                        <a:pt x="100" y="26"/>
                      </a:lnTo>
                      <a:lnTo>
                        <a:pt x="86" y="30"/>
                      </a:lnTo>
                      <a:lnTo>
                        <a:pt x="68" y="28"/>
                      </a:lnTo>
                      <a:lnTo>
                        <a:pt x="64" y="32"/>
                      </a:lnTo>
                      <a:lnTo>
                        <a:pt x="60" y="32"/>
                      </a:lnTo>
                      <a:lnTo>
                        <a:pt x="50" y="30"/>
                      </a:lnTo>
                      <a:lnTo>
                        <a:pt x="44" y="34"/>
                      </a:lnTo>
                      <a:lnTo>
                        <a:pt x="42" y="42"/>
                      </a:lnTo>
                      <a:lnTo>
                        <a:pt x="38" y="46"/>
                      </a:lnTo>
                      <a:lnTo>
                        <a:pt x="30" y="46"/>
                      </a:lnTo>
                      <a:lnTo>
                        <a:pt x="26" y="56"/>
                      </a:lnTo>
                      <a:lnTo>
                        <a:pt x="22" y="66"/>
                      </a:lnTo>
                      <a:lnTo>
                        <a:pt x="24" y="82"/>
                      </a:lnTo>
                      <a:lnTo>
                        <a:pt x="18" y="84"/>
                      </a:lnTo>
                      <a:lnTo>
                        <a:pt x="14" y="100"/>
                      </a:lnTo>
                      <a:lnTo>
                        <a:pt x="12" y="108"/>
                      </a:lnTo>
                      <a:lnTo>
                        <a:pt x="6" y="120"/>
                      </a:lnTo>
                      <a:lnTo>
                        <a:pt x="0" y="124"/>
                      </a:lnTo>
                      <a:lnTo>
                        <a:pt x="2" y="134"/>
                      </a:lnTo>
                      <a:lnTo>
                        <a:pt x="4" y="142"/>
                      </a:lnTo>
                      <a:lnTo>
                        <a:pt x="12" y="140"/>
                      </a:lnTo>
                      <a:lnTo>
                        <a:pt x="12" y="144"/>
                      </a:lnTo>
                      <a:lnTo>
                        <a:pt x="16" y="150"/>
                      </a:lnTo>
                      <a:lnTo>
                        <a:pt x="8" y="168"/>
                      </a:lnTo>
                      <a:lnTo>
                        <a:pt x="8" y="178"/>
                      </a:lnTo>
                      <a:lnTo>
                        <a:pt x="12" y="180"/>
                      </a:lnTo>
                      <a:lnTo>
                        <a:pt x="20" y="176"/>
                      </a:lnTo>
                      <a:lnTo>
                        <a:pt x="32" y="176"/>
                      </a:lnTo>
                      <a:lnTo>
                        <a:pt x="26" y="168"/>
                      </a:lnTo>
                      <a:lnTo>
                        <a:pt x="28" y="162"/>
                      </a:lnTo>
                      <a:lnTo>
                        <a:pt x="34" y="158"/>
                      </a:lnTo>
                      <a:lnTo>
                        <a:pt x="32" y="150"/>
                      </a:lnTo>
                      <a:lnTo>
                        <a:pt x="34" y="142"/>
                      </a:lnTo>
                      <a:lnTo>
                        <a:pt x="34" y="130"/>
                      </a:lnTo>
                      <a:lnTo>
                        <a:pt x="32" y="120"/>
                      </a:lnTo>
                      <a:lnTo>
                        <a:pt x="36" y="118"/>
                      </a:lnTo>
                      <a:lnTo>
                        <a:pt x="38" y="114"/>
                      </a:lnTo>
                      <a:lnTo>
                        <a:pt x="48" y="114"/>
                      </a:lnTo>
                      <a:lnTo>
                        <a:pt x="42" y="120"/>
                      </a:lnTo>
                      <a:lnTo>
                        <a:pt x="40" y="128"/>
                      </a:lnTo>
                      <a:lnTo>
                        <a:pt x="46" y="136"/>
                      </a:lnTo>
                      <a:lnTo>
                        <a:pt x="50" y="142"/>
                      </a:lnTo>
                      <a:lnTo>
                        <a:pt x="48" y="146"/>
                      </a:lnTo>
                      <a:lnTo>
                        <a:pt x="50" y="152"/>
                      </a:lnTo>
                      <a:lnTo>
                        <a:pt x="62" y="152"/>
                      </a:lnTo>
                      <a:lnTo>
                        <a:pt x="58" y="148"/>
                      </a:lnTo>
                      <a:lnTo>
                        <a:pt x="66" y="142"/>
                      </a:lnTo>
                      <a:lnTo>
                        <a:pt x="76" y="142"/>
                      </a:lnTo>
                      <a:lnTo>
                        <a:pt x="74" y="134"/>
                      </a:lnTo>
                      <a:lnTo>
                        <a:pt x="72" y="134"/>
                      </a:lnTo>
                      <a:lnTo>
                        <a:pt x="70" y="130"/>
                      </a:lnTo>
                      <a:lnTo>
                        <a:pt x="68" y="128"/>
                      </a:lnTo>
                      <a:lnTo>
                        <a:pt x="70" y="116"/>
                      </a:lnTo>
                      <a:lnTo>
                        <a:pt x="64" y="102"/>
                      </a:lnTo>
                      <a:lnTo>
                        <a:pt x="58" y="96"/>
                      </a:lnTo>
                      <a:lnTo>
                        <a:pt x="64" y="90"/>
                      </a:lnTo>
                      <a:lnTo>
                        <a:pt x="72" y="84"/>
                      </a:lnTo>
                      <a:lnTo>
                        <a:pt x="76" y="70"/>
                      </a:lnTo>
                      <a:lnTo>
                        <a:pt x="84" y="64"/>
                      </a:lnTo>
                      <a:lnTo>
                        <a:pt x="92" y="66"/>
                      </a:lnTo>
                      <a:lnTo>
                        <a:pt x="90" y="58"/>
                      </a:lnTo>
                      <a:lnTo>
                        <a:pt x="80" y="60"/>
                      </a:lnTo>
                      <a:lnTo>
                        <a:pt x="76" y="64"/>
                      </a:lnTo>
                      <a:lnTo>
                        <a:pt x="66" y="68"/>
                      </a:lnTo>
                      <a:lnTo>
                        <a:pt x="62" y="72"/>
                      </a:lnTo>
                      <a:lnTo>
                        <a:pt x="54" y="72"/>
                      </a:lnTo>
                      <a:lnTo>
                        <a:pt x="46" y="80"/>
                      </a:lnTo>
                      <a:lnTo>
                        <a:pt x="44" y="82"/>
                      </a:lnTo>
                      <a:lnTo>
                        <a:pt x="38" y="78"/>
                      </a:lnTo>
                      <a:lnTo>
                        <a:pt x="34" y="74"/>
                      </a:lnTo>
                      <a:lnTo>
                        <a:pt x="36" y="66"/>
                      </a:lnTo>
                      <a:lnTo>
                        <a:pt x="38" y="54"/>
                      </a:lnTo>
                      <a:lnTo>
                        <a:pt x="46" y="48"/>
                      </a:lnTo>
                      <a:lnTo>
                        <a:pt x="52" y="48"/>
                      </a:lnTo>
                      <a:lnTo>
                        <a:pt x="60" y="42"/>
                      </a:lnTo>
                      <a:lnTo>
                        <a:pt x="66" y="44"/>
                      </a:lnTo>
                      <a:lnTo>
                        <a:pt x="78" y="36"/>
                      </a:lnTo>
                      <a:lnTo>
                        <a:pt x="88" y="36"/>
                      </a:lnTo>
                      <a:lnTo>
                        <a:pt x="102" y="38"/>
                      </a:lnTo>
                      <a:lnTo>
                        <a:pt x="106" y="32"/>
                      </a:lnTo>
                      <a:lnTo>
                        <a:pt x="112" y="32"/>
                      </a:lnTo>
                      <a:lnTo>
                        <a:pt x="120" y="18"/>
                      </a:lnTo>
                      <a:lnTo>
                        <a:pt x="124" y="10"/>
                      </a:lnTo>
                      <a:lnTo>
                        <a:pt x="130" y="0"/>
                      </a:lnTo>
                      <a:lnTo>
                        <a:pt x="124" y="0"/>
                      </a:lnTo>
                    </a:path>
                  </a:pathLst>
                </a:custGeom>
                <a:solidFill>
                  <a:schemeClr val="hlink"/>
                </a:solidFill>
                <a:ln w="12700" cap="rnd">
                  <a:solidFill>
                    <a:schemeClr val="bg1"/>
                  </a:solidFill>
                  <a:round/>
                  <a:headEnd/>
                  <a:tailEnd/>
                </a:ln>
              </p:spPr>
              <p:txBody>
                <a:bodyPr/>
                <a:lstStyle/>
                <a:p>
                  <a:endParaRPr lang="en-US"/>
                </a:p>
              </p:txBody>
            </p:sp>
            <p:sp>
              <p:nvSpPr>
                <p:cNvPr id="13640" name="Freeform 607"/>
                <p:cNvSpPr>
                  <a:spLocks/>
                </p:cNvSpPr>
                <p:nvPr/>
              </p:nvSpPr>
              <p:spPr bwMode="ltGray">
                <a:xfrm>
                  <a:off x="4413" y="2723"/>
                  <a:ext cx="191" cy="206"/>
                </a:xfrm>
                <a:custGeom>
                  <a:avLst/>
                  <a:gdLst>
                    <a:gd name="T0" fmla="*/ 172 w 191"/>
                    <a:gd name="T1" fmla="*/ 16 h 185"/>
                    <a:gd name="T2" fmla="*/ 162 w 191"/>
                    <a:gd name="T3" fmla="*/ 24 h 185"/>
                    <a:gd name="T4" fmla="*/ 164 w 191"/>
                    <a:gd name="T5" fmla="*/ 30 h 185"/>
                    <a:gd name="T6" fmla="*/ 174 w 191"/>
                    <a:gd name="T7" fmla="*/ 63 h 185"/>
                    <a:gd name="T8" fmla="*/ 190 w 191"/>
                    <a:gd name="T9" fmla="*/ 86 h 185"/>
                    <a:gd name="T10" fmla="*/ 174 w 191"/>
                    <a:gd name="T11" fmla="*/ 90 h 185"/>
                    <a:gd name="T12" fmla="*/ 170 w 191"/>
                    <a:gd name="T13" fmla="*/ 97 h 185"/>
                    <a:gd name="T14" fmla="*/ 162 w 191"/>
                    <a:gd name="T15" fmla="*/ 112 h 185"/>
                    <a:gd name="T16" fmla="*/ 160 w 191"/>
                    <a:gd name="T17" fmla="*/ 146 h 185"/>
                    <a:gd name="T18" fmla="*/ 154 w 191"/>
                    <a:gd name="T19" fmla="*/ 160 h 185"/>
                    <a:gd name="T20" fmla="*/ 142 w 191"/>
                    <a:gd name="T21" fmla="*/ 166 h 185"/>
                    <a:gd name="T22" fmla="*/ 138 w 191"/>
                    <a:gd name="T23" fmla="*/ 185 h 185"/>
                    <a:gd name="T24" fmla="*/ 146 w 191"/>
                    <a:gd name="T25" fmla="*/ 194 h 185"/>
                    <a:gd name="T26" fmla="*/ 138 w 191"/>
                    <a:gd name="T27" fmla="*/ 209 h 185"/>
                    <a:gd name="T28" fmla="*/ 132 w 191"/>
                    <a:gd name="T29" fmla="*/ 223 h 185"/>
                    <a:gd name="T30" fmla="*/ 110 w 191"/>
                    <a:gd name="T31" fmla="*/ 252 h 185"/>
                    <a:gd name="T32" fmla="*/ 100 w 191"/>
                    <a:gd name="T33" fmla="*/ 254 h 185"/>
                    <a:gd name="T34" fmla="*/ 96 w 191"/>
                    <a:gd name="T35" fmla="*/ 232 h 185"/>
                    <a:gd name="T36" fmla="*/ 78 w 191"/>
                    <a:gd name="T37" fmla="*/ 243 h 185"/>
                    <a:gd name="T38" fmla="*/ 66 w 191"/>
                    <a:gd name="T39" fmla="*/ 245 h 185"/>
                    <a:gd name="T40" fmla="*/ 52 w 191"/>
                    <a:gd name="T41" fmla="*/ 248 h 185"/>
                    <a:gd name="T42" fmla="*/ 54 w 191"/>
                    <a:gd name="T43" fmla="*/ 229 h 185"/>
                    <a:gd name="T44" fmla="*/ 44 w 191"/>
                    <a:gd name="T45" fmla="*/ 241 h 185"/>
                    <a:gd name="T46" fmla="*/ 28 w 191"/>
                    <a:gd name="T47" fmla="*/ 238 h 185"/>
                    <a:gd name="T48" fmla="*/ 22 w 191"/>
                    <a:gd name="T49" fmla="*/ 207 h 185"/>
                    <a:gd name="T50" fmla="*/ 22 w 191"/>
                    <a:gd name="T51" fmla="*/ 194 h 185"/>
                    <a:gd name="T52" fmla="*/ 14 w 191"/>
                    <a:gd name="T53" fmla="*/ 198 h 185"/>
                    <a:gd name="T54" fmla="*/ 2 w 191"/>
                    <a:gd name="T55" fmla="*/ 155 h 185"/>
                    <a:gd name="T56" fmla="*/ 8 w 191"/>
                    <a:gd name="T57" fmla="*/ 127 h 185"/>
                    <a:gd name="T58" fmla="*/ 10 w 191"/>
                    <a:gd name="T59" fmla="*/ 112 h 185"/>
                    <a:gd name="T60" fmla="*/ 18 w 191"/>
                    <a:gd name="T61" fmla="*/ 117 h 185"/>
                    <a:gd name="T62" fmla="*/ 36 w 191"/>
                    <a:gd name="T63" fmla="*/ 135 h 185"/>
                    <a:gd name="T64" fmla="*/ 50 w 191"/>
                    <a:gd name="T65" fmla="*/ 130 h 185"/>
                    <a:gd name="T66" fmla="*/ 70 w 191"/>
                    <a:gd name="T67" fmla="*/ 121 h 185"/>
                    <a:gd name="T68" fmla="*/ 86 w 191"/>
                    <a:gd name="T69" fmla="*/ 95 h 185"/>
                    <a:gd name="T70" fmla="*/ 92 w 191"/>
                    <a:gd name="T71" fmla="*/ 97 h 185"/>
                    <a:gd name="T72" fmla="*/ 104 w 191"/>
                    <a:gd name="T73" fmla="*/ 88 h 185"/>
                    <a:gd name="T74" fmla="*/ 116 w 191"/>
                    <a:gd name="T75" fmla="*/ 69 h 185"/>
                    <a:gd name="T76" fmla="*/ 128 w 191"/>
                    <a:gd name="T77" fmla="*/ 47 h 185"/>
                    <a:gd name="T78" fmla="*/ 130 w 191"/>
                    <a:gd name="T79" fmla="*/ 27 h 185"/>
                    <a:gd name="T80" fmla="*/ 132 w 191"/>
                    <a:gd name="T81" fmla="*/ 16 h 185"/>
                    <a:gd name="T82" fmla="*/ 164 w 191"/>
                    <a:gd name="T83" fmla="*/ 0 h 18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91"/>
                    <a:gd name="T127" fmla="*/ 0 h 185"/>
                    <a:gd name="T128" fmla="*/ 191 w 191"/>
                    <a:gd name="T129" fmla="*/ 185 h 185"/>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91" h="185">
                      <a:moveTo>
                        <a:pt x="164" y="0"/>
                      </a:moveTo>
                      <a:lnTo>
                        <a:pt x="172" y="12"/>
                      </a:lnTo>
                      <a:lnTo>
                        <a:pt x="154" y="14"/>
                      </a:lnTo>
                      <a:lnTo>
                        <a:pt x="162" y="18"/>
                      </a:lnTo>
                      <a:lnTo>
                        <a:pt x="156" y="22"/>
                      </a:lnTo>
                      <a:lnTo>
                        <a:pt x="164" y="22"/>
                      </a:lnTo>
                      <a:lnTo>
                        <a:pt x="178" y="40"/>
                      </a:lnTo>
                      <a:lnTo>
                        <a:pt x="174" y="46"/>
                      </a:lnTo>
                      <a:lnTo>
                        <a:pt x="186" y="58"/>
                      </a:lnTo>
                      <a:lnTo>
                        <a:pt x="190" y="62"/>
                      </a:lnTo>
                      <a:lnTo>
                        <a:pt x="186" y="66"/>
                      </a:lnTo>
                      <a:lnTo>
                        <a:pt x="174" y="66"/>
                      </a:lnTo>
                      <a:lnTo>
                        <a:pt x="176" y="68"/>
                      </a:lnTo>
                      <a:lnTo>
                        <a:pt x="170" y="70"/>
                      </a:lnTo>
                      <a:lnTo>
                        <a:pt x="166" y="72"/>
                      </a:lnTo>
                      <a:lnTo>
                        <a:pt x="162" y="82"/>
                      </a:lnTo>
                      <a:lnTo>
                        <a:pt x="160" y="100"/>
                      </a:lnTo>
                      <a:lnTo>
                        <a:pt x="160" y="106"/>
                      </a:lnTo>
                      <a:lnTo>
                        <a:pt x="154" y="108"/>
                      </a:lnTo>
                      <a:lnTo>
                        <a:pt x="154" y="116"/>
                      </a:lnTo>
                      <a:lnTo>
                        <a:pt x="146" y="116"/>
                      </a:lnTo>
                      <a:lnTo>
                        <a:pt x="142" y="120"/>
                      </a:lnTo>
                      <a:lnTo>
                        <a:pt x="138" y="126"/>
                      </a:lnTo>
                      <a:lnTo>
                        <a:pt x="138" y="134"/>
                      </a:lnTo>
                      <a:lnTo>
                        <a:pt x="142" y="138"/>
                      </a:lnTo>
                      <a:lnTo>
                        <a:pt x="146" y="140"/>
                      </a:lnTo>
                      <a:lnTo>
                        <a:pt x="140" y="144"/>
                      </a:lnTo>
                      <a:lnTo>
                        <a:pt x="138" y="152"/>
                      </a:lnTo>
                      <a:lnTo>
                        <a:pt x="134" y="154"/>
                      </a:lnTo>
                      <a:lnTo>
                        <a:pt x="132" y="162"/>
                      </a:lnTo>
                      <a:lnTo>
                        <a:pt x="120" y="174"/>
                      </a:lnTo>
                      <a:lnTo>
                        <a:pt x="110" y="182"/>
                      </a:lnTo>
                      <a:lnTo>
                        <a:pt x="106" y="184"/>
                      </a:lnTo>
                      <a:lnTo>
                        <a:pt x="100" y="184"/>
                      </a:lnTo>
                      <a:lnTo>
                        <a:pt x="100" y="172"/>
                      </a:lnTo>
                      <a:lnTo>
                        <a:pt x="96" y="168"/>
                      </a:lnTo>
                      <a:lnTo>
                        <a:pt x="90" y="174"/>
                      </a:lnTo>
                      <a:lnTo>
                        <a:pt x="78" y="176"/>
                      </a:lnTo>
                      <a:lnTo>
                        <a:pt x="74" y="172"/>
                      </a:lnTo>
                      <a:lnTo>
                        <a:pt x="66" y="178"/>
                      </a:lnTo>
                      <a:lnTo>
                        <a:pt x="60" y="176"/>
                      </a:lnTo>
                      <a:lnTo>
                        <a:pt x="52" y="180"/>
                      </a:lnTo>
                      <a:lnTo>
                        <a:pt x="54" y="174"/>
                      </a:lnTo>
                      <a:lnTo>
                        <a:pt x="54" y="166"/>
                      </a:lnTo>
                      <a:lnTo>
                        <a:pt x="50" y="168"/>
                      </a:lnTo>
                      <a:lnTo>
                        <a:pt x="44" y="174"/>
                      </a:lnTo>
                      <a:lnTo>
                        <a:pt x="32" y="172"/>
                      </a:lnTo>
                      <a:lnTo>
                        <a:pt x="28" y="172"/>
                      </a:lnTo>
                      <a:lnTo>
                        <a:pt x="22" y="158"/>
                      </a:lnTo>
                      <a:lnTo>
                        <a:pt x="22" y="150"/>
                      </a:lnTo>
                      <a:lnTo>
                        <a:pt x="26" y="148"/>
                      </a:lnTo>
                      <a:lnTo>
                        <a:pt x="22" y="140"/>
                      </a:lnTo>
                      <a:lnTo>
                        <a:pt x="18" y="140"/>
                      </a:lnTo>
                      <a:lnTo>
                        <a:pt x="14" y="144"/>
                      </a:lnTo>
                      <a:lnTo>
                        <a:pt x="10" y="124"/>
                      </a:lnTo>
                      <a:lnTo>
                        <a:pt x="2" y="112"/>
                      </a:lnTo>
                      <a:lnTo>
                        <a:pt x="0" y="104"/>
                      </a:lnTo>
                      <a:lnTo>
                        <a:pt x="8" y="92"/>
                      </a:lnTo>
                      <a:lnTo>
                        <a:pt x="10" y="88"/>
                      </a:lnTo>
                      <a:lnTo>
                        <a:pt x="10" y="82"/>
                      </a:lnTo>
                      <a:lnTo>
                        <a:pt x="18" y="78"/>
                      </a:lnTo>
                      <a:lnTo>
                        <a:pt x="18" y="84"/>
                      </a:lnTo>
                      <a:lnTo>
                        <a:pt x="32" y="94"/>
                      </a:lnTo>
                      <a:lnTo>
                        <a:pt x="36" y="98"/>
                      </a:lnTo>
                      <a:lnTo>
                        <a:pt x="42" y="98"/>
                      </a:lnTo>
                      <a:lnTo>
                        <a:pt x="50" y="94"/>
                      </a:lnTo>
                      <a:lnTo>
                        <a:pt x="66" y="92"/>
                      </a:lnTo>
                      <a:lnTo>
                        <a:pt x="70" y="88"/>
                      </a:lnTo>
                      <a:lnTo>
                        <a:pt x="74" y="76"/>
                      </a:lnTo>
                      <a:lnTo>
                        <a:pt x="86" y="68"/>
                      </a:lnTo>
                      <a:lnTo>
                        <a:pt x="88" y="74"/>
                      </a:lnTo>
                      <a:lnTo>
                        <a:pt x="92" y="70"/>
                      </a:lnTo>
                      <a:lnTo>
                        <a:pt x="100" y="70"/>
                      </a:lnTo>
                      <a:lnTo>
                        <a:pt x="104" y="64"/>
                      </a:lnTo>
                      <a:lnTo>
                        <a:pt x="114" y="60"/>
                      </a:lnTo>
                      <a:lnTo>
                        <a:pt x="116" y="50"/>
                      </a:lnTo>
                      <a:lnTo>
                        <a:pt x="122" y="40"/>
                      </a:lnTo>
                      <a:lnTo>
                        <a:pt x="128" y="34"/>
                      </a:lnTo>
                      <a:lnTo>
                        <a:pt x="126" y="26"/>
                      </a:lnTo>
                      <a:lnTo>
                        <a:pt x="130" y="20"/>
                      </a:lnTo>
                      <a:lnTo>
                        <a:pt x="132" y="16"/>
                      </a:lnTo>
                      <a:lnTo>
                        <a:pt x="132" y="12"/>
                      </a:lnTo>
                      <a:lnTo>
                        <a:pt x="142" y="6"/>
                      </a:lnTo>
                      <a:lnTo>
                        <a:pt x="164" y="0"/>
                      </a:lnTo>
                    </a:path>
                  </a:pathLst>
                </a:custGeom>
                <a:solidFill>
                  <a:schemeClr val="hlink"/>
                </a:solidFill>
                <a:ln w="12700" cap="rnd">
                  <a:solidFill>
                    <a:schemeClr val="bg1"/>
                  </a:solidFill>
                  <a:round/>
                  <a:headEnd/>
                  <a:tailEnd/>
                </a:ln>
              </p:spPr>
              <p:txBody>
                <a:bodyPr/>
                <a:lstStyle/>
                <a:p>
                  <a:endParaRPr lang="en-US"/>
                </a:p>
              </p:txBody>
            </p:sp>
          </p:grpSp>
        </p:grpSp>
        <p:sp>
          <p:nvSpPr>
            <p:cNvPr id="13437" name="Freeform 608"/>
            <p:cNvSpPr>
              <a:spLocks/>
            </p:cNvSpPr>
            <p:nvPr/>
          </p:nvSpPr>
          <p:spPr bwMode="ltGray">
            <a:xfrm>
              <a:off x="4340" y="2537"/>
              <a:ext cx="17" cy="25"/>
            </a:xfrm>
            <a:custGeom>
              <a:avLst/>
              <a:gdLst>
                <a:gd name="T0" fmla="*/ 0 w 17"/>
                <a:gd name="T1" fmla="*/ 0 h 23"/>
                <a:gd name="T2" fmla="*/ 2 w 17"/>
                <a:gd name="T3" fmla="*/ 17 h 23"/>
                <a:gd name="T4" fmla="*/ 8 w 17"/>
                <a:gd name="T5" fmla="*/ 28 h 23"/>
                <a:gd name="T6" fmla="*/ 16 w 17"/>
                <a:gd name="T7" fmla="*/ 20 h 23"/>
                <a:gd name="T8" fmla="*/ 16 w 17"/>
                <a:gd name="T9" fmla="*/ 0 h 23"/>
                <a:gd name="T10" fmla="*/ 0 w 17"/>
                <a:gd name="T11" fmla="*/ 0 h 23"/>
                <a:gd name="T12" fmla="*/ 0 60000 65536"/>
                <a:gd name="T13" fmla="*/ 0 60000 65536"/>
                <a:gd name="T14" fmla="*/ 0 60000 65536"/>
                <a:gd name="T15" fmla="*/ 0 60000 65536"/>
                <a:gd name="T16" fmla="*/ 0 60000 65536"/>
                <a:gd name="T17" fmla="*/ 0 60000 65536"/>
                <a:gd name="T18" fmla="*/ 0 w 17"/>
                <a:gd name="T19" fmla="*/ 0 h 23"/>
                <a:gd name="T20" fmla="*/ 17 w 17"/>
                <a:gd name="T21" fmla="*/ 23 h 23"/>
              </a:gdLst>
              <a:ahLst/>
              <a:cxnLst>
                <a:cxn ang="T12">
                  <a:pos x="T0" y="T1"/>
                </a:cxn>
                <a:cxn ang="T13">
                  <a:pos x="T2" y="T3"/>
                </a:cxn>
                <a:cxn ang="T14">
                  <a:pos x="T4" y="T5"/>
                </a:cxn>
                <a:cxn ang="T15">
                  <a:pos x="T6" y="T7"/>
                </a:cxn>
                <a:cxn ang="T16">
                  <a:pos x="T8" y="T9"/>
                </a:cxn>
                <a:cxn ang="T17">
                  <a:pos x="T10" y="T11"/>
                </a:cxn>
              </a:cxnLst>
              <a:rect l="T18" t="T19" r="T20" b="T21"/>
              <a:pathLst>
                <a:path w="17" h="23">
                  <a:moveTo>
                    <a:pt x="0" y="0"/>
                  </a:moveTo>
                  <a:lnTo>
                    <a:pt x="2" y="14"/>
                  </a:lnTo>
                  <a:lnTo>
                    <a:pt x="8" y="22"/>
                  </a:lnTo>
                  <a:lnTo>
                    <a:pt x="16" y="16"/>
                  </a:lnTo>
                  <a:lnTo>
                    <a:pt x="16"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438" name="Freeform 609"/>
            <p:cNvSpPr>
              <a:spLocks/>
            </p:cNvSpPr>
            <p:nvPr/>
          </p:nvSpPr>
          <p:spPr bwMode="ltGray">
            <a:xfrm>
              <a:off x="4323" y="2552"/>
              <a:ext cx="10" cy="15"/>
            </a:xfrm>
            <a:custGeom>
              <a:avLst/>
              <a:gdLst>
                <a:gd name="T0" fmla="*/ 2 w 11"/>
                <a:gd name="T1" fmla="*/ 2 h 13"/>
                <a:gd name="T2" fmla="*/ 0 w 11"/>
                <a:gd name="T3" fmla="*/ 18 h 13"/>
                <a:gd name="T4" fmla="*/ 7 w 11"/>
                <a:gd name="T5" fmla="*/ 18 h 13"/>
                <a:gd name="T6" fmla="*/ 7 w 11"/>
                <a:gd name="T7" fmla="*/ 0 h 13"/>
                <a:gd name="T8" fmla="*/ 2 w 11"/>
                <a:gd name="T9" fmla="*/ 2 h 13"/>
                <a:gd name="T10" fmla="*/ 0 60000 65536"/>
                <a:gd name="T11" fmla="*/ 0 60000 65536"/>
                <a:gd name="T12" fmla="*/ 0 60000 65536"/>
                <a:gd name="T13" fmla="*/ 0 60000 65536"/>
                <a:gd name="T14" fmla="*/ 0 60000 65536"/>
                <a:gd name="T15" fmla="*/ 0 w 11"/>
                <a:gd name="T16" fmla="*/ 0 h 13"/>
                <a:gd name="T17" fmla="*/ 11 w 11"/>
                <a:gd name="T18" fmla="*/ 13 h 13"/>
              </a:gdLst>
              <a:ahLst/>
              <a:cxnLst>
                <a:cxn ang="T10">
                  <a:pos x="T0" y="T1"/>
                </a:cxn>
                <a:cxn ang="T11">
                  <a:pos x="T2" y="T3"/>
                </a:cxn>
                <a:cxn ang="T12">
                  <a:pos x="T4" y="T5"/>
                </a:cxn>
                <a:cxn ang="T13">
                  <a:pos x="T6" y="T7"/>
                </a:cxn>
                <a:cxn ang="T14">
                  <a:pos x="T8" y="T9"/>
                </a:cxn>
              </a:cxnLst>
              <a:rect l="T15" t="T16" r="T17" b="T18"/>
              <a:pathLst>
                <a:path w="11" h="13">
                  <a:moveTo>
                    <a:pt x="2" y="2"/>
                  </a:moveTo>
                  <a:lnTo>
                    <a:pt x="0" y="12"/>
                  </a:lnTo>
                  <a:lnTo>
                    <a:pt x="10" y="12"/>
                  </a:lnTo>
                  <a:lnTo>
                    <a:pt x="10" y="0"/>
                  </a:lnTo>
                  <a:lnTo>
                    <a:pt x="2" y="2"/>
                  </a:lnTo>
                </a:path>
              </a:pathLst>
            </a:custGeom>
            <a:solidFill>
              <a:schemeClr val="hlink"/>
            </a:solidFill>
            <a:ln w="12700" cap="rnd">
              <a:solidFill>
                <a:schemeClr val="bg1"/>
              </a:solidFill>
              <a:round/>
              <a:headEnd/>
              <a:tailEnd/>
            </a:ln>
          </p:spPr>
          <p:txBody>
            <a:bodyPr/>
            <a:lstStyle/>
            <a:p>
              <a:endParaRPr lang="en-US"/>
            </a:p>
          </p:txBody>
        </p:sp>
        <p:sp>
          <p:nvSpPr>
            <p:cNvPr id="13439" name="Freeform 610"/>
            <p:cNvSpPr>
              <a:spLocks/>
            </p:cNvSpPr>
            <p:nvPr/>
          </p:nvSpPr>
          <p:spPr bwMode="ltGray">
            <a:xfrm>
              <a:off x="3189" y="2396"/>
              <a:ext cx="31" cy="32"/>
            </a:xfrm>
            <a:custGeom>
              <a:avLst/>
              <a:gdLst>
                <a:gd name="T0" fmla="*/ 30 w 31"/>
                <a:gd name="T1" fmla="*/ 4 h 29"/>
                <a:gd name="T2" fmla="*/ 24 w 31"/>
                <a:gd name="T3" fmla="*/ 0 h 29"/>
                <a:gd name="T4" fmla="*/ 10 w 31"/>
                <a:gd name="T5" fmla="*/ 0 h 29"/>
                <a:gd name="T6" fmla="*/ 0 w 31"/>
                <a:gd name="T7" fmla="*/ 15 h 29"/>
                <a:gd name="T8" fmla="*/ 6 w 31"/>
                <a:gd name="T9" fmla="*/ 24 h 29"/>
                <a:gd name="T10" fmla="*/ 10 w 31"/>
                <a:gd name="T11" fmla="*/ 26 h 29"/>
                <a:gd name="T12" fmla="*/ 16 w 31"/>
                <a:gd name="T13" fmla="*/ 38 h 29"/>
                <a:gd name="T14" fmla="*/ 26 w 31"/>
                <a:gd name="T15" fmla="*/ 29 h 29"/>
                <a:gd name="T16" fmla="*/ 24 w 31"/>
                <a:gd name="T17" fmla="*/ 22 h 29"/>
                <a:gd name="T18" fmla="*/ 20 w 31"/>
                <a:gd name="T19" fmla="*/ 15 h 29"/>
                <a:gd name="T20" fmla="*/ 28 w 31"/>
                <a:gd name="T21" fmla="*/ 13 h 29"/>
                <a:gd name="T22" fmla="*/ 30 w 31"/>
                <a:gd name="T23" fmla="*/ 4 h 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1"/>
                <a:gd name="T37" fmla="*/ 0 h 29"/>
                <a:gd name="T38" fmla="*/ 31 w 31"/>
                <a:gd name="T39" fmla="*/ 29 h 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1" h="29">
                  <a:moveTo>
                    <a:pt x="30" y="4"/>
                  </a:moveTo>
                  <a:lnTo>
                    <a:pt x="24" y="0"/>
                  </a:lnTo>
                  <a:lnTo>
                    <a:pt x="10" y="0"/>
                  </a:lnTo>
                  <a:lnTo>
                    <a:pt x="0" y="12"/>
                  </a:lnTo>
                  <a:lnTo>
                    <a:pt x="6" y="18"/>
                  </a:lnTo>
                  <a:lnTo>
                    <a:pt x="10" y="20"/>
                  </a:lnTo>
                  <a:lnTo>
                    <a:pt x="16" y="28"/>
                  </a:lnTo>
                  <a:lnTo>
                    <a:pt x="26" y="22"/>
                  </a:lnTo>
                  <a:lnTo>
                    <a:pt x="24" y="16"/>
                  </a:lnTo>
                  <a:lnTo>
                    <a:pt x="20" y="12"/>
                  </a:lnTo>
                  <a:lnTo>
                    <a:pt x="28" y="10"/>
                  </a:lnTo>
                  <a:lnTo>
                    <a:pt x="30" y="4"/>
                  </a:lnTo>
                </a:path>
              </a:pathLst>
            </a:custGeom>
            <a:solidFill>
              <a:schemeClr val="hlink"/>
            </a:solidFill>
            <a:ln w="12700" cap="rnd">
              <a:solidFill>
                <a:schemeClr val="bg1"/>
              </a:solidFill>
              <a:round/>
              <a:headEnd/>
              <a:tailEnd/>
            </a:ln>
          </p:spPr>
          <p:txBody>
            <a:bodyPr/>
            <a:lstStyle/>
            <a:p>
              <a:endParaRPr lang="en-US"/>
            </a:p>
          </p:txBody>
        </p:sp>
        <p:sp>
          <p:nvSpPr>
            <p:cNvPr id="13440" name="Freeform 611"/>
            <p:cNvSpPr>
              <a:spLocks/>
            </p:cNvSpPr>
            <p:nvPr/>
          </p:nvSpPr>
          <p:spPr bwMode="ltGray">
            <a:xfrm>
              <a:off x="3129" y="1758"/>
              <a:ext cx="748" cy="388"/>
            </a:xfrm>
            <a:custGeom>
              <a:avLst/>
              <a:gdLst>
                <a:gd name="T0" fmla="*/ 62 w 753"/>
                <a:gd name="T1" fmla="*/ 192 h 347"/>
                <a:gd name="T2" fmla="*/ 6 w 753"/>
                <a:gd name="T3" fmla="*/ 229 h 347"/>
                <a:gd name="T4" fmla="*/ 2 w 753"/>
                <a:gd name="T5" fmla="*/ 316 h 347"/>
                <a:gd name="T6" fmla="*/ 46 w 753"/>
                <a:gd name="T7" fmla="*/ 276 h 347"/>
                <a:gd name="T8" fmla="*/ 87 w 753"/>
                <a:gd name="T9" fmla="*/ 316 h 347"/>
                <a:gd name="T10" fmla="*/ 44 w 753"/>
                <a:gd name="T11" fmla="*/ 343 h 347"/>
                <a:gd name="T12" fmla="*/ 56 w 753"/>
                <a:gd name="T13" fmla="*/ 378 h 347"/>
                <a:gd name="T14" fmla="*/ 75 w 753"/>
                <a:gd name="T15" fmla="*/ 398 h 347"/>
                <a:gd name="T16" fmla="*/ 85 w 753"/>
                <a:gd name="T17" fmla="*/ 430 h 347"/>
                <a:gd name="T18" fmla="*/ 111 w 753"/>
                <a:gd name="T19" fmla="*/ 423 h 347"/>
                <a:gd name="T20" fmla="*/ 131 w 753"/>
                <a:gd name="T21" fmla="*/ 369 h 347"/>
                <a:gd name="T22" fmla="*/ 201 w 753"/>
                <a:gd name="T23" fmla="*/ 394 h 347"/>
                <a:gd name="T24" fmla="*/ 226 w 753"/>
                <a:gd name="T25" fmla="*/ 387 h 347"/>
                <a:gd name="T26" fmla="*/ 288 w 753"/>
                <a:gd name="T27" fmla="*/ 367 h 347"/>
                <a:gd name="T28" fmla="*/ 304 w 753"/>
                <a:gd name="T29" fmla="*/ 409 h 347"/>
                <a:gd name="T30" fmla="*/ 334 w 753"/>
                <a:gd name="T31" fmla="*/ 447 h 347"/>
                <a:gd name="T32" fmla="*/ 383 w 753"/>
                <a:gd name="T33" fmla="*/ 477 h 347"/>
                <a:gd name="T34" fmla="*/ 419 w 753"/>
                <a:gd name="T35" fmla="*/ 445 h 347"/>
                <a:gd name="T36" fmla="*/ 463 w 753"/>
                <a:gd name="T37" fmla="*/ 423 h 347"/>
                <a:gd name="T38" fmla="*/ 507 w 753"/>
                <a:gd name="T39" fmla="*/ 442 h 347"/>
                <a:gd name="T40" fmla="*/ 552 w 753"/>
                <a:gd name="T41" fmla="*/ 451 h 347"/>
                <a:gd name="T42" fmla="*/ 630 w 753"/>
                <a:gd name="T43" fmla="*/ 470 h 347"/>
                <a:gd name="T44" fmla="*/ 638 w 753"/>
                <a:gd name="T45" fmla="*/ 462 h 347"/>
                <a:gd name="T46" fmla="*/ 673 w 753"/>
                <a:gd name="T47" fmla="*/ 447 h 347"/>
                <a:gd name="T48" fmla="*/ 673 w 753"/>
                <a:gd name="T49" fmla="*/ 414 h 347"/>
                <a:gd name="T50" fmla="*/ 705 w 753"/>
                <a:gd name="T51" fmla="*/ 403 h 347"/>
                <a:gd name="T52" fmla="*/ 711 w 753"/>
                <a:gd name="T53" fmla="*/ 371 h 347"/>
                <a:gd name="T54" fmla="*/ 737 w 753"/>
                <a:gd name="T55" fmla="*/ 343 h 347"/>
                <a:gd name="T56" fmla="*/ 717 w 753"/>
                <a:gd name="T57" fmla="*/ 339 h 347"/>
                <a:gd name="T58" fmla="*/ 687 w 753"/>
                <a:gd name="T59" fmla="*/ 268 h 347"/>
                <a:gd name="T60" fmla="*/ 648 w 753"/>
                <a:gd name="T61" fmla="*/ 221 h 347"/>
                <a:gd name="T62" fmla="*/ 598 w 753"/>
                <a:gd name="T63" fmla="*/ 149 h 347"/>
                <a:gd name="T64" fmla="*/ 562 w 753"/>
                <a:gd name="T65" fmla="*/ 75 h 347"/>
                <a:gd name="T66" fmla="*/ 485 w 753"/>
                <a:gd name="T67" fmla="*/ 84 h 347"/>
                <a:gd name="T68" fmla="*/ 449 w 753"/>
                <a:gd name="T69" fmla="*/ 45 h 347"/>
                <a:gd name="T70" fmla="*/ 381 w 753"/>
                <a:gd name="T71" fmla="*/ 0 h 347"/>
                <a:gd name="T72" fmla="*/ 312 w 753"/>
                <a:gd name="T73" fmla="*/ 39 h 347"/>
                <a:gd name="T74" fmla="*/ 252 w 753"/>
                <a:gd name="T75" fmla="*/ 70 h 347"/>
                <a:gd name="T76" fmla="*/ 191 w 753"/>
                <a:gd name="T77" fmla="*/ 86 h 347"/>
                <a:gd name="T78" fmla="*/ 119 w 753"/>
                <a:gd name="T79" fmla="*/ 93 h 347"/>
                <a:gd name="T80" fmla="*/ 81 w 753"/>
                <a:gd name="T81" fmla="*/ 138 h 347"/>
                <a:gd name="T82" fmla="*/ 62 w 753"/>
                <a:gd name="T83" fmla="*/ 184 h 3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53"/>
                <a:gd name="T127" fmla="*/ 0 h 347"/>
                <a:gd name="T128" fmla="*/ 753 w 753"/>
                <a:gd name="T129" fmla="*/ 347 h 34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53" h="347">
                  <a:moveTo>
                    <a:pt x="62" y="132"/>
                  </a:moveTo>
                  <a:lnTo>
                    <a:pt x="62" y="138"/>
                  </a:lnTo>
                  <a:lnTo>
                    <a:pt x="34" y="156"/>
                  </a:lnTo>
                  <a:lnTo>
                    <a:pt x="6" y="164"/>
                  </a:lnTo>
                  <a:lnTo>
                    <a:pt x="0" y="188"/>
                  </a:lnTo>
                  <a:lnTo>
                    <a:pt x="2" y="226"/>
                  </a:lnTo>
                  <a:lnTo>
                    <a:pt x="24" y="216"/>
                  </a:lnTo>
                  <a:lnTo>
                    <a:pt x="46" y="198"/>
                  </a:lnTo>
                  <a:lnTo>
                    <a:pt x="76" y="198"/>
                  </a:lnTo>
                  <a:lnTo>
                    <a:pt x="90" y="226"/>
                  </a:lnTo>
                  <a:lnTo>
                    <a:pt x="62" y="238"/>
                  </a:lnTo>
                  <a:lnTo>
                    <a:pt x="44" y="246"/>
                  </a:lnTo>
                  <a:lnTo>
                    <a:pt x="48" y="258"/>
                  </a:lnTo>
                  <a:lnTo>
                    <a:pt x="56" y="270"/>
                  </a:lnTo>
                  <a:lnTo>
                    <a:pt x="66" y="282"/>
                  </a:lnTo>
                  <a:lnTo>
                    <a:pt x="76" y="284"/>
                  </a:lnTo>
                  <a:lnTo>
                    <a:pt x="82" y="308"/>
                  </a:lnTo>
                  <a:lnTo>
                    <a:pt x="88" y="308"/>
                  </a:lnTo>
                  <a:lnTo>
                    <a:pt x="92" y="302"/>
                  </a:lnTo>
                  <a:lnTo>
                    <a:pt x="114" y="302"/>
                  </a:lnTo>
                  <a:lnTo>
                    <a:pt x="134" y="318"/>
                  </a:lnTo>
                  <a:lnTo>
                    <a:pt x="134" y="264"/>
                  </a:lnTo>
                  <a:lnTo>
                    <a:pt x="178" y="248"/>
                  </a:lnTo>
                  <a:lnTo>
                    <a:pt x="204" y="282"/>
                  </a:lnTo>
                  <a:lnTo>
                    <a:pt x="218" y="290"/>
                  </a:lnTo>
                  <a:lnTo>
                    <a:pt x="232" y="276"/>
                  </a:lnTo>
                  <a:lnTo>
                    <a:pt x="252" y="270"/>
                  </a:lnTo>
                  <a:lnTo>
                    <a:pt x="294" y="262"/>
                  </a:lnTo>
                  <a:lnTo>
                    <a:pt x="302" y="272"/>
                  </a:lnTo>
                  <a:lnTo>
                    <a:pt x="310" y="292"/>
                  </a:lnTo>
                  <a:lnTo>
                    <a:pt x="322" y="308"/>
                  </a:lnTo>
                  <a:lnTo>
                    <a:pt x="340" y="320"/>
                  </a:lnTo>
                  <a:lnTo>
                    <a:pt x="366" y="346"/>
                  </a:lnTo>
                  <a:lnTo>
                    <a:pt x="392" y="342"/>
                  </a:lnTo>
                  <a:lnTo>
                    <a:pt x="408" y="326"/>
                  </a:lnTo>
                  <a:lnTo>
                    <a:pt x="428" y="318"/>
                  </a:lnTo>
                  <a:lnTo>
                    <a:pt x="446" y="304"/>
                  </a:lnTo>
                  <a:lnTo>
                    <a:pt x="472" y="302"/>
                  </a:lnTo>
                  <a:lnTo>
                    <a:pt x="496" y="324"/>
                  </a:lnTo>
                  <a:lnTo>
                    <a:pt x="516" y="316"/>
                  </a:lnTo>
                  <a:lnTo>
                    <a:pt x="538" y="306"/>
                  </a:lnTo>
                  <a:lnTo>
                    <a:pt x="564" y="322"/>
                  </a:lnTo>
                  <a:lnTo>
                    <a:pt x="624" y="330"/>
                  </a:lnTo>
                  <a:lnTo>
                    <a:pt x="642" y="336"/>
                  </a:lnTo>
                  <a:lnTo>
                    <a:pt x="658" y="330"/>
                  </a:lnTo>
                  <a:lnTo>
                    <a:pt x="650" y="330"/>
                  </a:lnTo>
                  <a:lnTo>
                    <a:pt x="654" y="326"/>
                  </a:lnTo>
                  <a:lnTo>
                    <a:pt x="688" y="320"/>
                  </a:lnTo>
                  <a:lnTo>
                    <a:pt x="682" y="316"/>
                  </a:lnTo>
                  <a:lnTo>
                    <a:pt x="688" y="296"/>
                  </a:lnTo>
                  <a:lnTo>
                    <a:pt x="710" y="298"/>
                  </a:lnTo>
                  <a:lnTo>
                    <a:pt x="720" y="288"/>
                  </a:lnTo>
                  <a:lnTo>
                    <a:pt x="722" y="282"/>
                  </a:lnTo>
                  <a:lnTo>
                    <a:pt x="726" y="266"/>
                  </a:lnTo>
                  <a:lnTo>
                    <a:pt x="750" y="246"/>
                  </a:lnTo>
                  <a:lnTo>
                    <a:pt x="752" y="246"/>
                  </a:lnTo>
                  <a:lnTo>
                    <a:pt x="746" y="236"/>
                  </a:lnTo>
                  <a:lnTo>
                    <a:pt x="732" y="242"/>
                  </a:lnTo>
                  <a:lnTo>
                    <a:pt x="710" y="224"/>
                  </a:lnTo>
                  <a:lnTo>
                    <a:pt x="702" y="192"/>
                  </a:lnTo>
                  <a:lnTo>
                    <a:pt x="694" y="166"/>
                  </a:lnTo>
                  <a:lnTo>
                    <a:pt x="660" y="158"/>
                  </a:lnTo>
                  <a:lnTo>
                    <a:pt x="636" y="150"/>
                  </a:lnTo>
                  <a:lnTo>
                    <a:pt x="610" y="106"/>
                  </a:lnTo>
                  <a:lnTo>
                    <a:pt x="570" y="70"/>
                  </a:lnTo>
                  <a:lnTo>
                    <a:pt x="574" y="54"/>
                  </a:lnTo>
                  <a:lnTo>
                    <a:pt x="502" y="68"/>
                  </a:lnTo>
                  <a:lnTo>
                    <a:pt x="494" y="60"/>
                  </a:lnTo>
                  <a:lnTo>
                    <a:pt x="474" y="62"/>
                  </a:lnTo>
                  <a:lnTo>
                    <a:pt x="458" y="32"/>
                  </a:lnTo>
                  <a:lnTo>
                    <a:pt x="436" y="10"/>
                  </a:lnTo>
                  <a:lnTo>
                    <a:pt x="390" y="0"/>
                  </a:lnTo>
                  <a:lnTo>
                    <a:pt x="350" y="10"/>
                  </a:lnTo>
                  <a:lnTo>
                    <a:pt x="318" y="28"/>
                  </a:lnTo>
                  <a:lnTo>
                    <a:pt x="300" y="38"/>
                  </a:lnTo>
                  <a:lnTo>
                    <a:pt x="258" y="50"/>
                  </a:lnTo>
                  <a:lnTo>
                    <a:pt x="230" y="54"/>
                  </a:lnTo>
                  <a:lnTo>
                    <a:pt x="194" y="62"/>
                  </a:lnTo>
                  <a:lnTo>
                    <a:pt x="156" y="60"/>
                  </a:lnTo>
                  <a:lnTo>
                    <a:pt x="122" y="66"/>
                  </a:lnTo>
                  <a:lnTo>
                    <a:pt x="100" y="68"/>
                  </a:lnTo>
                  <a:lnTo>
                    <a:pt x="84" y="98"/>
                  </a:lnTo>
                  <a:lnTo>
                    <a:pt x="60" y="106"/>
                  </a:lnTo>
                  <a:lnTo>
                    <a:pt x="62" y="132"/>
                  </a:lnTo>
                </a:path>
              </a:pathLst>
            </a:custGeom>
            <a:solidFill>
              <a:schemeClr val="hlink"/>
            </a:solidFill>
            <a:ln w="12700" cap="rnd">
              <a:solidFill>
                <a:schemeClr val="bg1"/>
              </a:solidFill>
              <a:round/>
              <a:headEnd/>
              <a:tailEnd/>
            </a:ln>
          </p:spPr>
          <p:txBody>
            <a:bodyPr/>
            <a:lstStyle/>
            <a:p>
              <a:endParaRPr lang="en-US"/>
            </a:p>
          </p:txBody>
        </p:sp>
        <p:sp>
          <p:nvSpPr>
            <p:cNvPr id="13441" name="Freeform 612"/>
            <p:cNvSpPr>
              <a:spLocks/>
            </p:cNvSpPr>
            <p:nvPr/>
          </p:nvSpPr>
          <p:spPr bwMode="ltGray">
            <a:xfrm>
              <a:off x="4449" y="2114"/>
              <a:ext cx="87" cy="100"/>
            </a:xfrm>
            <a:custGeom>
              <a:avLst/>
              <a:gdLst>
                <a:gd name="T0" fmla="*/ 24 w 87"/>
                <a:gd name="T1" fmla="*/ 0 h 89"/>
                <a:gd name="T2" fmla="*/ 46 w 87"/>
                <a:gd name="T3" fmla="*/ 9 h 89"/>
                <a:gd name="T4" fmla="*/ 54 w 87"/>
                <a:gd name="T5" fmla="*/ 28 h 89"/>
                <a:gd name="T6" fmla="*/ 58 w 87"/>
                <a:gd name="T7" fmla="*/ 28 h 89"/>
                <a:gd name="T8" fmla="*/ 70 w 87"/>
                <a:gd name="T9" fmla="*/ 45 h 89"/>
                <a:gd name="T10" fmla="*/ 76 w 87"/>
                <a:gd name="T11" fmla="*/ 60 h 89"/>
                <a:gd name="T12" fmla="*/ 78 w 87"/>
                <a:gd name="T13" fmla="*/ 65 h 89"/>
                <a:gd name="T14" fmla="*/ 76 w 87"/>
                <a:gd name="T15" fmla="*/ 69 h 89"/>
                <a:gd name="T16" fmla="*/ 86 w 87"/>
                <a:gd name="T17" fmla="*/ 60 h 89"/>
                <a:gd name="T18" fmla="*/ 84 w 87"/>
                <a:gd name="T19" fmla="*/ 91 h 89"/>
                <a:gd name="T20" fmla="*/ 78 w 87"/>
                <a:gd name="T21" fmla="*/ 96 h 89"/>
                <a:gd name="T22" fmla="*/ 74 w 87"/>
                <a:gd name="T23" fmla="*/ 102 h 89"/>
                <a:gd name="T24" fmla="*/ 72 w 87"/>
                <a:gd name="T25" fmla="*/ 102 h 89"/>
                <a:gd name="T26" fmla="*/ 68 w 87"/>
                <a:gd name="T27" fmla="*/ 102 h 89"/>
                <a:gd name="T28" fmla="*/ 66 w 87"/>
                <a:gd name="T29" fmla="*/ 111 h 89"/>
                <a:gd name="T30" fmla="*/ 60 w 87"/>
                <a:gd name="T31" fmla="*/ 116 h 89"/>
                <a:gd name="T32" fmla="*/ 58 w 87"/>
                <a:gd name="T33" fmla="*/ 113 h 89"/>
                <a:gd name="T34" fmla="*/ 54 w 87"/>
                <a:gd name="T35" fmla="*/ 122 h 89"/>
                <a:gd name="T36" fmla="*/ 52 w 87"/>
                <a:gd name="T37" fmla="*/ 125 h 89"/>
                <a:gd name="T38" fmla="*/ 48 w 87"/>
                <a:gd name="T39" fmla="*/ 122 h 89"/>
                <a:gd name="T40" fmla="*/ 42 w 87"/>
                <a:gd name="T41" fmla="*/ 111 h 89"/>
                <a:gd name="T42" fmla="*/ 42 w 87"/>
                <a:gd name="T43" fmla="*/ 102 h 89"/>
                <a:gd name="T44" fmla="*/ 44 w 87"/>
                <a:gd name="T45" fmla="*/ 89 h 89"/>
                <a:gd name="T46" fmla="*/ 40 w 87"/>
                <a:gd name="T47" fmla="*/ 84 h 89"/>
                <a:gd name="T48" fmla="*/ 36 w 87"/>
                <a:gd name="T49" fmla="*/ 71 h 89"/>
                <a:gd name="T50" fmla="*/ 32 w 87"/>
                <a:gd name="T51" fmla="*/ 78 h 89"/>
                <a:gd name="T52" fmla="*/ 28 w 87"/>
                <a:gd name="T53" fmla="*/ 71 h 89"/>
                <a:gd name="T54" fmla="*/ 32 w 87"/>
                <a:gd name="T55" fmla="*/ 62 h 89"/>
                <a:gd name="T56" fmla="*/ 36 w 87"/>
                <a:gd name="T57" fmla="*/ 57 h 89"/>
                <a:gd name="T58" fmla="*/ 34 w 87"/>
                <a:gd name="T59" fmla="*/ 51 h 89"/>
                <a:gd name="T60" fmla="*/ 26 w 87"/>
                <a:gd name="T61" fmla="*/ 51 h 89"/>
                <a:gd name="T62" fmla="*/ 24 w 87"/>
                <a:gd name="T63" fmla="*/ 48 h 89"/>
                <a:gd name="T64" fmla="*/ 22 w 87"/>
                <a:gd name="T65" fmla="*/ 57 h 89"/>
                <a:gd name="T66" fmla="*/ 10 w 87"/>
                <a:gd name="T67" fmla="*/ 51 h 89"/>
                <a:gd name="T68" fmla="*/ 4 w 87"/>
                <a:gd name="T69" fmla="*/ 45 h 89"/>
                <a:gd name="T70" fmla="*/ 0 w 87"/>
                <a:gd name="T71" fmla="*/ 45 h 89"/>
                <a:gd name="T72" fmla="*/ 4 w 87"/>
                <a:gd name="T73" fmla="*/ 34 h 89"/>
                <a:gd name="T74" fmla="*/ 4 w 87"/>
                <a:gd name="T75" fmla="*/ 20 h 89"/>
                <a:gd name="T76" fmla="*/ 6 w 87"/>
                <a:gd name="T77" fmla="*/ 13 h 89"/>
                <a:gd name="T78" fmla="*/ 12 w 87"/>
                <a:gd name="T79" fmla="*/ 9 h 89"/>
                <a:gd name="T80" fmla="*/ 24 w 87"/>
                <a:gd name="T81" fmla="*/ 0 h 8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
                <a:gd name="T124" fmla="*/ 0 h 89"/>
                <a:gd name="T125" fmla="*/ 87 w 87"/>
                <a:gd name="T126" fmla="*/ 89 h 8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 h="89">
                  <a:moveTo>
                    <a:pt x="24" y="0"/>
                  </a:moveTo>
                  <a:lnTo>
                    <a:pt x="46" y="6"/>
                  </a:lnTo>
                  <a:lnTo>
                    <a:pt x="54" y="20"/>
                  </a:lnTo>
                  <a:lnTo>
                    <a:pt x="58" y="20"/>
                  </a:lnTo>
                  <a:lnTo>
                    <a:pt x="70" y="32"/>
                  </a:lnTo>
                  <a:lnTo>
                    <a:pt x="76" y="42"/>
                  </a:lnTo>
                  <a:lnTo>
                    <a:pt x="78" y="46"/>
                  </a:lnTo>
                  <a:lnTo>
                    <a:pt x="76" y="48"/>
                  </a:lnTo>
                  <a:lnTo>
                    <a:pt x="86" y="42"/>
                  </a:lnTo>
                  <a:lnTo>
                    <a:pt x="84" y="64"/>
                  </a:lnTo>
                  <a:lnTo>
                    <a:pt x="78" y="68"/>
                  </a:lnTo>
                  <a:lnTo>
                    <a:pt x="74" y="72"/>
                  </a:lnTo>
                  <a:lnTo>
                    <a:pt x="72" y="72"/>
                  </a:lnTo>
                  <a:lnTo>
                    <a:pt x="68" y="72"/>
                  </a:lnTo>
                  <a:lnTo>
                    <a:pt x="66" y="78"/>
                  </a:lnTo>
                  <a:lnTo>
                    <a:pt x="60" y="82"/>
                  </a:lnTo>
                  <a:lnTo>
                    <a:pt x="58" y="80"/>
                  </a:lnTo>
                  <a:lnTo>
                    <a:pt x="54" y="86"/>
                  </a:lnTo>
                  <a:lnTo>
                    <a:pt x="52" y="88"/>
                  </a:lnTo>
                  <a:lnTo>
                    <a:pt x="48" y="86"/>
                  </a:lnTo>
                  <a:lnTo>
                    <a:pt x="42" y="78"/>
                  </a:lnTo>
                  <a:lnTo>
                    <a:pt x="42" y="72"/>
                  </a:lnTo>
                  <a:lnTo>
                    <a:pt x="44" y="62"/>
                  </a:lnTo>
                  <a:lnTo>
                    <a:pt x="40" y="60"/>
                  </a:lnTo>
                  <a:lnTo>
                    <a:pt x="36" y="50"/>
                  </a:lnTo>
                  <a:lnTo>
                    <a:pt x="32" y="54"/>
                  </a:lnTo>
                  <a:lnTo>
                    <a:pt x="28" y="50"/>
                  </a:lnTo>
                  <a:lnTo>
                    <a:pt x="32" y="44"/>
                  </a:lnTo>
                  <a:lnTo>
                    <a:pt x="36" y="40"/>
                  </a:lnTo>
                  <a:lnTo>
                    <a:pt x="34" y="36"/>
                  </a:lnTo>
                  <a:lnTo>
                    <a:pt x="26" y="36"/>
                  </a:lnTo>
                  <a:lnTo>
                    <a:pt x="24" y="34"/>
                  </a:lnTo>
                  <a:lnTo>
                    <a:pt x="22" y="40"/>
                  </a:lnTo>
                  <a:lnTo>
                    <a:pt x="10" y="36"/>
                  </a:lnTo>
                  <a:lnTo>
                    <a:pt x="4" y="32"/>
                  </a:lnTo>
                  <a:lnTo>
                    <a:pt x="0" y="32"/>
                  </a:lnTo>
                  <a:lnTo>
                    <a:pt x="4" y="24"/>
                  </a:lnTo>
                  <a:lnTo>
                    <a:pt x="4" y="14"/>
                  </a:lnTo>
                  <a:lnTo>
                    <a:pt x="6" y="10"/>
                  </a:lnTo>
                  <a:lnTo>
                    <a:pt x="12" y="6"/>
                  </a:lnTo>
                  <a:lnTo>
                    <a:pt x="24" y="0"/>
                  </a:lnTo>
                </a:path>
              </a:pathLst>
            </a:custGeom>
            <a:solidFill>
              <a:schemeClr val="hlink"/>
            </a:solidFill>
            <a:ln w="12700" cap="rnd">
              <a:solidFill>
                <a:schemeClr val="bg1"/>
              </a:solidFill>
              <a:round/>
              <a:headEnd/>
              <a:tailEnd/>
            </a:ln>
          </p:spPr>
          <p:txBody>
            <a:bodyPr/>
            <a:lstStyle/>
            <a:p>
              <a:endParaRPr lang="en-US"/>
            </a:p>
          </p:txBody>
        </p:sp>
        <p:sp>
          <p:nvSpPr>
            <p:cNvPr id="13442" name="Freeform 613"/>
            <p:cNvSpPr>
              <a:spLocks/>
            </p:cNvSpPr>
            <p:nvPr/>
          </p:nvSpPr>
          <p:spPr bwMode="ltGray">
            <a:xfrm>
              <a:off x="2445" y="2092"/>
              <a:ext cx="9" cy="10"/>
            </a:xfrm>
            <a:custGeom>
              <a:avLst/>
              <a:gdLst>
                <a:gd name="T0" fmla="*/ 2 w 9"/>
                <a:gd name="T1" fmla="*/ 0 h 9"/>
                <a:gd name="T2" fmla="*/ 0 w 9"/>
                <a:gd name="T3" fmla="*/ 4 h 9"/>
                <a:gd name="T4" fmla="*/ 4 w 9"/>
                <a:gd name="T5" fmla="*/ 11 h 9"/>
                <a:gd name="T6" fmla="*/ 8 w 9"/>
                <a:gd name="T7" fmla="*/ 2 h 9"/>
                <a:gd name="T8" fmla="*/ 2 w 9"/>
                <a:gd name="T9" fmla="*/ 0 h 9"/>
                <a:gd name="T10" fmla="*/ 0 60000 65536"/>
                <a:gd name="T11" fmla="*/ 0 60000 65536"/>
                <a:gd name="T12" fmla="*/ 0 60000 65536"/>
                <a:gd name="T13" fmla="*/ 0 60000 65536"/>
                <a:gd name="T14" fmla="*/ 0 60000 65536"/>
                <a:gd name="T15" fmla="*/ 0 w 9"/>
                <a:gd name="T16" fmla="*/ 0 h 9"/>
                <a:gd name="T17" fmla="*/ 9 w 9"/>
                <a:gd name="T18" fmla="*/ 9 h 9"/>
              </a:gdLst>
              <a:ahLst/>
              <a:cxnLst>
                <a:cxn ang="T10">
                  <a:pos x="T0" y="T1"/>
                </a:cxn>
                <a:cxn ang="T11">
                  <a:pos x="T2" y="T3"/>
                </a:cxn>
                <a:cxn ang="T12">
                  <a:pos x="T4" y="T5"/>
                </a:cxn>
                <a:cxn ang="T13">
                  <a:pos x="T6" y="T7"/>
                </a:cxn>
                <a:cxn ang="T14">
                  <a:pos x="T8" y="T9"/>
                </a:cxn>
              </a:cxnLst>
              <a:rect l="T15" t="T16" r="T17" b="T18"/>
              <a:pathLst>
                <a:path w="9" h="9">
                  <a:moveTo>
                    <a:pt x="2" y="0"/>
                  </a:moveTo>
                  <a:lnTo>
                    <a:pt x="0" y="4"/>
                  </a:lnTo>
                  <a:lnTo>
                    <a:pt x="4" y="8"/>
                  </a:lnTo>
                  <a:lnTo>
                    <a:pt x="8" y="2"/>
                  </a:lnTo>
                  <a:lnTo>
                    <a:pt x="2" y="0"/>
                  </a:lnTo>
                </a:path>
              </a:pathLst>
            </a:custGeom>
            <a:solidFill>
              <a:schemeClr val="hlink"/>
            </a:solidFill>
            <a:ln w="12700" cap="rnd">
              <a:solidFill>
                <a:schemeClr val="bg1"/>
              </a:solidFill>
              <a:round/>
              <a:headEnd/>
              <a:tailEnd/>
            </a:ln>
          </p:spPr>
          <p:txBody>
            <a:bodyPr/>
            <a:lstStyle/>
            <a:p>
              <a:endParaRPr lang="en-US"/>
            </a:p>
          </p:txBody>
        </p:sp>
        <p:sp>
          <p:nvSpPr>
            <p:cNvPr id="13443" name="Freeform 614"/>
            <p:cNvSpPr>
              <a:spLocks/>
            </p:cNvSpPr>
            <p:nvPr/>
          </p:nvSpPr>
          <p:spPr bwMode="ltGray">
            <a:xfrm>
              <a:off x="2598" y="3458"/>
              <a:ext cx="285" cy="261"/>
            </a:xfrm>
            <a:custGeom>
              <a:avLst/>
              <a:gdLst>
                <a:gd name="T0" fmla="*/ 0 w 287"/>
                <a:gd name="T1" fmla="*/ 155 h 233"/>
                <a:gd name="T2" fmla="*/ 6 w 287"/>
                <a:gd name="T3" fmla="*/ 171 h 233"/>
                <a:gd name="T4" fmla="*/ 6 w 287"/>
                <a:gd name="T5" fmla="*/ 179 h 233"/>
                <a:gd name="T6" fmla="*/ 8 w 287"/>
                <a:gd name="T7" fmla="*/ 188 h 233"/>
                <a:gd name="T8" fmla="*/ 14 w 287"/>
                <a:gd name="T9" fmla="*/ 202 h 233"/>
                <a:gd name="T10" fmla="*/ 30 w 287"/>
                <a:gd name="T11" fmla="*/ 244 h 233"/>
                <a:gd name="T12" fmla="*/ 32 w 287"/>
                <a:gd name="T13" fmla="*/ 250 h 233"/>
                <a:gd name="T14" fmla="*/ 32 w 287"/>
                <a:gd name="T15" fmla="*/ 270 h 233"/>
                <a:gd name="T16" fmla="*/ 18 w 287"/>
                <a:gd name="T17" fmla="*/ 272 h 233"/>
                <a:gd name="T18" fmla="*/ 30 w 287"/>
                <a:gd name="T19" fmla="*/ 290 h 233"/>
                <a:gd name="T20" fmla="*/ 40 w 287"/>
                <a:gd name="T21" fmla="*/ 306 h 233"/>
                <a:gd name="T22" fmla="*/ 46 w 287"/>
                <a:gd name="T23" fmla="*/ 315 h 233"/>
                <a:gd name="T24" fmla="*/ 56 w 287"/>
                <a:gd name="T25" fmla="*/ 326 h 233"/>
                <a:gd name="T26" fmla="*/ 64 w 287"/>
                <a:gd name="T27" fmla="*/ 317 h 233"/>
                <a:gd name="T28" fmla="*/ 87 w 287"/>
                <a:gd name="T29" fmla="*/ 315 h 233"/>
                <a:gd name="T30" fmla="*/ 91 w 287"/>
                <a:gd name="T31" fmla="*/ 313 h 233"/>
                <a:gd name="T32" fmla="*/ 105 w 287"/>
                <a:gd name="T33" fmla="*/ 313 h 233"/>
                <a:gd name="T34" fmla="*/ 111 w 287"/>
                <a:gd name="T35" fmla="*/ 306 h 233"/>
                <a:gd name="T36" fmla="*/ 117 w 287"/>
                <a:gd name="T37" fmla="*/ 313 h 233"/>
                <a:gd name="T38" fmla="*/ 133 w 287"/>
                <a:gd name="T39" fmla="*/ 320 h 233"/>
                <a:gd name="T40" fmla="*/ 137 w 287"/>
                <a:gd name="T41" fmla="*/ 309 h 233"/>
                <a:gd name="T42" fmla="*/ 145 w 287"/>
                <a:gd name="T43" fmla="*/ 320 h 233"/>
                <a:gd name="T44" fmla="*/ 155 w 287"/>
                <a:gd name="T45" fmla="*/ 315 h 233"/>
                <a:gd name="T46" fmla="*/ 177 w 287"/>
                <a:gd name="T47" fmla="*/ 304 h 233"/>
                <a:gd name="T48" fmla="*/ 193 w 287"/>
                <a:gd name="T49" fmla="*/ 288 h 233"/>
                <a:gd name="T50" fmla="*/ 199 w 287"/>
                <a:gd name="T51" fmla="*/ 281 h 233"/>
                <a:gd name="T52" fmla="*/ 205 w 287"/>
                <a:gd name="T53" fmla="*/ 268 h 233"/>
                <a:gd name="T54" fmla="*/ 216 w 287"/>
                <a:gd name="T55" fmla="*/ 257 h 233"/>
                <a:gd name="T56" fmla="*/ 228 w 287"/>
                <a:gd name="T57" fmla="*/ 239 h 233"/>
                <a:gd name="T58" fmla="*/ 240 w 287"/>
                <a:gd name="T59" fmla="*/ 217 h 233"/>
                <a:gd name="T60" fmla="*/ 244 w 287"/>
                <a:gd name="T61" fmla="*/ 211 h 233"/>
                <a:gd name="T62" fmla="*/ 250 w 287"/>
                <a:gd name="T63" fmla="*/ 206 h 233"/>
                <a:gd name="T64" fmla="*/ 262 w 287"/>
                <a:gd name="T65" fmla="*/ 190 h 233"/>
                <a:gd name="T66" fmla="*/ 270 w 287"/>
                <a:gd name="T67" fmla="*/ 171 h 233"/>
                <a:gd name="T68" fmla="*/ 280 w 287"/>
                <a:gd name="T69" fmla="*/ 143 h 233"/>
                <a:gd name="T70" fmla="*/ 278 w 287"/>
                <a:gd name="T71" fmla="*/ 82 h 233"/>
                <a:gd name="T72" fmla="*/ 264 w 287"/>
                <a:gd name="T73" fmla="*/ 22 h 233"/>
                <a:gd name="T74" fmla="*/ 201 w 287"/>
                <a:gd name="T75" fmla="*/ 0 h 233"/>
                <a:gd name="T76" fmla="*/ 64 w 287"/>
                <a:gd name="T77" fmla="*/ 71 h 233"/>
                <a:gd name="T78" fmla="*/ 0 w 287"/>
                <a:gd name="T79" fmla="*/ 155 h 23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87"/>
                <a:gd name="T121" fmla="*/ 0 h 233"/>
                <a:gd name="T122" fmla="*/ 287 w 287"/>
                <a:gd name="T123" fmla="*/ 233 h 23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87" h="233">
                  <a:moveTo>
                    <a:pt x="0" y="110"/>
                  </a:moveTo>
                  <a:lnTo>
                    <a:pt x="6" y="122"/>
                  </a:lnTo>
                  <a:lnTo>
                    <a:pt x="6" y="128"/>
                  </a:lnTo>
                  <a:lnTo>
                    <a:pt x="8" y="134"/>
                  </a:lnTo>
                  <a:lnTo>
                    <a:pt x="14" y="144"/>
                  </a:lnTo>
                  <a:lnTo>
                    <a:pt x="30" y="174"/>
                  </a:lnTo>
                  <a:lnTo>
                    <a:pt x="32" y="178"/>
                  </a:lnTo>
                  <a:lnTo>
                    <a:pt x="32" y="192"/>
                  </a:lnTo>
                  <a:lnTo>
                    <a:pt x="18" y="194"/>
                  </a:lnTo>
                  <a:lnTo>
                    <a:pt x="30" y="206"/>
                  </a:lnTo>
                  <a:lnTo>
                    <a:pt x="40" y="218"/>
                  </a:lnTo>
                  <a:lnTo>
                    <a:pt x="46" y="224"/>
                  </a:lnTo>
                  <a:lnTo>
                    <a:pt x="56" y="232"/>
                  </a:lnTo>
                  <a:lnTo>
                    <a:pt x="64" y="226"/>
                  </a:lnTo>
                  <a:lnTo>
                    <a:pt x="90" y="224"/>
                  </a:lnTo>
                  <a:lnTo>
                    <a:pt x="94" y="222"/>
                  </a:lnTo>
                  <a:lnTo>
                    <a:pt x="108" y="222"/>
                  </a:lnTo>
                  <a:lnTo>
                    <a:pt x="114" y="218"/>
                  </a:lnTo>
                  <a:lnTo>
                    <a:pt x="120" y="222"/>
                  </a:lnTo>
                  <a:lnTo>
                    <a:pt x="136" y="228"/>
                  </a:lnTo>
                  <a:lnTo>
                    <a:pt x="140" y="220"/>
                  </a:lnTo>
                  <a:lnTo>
                    <a:pt x="148" y="228"/>
                  </a:lnTo>
                  <a:lnTo>
                    <a:pt x="158" y="224"/>
                  </a:lnTo>
                  <a:lnTo>
                    <a:pt x="180" y="216"/>
                  </a:lnTo>
                  <a:lnTo>
                    <a:pt x="196" y="204"/>
                  </a:lnTo>
                  <a:lnTo>
                    <a:pt x="202" y="200"/>
                  </a:lnTo>
                  <a:lnTo>
                    <a:pt x="208" y="190"/>
                  </a:lnTo>
                  <a:lnTo>
                    <a:pt x="222" y="182"/>
                  </a:lnTo>
                  <a:lnTo>
                    <a:pt x="234" y="170"/>
                  </a:lnTo>
                  <a:lnTo>
                    <a:pt x="246" y="154"/>
                  </a:lnTo>
                  <a:lnTo>
                    <a:pt x="250" y="150"/>
                  </a:lnTo>
                  <a:lnTo>
                    <a:pt x="256" y="146"/>
                  </a:lnTo>
                  <a:lnTo>
                    <a:pt x="268" y="136"/>
                  </a:lnTo>
                  <a:lnTo>
                    <a:pt x="276" y="122"/>
                  </a:lnTo>
                  <a:lnTo>
                    <a:pt x="286" y="102"/>
                  </a:lnTo>
                  <a:lnTo>
                    <a:pt x="284" y="58"/>
                  </a:lnTo>
                  <a:lnTo>
                    <a:pt x="270" y="16"/>
                  </a:lnTo>
                  <a:lnTo>
                    <a:pt x="204" y="0"/>
                  </a:lnTo>
                  <a:lnTo>
                    <a:pt x="64" y="50"/>
                  </a:lnTo>
                  <a:lnTo>
                    <a:pt x="0" y="110"/>
                  </a:lnTo>
                </a:path>
              </a:pathLst>
            </a:custGeom>
            <a:solidFill>
              <a:schemeClr val="hlink"/>
            </a:solidFill>
            <a:ln w="12700" cap="rnd">
              <a:solidFill>
                <a:schemeClr val="bg1"/>
              </a:solidFill>
              <a:round/>
              <a:headEnd/>
              <a:tailEnd/>
            </a:ln>
          </p:spPr>
          <p:txBody>
            <a:bodyPr/>
            <a:lstStyle/>
            <a:p>
              <a:endParaRPr lang="en-US"/>
            </a:p>
          </p:txBody>
        </p:sp>
        <p:sp>
          <p:nvSpPr>
            <p:cNvPr id="13444" name="Freeform 615"/>
            <p:cNvSpPr>
              <a:spLocks/>
            </p:cNvSpPr>
            <p:nvPr/>
          </p:nvSpPr>
          <p:spPr bwMode="ltGray">
            <a:xfrm>
              <a:off x="2843" y="3552"/>
              <a:ext cx="31" cy="37"/>
            </a:xfrm>
            <a:custGeom>
              <a:avLst/>
              <a:gdLst>
                <a:gd name="T0" fmla="*/ 26 w 31"/>
                <a:gd name="T1" fmla="*/ 0 h 33"/>
                <a:gd name="T2" fmla="*/ 20 w 31"/>
                <a:gd name="T3" fmla="*/ 4 h 33"/>
                <a:gd name="T4" fmla="*/ 12 w 31"/>
                <a:gd name="T5" fmla="*/ 2 h 33"/>
                <a:gd name="T6" fmla="*/ 10 w 31"/>
                <a:gd name="T7" fmla="*/ 11 h 33"/>
                <a:gd name="T8" fmla="*/ 0 w 31"/>
                <a:gd name="T9" fmla="*/ 17 h 33"/>
                <a:gd name="T10" fmla="*/ 0 w 31"/>
                <a:gd name="T11" fmla="*/ 25 h 33"/>
                <a:gd name="T12" fmla="*/ 0 w 31"/>
                <a:gd name="T13" fmla="*/ 39 h 33"/>
                <a:gd name="T14" fmla="*/ 8 w 31"/>
                <a:gd name="T15" fmla="*/ 45 h 33"/>
                <a:gd name="T16" fmla="*/ 20 w 31"/>
                <a:gd name="T17" fmla="*/ 45 h 33"/>
                <a:gd name="T18" fmla="*/ 20 w 31"/>
                <a:gd name="T19" fmla="*/ 34 h 33"/>
                <a:gd name="T20" fmla="*/ 30 w 31"/>
                <a:gd name="T21" fmla="*/ 17 h 33"/>
                <a:gd name="T22" fmla="*/ 26 w 31"/>
                <a:gd name="T23" fmla="*/ 0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1"/>
                <a:gd name="T37" fmla="*/ 0 h 33"/>
                <a:gd name="T38" fmla="*/ 31 w 31"/>
                <a:gd name="T39" fmla="*/ 33 h 3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1" h="33">
                  <a:moveTo>
                    <a:pt x="26" y="0"/>
                  </a:moveTo>
                  <a:lnTo>
                    <a:pt x="20" y="4"/>
                  </a:lnTo>
                  <a:lnTo>
                    <a:pt x="12" y="2"/>
                  </a:lnTo>
                  <a:lnTo>
                    <a:pt x="10" y="8"/>
                  </a:lnTo>
                  <a:lnTo>
                    <a:pt x="0" y="12"/>
                  </a:lnTo>
                  <a:lnTo>
                    <a:pt x="0" y="18"/>
                  </a:lnTo>
                  <a:lnTo>
                    <a:pt x="0" y="28"/>
                  </a:lnTo>
                  <a:lnTo>
                    <a:pt x="8" y="32"/>
                  </a:lnTo>
                  <a:lnTo>
                    <a:pt x="20" y="32"/>
                  </a:lnTo>
                  <a:lnTo>
                    <a:pt x="20" y="24"/>
                  </a:lnTo>
                  <a:lnTo>
                    <a:pt x="30" y="12"/>
                  </a:lnTo>
                  <a:lnTo>
                    <a:pt x="26" y="0"/>
                  </a:lnTo>
                </a:path>
              </a:pathLst>
            </a:custGeom>
            <a:solidFill>
              <a:schemeClr val="hlink"/>
            </a:solidFill>
            <a:ln w="12700" cap="rnd">
              <a:solidFill>
                <a:schemeClr val="bg1"/>
              </a:solidFill>
              <a:round/>
              <a:headEnd/>
              <a:tailEnd/>
            </a:ln>
          </p:spPr>
          <p:txBody>
            <a:bodyPr/>
            <a:lstStyle/>
            <a:p>
              <a:endParaRPr lang="en-US"/>
            </a:p>
          </p:txBody>
        </p:sp>
        <p:sp>
          <p:nvSpPr>
            <p:cNvPr id="13445" name="Freeform 616"/>
            <p:cNvSpPr>
              <a:spLocks/>
            </p:cNvSpPr>
            <p:nvPr/>
          </p:nvSpPr>
          <p:spPr bwMode="ltGray">
            <a:xfrm>
              <a:off x="2776" y="3606"/>
              <a:ext cx="35" cy="37"/>
            </a:xfrm>
            <a:custGeom>
              <a:avLst/>
              <a:gdLst>
                <a:gd name="T0" fmla="*/ 30 w 35"/>
                <a:gd name="T1" fmla="*/ 0 h 33"/>
                <a:gd name="T2" fmla="*/ 20 w 35"/>
                <a:gd name="T3" fmla="*/ 0 h 33"/>
                <a:gd name="T4" fmla="*/ 16 w 35"/>
                <a:gd name="T5" fmla="*/ 9 h 33"/>
                <a:gd name="T6" fmla="*/ 0 w 35"/>
                <a:gd name="T7" fmla="*/ 17 h 33"/>
                <a:gd name="T8" fmla="*/ 0 w 35"/>
                <a:gd name="T9" fmla="*/ 22 h 33"/>
                <a:gd name="T10" fmla="*/ 8 w 35"/>
                <a:gd name="T11" fmla="*/ 25 h 33"/>
                <a:gd name="T12" fmla="*/ 6 w 35"/>
                <a:gd name="T13" fmla="*/ 37 h 33"/>
                <a:gd name="T14" fmla="*/ 8 w 35"/>
                <a:gd name="T15" fmla="*/ 45 h 33"/>
                <a:gd name="T16" fmla="*/ 12 w 35"/>
                <a:gd name="T17" fmla="*/ 45 h 33"/>
                <a:gd name="T18" fmla="*/ 14 w 35"/>
                <a:gd name="T19" fmla="*/ 39 h 33"/>
                <a:gd name="T20" fmla="*/ 20 w 35"/>
                <a:gd name="T21" fmla="*/ 39 h 33"/>
                <a:gd name="T22" fmla="*/ 30 w 35"/>
                <a:gd name="T23" fmla="*/ 31 h 33"/>
                <a:gd name="T24" fmla="*/ 34 w 35"/>
                <a:gd name="T25" fmla="*/ 11 h 33"/>
                <a:gd name="T26" fmla="*/ 34 w 35"/>
                <a:gd name="T27" fmla="*/ 2 h 33"/>
                <a:gd name="T28" fmla="*/ 30 w 35"/>
                <a:gd name="T29" fmla="*/ 0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
                <a:gd name="T46" fmla="*/ 0 h 33"/>
                <a:gd name="T47" fmla="*/ 35 w 35"/>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 h="33">
                  <a:moveTo>
                    <a:pt x="30" y="0"/>
                  </a:moveTo>
                  <a:lnTo>
                    <a:pt x="20" y="0"/>
                  </a:lnTo>
                  <a:lnTo>
                    <a:pt x="16" y="6"/>
                  </a:lnTo>
                  <a:lnTo>
                    <a:pt x="0" y="12"/>
                  </a:lnTo>
                  <a:lnTo>
                    <a:pt x="0" y="16"/>
                  </a:lnTo>
                  <a:lnTo>
                    <a:pt x="8" y="18"/>
                  </a:lnTo>
                  <a:lnTo>
                    <a:pt x="6" y="26"/>
                  </a:lnTo>
                  <a:lnTo>
                    <a:pt x="8" y="32"/>
                  </a:lnTo>
                  <a:lnTo>
                    <a:pt x="12" y="32"/>
                  </a:lnTo>
                  <a:lnTo>
                    <a:pt x="14" y="28"/>
                  </a:lnTo>
                  <a:lnTo>
                    <a:pt x="20" y="28"/>
                  </a:lnTo>
                  <a:lnTo>
                    <a:pt x="30" y="22"/>
                  </a:lnTo>
                  <a:lnTo>
                    <a:pt x="34" y="8"/>
                  </a:lnTo>
                  <a:lnTo>
                    <a:pt x="34" y="2"/>
                  </a:lnTo>
                  <a:lnTo>
                    <a:pt x="30" y="0"/>
                  </a:lnTo>
                </a:path>
              </a:pathLst>
            </a:custGeom>
            <a:solidFill>
              <a:schemeClr val="hlink"/>
            </a:solidFill>
            <a:ln w="12700" cap="rnd">
              <a:solidFill>
                <a:schemeClr val="bg1"/>
              </a:solidFill>
              <a:round/>
              <a:headEnd/>
              <a:tailEnd/>
            </a:ln>
          </p:spPr>
          <p:txBody>
            <a:bodyPr/>
            <a:lstStyle/>
            <a:p>
              <a:endParaRPr lang="en-US"/>
            </a:p>
          </p:txBody>
        </p:sp>
        <p:sp>
          <p:nvSpPr>
            <p:cNvPr id="13446" name="Freeform 617"/>
            <p:cNvSpPr>
              <a:spLocks/>
            </p:cNvSpPr>
            <p:nvPr/>
          </p:nvSpPr>
          <p:spPr bwMode="ltGray">
            <a:xfrm>
              <a:off x="2660" y="3364"/>
              <a:ext cx="179" cy="191"/>
            </a:xfrm>
            <a:custGeom>
              <a:avLst/>
              <a:gdLst>
                <a:gd name="T0" fmla="*/ 178 w 179"/>
                <a:gd name="T1" fmla="*/ 128 h 171"/>
                <a:gd name="T2" fmla="*/ 166 w 179"/>
                <a:gd name="T3" fmla="*/ 140 h 171"/>
                <a:gd name="T4" fmla="*/ 162 w 179"/>
                <a:gd name="T5" fmla="*/ 142 h 171"/>
                <a:gd name="T6" fmla="*/ 158 w 179"/>
                <a:gd name="T7" fmla="*/ 151 h 171"/>
                <a:gd name="T8" fmla="*/ 148 w 179"/>
                <a:gd name="T9" fmla="*/ 151 h 171"/>
                <a:gd name="T10" fmla="*/ 144 w 179"/>
                <a:gd name="T11" fmla="*/ 156 h 171"/>
                <a:gd name="T12" fmla="*/ 132 w 179"/>
                <a:gd name="T13" fmla="*/ 164 h 171"/>
                <a:gd name="T14" fmla="*/ 126 w 179"/>
                <a:gd name="T15" fmla="*/ 175 h 171"/>
                <a:gd name="T16" fmla="*/ 124 w 179"/>
                <a:gd name="T17" fmla="*/ 175 h 171"/>
                <a:gd name="T18" fmla="*/ 122 w 179"/>
                <a:gd name="T19" fmla="*/ 190 h 171"/>
                <a:gd name="T20" fmla="*/ 116 w 179"/>
                <a:gd name="T21" fmla="*/ 190 h 171"/>
                <a:gd name="T22" fmla="*/ 112 w 179"/>
                <a:gd name="T23" fmla="*/ 199 h 171"/>
                <a:gd name="T24" fmla="*/ 102 w 179"/>
                <a:gd name="T25" fmla="*/ 199 h 171"/>
                <a:gd name="T26" fmla="*/ 102 w 179"/>
                <a:gd name="T27" fmla="*/ 210 h 171"/>
                <a:gd name="T28" fmla="*/ 100 w 179"/>
                <a:gd name="T29" fmla="*/ 220 h 171"/>
                <a:gd name="T30" fmla="*/ 72 w 179"/>
                <a:gd name="T31" fmla="*/ 217 h 171"/>
                <a:gd name="T32" fmla="*/ 64 w 179"/>
                <a:gd name="T33" fmla="*/ 203 h 171"/>
                <a:gd name="T34" fmla="*/ 56 w 179"/>
                <a:gd name="T35" fmla="*/ 203 h 171"/>
                <a:gd name="T36" fmla="*/ 52 w 179"/>
                <a:gd name="T37" fmla="*/ 214 h 171"/>
                <a:gd name="T38" fmla="*/ 48 w 179"/>
                <a:gd name="T39" fmla="*/ 223 h 171"/>
                <a:gd name="T40" fmla="*/ 36 w 179"/>
                <a:gd name="T41" fmla="*/ 235 h 171"/>
                <a:gd name="T42" fmla="*/ 20 w 179"/>
                <a:gd name="T43" fmla="*/ 237 h 171"/>
                <a:gd name="T44" fmla="*/ 12 w 179"/>
                <a:gd name="T45" fmla="*/ 237 h 171"/>
                <a:gd name="T46" fmla="*/ 16 w 179"/>
                <a:gd name="T47" fmla="*/ 214 h 171"/>
                <a:gd name="T48" fmla="*/ 10 w 179"/>
                <a:gd name="T49" fmla="*/ 203 h 171"/>
                <a:gd name="T50" fmla="*/ 0 w 179"/>
                <a:gd name="T51" fmla="*/ 192 h 171"/>
                <a:gd name="T52" fmla="*/ 8 w 179"/>
                <a:gd name="T53" fmla="*/ 4 h 171"/>
                <a:gd name="T54" fmla="*/ 162 w 179"/>
                <a:gd name="T55" fmla="*/ 0 h 171"/>
                <a:gd name="T56" fmla="*/ 178 w 179"/>
                <a:gd name="T57" fmla="*/ 128 h 1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79"/>
                <a:gd name="T88" fmla="*/ 0 h 171"/>
                <a:gd name="T89" fmla="*/ 179 w 179"/>
                <a:gd name="T90" fmla="*/ 171 h 17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79" h="171">
                  <a:moveTo>
                    <a:pt x="178" y="92"/>
                  </a:moveTo>
                  <a:lnTo>
                    <a:pt x="166" y="100"/>
                  </a:lnTo>
                  <a:lnTo>
                    <a:pt x="162" y="102"/>
                  </a:lnTo>
                  <a:lnTo>
                    <a:pt x="158" y="108"/>
                  </a:lnTo>
                  <a:lnTo>
                    <a:pt x="148" y="108"/>
                  </a:lnTo>
                  <a:lnTo>
                    <a:pt x="144" y="112"/>
                  </a:lnTo>
                  <a:lnTo>
                    <a:pt x="132" y="118"/>
                  </a:lnTo>
                  <a:lnTo>
                    <a:pt x="126" y="126"/>
                  </a:lnTo>
                  <a:lnTo>
                    <a:pt x="124" y="126"/>
                  </a:lnTo>
                  <a:lnTo>
                    <a:pt x="122" y="136"/>
                  </a:lnTo>
                  <a:lnTo>
                    <a:pt x="116" y="136"/>
                  </a:lnTo>
                  <a:lnTo>
                    <a:pt x="112" y="142"/>
                  </a:lnTo>
                  <a:lnTo>
                    <a:pt x="102" y="142"/>
                  </a:lnTo>
                  <a:lnTo>
                    <a:pt x="102" y="150"/>
                  </a:lnTo>
                  <a:lnTo>
                    <a:pt x="100" y="158"/>
                  </a:lnTo>
                  <a:lnTo>
                    <a:pt x="72" y="156"/>
                  </a:lnTo>
                  <a:lnTo>
                    <a:pt x="64" y="146"/>
                  </a:lnTo>
                  <a:lnTo>
                    <a:pt x="56" y="146"/>
                  </a:lnTo>
                  <a:lnTo>
                    <a:pt x="52" y="154"/>
                  </a:lnTo>
                  <a:lnTo>
                    <a:pt x="48" y="160"/>
                  </a:lnTo>
                  <a:lnTo>
                    <a:pt x="36" y="168"/>
                  </a:lnTo>
                  <a:lnTo>
                    <a:pt x="20" y="170"/>
                  </a:lnTo>
                  <a:lnTo>
                    <a:pt x="12" y="170"/>
                  </a:lnTo>
                  <a:lnTo>
                    <a:pt x="16" y="154"/>
                  </a:lnTo>
                  <a:lnTo>
                    <a:pt x="10" y="146"/>
                  </a:lnTo>
                  <a:lnTo>
                    <a:pt x="0" y="138"/>
                  </a:lnTo>
                  <a:lnTo>
                    <a:pt x="8" y="4"/>
                  </a:lnTo>
                  <a:lnTo>
                    <a:pt x="162" y="0"/>
                  </a:lnTo>
                  <a:lnTo>
                    <a:pt x="178" y="92"/>
                  </a:lnTo>
                </a:path>
              </a:pathLst>
            </a:custGeom>
            <a:solidFill>
              <a:schemeClr val="hlink"/>
            </a:solidFill>
            <a:ln w="12700" cap="rnd">
              <a:solidFill>
                <a:schemeClr val="bg1"/>
              </a:solidFill>
              <a:round/>
              <a:headEnd/>
              <a:tailEnd/>
            </a:ln>
          </p:spPr>
          <p:txBody>
            <a:bodyPr/>
            <a:lstStyle/>
            <a:p>
              <a:endParaRPr lang="en-US"/>
            </a:p>
          </p:txBody>
        </p:sp>
        <p:sp>
          <p:nvSpPr>
            <p:cNvPr id="13447" name="Freeform 618"/>
            <p:cNvSpPr>
              <a:spLocks/>
            </p:cNvSpPr>
            <p:nvPr/>
          </p:nvSpPr>
          <p:spPr bwMode="ltGray">
            <a:xfrm>
              <a:off x="2759" y="3333"/>
              <a:ext cx="159" cy="153"/>
            </a:xfrm>
            <a:custGeom>
              <a:avLst/>
              <a:gdLst>
                <a:gd name="T0" fmla="*/ 0 w 159"/>
                <a:gd name="T1" fmla="*/ 47 h 137"/>
                <a:gd name="T2" fmla="*/ 4 w 159"/>
                <a:gd name="T3" fmla="*/ 67 h 137"/>
                <a:gd name="T4" fmla="*/ 6 w 159"/>
                <a:gd name="T5" fmla="*/ 73 h 137"/>
                <a:gd name="T6" fmla="*/ 8 w 159"/>
                <a:gd name="T7" fmla="*/ 84 h 137"/>
                <a:gd name="T8" fmla="*/ 14 w 159"/>
                <a:gd name="T9" fmla="*/ 86 h 137"/>
                <a:gd name="T10" fmla="*/ 20 w 159"/>
                <a:gd name="T11" fmla="*/ 104 h 137"/>
                <a:gd name="T12" fmla="*/ 30 w 159"/>
                <a:gd name="T13" fmla="*/ 111 h 137"/>
                <a:gd name="T14" fmla="*/ 34 w 159"/>
                <a:gd name="T15" fmla="*/ 117 h 137"/>
                <a:gd name="T16" fmla="*/ 36 w 159"/>
                <a:gd name="T17" fmla="*/ 128 h 137"/>
                <a:gd name="T18" fmla="*/ 40 w 159"/>
                <a:gd name="T19" fmla="*/ 131 h 137"/>
                <a:gd name="T20" fmla="*/ 46 w 159"/>
                <a:gd name="T21" fmla="*/ 131 h 137"/>
                <a:gd name="T22" fmla="*/ 48 w 159"/>
                <a:gd name="T23" fmla="*/ 133 h 137"/>
                <a:gd name="T24" fmla="*/ 42 w 159"/>
                <a:gd name="T25" fmla="*/ 142 h 137"/>
                <a:gd name="T26" fmla="*/ 42 w 159"/>
                <a:gd name="T27" fmla="*/ 151 h 137"/>
                <a:gd name="T28" fmla="*/ 44 w 159"/>
                <a:gd name="T29" fmla="*/ 162 h 137"/>
                <a:gd name="T30" fmla="*/ 52 w 159"/>
                <a:gd name="T31" fmla="*/ 162 h 137"/>
                <a:gd name="T32" fmla="*/ 66 w 159"/>
                <a:gd name="T33" fmla="*/ 164 h 137"/>
                <a:gd name="T34" fmla="*/ 72 w 159"/>
                <a:gd name="T35" fmla="*/ 172 h 137"/>
                <a:gd name="T36" fmla="*/ 74 w 159"/>
                <a:gd name="T37" fmla="*/ 179 h 137"/>
                <a:gd name="T38" fmla="*/ 78 w 159"/>
                <a:gd name="T39" fmla="*/ 183 h 137"/>
                <a:gd name="T40" fmla="*/ 92 w 159"/>
                <a:gd name="T41" fmla="*/ 183 h 137"/>
                <a:gd name="T42" fmla="*/ 110 w 159"/>
                <a:gd name="T43" fmla="*/ 190 h 137"/>
                <a:gd name="T44" fmla="*/ 148 w 159"/>
                <a:gd name="T45" fmla="*/ 136 h 137"/>
                <a:gd name="T46" fmla="*/ 158 w 159"/>
                <a:gd name="T47" fmla="*/ 45 h 137"/>
                <a:gd name="T48" fmla="*/ 96 w 159"/>
                <a:gd name="T49" fmla="*/ 0 h 137"/>
                <a:gd name="T50" fmla="*/ 60 w 159"/>
                <a:gd name="T51" fmla="*/ 11 h 137"/>
                <a:gd name="T52" fmla="*/ 0 w 159"/>
                <a:gd name="T53" fmla="*/ 47 h 13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9"/>
                <a:gd name="T82" fmla="*/ 0 h 137"/>
                <a:gd name="T83" fmla="*/ 159 w 159"/>
                <a:gd name="T84" fmla="*/ 137 h 13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9" h="137">
                  <a:moveTo>
                    <a:pt x="0" y="34"/>
                  </a:moveTo>
                  <a:lnTo>
                    <a:pt x="4" y="48"/>
                  </a:lnTo>
                  <a:lnTo>
                    <a:pt x="6" y="52"/>
                  </a:lnTo>
                  <a:lnTo>
                    <a:pt x="8" y="60"/>
                  </a:lnTo>
                  <a:lnTo>
                    <a:pt x="14" y="62"/>
                  </a:lnTo>
                  <a:lnTo>
                    <a:pt x="20" y="74"/>
                  </a:lnTo>
                  <a:lnTo>
                    <a:pt x="30" y="80"/>
                  </a:lnTo>
                  <a:lnTo>
                    <a:pt x="34" y="84"/>
                  </a:lnTo>
                  <a:lnTo>
                    <a:pt x="36" y="92"/>
                  </a:lnTo>
                  <a:lnTo>
                    <a:pt x="40" y="94"/>
                  </a:lnTo>
                  <a:lnTo>
                    <a:pt x="46" y="94"/>
                  </a:lnTo>
                  <a:lnTo>
                    <a:pt x="48" y="96"/>
                  </a:lnTo>
                  <a:lnTo>
                    <a:pt x="42" y="102"/>
                  </a:lnTo>
                  <a:lnTo>
                    <a:pt x="42" y="108"/>
                  </a:lnTo>
                  <a:lnTo>
                    <a:pt x="44" y="116"/>
                  </a:lnTo>
                  <a:lnTo>
                    <a:pt x="52" y="116"/>
                  </a:lnTo>
                  <a:lnTo>
                    <a:pt x="66" y="118"/>
                  </a:lnTo>
                  <a:lnTo>
                    <a:pt x="72" y="124"/>
                  </a:lnTo>
                  <a:lnTo>
                    <a:pt x="74" y="128"/>
                  </a:lnTo>
                  <a:lnTo>
                    <a:pt x="78" y="132"/>
                  </a:lnTo>
                  <a:lnTo>
                    <a:pt x="92" y="132"/>
                  </a:lnTo>
                  <a:lnTo>
                    <a:pt x="110" y="136"/>
                  </a:lnTo>
                  <a:lnTo>
                    <a:pt x="148" y="98"/>
                  </a:lnTo>
                  <a:lnTo>
                    <a:pt x="158" y="32"/>
                  </a:lnTo>
                  <a:lnTo>
                    <a:pt x="96" y="0"/>
                  </a:lnTo>
                  <a:lnTo>
                    <a:pt x="60" y="8"/>
                  </a:lnTo>
                  <a:lnTo>
                    <a:pt x="0" y="34"/>
                  </a:lnTo>
                </a:path>
              </a:pathLst>
            </a:custGeom>
            <a:solidFill>
              <a:schemeClr val="hlink"/>
            </a:solidFill>
            <a:ln w="12700" cap="rnd">
              <a:solidFill>
                <a:schemeClr val="bg1"/>
              </a:solidFill>
              <a:round/>
              <a:headEnd/>
              <a:tailEnd/>
            </a:ln>
          </p:spPr>
          <p:txBody>
            <a:bodyPr/>
            <a:lstStyle/>
            <a:p>
              <a:endParaRPr lang="en-US"/>
            </a:p>
          </p:txBody>
        </p:sp>
        <p:sp>
          <p:nvSpPr>
            <p:cNvPr id="13448" name="Freeform 619"/>
            <p:cNvSpPr>
              <a:spLocks/>
            </p:cNvSpPr>
            <p:nvPr/>
          </p:nvSpPr>
          <p:spPr bwMode="ltGray">
            <a:xfrm>
              <a:off x="2857" y="3256"/>
              <a:ext cx="187" cy="310"/>
            </a:xfrm>
            <a:custGeom>
              <a:avLst/>
              <a:gdLst>
                <a:gd name="T0" fmla="*/ 180 w 189"/>
                <a:gd name="T1" fmla="*/ 2 h 277"/>
                <a:gd name="T2" fmla="*/ 180 w 189"/>
                <a:gd name="T3" fmla="*/ 20 h 277"/>
                <a:gd name="T4" fmla="*/ 178 w 189"/>
                <a:gd name="T5" fmla="*/ 44 h 277"/>
                <a:gd name="T6" fmla="*/ 180 w 189"/>
                <a:gd name="T7" fmla="*/ 57 h 277"/>
                <a:gd name="T8" fmla="*/ 176 w 189"/>
                <a:gd name="T9" fmla="*/ 84 h 277"/>
                <a:gd name="T10" fmla="*/ 174 w 189"/>
                <a:gd name="T11" fmla="*/ 115 h 277"/>
                <a:gd name="T12" fmla="*/ 167 w 189"/>
                <a:gd name="T13" fmla="*/ 128 h 277"/>
                <a:gd name="T14" fmla="*/ 149 w 189"/>
                <a:gd name="T15" fmla="*/ 156 h 277"/>
                <a:gd name="T16" fmla="*/ 131 w 189"/>
                <a:gd name="T17" fmla="*/ 165 h 277"/>
                <a:gd name="T18" fmla="*/ 104 w 189"/>
                <a:gd name="T19" fmla="*/ 186 h 277"/>
                <a:gd name="T20" fmla="*/ 93 w 189"/>
                <a:gd name="T21" fmla="*/ 204 h 277"/>
                <a:gd name="T22" fmla="*/ 74 w 189"/>
                <a:gd name="T23" fmla="*/ 220 h 277"/>
                <a:gd name="T24" fmla="*/ 66 w 189"/>
                <a:gd name="T25" fmla="*/ 223 h 277"/>
                <a:gd name="T26" fmla="*/ 62 w 189"/>
                <a:gd name="T27" fmla="*/ 237 h 277"/>
                <a:gd name="T28" fmla="*/ 70 w 189"/>
                <a:gd name="T29" fmla="*/ 265 h 277"/>
                <a:gd name="T30" fmla="*/ 70 w 189"/>
                <a:gd name="T31" fmla="*/ 325 h 277"/>
                <a:gd name="T32" fmla="*/ 60 w 189"/>
                <a:gd name="T33" fmla="*/ 340 h 277"/>
                <a:gd name="T34" fmla="*/ 38 w 189"/>
                <a:gd name="T35" fmla="*/ 351 h 277"/>
                <a:gd name="T36" fmla="*/ 29 w 189"/>
                <a:gd name="T37" fmla="*/ 360 h 277"/>
                <a:gd name="T38" fmla="*/ 27 w 189"/>
                <a:gd name="T39" fmla="*/ 387 h 277"/>
                <a:gd name="T40" fmla="*/ 13 w 189"/>
                <a:gd name="T41" fmla="*/ 367 h 277"/>
                <a:gd name="T42" fmla="*/ 13 w 189"/>
                <a:gd name="T43" fmla="*/ 329 h 277"/>
                <a:gd name="T44" fmla="*/ 10 w 189"/>
                <a:gd name="T45" fmla="*/ 278 h 277"/>
                <a:gd name="T46" fmla="*/ 23 w 189"/>
                <a:gd name="T47" fmla="*/ 262 h 277"/>
                <a:gd name="T48" fmla="*/ 25 w 189"/>
                <a:gd name="T49" fmla="*/ 256 h 277"/>
                <a:gd name="T50" fmla="*/ 29 w 189"/>
                <a:gd name="T51" fmla="*/ 239 h 277"/>
                <a:gd name="T52" fmla="*/ 40 w 189"/>
                <a:gd name="T53" fmla="*/ 213 h 277"/>
                <a:gd name="T54" fmla="*/ 40 w 189"/>
                <a:gd name="T55" fmla="*/ 188 h 277"/>
                <a:gd name="T56" fmla="*/ 44 w 189"/>
                <a:gd name="T57" fmla="*/ 139 h 277"/>
                <a:gd name="T58" fmla="*/ 4 w 189"/>
                <a:gd name="T59" fmla="*/ 120 h 277"/>
                <a:gd name="T60" fmla="*/ 0 w 189"/>
                <a:gd name="T61" fmla="*/ 79 h 277"/>
                <a:gd name="T62" fmla="*/ 176 w 189"/>
                <a:gd name="T63" fmla="*/ 0 h 27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9"/>
                <a:gd name="T97" fmla="*/ 0 h 277"/>
                <a:gd name="T98" fmla="*/ 189 w 189"/>
                <a:gd name="T99" fmla="*/ 277 h 27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9" h="277">
                  <a:moveTo>
                    <a:pt x="182" y="0"/>
                  </a:moveTo>
                  <a:lnTo>
                    <a:pt x="186" y="2"/>
                  </a:lnTo>
                  <a:lnTo>
                    <a:pt x="188" y="8"/>
                  </a:lnTo>
                  <a:lnTo>
                    <a:pt x="186" y="14"/>
                  </a:lnTo>
                  <a:lnTo>
                    <a:pt x="184" y="23"/>
                  </a:lnTo>
                  <a:lnTo>
                    <a:pt x="184" y="31"/>
                  </a:lnTo>
                  <a:lnTo>
                    <a:pt x="184" y="35"/>
                  </a:lnTo>
                  <a:lnTo>
                    <a:pt x="186" y="41"/>
                  </a:lnTo>
                  <a:lnTo>
                    <a:pt x="182" y="45"/>
                  </a:lnTo>
                  <a:lnTo>
                    <a:pt x="182" y="60"/>
                  </a:lnTo>
                  <a:lnTo>
                    <a:pt x="182" y="70"/>
                  </a:lnTo>
                  <a:lnTo>
                    <a:pt x="180" y="82"/>
                  </a:lnTo>
                  <a:lnTo>
                    <a:pt x="178" y="89"/>
                  </a:lnTo>
                  <a:lnTo>
                    <a:pt x="173" y="91"/>
                  </a:lnTo>
                  <a:lnTo>
                    <a:pt x="163" y="105"/>
                  </a:lnTo>
                  <a:lnTo>
                    <a:pt x="155" y="111"/>
                  </a:lnTo>
                  <a:lnTo>
                    <a:pt x="148" y="115"/>
                  </a:lnTo>
                  <a:lnTo>
                    <a:pt x="134" y="117"/>
                  </a:lnTo>
                  <a:lnTo>
                    <a:pt x="111" y="126"/>
                  </a:lnTo>
                  <a:lnTo>
                    <a:pt x="107" y="132"/>
                  </a:lnTo>
                  <a:lnTo>
                    <a:pt x="102" y="142"/>
                  </a:lnTo>
                  <a:lnTo>
                    <a:pt x="96" y="146"/>
                  </a:lnTo>
                  <a:lnTo>
                    <a:pt x="90" y="148"/>
                  </a:lnTo>
                  <a:lnTo>
                    <a:pt x="77" y="157"/>
                  </a:lnTo>
                  <a:lnTo>
                    <a:pt x="73" y="155"/>
                  </a:lnTo>
                  <a:lnTo>
                    <a:pt x="69" y="159"/>
                  </a:lnTo>
                  <a:lnTo>
                    <a:pt x="69" y="163"/>
                  </a:lnTo>
                  <a:lnTo>
                    <a:pt x="65" y="169"/>
                  </a:lnTo>
                  <a:lnTo>
                    <a:pt x="71" y="173"/>
                  </a:lnTo>
                  <a:lnTo>
                    <a:pt x="73" y="189"/>
                  </a:lnTo>
                  <a:lnTo>
                    <a:pt x="75" y="212"/>
                  </a:lnTo>
                  <a:lnTo>
                    <a:pt x="73" y="231"/>
                  </a:lnTo>
                  <a:lnTo>
                    <a:pt x="71" y="239"/>
                  </a:lnTo>
                  <a:lnTo>
                    <a:pt x="63" y="243"/>
                  </a:lnTo>
                  <a:lnTo>
                    <a:pt x="50" y="249"/>
                  </a:lnTo>
                  <a:lnTo>
                    <a:pt x="38" y="251"/>
                  </a:lnTo>
                  <a:lnTo>
                    <a:pt x="33" y="253"/>
                  </a:lnTo>
                  <a:lnTo>
                    <a:pt x="29" y="257"/>
                  </a:lnTo>
                  <a:lnTo>
                    <a:pt x="27" y="266"/>
                  </a:lnTo>
                  <a:lnTo>
                    <a:pt x="27" y="276"/>
                  </a:lnTo>
                  <a:lnTo>
                    <a:pt x="10" y="274"/>
                  </a:lnTo>
                  <a:lnTo>
                    <a:pt x="13" y="262"/>
                  </a:lnTo>
                  <a:lnTo>
                    <a:pt x="8" y="262"/>
                  </a:lnTo>
                  <a:lnTo>
                    <a:pt x="13" y="235"/>
                  </a:lnTo>
                  <a:lnTo>
                    <a:pt x="12" y="212"/>
                  </a:lnTo>
                  <a:lnTo>
                    <a:pt x="10" y="198"/>
                  </a:lnTo>
                  <a:lnTo>
                    <a:pt x="15" y="192"/>
                  </a:lnTo>
                  <a:lnTo>
                    <a:pt x="23" y="187"/>
                  </a:lnTo>
                  <a:lnTo>
                    <a:pt x="25" y="187"/>
                  </a:lnTo>
                  <a:lnTo>
                    <a:pt x="25" y="183"/>
                  </a:lnTo>
                  <a:lnTo>
                    <a:pt x="25" y="177"/>
                  </a:lnTo>
                  <a:lnTo>
                    <a:pt x="29" y="171"/>
                  </a:lnTo>
                  <a:lnTo>
                    <a:pt x="40" y="161"/>
                  </a:lnTo>
                  <a:lnTo>
                    <a:pt x="40" y="152"/>
                  </a:lnTo>
                  <a:lnTo>
                    <a:pt x="36" y="142"/>
                  </a:lnTo>
                  <a:lnTo>
                    <a:pt x="40" y="134"/>
                  </a:lnTo>
                  <a:lnTo>
                    <a:pt x="44" y="128"/>
                  </a:lnTo>
                  <a:lnTo>
                    <a:pt x="44" y="99"/>
                  </a:lnTo>
                  <a:lnTo>
                    <a:pt x="23" y="87"/>
                  </a:lnTo>
                  <a:lnTo>
                    <a:pt x="4" y="86"/>
                  </a:lnTo>
                  <a:lnTo>
                    <a:pt x="2" y="74"/>
                  </a:lnTo>
                  <a:lnTo>
                    <a:pt x="0" y="56"/>
                  </a:lnTo>
                  <a:lnTo>
                    <a:pt x="84" y="8"/>
                  </a:lnTo>
                  <a:lnTo>
                    <a:pt x="182" y="0"/>
                  </a:lnTo>
                </a:path>
              </a:pathLst>
            </a:custGeom>
            <a:solidFill>
              <a:schemeClr val="hlink"/>
            </a:solidFill>
            <a:ln w="12700" cap="rnd">
              <a:solidFill>
                <a:schemeClr val="bg1"/>
              </a:solidFill>
              <a:round/>
              <a:headEnd/>
              <a:tailEnd/>
            </a:ln>
          </p:spPr>
          <p:txBody>
            <a:bodyPr/>
            <a:lstStyle/>
            <a:p>
              <a:endParaRPr lang="en-US"/>
            </a:p>
          </p:txBody>
        </p:sp>
        <p:sp>
          <p:nvSpPr>
            <p:cNvPr id="13449" name="Freeform 620"/>
            <p:cNvSpPr>
              <a:spLocks/>
            </p:cNvSpPr>
            <p:nvPr/>
          </p:nvSpPr>
          <p:spPr bwMode="ltGray">
            <a:xfrm>
              <a:off x="2855" y="3255"/>
              <a:ext cx="196" cy="318"/>
            </a:xfrm>
            <a:custGeom>
              <a:avLst/>
              <a:gdLst>
                <a:gd name="T0" fmla="*/ 191 w 197"/>
                <a:gd name="T1" fmla="*/ 2 h 285"/>
                <a:gd name="T2" fmla="*/ 191 w 197"/>
                <a:gd name="T3" fmla="*/ 20 h 285"/>
                <a:gd name="T4" fmla="*/ 189 w 197"/>
                <a:gd name="T5" fmla="*/ 45 h 285"/>
                <a:gd name="T6" fmla="*/ 191 w 197"/>
                <a:gd name="T7" fmla="*/ 58 h 285"/>
                <a:gd name="T8" fmla="*/ 187 w 197"/>
                <a:gd name="T9" fmla="*/ 86 h 285"/>
                <a:gd name="T10" fmla="*/ 185 w 197"/>
                <a:gd name="T11" fmla="*/ 117 h 285"/>
                <a:gd name="T12" fmla="*/ 177 w 197"/>
                <a:gd name="T13" fmla="*/ 131 h 285"/>
                <a:gd name="T14" fmla="*/ 159 w 197"/>
                <a:gd name="T15" fmla="*/ 158 h 285"/>
                <a:gd name="T16" fmla="*/ 137 w 197"/>
                <a:gd name="T17" fmla="*/ 167 h 285"/>
                <a:gd name="T18" fmla="*/ 109 w 197"/>
                <a:gd name="T19" fmla="*/ 190 h 285"/>
                <a:gd name="T20" fmla="*/ 98 w 197"/>
                <a:gd name="T21" fmla="*/ 208 h 285"/>
                <a:gd name="T22" fmla="*/ 80 w 197"/>
                <a:gd name="T23" fmla="*/ 225 h 285"/>
                <a:gd name="T24" fmla="*/ 72 w 197"/>
                <a:gd name="T25" fmla="*/ 228 h 285"/>
                <a:gd name="T26" fmla="*/ 68 w 197"/>
                <a:gd name="T27" fmla="*/ 241 h 285"/>
                <a:gd name="T28" fmla="*/ 76 w 197"/>
                <a:gd name="T29" fmla="*/ 269 h 285"/>
                <a:gd name="T30" fmla="*/ 76 w 197"/>
                <a:gd name="T31" fmla="*/ 331 h 285"/>
                <a:gd name="T32" fmla="*/ 66 w 197"/>
                <a:gd name="T33" fmla="*/ 347 h 285"/>
                <a:gd name="T34" fmla="*/ 40 w 197"/>
                <a:gd name="T35" fmla="*/ 358 h 285"/>
                <a:gd name="T36" fmla="*/ 30 w 197"/>
                <a:gd name="T37" fmla="*/ 367 h 285"/>
                <a:gd name="T38" fmla="*/ 28 w 197"/>
                <a:gd name="T39" fmla="*/ 395 h 285"/>
                <a:gd name="T40" fmla="*/ 14 w 197"/>
                <a:gd name="T41" fmla="*/ 375 h 285"/>
                <a:gd name="T42" fmla="*/ 14 w 197"/>
                <a:gd name="T43" fmla="*/ 336 h 285"/>
                <a:gd name="T44" fmla="*/ 10 w 197"/>
                <a:gd name="T45" fmla="*/ 283 h 285"/>
                <a:gd name="T46" fmla="*/ 24 w 197"/>
                <a:gd name="T47" fmla="*/ 267 h 285"/>
                <a:gd name="T48" fmla="*/ 26 w 197"/>
                <a:gd name="T49" fmla="*/ 261 h 285"/>
                <a:gd name="T50" fmla="*/ 30 w 197"/>
                <a:gd name="T51" fmla="*/ 244 h 285"/>
                <a:gd name="T52" fmla="*/ 42 w 197"/>
                <a:gd name="T53" fmla="*/ 216 h 285"/>
                <a:gd name="T54" fmla="*/ 42 w 197"/>
                <a:gd name="T55" fmla="*/ 192 h 285"/>
                <a:gd name="T56" fmla="*/ 46 w 197"/>
                <a:gd name="T57" fmla="*/ 142 h 285"/>
                <a:gd name="T58" fmla="*/ 4 w 197"/>
                <a:gd name="T59" fmla="*/ 122 h 285"/>
                <a:gd name="T60" fmla="*/ 0 w 197"/>
                <a:gd name="T61" fmla="*/ 81 h 285"/>
                <a:gd name="T62" fmla="*/ 187 w 197"/>
                <a:gd name="T63" fmla="*/ 0 h 28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7"/>
                <a:gd name="T97" fmla="*/ 0 h 285"/>
                <a:gd name="T98" fmla="*/ 197 w 197"/>
                <a:gd name="T99" fmla="*/ 285 h 28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7" h="285">
                  <a:moveTo>
                    <a:pt x="190" y="0"/>
                  </a:moveTo>
                  <a:lnTo>
                    <a:pt x="194" y="2"/>
                  </a:lnTo>
                  <a:lnTo>
                    <a:pt x="196" y="8"/>
                  </a:lnTo>
                  <a:lnTo>
                    <a:pt x="194" y="14"/>
                  </a:lnTo>
                  <a:lnTo>
                    <a:pt x="192" y="24"/>
                  </a:lnTo>
                  <a:lnTo>
                    <a:pt x="192" y="32"/>
                  </a:lnTo>
                  <a:lnTo>
                    <a:pt x="192" y="36"/>
                  </a:lnTo>
                  <a:lnTo>
                    <a:pt x="194" y="42"/>
                  </a:lnTo>
                  <a:lnTo>
                    <a:pt x="190" y="46"/>
                  </a:lnTo>
                  <a:lnTo>
                    <a:pt x="190" y="62"/>
                  </a:lnTo>
                  <a:lnTo>
                    <a:pt x="190" y="72"/>
                  </a:lnTo>
                  <a:lnTo>
                    <a:pt x="188" y="84"/>
                  </a:lnTo>
                  <a:lnTo>
                    <a:pt x="186" y="92"/>
                  </a:lnTo>
                  <a:lnTo>
                    <a:pt x="180" y="94"/>
                  </a:lnTo>
                  <a:lnTo>
                    <a:pt x="170" y="108"/>
                  </a:lnTo>
                  <a:lnTo>
                    <a:pt x="162" y="114"/>
                  </a:lnTo>
                  <a:lnTo>
                    <a:pt x="154" y="118"/>
                  </a:lnTo>
                  <a:lnTo>
                    <a:pt x="140" y="120"/>
                  </a:lnTo>
                  <a:lnTo>
                    <a:pt x="116" y="130"/>
                  </a:lnTo>
                  <a:lnTo>
                    <a:pt x="112" y="136"/>
                  </a:lnTo>
                  <a:lnTo>
                    <a:pt x="106" y="146"/>
                  </a:lnTo>
                  <a:lnTo>
                    <a:pt x="100" y="150"/>
                  </a:lnTo>
                  <a:lnTo>
                    <a:pt x="94" y="152"/>
                  </a:lnTo>
                  <a:lnTo>
                    <a:pt x="80" y="162"/>
                  </a:lnTo>
                  <a:lnTo>
                    <a:pt x="76" y="160"/>
                  </a:lnTo>
                  <a:lnTo>
                    <a:pt x="72" y="164"/>
                  </a:lnTo>
                  <a:lnTo>
                    <a:pt x="72" y="168"/>
                  </a:lnTo>
                  <a:lnTo>
                    <a:pt x="68" y="174"/>
                  </a:lnTo>
                  <a:lnTo>
                    <a:pt x="74" y="178"/>
                  </a:lnTo>
                  <a:lnTo>
                    <a:pt x="76" y="194"/>
                  </a:lnTo>
                  <a:lnTo>
                    <a:pt x="78" y="218"/>
                  </a:lnTo>
                  <a:lnTo>
                    <a:pt x="76" y="238"/>
                  </a:lnTo>
                  <a:lnTo>
                    <a:pt x="74" y="246"/>
                  </a:lnTo>
                  <a:lnTo>
                    <a:pt x="66" y="250"/>
                  </a:lnTo>
                  <a:lnTo>
                    <a:pt x="52" y="256"/>
                  </a:lnTo>
                  <a:lnTo>
                    <a:pt x="40" y="258"/>
                  </a:lnTo>
                  <a:lnTo>
                    <a:pt x="34" y="260"/>
                  </a:lnTo>
                  <a:lnTo>
                    <a:pt x="30" y="264"/>
                  </a:lnTo>
                  <a:lnTo>
                    <a:pt x="28" y="274"/>
                  </a:lnTo>
                  <a:lnTo>
                    <a:pt x="28" y="284"/>
                  </a:lnTo>
                  <a:lnTo>
                    <a:pt x="10" y="282"/>
                  </a:lnTo>
                  <a:lnTo>
                    <a:pt x="14" y="270"/>
                  </a:lnTo>
                  <a:lnTo>
                    <a:pt x="8" y="270"/>
                  </a:lnTo>
                  <a:lnTo>
                    <a:pt x="14" y="242"/>
                  </a:lnTo>
                  <a:lnTo>
                    <a:pt x="12" y="218"/>
                  </a:lnTo>
                  <a:lnTo>
                    <a:pt x="10" y="204"/>
                  </a:lnTo>
                  <a:lnTo>
                    <a:pt x="16" y="198"/>
                  </a:lnTo>
                  <a:lnTo>
                    <a:pt x="24" y="192"/>
                  </a:lnTo>
                  <a:lnTo>
                    <a:pt x="26" y="192"/>
                  </a:lnTo>
                  <a:lnTo>
                    <a:pt x="26" y="188"/>
                  </a:lnTo>
                  <a:lnTo>
                    <a:pt x="26" y="182"/>
                  </a:lnTo>
                  <a:lnTo>
                    <a:pt x="30" y="176"/>
                  </a:lnTo>
                  <a:lnTo>
                    <a:pt x="42" y="166"/>
                  </a:lnTo>
                  <a:lnTo>
                    <a:pt x="42" y="156"/>
                  </a:lnTo>
                  <a:lnTo>
                    <a:pt x="38" y="146"/>
                  </a:lnTo>
                  <a:lnTo>
                    <a:pt x="42" y="138"/>
                  </a:lnTo>
                  <a:lnTo>
                    <a:pt x="46" y="132"/>
                  </a:lnTo>
                  <a:lnTo>
                    <a:pt x="46" y="102"/>
                  </a:lnTo>
                  <a:lnTo>
                    <a:pt x="24" y="90"/>
                  </a:lnTo>
                  <a:lnTo>
                    <a:pt x="4" y="88"/>
                  </a:lnTo>
                  <a:lnTo>
                    <a:pt x="2" y="76"/>
                  </a:lnTo>
                  <a:lnTo>
                    <a:pt x="0" y="58"/>
                  </a:lnTo>
                  <a:lnTo>
                    <a:pt x="88" y="8"/>
                  </a:lnTo>
                  <a:lnTo>
                    <a:pt x="190" y="0"/>
                  </a:lnTo>
                </a:path>
              </a:pathLst>
            </a:custGeom>
            <a:solidFill>
              <a:schemeClr val="hlink"/>
            </a:solidFill>
            <a:ln w="12700" cap="rnd">
              <a:solidFill>
                <a:schemeClr val="bg1"/>
              </a:solidFill>
              <a:round/>
              <a:headEnd/>
              <a:tailEnd/>
            </a:ln>
          </p:spPr>
          <p:txBody>
            <a:bodyPr/>
            <a:lstStyle/>
            <a:p>
              <a:endParaRPr lang="en-US"/>
            </a:p>
          </p:txBody>
        </p:sp>
        <p:sp>
          <p:nvSpPr>
            <p:cNvPr id="13450" name="Freeform 621"/>
            <p:cNvSpPr>
              <a:spLocks/>
            </p:cNvSpPr>
            <p:nvPr/>
          </p:nvSpPr>
          <p:spPr bwMode="ltGray">
            <a:xfrm>
              <a:off x="2904" y="3224"/>
              <a:ext cx="44" cy="151"/>
            </a:xfrm>
            <a:custGeom>
              <a:avLst/>
              <a:gdLst>
                <a:gd name="T0" fmla="*/ 0 w 45"/>
                <a:gd name="T1" fmla="*/ 102 h 135"/>
                <a:gd name="T2" fmla="*/ 15 w 45"/>
                <a:gd name="T3" fmla="*/ 125 h 135"/>
                <a:gd name="T4" fmla="*/ 22 w 45"/>
                <a:gd name="T5" fmla="*/ 119 h 135"/>
                <a:gd name="T6" fmla="*/ 22 w 45"/>
                <a:gd name="T7" fmla="*/ 131 h 135"/>
                <a:gd name="T8" fmla="*/ 22 w 45"/>
                <a:gd name="T9" fmla="*/ 138 h 135"/>
                <a:gd name="T10" fmla="*/ 20 w 45"/>
                <a:gd name="T11" fmla="*/ 145 h 135"/>
                <a:gd name="T12" fmla="*/ 20 w 45"/>
                <a:gd name="T13" fmla="*/ 151 h 135"/>
                <a:gd name="T14" fmla="*/ 20 w 45"/>
                <a:gd name="T15" fmla="*/ 167 h 135"/>
                <a:gd name="T16" fmla="*/ 22 w 45"/>
                <a:gd name="T17" fmla="*/ 169 h 135"/>
                <a:gd name="T18" fmla="*/ 26 w 45"/>
                <a:gd name="T19" fmla="*/ 186 h 135"/>
                <a:gd name="T20" fmla="*/ 33 w 45"/>
                <a:gd name="T21" fmla="*/ 188 h 135"/>
                <a:gd name="T22" fmla="*/ 31 w 45"/>
                <a:gd name="T23" fmla="*/ 176 h 135"/>
                <a:gd name="T24" fmla="*/ 36 w 45"/>
                <a:gd name="T25" fmla="*/ 167 h 135"/>
                <a:gd name="T26" fmla="*/ 38 w 45"/>
                <a:gd name="T27" fmla="*/ 155 h 135"/>
                <a:gd name="T28" fmla="*/ 36 w 45"/>
                <a:gd name="T29" fmla="*/ 145 h 135"/>
                <a:gd name="T30" fmla="*/ 41 w 45"/>
                <a:gd name="T31" fmla="*/ 129 h 135"/>
                <a:gd name="T32" fmla="*/ 39 w 45"/>
                <a:gd name="T33" fmla="*/ 125 h 135"/>
                <a:gd name="T34" fmla="*/ 33 w 45"/>
                <a:gd name="T35" fmla="*/ 107 h 135"/>
                <a:gd name="T36" fmla="*/ 29 w 45"/>
                <a:gd name="T37" fmla="*/ 93 h 135"/>
                <a:gd name="T38" fmla="*/ 22 w 45"/>
                <a:gd name="T39" fmla="*/ 86 h 135"/>
                <a:gd name="T40" fmla="*/ 24 w 45"/>
                <a:gd name="T41" fmla="*/ 81 h 135"/>
                <a:gd name="T42" fmla="*/ 33 w 45"/>
                <a:gd name="T43" fmla="*/ 66 h 135"/>
                <a:gd name="T44" fmla="*/ 38 w 45"/>
                <a:gd name="T45" fmla="*/ 50 h 135"/>
                <a:gd name="T46" fmla="*/ 27 w 45"/>
                <a:gd name="T47" fmla="*/ 0 h 135"/>
                <a:gd name="T48" fmla="*/ 3 w 45"/>
                <a:gd name="T49" fmla="*/ 0 h 135"/>
                <a:gd name="T50" fmla="*/ 0 w 45"/>
                <a:gd name="T51" fmla="*/ 102 h 13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5"/>
                <a:gd name="T79" fmla="*/ 0 h 135"/>
                <a:gd name="T80" fmla="*/ 45 w 45"/>
                <a:gd name="T81" fmla="*/ 135 h 13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5" h="135">
                  <a:moveTo>
                    <a:pt x="0" y="72"/>
                  </a:moveTo>
                  <a:lnTo>
                    <a:pt x="15" y="89"/>
                  </a:lnTo>
                  <a:lnTo>
                    <a:pt x="24" y="85"/>
                  </a:lnTo>
                  <a:lnTo>
                    <a:pt x="24" y="94"/>
                  </a:lnTo>
                  <a:lnTo>
                    <a:pt x="22" y="98"/>
                  </a:lnTo>
                  <a:lnTo>
                    <a:pt x="20" y="104"/>
                  </a:lnTo>
                  <a:lnTo>
                    <a:pt x="20" y="108"/>
                  </a:lnTo>
                  <a:lnTo>
                    <a:pt x="20" y="119"/>
                  </a:lnTo>
                  <a:lnTo>
                    <a:pt x="24" y="121"/>
                  </a:lnTo>
                  <a:lnTo>
                    <a:pt x="29" y="132"/>
                  </a:lnTo>
                  <a:lnTo>
                    <a:pt x="36" y="134"/>
                  </a:lnTo>
                  <a:lnTo>
                    <a:pt x="34" y="125"/>
                  </a:lnTo>
                  <a:lnTo>
                    <a:pt x="39" y="119"/>
                  </a:lnTo>
                  <a:lnTo>
                    <a:pt x="41" y="111"/>
                  </a:lnTo>
                  <a:lnTo>
                    <a:pt x="39" y="104"/>
                  </a:lnTo>
                  <a:lnTo>
                    <a:pt x="44" y="92"/>
                  </a:lnTo>
                  <a:lnTo>
                    <a:pt x="42" y="89"/>
                  </a:lnTo>
                  <a:lnTo>
                    <a:pt x="36" y="77"/>
                  </a:lnTo>
                  <a:lnTo>
                    <a:pt x="32" y="66"/>
                  </a:lnTo>
                  <a:lnTo>
                    <a:pt x="25" y="62"/>
                  </a:lnTo>
                  <a:lnTo>
                    <a:pt x="27" y="57"/>
                  </a:lnTo>
                  <a:lnTo>
                    <a:pt x="36" y="47"/>
                  </a:lnTo>
                  <a:lnTo>
                    <a:pt x="41" y="36"/>
                  </a:lnTo>
                  <a:lnTo>
                    <a:pt x="30" y="0"/>
                  </a:lnTo>
                  <a:lnTo>
                    <a:pt x="3" y="0"/>
                  </a:lnTo>
                  <a:lnTo>
                    <a:pt x="0" y="72"/>
                  </a:lnTo>
                </a:path>
              </a:pathLst>
            </a:custGeom>
            <a:solidFill>
              <a:schemeClr val="hlink"/>
            </a:solidFill>
            <a:ln w="12700" cap="rnd">
              <a:solidFill>
                <a:schemeClr val="bg1"/>
              </a:solidFill>
              <a:round/>
              <a:headEnd/>
              <a:tailEnd/>
            </a:ln>
          </p:spPr>
          <p:txBody>
            <a:bodyPr/>
            <a:lstStyle/>
            <a:p>
              <a:endParaRPr lang="en-US"/>
            </a:p>
          </p:txBody>
        </p:sp>
        <p:sp>
          <p:nvSpPr>
            <p:cNvPr id="13451" name="Freeform 622"/>
            <p:cNvSpPr>
              <a:spLocks/>
            </p:cNvSpPr>
            <p:nvPr/>
          </p:nvSpPr>
          <p:spPr bwMode="ltGray">
            <a:xfrm>
              <a:off x="2902" y="3223"/>
              <a:ext cx="53" cy="160"/>
            </a:xfrm>
            <a:custGeom>
              <a:avLst/>
              <a:gdLst>
                <a:gd name="T0" fmla="*/ 0 w 53"/>
                <a:gd name="T1" fmla="*/ 106 h 143"/>
                <a:gd name="T2" fmla="*/ 18 w 53"/>
                <a:gd name="T3" fmla="*/ 131 h 143"/>
                <a:gd name="T4" fmla="*/ 28 w 53"/>
                <a:gd name="T5" fmla="*/ 126 h 143"/>
                <a:gd name="T6" fmla="*/ 28 w 53"/>
                <a:gd name="T7" fmla="*/ 140 h 143"/>
                <a:gd name="T8" fmla="*/ 26 w 53"/>
                <a:gd name="T9" fmla="*/ 145 h 143"/>
                <a:gd name="T10" fmla="*/ 24 w 53"/>
                <a:gd name="T11" fmla="*/ 154 h 143"/>
                <a:gd name="T12" fmla="*/ 24 w 53"/>
                <a:gd name="T13" fmla="*/ 160 h 143"/>
                <a:gd name="T14" fmla="*/ 24 w 53"/>
                <a:gd name="T15" fmla="*/ 177 h 143"/>
                <a:gd name="T16" fmla="*/ 28 w 53"/>
                <a:gd name="T17" fmla="*/ 179 h 143"/>
                <a:gd name="T18" fmla="*/ 34 w 53"/>
                <a:gd name="T19" fmla="*/ 197 h 143"/>
                <a:gd name="T20" fmla="*/ 42 w 53"/>
                <a:gd name="T21" fmla="*/ 199 h 143"/>
                <a:gd name="T22" fmla="*/ 40 w 53"/>
                <a:gd name="T23" fmla="*/ 186 h 143"/>
                <a:gd name="T24" fmla="*/ 46 w 53"/>
                <a:gd name="T25" fmla="*/ 177 h 143"/>
                <a:gd name="T26" fmla="*/ 48 w 53"/>
                <a:gd name="T27" fmla="*/ 166 h 143"/>
                <a:gd name="T28" fmla="*/ 46 w 53"/>
                <a:gd name="T29" fmla="*/ 154 h 143"/>
                <a:gd name="T30" fmla="*/ 52 w 53"/>
                <a:gd name="T31" fmla="*/ 138 h 143"/>
                <a:gd name="T32" fmla="*/ 50 w 53"/>
                <a:gd name="T33" fmla="*/ 131 h 143"/>
                <a:gd name="T34" fmla="*/ 42 w 53"/>
                <a:gd name="T35" fmla="*/ 115 h 143"/>
                <a:gd name="T36" fmla="*/ 38 w 53"/>
                <a:gd name="T37" fmla="*/ 97 h 143"/>
                <a:gd name="T38" fmla="*/ 30 w 53"/>
                <a:gd name="T39" fmla="*/ 93 h 143"/>
                <a:gd name="T40" fmla="*/ 32 w 53"/>
                <a:gd name="T41" fmla="*/ 84 h 143"/>
                <a:gd name="T42" fmla="*/ 42 w 53"/>
                <a:gd name="T43" fmla="*/ 70 h 143"/>
                <a:gd name="T44" fmla="*/ 48 w 53"/>
                <a:gd name="T45" fmla="*/ 54 h 143"/>
                <a:gd name="T46" fmla="*/ 36 w 53"/>
                <a:gd name="T47" fmla="*/ 0 h 143"/>
                <a:gd name="T48" fmla="*/ 4 w 53"/>
                <a:gd name="T49" fmla="*/ 0 h 143"/>
                <a:gd name="T50" fmla="*/ 0 w 53"/>
                <a:gd name="T51" fmla="*/ 106 h 14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3"/>
                <a:gd name="T79" fmla="*/ 0 h 143"/>
                <a:gd name="T80" fmla="*/ 53 w 53"/>
                <a:gd name="T81" fmla="*/ 143 h 14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3" h="143">
                  <a:moveTo>
                    <a:pt x="0" y="76"/>
                  </a:moveTo>
                  <a:lnTo>
                    <a:pt x="18" y="94"/>
                  </a:lnTo>
                  <a:lnTo>
                    <a:pt x="28" y="90"/>
                  </a:lnTo>
                  <a:lnTo>
                    <a:pt x="28" y="100"/>
                  </a:lnTo>
                  <a:lnTo>
                    <a:pt x="26" y="104"/>
                  </a:lnTo>
                  <a:lnTo>
                    <a:pt x="24" y="110"/>
                  </a:lnTo>
                  <a:lnTo>
                    <a:pt x="24" y="114"/>
                  </a:lnTo>
                  <a:lnTo>
                    <a:pt x="24" y="126"/>
                  </a:lnTo>
                  <a:lnTo>
                    <a:pt x="28" y="128"/>
                  </a:lnTo>
                  <a:lnTo>
                    <a:pt x="34" y="140"/>
                  </a:lnTo>
                  <a:lnTo>
                    <a:pt x="42" y="142"/>
                  </a:lnTo>
                  <a:lnTo>
                    <a:pt x="40" y="132"/>
                  </a:lnTo>
                  <a:lnTo>
                    <a:pt x="46" y="126"/>
                  </a:lnTo>
                  <a:lnTo>
                    <a:pt x="48" y="118"/>
                  </a:lnTo>
                  <a:lnTo>
                    <a:pt x="46" y="110"/>
                  </a:lnTo>
                  <a:lnTo>
                    <a:pt x="52" y="98"/>
                  </a:lnTo>
                  <a:lnTo>
                    <a:pt x="50" y="94"/>
                  </a:lnTo>
                  <a:lnTo>
                    <a:pt x="42" y="82"/>
                  </a:lnTo>
                  <a:lnTo>
                    <a:pt x="38" y="70"/>
                  </a:lnTo>
                  <a:lnTo>
                    <a:pt x="30" y="66"/>
                  </a:lnTo>
                  <a:lnTo>
                    <a:pt x="32" y="60"/>
                  </a:lnTo>
                  <a:lnTo>
                    <a:pt x="42" y="50"/>
                  </a:lnTo>
                  <a:lnTo>
                    <a:pt x="48" y="38"/>
                  </a:lnTo>
                  <a:lnTo>
                    <a:pt x="36" y="0"/>
                  </a:lnTo>
                  <a:lnTo>
                    <a:pt x="4" y="0"/>
                  </a:lnTo>
                  <a:lnTo>
                    <a:pt x="0" y="76"/>
                  </a:lnTo>
                </a:path>
              </a:pathLst>
            </a:custGeom>
            <a:solidFill>
              <a:schemeClr val="hlink"/>
            </a:solidFill>
            <a:ln w="12700" cap="rnd">
              <a:solidFill>
                <a:schemeClr val="bg1"/>
              </a:solidFill>
              <a:round/>
              <a:headEnd/>
              <a:tailEnd/>
            </a:ln>
          </p:spPr>
          <p:txBody>
            <a:bodyPr/>
            <a:lstStyle/>
            <a:p>
              <a:endParaRPr lang="en-US"/>
            </a:p>
          </p:txBody>
        </p:sp>
        <p:sp>
          <p:nvSpPr>
            <p:cNvPr id="13452" name="Freeform 623"/>
            <p:cNvSpPr>
              <a:spLocks/>
            </p:cNvSpPr>
            <p:nvPr/>
          </p:nvSpPr>
          <p:spPr bwMode="ltGray">
            <a:xfrm>
              <a:off x="3067" y="2800"/>
              <a:ext cx="192" cy="260"/>
            </a:xfrm>
            <a:custGeom>
              <a:avLst/>
              <a:gdLst>
                <a:gd name="T0" fmla="*/ 48 w 193"/>
                <a:gd name="T1" fmla="*/ 0 h 233"/>
                <a:gd name="T2" fmla="*/ 56 w 193"/>
                <a:gd name="T3" fmla="*/ 4 h 233"/>
                <a:gd name="T4" fmla="*/ 60 w 193"/>
                <a:gd name="T5" fmla="*/ 17 h 233"/>
                <a:gd name="T6" fmla="*/ 63 w 193"/>
                <a:gd name="T7" fmla="*/ 23 h 233"/>
                <a:gd name="T8" fmla="*/ 69 w 193"/>
                <a:gd name="T9" fmla="*/ 32 h 233"/>
                <a:gd name="T10" fmla="*/ 83 w 193"/>
                <a:gd name="T11" fmla="*/ 32 h 233"/>
                <a:gd name="T12" fmla="*/ 94 w 193"/>
                <a:gd name="T13" fmla="*/ 23 h 233"/>
                <a:gd name="T14" fmla="*/ 101 w 193"/>
                <a:gd name="T15" fmla="*/ 29 h 233"/>
                <a:gd name="T16" fmla="*/ 110 w 193"/>
                <a:gd name="T17" fmla="*/ 23 h 233"/>
                <a:gd name="T18" fmla="*/ 116 w 193"/>
                <a:gd name="T19" fmla="*/ 17 h 233"/>
                <a:gd name="T20" fmla="*/ 122 w 193"/>
                <a:gd name="T21" fmla="*/ 20 h 233"/>
                <a:gd name="T22" fmla="*/ 126 w 193"/>
                <a:gd name="T23" fmla="*/ 20 h 233"/>
                <a:gd name="T24" fmla="*/ 135 w 193"/>
                <a:gd name="T25" fmla="*/ 13 h 233"/>
                <a:gd name="T26" fmla="*/ 149 w 193"/>
                <a:gd name="T27" fmla="*/ 17 h 233"/>
                <a:gd name="T28" fmla="*/ 158 w 193"/>
                <a:gd name="T29" fmla="*/ 11 h 233"/>
                <a:gd name="T30" fmla="*/ 170 w 193"/>
                <a:gd name="T31" fmla="*/ 9 h 233"/>
                <a:gd name="T32" fmla="*/ 172 w 193"/>
                <a:gd name="T33" fmla="*/ 0 h 233"/>
                <a:gd name="T34" fmla="*/ 181 w 193"/>
                <a:gd name="T35" fmla="*/ 0 h 233"/>
                <a:gd name="T36" fmla="*/ 189 w 193"/>
                <a:gd name="T37" fmla="*/ 4 h 233"/>
                <a:gd name="T38" fmla="*/ 185 w 193"/>
                <a:gd name="T39" fmla="*/ 11 h 233"/>
                <a:gd name="T40" fmla="*/ 185 w 193"/>
                <a:gd name="T41" fmla="*/ 21 h 233"/>
                <a:gd name="T42" fmla="*/ 183 w 193"/>
                <a:gd name="T43" fmla="*/ 35 h 233"/>
                <a:gd name="T44" fmla="*/ 179 w 193"/>
                <a:gd name="T45" fmla="*/ 57 h 233"/>
                <a:gd name="T46" fmla="*/ 174 w 193"/>
                <a:gd name="T47" fmla="*/ 69 h 233"/>
                <a:gd name="T48" fmla="*/ 166 w 193"/>
                <a:gd name="T49" fmla="*/ 84 h 233"/>
                <a:gd name="T50" fmla="*/ 164 w 193"/>
                <a:gd name="T51" fmla="*/ 95 h 233"/>
                <a:gd name="T52" fmla="*/ 158 w 193"/>
                <a:gd name="T53" fmla="*/ 100 h 233"/>
                <a:gd name="T54" fmla="*/ 156 w 193"/>
                <a:gd name="T55" fmla="*/ 112 h 233"/>
                <a:gd name="T56" fmla="*/ 151 w 193"/>
                <a:gd name="T57" fmla="*/ 123 h 233"/>
                <a:gd name="T58" fmla="*/ 145 w 193"/>
                <a:gd name="T59" fmla="*/ 151 h 233"/>
                <a:gd name="T60" fmla="*/ 135 w 193"/>
                <a:gd name="T61" fmla="*/ 167 h 233"/>
                <a:gd name="T62" fmla="*/ 129 w 193"/>
                <a:gd name="T63" fmla="*/ 172 h 233"/>
                <a:gd name="T64" fmla="*/ 128 w 193"/>
                <a:gd name="T65" fmla="*/ 181 h 233"/>
                <a:gd name="T66" fmla="*/ 120 w 193"/>
                <a:gd name="T67" fmla="*/ 195 h 233"/>
                <a:gd name="T68" fmla="*/ 103 w 193"/>
                <a:gd name="T69" fmla="*/ 218 h 233"/>
                <a:gd name="T70" fmla="*/ 96 w 193"/>
                <a:gd name="T71" fmla="*/ 228 h 233"/>
                <a:gd name="T72" fmla="*/ 88 w 193"/>
                <a:gd name="T73" fmla="*/ 239 h 233"/>
                <a:gd name="T74" fmla="*/ 83 w 193"/>
                <a:gd name="T75" fmla="*/ 239 h 233"/>
                <a:gd name="T76" fmla="*/ 75 w 193"/>
                <a:gd name="T77" fmla="*/ 250 h 233"/>
                <a:gd name="T78" fmla="*/ 69 w 193"/>
                <a:gd name="T79" fmla="*/ 253 h 233"/>
                <a:gd name="T80" fmla="*/ 60 w 193"/>
                <a:gd name="T81" fmla="*/ 266 h 233"/>
                <a:gd name="T82" fmla="*/ 44 w 193"/>
                <a:gd name="T83" fmla="*/ 282 h 233"/>
                <a:gd name="T84" fmla="*/ 33 w 193"/>
                <a:gd name="T85" fmla="*/ 299 h 233"/>
                <a:gd name="T86" fmla="*/ 23 w 193"/>
                <a:gd name="T87" fmla="*/ 311 h 233"/>
                <a:gd name="T88" fmla="*/ 17 w 193"/>
                <a:gd name="T89" fmla="*/ 322 h 233"/>
                <a:gd name="T90" fmla="*/ 2 w 193"/>
                <a:gd name="T91" fmla="*/ 320 h 233"/>
                <a:gd name="T92" fmla="*/ 0 w 193"/>
                <a:gd name="T93" fmla="*/ 221 h 233"/>
                <a:gd name="T94" fmla="*/ 33 w 193"/>
                <a:gd name="T95" fmla="*/ 13 h 233"/>
                <a:gd name="T96" fmla="*/ 48 w 193"/>
                <a:gd name="T97" fmla="*/ 0 h 23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93"/>
                <a:gd name="T148" fmla="*/ 0 h 233"/>
                <a:gd name="T149" fmla="*/ 193 w 193"/>
                <a:gd name="T150" fmla="*/ 233 h 23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93" h="233">
                  <a:moveTo>
                    <a:pt x="48" y="0"/>
                  </a:moveTo>
                  <a:lnTo>
                    <a:pt x="56" y="4"/>
                  </a:lnTo>
                  <a:lnTo>
                    <a:pt x="60" y="12"/>
                  </a:lnTo>
                  <a:lnTo>
                    <a:pt x="63" y="17"/>
                  </a:lnTo>
                  <a:lnTo>
                    <a:pt x="69" y="23"/>
                  </a:lnTo>
                  <a:lnTo>
                    <a:pt x="83" y="23"/>
                  </a:lnTo>
                  <a:lnTo>
                    <a:pt x="94" y="17"/>
                  </a:lnTo>
                  <a:lnTo>
                    <a:pt x="104" y="21"/>
                  </a:lnTo>
                  <a:lnTo>
                    <a:pt x="113" y="17"/>
                  </a:lnTo>
                  <a:lnTo>
                    <a:pt x="119" y="12"/>
                  </a:lnTo>
                  <a:lnTo>
                    <a:pt x="125" y="14"/>
                  </a:lnTo>
                  <a:lnTo>
                    <a:pt x="129" y="14"/>
                  </a:lnTo>
                  <a:lnTo>
                    <a:pt x="138" y="10"/>
                  </a:lnTo>
                  <a:lnTo>
                    <a:pt x="152" y="12"/>
                  </a:lnTo>
                  <a:lnTo>
                    <a:pt x="161" y="8"/>
                  </a:lnTo>
                  <a:lnTo>
                    <a:pt x="173" y="6"/>
                  </a:lnTo>
                  <a:lnTo>
                    <a:pt x="175" y="0"/>
                  </a:lnTo>
                  <a:lnTo>
                    <a:pt x="184" y="0"/>
                  </a:lnTo>
                  <a:lnTo>
                    <a:pt x="192" y="4"/>
                  </a:lnTo>
                  <a:lnTo>
                    <a:pt x="188" y="8"/>
                  </a:lnTo>
                  <a:lnTo>
                    <a:pt x="188" y="15"/>
                  </a:lnTo>
                  <a:lnTo>
                    <a:pt x="186" y="25"/>
                  </a:lnTo>
                  <a:lnTo>
                    <a:pt x="182" y="41"/>
                  </a:lnTo>
                  <a:lnTo>
                    <a:pt x="177" y="50"/>
                  </a:lnTo>
                  <a:lnTo>
                    <a:pt x="169" y="60"/>
                  </a:lnTo>
                  <a:lnTo>
                    <a:pt x="167" y="68"/>
                  </a:lnTo>
                  <a:lnTo>
                    <a:pt x="161" y="73"/>
                  </a:lnTo>
                  <a:lnTo>
                    <a:pt x="159" y="81"/>
                  </a:lnTo>
                  <a:lnTo>
                    <a:pt x="154" y="89"/>
                  </a:lnTo>
                  <a:lnTo>
                    <a:pt x="148" y="108"/>
                  </a:lnTo>
                  <a:lnTo>
                    <a:pt x="138" y="120"/>
                  </a:lnTo>
                  <a:lnTo>
                    <a:pt x="132" y="124"/>
                  </a:lnTo>
                  <a:lnTo>
                    <a:pt x="131" y="130"/>
                  </a:lnTo>
                  <a:lnTo>
                    <a:pt x="123" y="141"/>
                  </a:lnTo>
                  <a:lnTo>
                    <a:pt x="106" y="157"/>
                  </a:lnTo>
                  <a:lnTo>
                    <a:pt x="98" y="164"/>
                  </a:lnTo>
                  <a:lnTo>
                    <a:pt x="88" y="172"/>
                  </a:lnTo>
                  <a:lnTo>
                    <a:pt x="83" y="172"/>
                  </a:lnTo>
                  <a:lnTo>
                    <a:pt x="75" y="180"/>
                  </a:lnTo>
                  <a:lnTo>
                    <a:pt x="69" y="182"/>
                  </a:lnTo>
                  <a:lnTo>
                    <a:pt x="60" y="191"/>
                  </a:lnTo>
                  <a:lnTo>
                    <a:pt x="44" y="203"/>
                  </a:lnTo>
                  <a:lnTo>
                    <a:pt x="33" y="215"/>
                  </a:lnTo>
                  <a:lnTo>
                    <a:pt x="23" y="224"/>
                  </a:lnTo>
                  <a:lnTo>
                    <a:pt x="17" y="232"/>
                  </a:lnTo>
                  <a:lnTo>
                    <a:pt x="2" y="230"/>
                  </a:lnTo>
                  <a:lnTo>
                    <a:pt x="0" y="159"/>
                  </a:lnTo>
                  <a:lnTo>
                    <a:pt x="33" y="10"/>
                  </a:lnTo>
                  <a:lnTo>
                    <a:pt x="48" y="0"/>
                  </a:lnTo>
                </a:path>
              </a:pathLst>
            </a:custGeom>
            <a:solidFill>
              <a:schemeClr val="hlink"/>
            </a:solidFill>
            <a:ln w="12700" cap="rnd">
              <a:solidFill>
                <a:schemeClr val="bg1"/>
              </a:solidFill>
              <a:round/>
              <a:headEnd/>
              <a:tailEnd/>
            </a:ln>
          </p:spPr>
          <p:txBody>
            <a:bodyPr/>
            <a:lstStyle/>
            <a:p>
              <a:endParaRPr lang="en-US"/>
            </a:p>
          </p:txBody>
        </p:sp>
        <p:sp>
          <p:nvSpPr>
            <p:cNvPr id="13453" name="Freeform 624"/>
            <p:cNvSpPr>
              <a:spLocks/>
            </p:cNvSpPr>
            <p:nvPr/>
          </p:nvSpPr>
          <p:spPr bwMode="ltGray">
            <a:xfrm>
              <a:off x="3066" y="2798"/>
              <a:ext cx="200" cy="270"/>
            </a:xfrm>
            <a:custGeom>
              <a:avLst/>
              <a:gdLst>
                <a:gd name="T0" fmla="*/ 50 w 201"/>
                <a:gd name="T1" fmla="*/ 0 h 241"/>
                <a:gd name="T2" fmla="*/ 58 w 201"/>
                <a:gd name="T3" fmla="*/ 4 h 241"/>
                <a:gd name="T4" fmla="*/ 62 w 201"/>
                <a:gd name="T5" fmla="*/ 17 h 241"/>
                <a:gd name="T6" fmla="*/ 66 w 201"/>
                <a:gd name="T7" fmla="*/ 25 h 241"/>
                <a:gd name="T8" fmla="*/ 72 w 201"/>
                <a:gd name="T9" fmla="*/ 34 h 241"/>
                <a:gd name="T10" fmla="*/ 86 w 201"/>
                <a:gd name="T11" fmla="*/ 34 h 241"/>
                <a:gd name="T12" fmla="*/ 98 w 201"/>
                <a:gd name="T13" fmla="*/ 25 h 241"/>
                <a:gd name="T14" fmla="*/ 105 w 201"/>
                <a:gd name="T15" fmla="*/ 31 h 241"/>
                <a:gd name="T16" fmla="*/ 115 w 201"/>
                <a:gd name="T17" fmla="*/ 25 h 241"/>
                <a:gd name="T18" fmla="*/ 121 w 201"/>
                <a:gd name="T19" fmla="*/ 17 h 241"/>
                <a:gd name="T20" fmla="*/ 127 w 201"/>
                <a:gd name="T21" fmla="*/ 20 h 241"/>
                <a:gd name="T22" fmla="*/ 131 w 201"/>
                <a:gd name="T23" fmla="*/ 20 h 241"/>
                <a:gd name="T24" fmla="*/ 141 w 201"/>
                <a:gd name="T25" fmla="*/ 13 h 241"/>
                <a:gd name="T26" fmla="*/ 155 w 201"/>
                <a:gd name="T27" fmla="*/ 17 h 241"/>
                <a:gd name="T28" fmla="*/ 165 w 201"/>
                <a:gd name="T29" fmla="*/ 11 h 241"/>
                <a:gd name="T30" fmla="*/ 177 w 201"/>
                <a:gd name="T31" fmla="*/ 9 h 241"/>
                <a:gd name="T32" fmla="*/ 179 w 201"/>
                <a:gd name="T33" fmla="*/ 0 h 241"/>
                <a:gd name="T34" fmla="*/ 189 w 201"/>
                <a:gd name="T35" fmla="*/ 0 h 241"/>
                <a:gd name="T36" fmla="*/ 197 w 201"/>
                <a:gd name="T37" fmla="*/ 4 h 241"/>
                <a:gd name="T38" fmla="*/ 193 w 201"/>
                <a:gd name="T39" fmla="*/ 11 h 241"/>
                <a:gd name="T40" fmla="*/ 193 w 201"/>
                <a:gd name="T41" fmla="*/ 22 h 241"/>
                <a:gd name="T42" fmla="*/ 191 w 201"/>
                <a:gd name="T43" fmla="*/ 36 h 241"/>
                <a:gd name="T44" fmla="*/ 187 w 201"/>
                <a:gd name="T45" fmla="*/ 59 h 241"/>
                <a:gd name="T46" fmla="*/ 181 w 201"/>
                <a:gd name="T47" fmla="*/ 73 h 241"/>
                <a:gd name="T48" fmla="*/ 173 w 201"/>
                <a:gd name="T49" fmla="*/ 86 h 241"/>
                <a:gd name="T50" fmla="*/ 171 w 201"/>
                <a:gd name="T51" fmla="*/ 97 h 241"/>
                <a:gd name="T52" fmla="*/ 165 w 201"/>
                <a:gd name="T53" fmla="*/ 106 h 241"/>
                <a:gd name="T54" fmla="*/ 163 w 201"/>
                <a:gd name="T55" fmla="*/ 118 h 241"/>
                <a:gd name="T56" fmla="*/ 157 w 201"/>
                <a:gd name="T57" fmla="*/ 129 h 241"/>
                <a:gd name="T58" fmla="*/ 151 w 201"/>
                <a:gd name="T59" fmla="*/ 157 h 241"/>
                <a:gd name="T60" fmla="*/ 141 w 201"/>
                <a:gd name="T61" fmla="*/ 175 h 241"/>
                <a:gd name="T62" fmla="*/ 135 w 201"/>
                <a:gd name="T63" fmla="*/ 179 h 241"/>
                <a:gd name="T64" fmla="*/ 133 w 201"/>
                <a:gd name="T65" fmla="*/ 188 h 241"/>
                <a:gd name="T66" fmla="*/ 125 w 201"/>
                <a:gd name="T67" fmla="*/ 206 h 241"/>
                <a:gd name="T68" fmla="*/ 107 w 201"/>
                <a:gd name="T69" fmla="*/ 227 h 241"/>
                <a:gd name="T70" fmla="*/ 100 w 201"/>
                <a:gd name="T71" fmla="*/ 239 h 241"/>
                <a:gd name="T72" fmla="*/ 92 w 201"/>
                <a:gd name="T73" fmla="*/ 250 h 241"/>
                <a:gd name="T74" fmla="*/ 86 w 201"/>
                <a:gd name="T75" fmla="*/ 250 h 241"/>
                <a:gd name="T76" fmla="*/ 78 w 201"/>
                <a:gd name="T77" fmla="*/ 261 h 241"/>
                <a:gd name="T78" fmla="*/ 72 w 201"/>
                <a:gd name="T79" fmla="*/ 264 h 241"/>
                <a:gd name="T80" fmla="*/ 62 w 201"/>
                <a:gd name="T81" fmla="*/ 279 h 241"/>
                <a:gd name="T82" fmla="*/ 46 w 201"/>
                <a:gd name="T83" fmla="*/ 295 h 241"/>
                <a:gd name="T84" fmla="*/ 34 w 201"/>
                <a:gd name="T85" fmla="*/ 313 h 241"/>
                <a:gd name="T86" fmla="*/ 24 w 201"/>
                <a:gd name="T87" fmla="*/ 326 h 241"/>
                <a:gd name="T88" fmla="*/ 18 w 201"/>
                <a:gd name="T89" fmla="*/ 337 h 241"/>
                <a:gd name="T90" fmla="*/ 2 w 201"/>
                <a:gd name="T91" fmla="*/ 335 h 241"/>
                <a:gd name="T92" fmla="*/ 0 w 201"/>
                <a:gd name="T93" fmla="*/ 231 h 241"/>
                <a:gd name="T94" fmla="*/ 34 w 201"/>
                <a:gd name="T95" fmla="*/ 13 h 241"/>
                <a:gd name="T96" fmla="*/ 50 w 201"/>
                <a:gd name="T97" fmla="*/ 0 h 2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1"/>
                <a:gd name="T148" fmla="*/ 0 h 241"/>
                <a:gd name="T149" fmla="*/ 201 w 201"/>
                <a:gd name="T150" fmla="*/ 241 h 24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1" h="241">
                  <a:moveTo>
                    <a:pt x="50" y="0"/>
                  </a:moveTo>
                  <a:lnTo>
                    <a:pt x="58" y="4"/>
                  </a:lnTo>
                  <a:lnTo>
                    <a:pt x="62" y="12"/>
                  </a:lnTo>
                  <a:lnTo>
                    <a:pt x="66" y="18"/>
                  </a:lnTo>
                  <a:lnTo>
                    <a:pt x="72" y="24"/>
                  </a:lnTo>
                  <a:lnTo>
                    <a:pt x="86" y="24"/>
                  </a:lnTo>
                  <a:lnTo>
                    <a:pt x="98" y="18"/>
                  </a:lnTo>
                  <a:lnTo>
                    <a:pt x="108" y="22"/>
                  </a:lnTo>
                  <a:lnTo>
                    <a:pt x="118" y="18"/>
                  </a:lnTo>
                  <a:lnTo>
                    <a:pt x="124" y="12"/>
                  </a:lnTo>
                  <a:lnTo>
                    <a:pt x="130" y="14"/>
                  </a:lnTo>
                  <a:lnTo>
                    <a:pt x="134" y="14"/>
                  </a:lnTo>
                  <a:lnTo>
                    <a:pt x="144" y="10"/>
                  </a:lnTo>
                  <a:lnTo>
                    <a:pt x="158" y="12"/>
                  </a:lnTo>
                  <a:lnTo>
                    <a:pt x="168" y="8"/>
                  </a:lnTo>
                  <a:lnTo>
                    <a:pt x="180" y="6"/>
                  </a:lnTo>
                  <a:lnTo>
                    <a:pt x="182" y="0"/>
                  </a:lnTo>
                  <a:lnTo>
                    <a:pt x="192" y="0"/>
                  </a:lnTo>
                  <a:lnTo>
                    <a:pt x="200" y="4"/>
                  </a:lnTo>
                  <a:lnTo>
                    <a:pt x="196" y="8"/>
                  </a:lnTo>
                  <a:lnTo>
                    <a:pt x="196" y="16"/>
                  </a:lnTo>
                  <a:lnTo>
                    <a:pt x="194" y="26"/>
                  </a:lnTo>
                  <a:lnTo>
                    <a:pt x="190" y="42"/>
                  </a:lnTo>
                  <a:lnTo>
                    <a:pt x="184" y="52"/>
                  </a:lnTo>
                  <a:lnTo>
                    <a:pt x="176" y="62"/>
                  </a:lnTo>
                  <a:lnTo>
                    <a:pt x="174" y="70"/>
                  </a:lnTo>
                  <a:lnTo>
                    <a:pt x="168" y="76"/>
                  </a:lnTo>
                  <a:lnTo>
                    <a:pt x="166" y="84"/>
                  </a:lnTo>
                  <a:lnTo>
                    <a:pt x="160" y="92"/>
                  </a:lnTo>
                  <a:lnTo>
                    <a:pt x="154" y="112"/>
                  </a:lnTo>
                  <a:lnTo>
                    <a:pt x="144" y="124"/>
                  </a:lnTo>
                  <a:lnTo>
                    <a:pt x="138" y="128"/>
                  </a:lnTo>
                  <a:lnTo>
                    <a:pt x="136" y="134"/>
                  </a:lnTo>
                  <a:lnTo>
                    <a:pt x="128" y="146"/>
                  </a:lnTo>
                  <a:lnTo>
                    <a:pt x="110" y="162"/>
                  </a:lnTo>
                  <a:lnTo>
                    <a:pt x="102" y="170"/>
                  </a:lnTo>
                  <a:lnTo>
                    <a:pt x="92" y="178"/>
                  </a:lnTo>
                  <a:lnTo>
                    <a:pt x="86" y="178"/>
                  </a:lnTo>
                  <a:lnTo>
                    <a:pt x="78" y="186"/>
                  </a:lnTo>
                  <a:lnTo>
                    <a:pt x="72" y="188"/>
                  </a:lnTo>
                  <a:lnTo>
                    <a:pt x="62" y="198"/>
                  </a:lnTo>
                  <a:lnTo>
                    <a:pt x="46" y="210"/>
                  </a:lnTo>
                  <a:lnTo>
                    <a:pt x="34" y="222"/>
                  </a:lnTo>
                  <a:lnTo>
                    <a:pt x="24" y="232"/>
                  </a:lnTo>
                  <a:lnTo>
                    <a:pt x="18" y="240"/>
                  </a:lnTo>
                  <a:lnTo>
                    <a:pt x="2" y="238"/>
                  </a:lnTo>
                  <a:lnTo>
                    <a:pt x="0" y="164"/>
                  </a:lnTo>
                  <a:lnTo>
                    <a:pt x="34" y="10"/>
                  </a:lnTo>
                  <a:lnTo>
                    <a:pt x="50" y="0"/>
                  </a:lnTo>
                </a:path>
              </a:pathLst>
            </a:custGeom>
            <a:solidFill>
              <a:schemeClr val="bg2"/>
            </a:solidFill>
            <a:ln w="12700" cap="rnd">
              <a:solidFill>
                <a:schemeClr val="bg1"/>
              </a:solidFill>
              <a:round/>
              <a:headEnd/>
              <a:tailEnd/>
            </a:ln>
          </p:spPr>
          <p:txBody>
            <a:bodyPr/>
            <a:lstStyle/>
            <a:p>
              <a:endParaRPr lang="en-US"/>
            </a:p>
          </p:txBody>
        </p:sp>
        <p:sp>
          <p:nvSpPr>
            <p:cNvPr id="13454" name="Freeform 625"/>
            <p:cNvSpPr>
              <a:spLocks/>
            </p:cNvSpPr>
            <p:nvPr/>
          </p:nvSpPr>
          <p:spPr bwMode="ltGray">
            <a:xfrm>
              <a:off x="2925" y="2908"/>
              <a:ext cx="165" cy="227"/>
            </a:xfrm>
            <a:custGeom>
              <a:avLst/>
              <a:gdLst>
                <a:gd name="T0" fmla="*/ 154 w 167"/>
                <a:gd name="T1" fmla="*/ 45 h 203"/>
                <a:gd name="T2" fmla="*/ 160 w 167"/>
                <a:gd name="T3" fmla="*/ 56 h 203"/>
                <a:gd name="T4" fmla="*/ 146 w 167"/>
                <a:gd name="T5" fmla="*/ 97 h 203"/>
                <a:gd name="T6" fmla="*/ 142 w 167"/>
                <a:gd name="T7" fmla="*/ 185 h 203"/>
                <a:gd name="T8" fmla="*/ 154 w 167"/>
                <a:gd name="T9" fmla="*/ 199 h 203"/>
                <a:gd name="T10" fmla="*/ 148 w 167"/>
                <a:gd name="T11" fmla="*/ 212 h 203"/>
                <a:gd name="T12" fmla="*/ 142 w 167"/>
                <a:gd name="T13" fmla="*/ 221 h 203"/>
                <a:gd name="T14" fmla="*/ 136 w 167"/>
                <a:gd name="T15" fmla="*/ 221 h 203"/>
                <a:gd name="T16" fmla="*/ 134 w 167"/>
                <a:gd name="T17" fmla="*/ 226 h 203"/>
                <a:gd name="T18" fmla="*/ 128 w 167"/>
                <a:gd name="T19" fmla="*/ 226 h 203"/>
                <a:gd name="T20" fmla="*/ 123 w 167"/>
                <a:gd name="T21" fmla="*/ 246 h 203"/>
                <a:gd name="T22" fmla="*/ 117 w 167"/>
                <a:gd name="T23" fmla="*/ 265 h 203"/>
                <a:gd name="T24" fmla="*/ 115 w 167"/>
                <a:gd name="T25" fmla="*/ 272 h 203"/>
                <a:gd name="T26" fmla="*/ 111 w 167"/>
                <a:gd name="T27" fmla="*/ 280 h 203"/>
                <a:gd name="T28" fmla="*/ 83 w 167"/>
                <a:gd name="T29" fmla="*/ 283 h 203"/>
                <a:gd name="T30" fmla="*/ 0 w 167"/>
                <a:gd name="T31" fmla="*/ 179 h 203"/>
                <a:gd name="T32" fmla="*/ 4 w 167"/>
                <a:gd name="T33" fmla="*/ 53 h 203"/>
                <a:gd name="T34" fmla="*/ 43 w 167"/>
                <a:gd name="T35" fmla="*/ 0 h 203"/>
                <a:gd name="T36" fmla="*/ 154 w 167"/>
                <a:gd name="T37" fmla="*/ 45 h 20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7"/>
                <a:gd name="T58" fmla="*/ 0 h 203"/>
                <a:gd name="T59" fmla="*/ 167 w 167"/>
                <a:gd name="T60" fmla="*/ 203 h 20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7" h="203">
                  <a:moveTo>
                    <a:pt x="160" y="32"/>
                  </a:moveTo>
                  <a:lnTo>
                    <a:pt x="166" y="40"/>
                  </a:lnTo>
                  <a:lnTo>
                    <a:pt x="152" y="70"/>
                  </a:lnTo>
                  <a:lnTo>
                    <a:pt x="148" y="132"/>
                  </a:lnTo>
                  <a:lnTo>
                    <a:pt x="160" y="142"/>
                  </a:lnTo>
                  <a:lnTo>
                    <a:pt x="154" y="152"/>
                  </a:lnTo>
                  <a:lnTo>
                    <a:pt x="148" y="158"/>
                  </a:lnTo>
                  <a:lnTo>
                    <a:pt x="142" y="158"/>
                  </a:lnTo>
                  <a:lnTo>
                    <a:pt x="140" y="162"/>
                  </a:lnTo>
                  <a:lnTo>
                    <a:pt x="134" y="162"/>
                  </a:lnTo>
                  <a:lnTo>
                    <a:pt x="128" y="176"/>
                  </a:lnTo>
                  <a:lnTo>
                    <a:pt x="120" y="190"/>
                  </a:lnTo>
                  <a:lnTo>
                    <a:pt x="118" y="194"/>
                  </a:lnTo>
                  <a:lnTo>
                    <a:pt x="114" y="200"/>
                  </a:lnTo>
                  <a:lnTo>
                    <a:pt x="86" y="202"/>
                  </a:lnTo>
                  <a:lnTo>
                    <a:pt x="0" y="128"/>
                  </a:lnTo>
                  <a:lnTo>
                    <a:pt x="4" y="38"/>
                  </a:lnTo>
                  <a:lnTo>
                    <a:pt x="46" y="0"/>
                  </a:lnTo>
                  <a:lnTo>
                    <a:pt x="160" y="32"/>
                  </a:lnTo>
                </a:path>
              </a:pathLst>
            </a:custGeom>
            <a:solidFill>
              <a:schemeClr val="hlink"/>
            </a:solidFill>
            <a:ln w="12700" cap="rnd">
              <a:solidFill>
                <a:schemeClr val="bg1"/>
              </a:solidFill>
              <a:round/>
              <a:headEnd/>
              <a:tailEnd/>
            </a:ln>
          </p:spPr>
          <p:txBody>
            <a:bodyPr/>
            <a:lstStyle/>
            <a:p>
              <a:endParaRPr lang="en-US"/>
            </a:p>
          </p:txBody>
        </p:sp>
        <p:grpSp>
          <p:nvGrpSpPr>
            <p:cNvPr id="16" name="Group 626"/>
            <p:cNvGrpSpPr>
              <a:grpSpLocks/>
            </p:cNvGrpSpPr>
            <p:nvPr/>
          </p:nvGrpSpPr>
          <p:grpSpPr bwMode="auto">
            <a:xfrm>
              <a:off x="2833" y="3029"/>
              <a:ext cx="216" cy="251"/>
              <a:chOff x="2972" y="2839"/>
              <a:chExt cx="216" cy="251"/>
            </a:xfrm>
          </p:grpSpPr>
          <p:sp>
            <p:nvSpPr>
              <p:cNvPr id="13630" name="Freeform 627"/>
              <p:cNvSpPr>
                <a:spLocks/>
              </p:cNvSpPr>
              <p:nvPr/>
            </p:nvSpPr>
            <p:spPr bwMode="ltGray">
              <a:xfrm>
                <a:off x="2972" y="2839"/>
                <a:ext cx="216" cy="251"/>
              </a:xfrm>
              <a:custGeom>
                <a:avLst/>
                <a:gdLst>
                  <a:gd name="T0" fmla="*/ 98 w 217"/>
                  <a:gd name="T1" fmla="*/ 22 h 225"/>
                  <a:gd name="T2" fmla="*/ 108 w 217"/>
                  <a:gd name="T3" fmla="*/ 28 h 225"/>
                  <a:gd name="T4" fmla="*/ 115 w 217"/>
                  <a:gd name="T5" fmla="*/ 31 h 225"/>
                  <a:gd name="T6" fmla="*/ 173 w 217"/>
                  <a:gd name="T7" fmla="*/ 88 h 225"/>
                  <a:gd name="T8" fmla="*/ 171 w 217"/>
                  <a:gd name="T9" fmla="*/ 99 h 225"/>
                  <a:gd name="T10" fmla="*/ 203 w 217"/>
                  <a:gd name="T11" fmla="*/ 128 h 225"/>
                  <a:gd name="T12" fmla="*/ 199 w 217"/>
                  <a:gd name="T13" fmla="*/ 136 h 225"/>
                  <a:gd name="T14" fmla="*/ 199 w 217"/>
                  <a:gd name="T15" fmla="*/ 144 h 225"/>
                  <a:gd name="T16" fmla="*/ 193 w 217"/>
                  <a:gd name="T17" fmla="*/ 149 h 225"/>
                  <a:gd name="T18" fmla="*/ 189 w 217"/>
                  <a:gd name="T19" fmla="*/ 164 h 225"/>
                  <a:gd name="T20" fmla="*/ 193 w 217"/>
                  <a:gd name="T21" fmla="*/ 178 h 225"/>
                  <a:gd name="T22" fmla="*/ 195 w 217"/>
                  <a:gd name="T23" fmla="*/ 181 h 225"/>
                  <a:gd name="T24" fmla="*/ 203 w 217"/>
                  <a:gd name="T25" fmla="*/ 190 h 225"/>
                  <a:gd name="T26" fmla="*/ 199 w 217"/>
                  <a:gd name="T27" fmla="*/ 194 h 225"/>
                  <a:gd name="T28" fmla="*/ 195 w 217"/>
                  <a:gd name="T29" fmla="*/ 214 h 225"/>
                  <a:gd name="T30" fmla="*/ 199 w 217"/>
                  <a:gd name="T31" fmla="*/ 225 h 225"/>
                  <a:gd name="T32" fmla="*/ 201 w 217"/>
                  <a:gd name="T33" fmla="*/ 236 h 225"/>
                  <a:gd name="T34" fmla="*/ 201 w 217"/>
                  <a:gd name="T35" fmla="*/ 241 h 225"/>
                  <a:gd name="T36" fmla="*/ 201 w 217"/>
                  <a:gd name="T37" fmla="*/ 252 h 225"/>
                  <a:gd name="T38" fmla="*/ 207 w 217"/>
                  <a:gd name="T39" fmla="*/ 267 h 225"/>
                  <a:gd name="T40" fmla="*/ 213 w 217"/>
                  <a:gd name="T41" fmla="*/ 283 h 225"/>
                  <a:gd name="T42" fmla="*/ 205 w 217"/>
                  <a:gd name="T43" fmla="*/ 289 h 225"/>
                  <a:gd name="T44" fmla="*/ 201 w 217"/>
                  <a:gd name="T45" fmla="*/ 293 h 225"/>
                  <a:gd name="T46" fmla="*/ 191 w 217"/>
                  <a:gd name="T47" fmla="*/ 300 h 225"/>
                  <a:gd name="T48" fmla="*/ 183 w 217"/>
                  <a:gd name="T49" fmla="*/ 302 h 225"/>
                  <a:gd name="T50" fmla="*/ 179 w 217"/>
                  <a:gd name="T51" fmla="*/ 305 h 225"/>
                  <a:gd name="T52" fmla="*/ 167 w 217"/>
                  <a:gd name="T53" fmla="*/ 302 h 225"/>
                  <a:gd name="T54" fmla="*/ 163 w 217"/>
                  <a:gd name="T55" fmla="*/ 311 h 225"/>
                  <a:gd name="T56" fmla="*/ 133 w 217"/>
                  <a:gd name="T57" fmla="*/ 309 h 225"/>
                  <a:gd name="T58" fmla="*/ 129 w 217"/>
                  <a:gd name="T59" fmla="*/ 302 h 225"/>
                  <a:gd name="T60" fmla="*/ 117 w 217"/>
                  <a:gd name="T61" fmla="*/ 302 h 225"/>
                  <a:gd name="T62" fmla="*/ 108 w 217"/>
                  <a:gd name="T63" fmla="*/ 300 h 225"/>
                  <a:gd name="T64" fmla="*/ 106 w 217"/>
                  <a:gd name="T65" fmla="*/ 263 h 225"/>
                  <a:gd name="T66" fmla="*/ 102 w 217"/>
                  <a:gd name="T67" fmla="*/ 255 h 225"/>
                  <a:gd name="T68" fmla="*/ 84 w 217"/>
                  <a:gd name="T69" fmla="*/ 244 h 225"/>
                  <a:gd name="T70" fmla="*/ 44 w 217"/>
                  <a:gd name="T71" fmla="*/ 244 h 225"/>
                  <a:gd name="T72" fmla="*/ 0 w 217"/>
                  <a:gd name="T73" fmla="*/ 58 h 225"/>
                  <a:gd name="T74" fmla="*/ 70 w 217"/>
                  <a:gd name="T75" fmla="*/ 0 h 225"/>
                  <a:gd name="T76" fmla="*/ 98 w 217"/>
                  <a:gd name="T77" fmla="*/ 22 h 22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17"/>
                  <a:gd name="T118" fmla="*/ 0 h 225"/>
                  <a:gd name="T119" fmla="*/ 217 w 217"/>
                  <a:gd name="T120" fmla="*/ 225 h 22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17" h="225">
                    <a:moveTo>
                      <a:pt x="98" y="16"/>
                    </a:moveTo>
                    <a:lnTo>
                      <a:pt x="108" y="20"/>
                    </a:lnTo>
                    <a:lnTo>
                      <a:pt x="118" y="22"/>
                    </a:lnTo>
                    <a:lnTo>
                      <a:pt x="176" y="64"/>
                    </a:lnTo>
                    <a:lnTo>
                      <a:pt x="174" y="72"/>
                    </a:lnTo>
                    <a:lnTo>
                      <a:pt x="206" y="92"/>
                    </a:lnTo>
                    <a:lnTo>
                      <a:pt x="202" y="98"/>
                    </a:lnTo>
                    <a:lnTo>
                      <a:pt x="202" y="104"/>
                    </a:lnTo>
                    <a:lnTo>
                      <a:pt x="196" y="108"/>
                    </a:lnTo>
                    <a:lnTo>
                      <a:pt x="192" y="118"/>
                    </a:lnTo>
                    <a:lnTo>
                      <a:pt x="196" y="128"/>
                    </a:lnTo>
                    <a:lnTo>
                      <a:pt x="198" y="130"/>
                    </a:lnTo>
                    <a:lnTo>
                      <a:pt x="206" y="136"/>
                    </a:lnTo>
                    <a:lnTo>
                      <a:pt x="202" y="140"/>
                    </a:lnTo>
                    <a:lnTo>
                      <a:pt x="198" y="154"/>
                    </a:lnTo>
                    <a:lnTo>
                      <a:pt x="202" y="162"/>
                    </a:lnTo>
                    <a:lnTo>
                      <a:pt x="204" y="170"/>
                    </a:lnTo>
                    <a:lnTo>
                      <a:pt x="204" y="174"/>
                    </a:lnTo>
                    <a:lnTo>
                      <a:pt x="204" y="182"/>
                    </a:lnTo>
                    <a:lnTo>
                      <a:pt x="210" y="192"/>
                    </a:lnTo>
                    <a:lnTo>
                      <a:pt x="216" y="204"/>
                    </a:lnTo>
                    <a:lnTo>
                      <a:pt x="208" y="208"/>
                    </a:lnTo>
                    <a:lnTo>
                      <a:pt x="204" y="212"/>
                    </a:lnTo>
                    <a:lnTo>
                      <a:pt x="194" y="216"/>
                    </a:lnTo>
                    <a:lnTo>
                      <a:pt x="186" y="218"/>
                    </a:lnTo>
                    <a:lnTo>
                      <a:pt x="182" y="220"/>
                    </a:lnTo>
                    <a:lnTo>
                      <a:pt x="170" y="218"/>
                    </a:lnTo>
                    <a:lnTo>
                      <a:pt x="166" y="224"/>
                    </a:lnTo>
                    <a:lnTo>
                      <a:pt x="136" y="222"/>
                    </a:lnTo>
                    <a:lnTo>
                      <a:pt x="132" y="218"/>
                    </a:lnTo>
                    <a:lnTo>
                      <a:pt x="120" y="218"/>
                    </a:lnTo>
                    <a:lnTo>
                      <a:pt x="108" y="216"/>
                    </a:lnTo>
                    <a:lnTo>
                      <a:pt x="106" y="190"/>
                    </a:lnTo>
                    <a:lnTo>
                      <a:pt x="102" y="184"/>
                    </a:lnTo>
                    <a:lnTo>
                      <a:pt x="84" y="176"/>
                    </a:lnTo>
                    <a:lnTo>
                      <a:pt x="44" y="176"/>
                    </a:lnTo>
                    <a:lnTo>
                      <a:pt x="0" y="42"/>
                    </a:lnTo>
                    <a:lnTo>
                      <a:pt x="70" y="0"/>
                    </a:lnTo>
                    <a:lnTo>
                      <a:pt x="98" y="16"/>
                    </a:lnTo>
                  </a:path>
                </a:pathLst>
              </a:custGeom>
              <a:solidFill>
                <a:schemeClr val="hlink"/>
              </a:solidFill>
              <a:ln w="12700" cap="rnd">
                <a:solidFill>
                  <a:schemeClr val="bg1"/>
                </a:solidFill>
                <a:round/>
                <a:headEnd/>
                <a:tailEnd/>
              </a:ln>
            </p:spPr>
            <p:txBody>
              <a:bodyPr/>
              <a:lstStyle/>
              <a:p>
                <a:endParaRPr lang="en-US"/>
              </a:p>
            </p:txBody>
          </p:sp>
          <p:sp>
            <p:nvSpPr>
              <p:cNvPr id="13631" name="Freeform 628"/>
              <p:cNvSpPr>
                <a:spLocks/>
              </p:cNvSpPr>
              <p:nvPr/>
            </p:nvSpPr>
            <p:spPr bwMode="ltGray">
              <a:xfrm>
                <a:off x="2982" y="2872"/>
                <a:ext cx="39" cy="62"/>
              </a:xfrm>
              <a:custGeom>
                <a:avLst/>
                <a:gdLst>
                  <a:gd name="T0" fmla="*/ 38 w 39"/>
                  <a:gd name="T1" fmla="*/ 14 h 55"/>
                  <a:gd name="T2" fmla="*/ 38 w 39"/>
                  <a:gd name="T3" fmla="*/ 26 h 55"/>
                  <a:gd name="T4" fmla="*/ 38 w 39"/>
                  <a:gd name="T5" fmla="*/ 43 h 55"/>
                  <a:gd name="T6" fmla="*/ 36 w 39"/>
                  <a:gd name="T7" fmla="*/ 48 h 55"/>
                  <a:gd name="T8" fmla="*/ 32 w 39"/>
                  <a:gd name="T9" fmla="*/ 57 h 55"/>
                  <a:gd name="T10" fmla="*/ 32 w 39"/>
                  <a:gd name="T11" fmla="*/ 63 h 55"/>
                  <a:gd name="T12" fmla="*/ 22 w 39"/>
                  <a:gd name="T13" fmla="*/ 71 h 55"/>
                  <a:gd name="T14" fmla="*/ 12 w 39"/>
                  <a:gd name="T15" fmla="*/ 78 h 55"/>
                  <a:gd name="T16" fmla="*/ 0 w 39"/>
                  <a:gd name="T17" fmla="*/ 2 h 55"/>
                  <a:gd name="T18" fmla="*/ 34 w 39"/>
                  <a:gd name="T19" fmla="*/ 0 h 55"/>
                  <a:gd name="T20" fmla="*/ 38 w 39"/>
                  <a:gd name="T21" fmla="*/ 14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55"/>
                  <a:gd name="T35" fmla="*/ 39 w 39"/>
                  <a:gd name="T36" fmla="*/ 55 h 5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55">
                    <a:moveTo>
                      <a:pt x="38" y="10"/>
                    </a:moveTo>
                    <a:lnTo>
                      <a:pt x="38" y="18"/>
                    </a:lnTo>
                    <a:lnTo>
                      <a:pt x="38" y="30"/>
                    </a:lnTo>
                    <a:lnTo>
                      <a:pt x="36" y="34"/>
                    </a:lnTo>
                    <a:lnTo>
                      <a:pt x="32" y="40"/>
                    </a:lnTo>
                    <a:lnTo>
                      <a:pt x="32" y="44"/>
                    </a:lnTo>
                    <a:lnTo>
                      <a:pt x="22" y="50"/>
                    </a:lnTo>
                    <a:lnTo>
                      <a:pt x="12" y="54"/>
                    </a:lnTo>
                    <a:lnTo>
                      <a:pt x="0" y="2"/>
                    </a:lnTo>
                    <a:lnTo>
                      <a:pt x="34" y="0"/>
                    </a:lnTo>
                    <a:lnTo>
                      <a:pt x="38" y="10"/>
                    </a:lnTo>
                  </a:path>
                </a:pathLst>
              </a:custGeom>
              <a:solidFill>
                <a:schemeClr val="hlink"/>
              </a:solidFill>
              <a:ln w="12700" cap="rnd">
                <a:solidFill>
                  <a:schemeClr val="bg1"/>
                </a:solidFill>
                <a:round/>
                <a:headEnd/>
                <a:tailEnd/>
              </a:ln>
            </p:spPr>
            <p:txBody>
              <a:bodyPr/>
              <a:lstStyle/>
              <a:p>
                <a:endParaRPr lang="en-US"/>
              </a:p>
            </p:txBody>
          </p:sp>
          <p:sp>
            <p:nvSpPr>
              <p:cNvPr id="13632" name="Freeform 629"/>
              <p:cNvSpPr>
                <a:spLocks/>
              </p:cNvSpPr>
              <p:nvPr/>
            </p:nvSpPr>
            <p:spPr bwMode="ltGray">
              <a:xfrm>
                <a:off x="2988" y="2854"/>
                <a:ext cx="33" cy="40"/>
              </a:xfrm>
              <a:custGeom>
                <a:avLst/>
                <a:gdLst>
                  <a:gd name="T0" fmla="*/ 28 w 33"/>
                  <a:gd name="T1" fmla="*/ 0 h 35"/>
                  <a:gd name="T2" fmla="*/ 32 w 33"/>
                  <a:gd name="T3" fmla="*/ 24 h 35"/>
                  <a:gd name="T4" fmla="*/ 32 w 33"/>
                  <a:gd name="T5" fmla="*/ 39 h 35"/>
                  <a:gd name="T6" fmla="*/ 32 w 33"/>
                  <a:gd name="T7" fmla="*/ 51 h 35"/>
                  <a:gd name="T8" fmla="*/ 28 w 33"/>
                  <a:gd name="T9" fmla="*/ 39 h 35"/>
                  <a:gd name="T10" fmla="*/ 26 w 33"/>
                  <a:gd name="T11" fmla="*/ 30 h 35"/>
                  <a:gd name="T12" fmla="*/ 18 w 33"/>
                  <a:gd name="T13" fmla="*/ 33 h 35"/>
                  <a:gd name="T14" fmla="*/ 18 w 33"/>
                  <a:gd name="T15" fmla="*/ 39 h 35"/>
                  <a:gd name="T16" fmla="*/ 14 w 33"/>
                  <a:gd name="T17" fmla="*/ 45 h 35"/>
                  <a:gd name="T18" fmla="*/ 10 w 33"/>
                  <a:gd name="T19" fmla="*/ 42 h 35"/>
                  <a:gd name="T20" fmla="*/ 0 w 33"/>
                  <a:gd name="T21" fmla="*/ 27 h 35"/>
                  <a:gd name="T22" fmla="*/ 6 w 33"/>
                  <a:gd name="T23" fmla="*/ 2 h 35"/>
                  <a:gd name="T24" fmla="*/ 28 w 33"/>
                  <a:gd name="T25" fmla="*/ 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
                  <a:gd name="T40" fmla="*/ 0 h 35"/>
                  <a:gd name="T41" fmla="*/ 33 w 33"/>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 h="35">
                    <a:moveTo>
                      <a:pt x="28" y="0"/>
                    </a:moveTo>
                    <a:lnTo>
                      <a:pt x="32" y="16"/>
                    </a:lnTo>
                    <a:lnTo>
                      <a:pt x="32" y="26"/>
                    </a:lnTo>
                    <a:lnTo>
                      <a:pt x="32" y="34"/>
                    </a:lnTo>
                    <a:lnTo>
                      <a:pt x="28" y="26"/>
                    </a:lnTo>
                    <a:lnTo>
                      <a:pt x="26" y="20"/>
                    </a:lnTo>
                    <a:lnTo>
                      <a:pt x="18" y="22"/>
                    </a:lnTo>
                    <a:lnTo>
                      <a:pt x="18" y="26"/>
                    </a:lnTo>
                    <a:lnTo>
                      <a:pt x="14" y="30"/>
                    </a:lnTo>
                    <a:lnTo>
                      <a:pt x="10" y="28"/>
                    </a:lnTo>
                    <a:lnTo>
                      <a:pt x="0" y="18"/>
                    </a:lnTo>
                    <a:lnTo>
                      <a:pt x="6" y="2"/>
                    </a:lnTo>
                    <a:lnTo>
                      <a:pt x="28" y="0"/>
                    </a:lnTo>
                  </a:path>
                </a:pathLst>
              </a:custGeom>
              <a:solidFill>
                <a:schemeClr val="hlink"/>
              </a:solidFill>
              <a:ln w="12700" cap="rnd">
                <a:solidFill>
                  <a:schemeClr val="bg1"/>
                </a:solidFill>
                <a:round/>
                <a:headEnd/>
                <a:tailEnd/>
              </a:ln>
            </p:spPr>
            <p:txBody>
              <a:bodyPr/>
              <a:lstStyle/>
              <a:p>
                <a:endParaRPr lang="en-US"/>
              </a:p>
            </p:txBody>
          </p:sp>
        </p:grpSp>
        <p:sp>
          <p:nvSpPr>
            <p:cNvPr id="13456" name="Freeform 630"/>
            <p:cNvSpPr>
              <a:spLocks/>
            </p:cNvSpPr>
            <p:nvPr/>
          </p:nvSpPr>
          <p:spPr bwMode="ltGray">
            <a:xfrm>
              <a:off x="2857" y="2929"/>
              <a:ext cx="104" cy="120"/>
            </a:xfrm>
            <a:custGeom>
              <a:avLst/>
              <a:gdLst>
                <a:gd name="T0" fmla="*/ 79 w 105"/>
                <a:gd name="T1" fmla="*/ 9 h 107"/>
                <a:gd name="T2" fmla="*/ 101 w 105"/>
                <a:gd name="T3" fmla="*/ 45 h 107"/>
                <a:gd name="T4" fmla="*/ 101 w 105"/>
                <a:gd name="T5" fmla="*/ 52 h 107"/>
                <a:gd name="T6" fmla="*/ 101 w 105"/>
                <a:gd name="T7" fmla="*/ 65 h 107"/>
                <a:gd name="T8" fmla="*/ 99 w 105"/>
                <a:gd name="T9" fmla="*/ 80 h 107"/>
                <a:gd name="T10" fmla="*/ 99 w 105"/>
                <a:gd name="T11" fmla="*/ 84 h 107"/>
                <a:gd name="T12" fmla="*/ 88 w 105"/>
                <a:gd name="T13" fmla="*/ 96 h 107"/>
                <a:gd name="T14" fmla="*/ 86 w 105"/>
                <a:gd name="T15" fmla="*/ 103 h 107"/>
                <a:gd name="T16" fmla="*/ 86 w 105"/>
                <a:gd name="T17" fmla="*/ 110 h 107"/>
                <a:gd name="T18" fmla="*/ 81 w 105"/>
                <a:gd name="T19" fmla="*/ 113 h 107"/>
                <a:gd name="T20" fmla="*/ 77 w 105"/>
                <a:gd name="T21" fmla="*/ 128 h 107"/>
                <a:gd name="T22" fmla="*/ 77 w 105"/>
                <a:gd name="T23" fmla="*/ 144 h 107"/>
                <a:gd name="T24" fmla="*/ 24 w 105"/>
                <a:gd name="T25" fmla="*/ 141 h 107"/>
                <a:gd name="T26" fmla="*/ 17 w 105"/>
                <a:gd name="T27" fmla="*/ 149 h 107"/>
                <a:gd name="T28" fmla="*/ 7 w 105"/>
                <a:gd name="T29" fmla="*/ 144 h 107"/>
                <a:gd name="T30" fmla="*/ 0 w 105"/>
                <a:gd name="T31" fmla="*/ 149 h 107"/>
                <a:gd name="T32" fmla="*/ 26 w 105"/>
                <a:gd name="T33" fmla="*/ 0 h 107"/>
                <a:gd name="T34" fmla="*/ 79 w 105"/>
                <a:gd name="T35" fmla="*/ 9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5"/>
                <a:gd name="T55" fmla="*/ 0 h 107"/>
                <a:gd name="T56" fmla="*/ 105 w 10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5" h="107">
                  <a:moveTo>
                    <a:pt x="82" y="6"/>
                  </a:moveTo>
                  <a:lnTo>
                    <a:pt x="104" y="32"/>
                  </a:lnTo>
                  <a:lnTo>
                    <a:pt x="104" y="37"/>
                  </a:lnTo>
                  <a:lnTo>
                    <a:pt x="104" y="46"/>
                  </a:lnTo>
                  <a:lnTo>
                    <a:pt x="102" y="56"/>
                  </a:lnTo>
                  <a:lnTo>
                    <a:pt x="102" y="60"/>
                  </a:lnTo>
                  <a:lnTo>
                    <a:pt x="91" y="69"/>
                  </a:lnTo>
                  <a:lnTo>
                    <a:pt x="89" y="73"/>
                  </a:lnTo>
                  <a:lnTo>
                    <a:pt x="89" y="78"/>
                  </a:lnTo>
                  <a:lnTo>
                    <a:pt x="84" y="80"/>
                  </a:lnTo>
                  <a:lnTo>
                    <a:pt x="80" y="91"/>
                  </a:lnTo>
                  <a:lnTo>
                    <a:pt x="80" y="102"/>
                  </a:lnTo>
                  <a:lnTo>
                    <a:pt x="24" y="100"/>
                  </a:lnTo>
                  <a:lnTo>
                    <a:pt x="17" y="106"/>
                  </a:lnTo>
                  <a:lnTo>
                    <a:pt x="7" y="102"/>
                  </a:lnTo>
                  <a:lnTo>
                    <a:pt x="0" y="106"/>
                  </a:lnTo>
                  <a:lnTo>
                    <a:pt x="26" y="0"/>
                  </a:lnTo>
                  <a:lnTo>
                    <a:pt x="82" y="6"/>
                  </a:lnTo>
                </a:path>
              </a:pathLst>
            </a:custGeom>
            <a:solidFill>
              <a:schemeClr val="hlink"/>
            </a:solidFill>
            <a:ln w="12700" cap="rnd">
              <a:solidFill>
                <a:schemeClr val="bg1"/>
              </a:solidFill>
              <a:round/>
              <a:headEnd/>
              <a:tailEnd/>
            </a:ln>
          </p:spPr>
          <p:txBody>
            <a:bodyPr/>
            <a:lstStyle/>
            <a:p>
              <a:endParaRPr lang="en-US"/>
            </a:p>
          </p:txBody>
        </p:sp>
        <p:sp>
          <p:nvSpPr>
            <p:cNvPr id="13457" name="Freeform 631"/>
            <p:cNvSpPr>
              <a:spLocks/>
            </p:cNvSpPr>
            <p:nvPr/>
          </p:nvSpPr>
          <p:spPr bwMode="ltGray">
            <a:xfrm>
              <a:off x="2855" y="2928"/>
              <a:ext cx="112" cy="129"/>
            </a:xfrm>
            <a:custGeom>
              <a:avLst/>
              <a:gdLst>
                <a:gd name="T0" fmla="*/ 85 w 113"/>
                <a:gd name="T1" fmla="*/ 9 h 115"/>
                <a:gd name="T2" fmla="*/ 109 w 113"/>
                <a:gd name="T3" fmla="*/ 48 h 115"/>
                <a:gd name="T4" fmla="*/ 109 w 113"/>
                <a:gd name="T5" fmla="*/ 56 h 115"/>
                <a:gd name="T6" fmla="*/ 109 w 113"/>
                <a:gd name="T7" fmla="*/ 71 h 115"/>
                <a:gd name="T8" fmla="*/ 107 w 113"/>
                <a:gd name="T9" fmla="*/ 84 h 115"/>
                <a:gd name="T10" fmla="*/ 107 w 113"/>
                <a:gd name="T11" fmla="*/ 91 h 115"/>
                <a:gd name="T12" fmla="*/ 95 w 113"/>
                <a:gd name="T13" fmla="*/ 104 h 115"/>
                <a:gd name="T14" fmla="*/ 93 w 113"/>
                <a:gd name="T15" fmla="*/ 110 h 115"/>
                <a:gd name="T16" fmla="*/ 93 w 113"/>
                <a:gd name="T17" fmla="*/ 118 h 115"/>
                <a:gd name="T18" fmla="*/ 87 w 113"/>
                <a:gd name="T19" fmla="*/ 121 h 115"/>
                <a:gd name="T20" fmla="*/ 83 w 113"/>
                <a:gd name="T21" fmla="*/ 138 h 115"/>
                <a:gd name="T22" fmla="*/ 83 w 113"/>
                <a:gd name="T23" fmla="*/ 155 h 115"/>
                <a:gd name="T24" fmla="*/ 26 w 113"/>
                <a:gd name="T25" fmla="*/ 153 h 115"/>
                <a:gd name="T26" fmla="*/ 18 w 113"/>
                <a:gd name="T27" fmla="*/ 162 h 115"/>
                <a:gd name="T28" fmla="*/ 8 w 113"/>
                <a:gd name="T29" fmla="*/ 155 h 115"/>
                <a:gd name="T30" fmla="*/ 0 w 113"/>
                <a:gd name="T31" fmla="*/ 162 h 115"/>
                <a:gd name="T32" fmla="*/ 28 w 113"/>
                <a:gd name="T33" fmla="*/ 0 h 115"/>
                <a:gd name="T34" fmla="*/ 85 w 113"/>
                <a:gd name="T35" fmla="*/ 9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15"/>
                <a:gd name="T56" fmla="*/ 113 w 113"/>
                <a:gd name="T57" fmla="*/ 115 h 1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15">
                  <a:moveTo>
                    <a:pt x="88" y="6"/>
                  </a:moveTo>
                  <a:lnTo>
                    <a:pt x="112" y="34"/>
                  </a:lnTo>
                  <a:lnTo>
                    <a:pt x="112" y="40"/>
                  </a:lnTo>
                  <a:lnTo>
                    <a:pt x="112" y="50"/>
                  </a:lnTo>
                  <a:lnTo>
                    <a:pt x="110" y="60"/>
                  </a:lnTo>
                  <a:lnTo>
                    <a:pt x="110" y="64"/>
                  </a:lnTo>
                  <a:lnTo>
                    <a:pt x="98" y="74"/>
                  </a:lnTo>
                  <a:lnTo>
                    <a:pt x="96" y="78"/>
                  </a:lnTo>
                  <a:lnTo>
                    <a:pt x="96" y="84"/>
                  </a:lnTo>
                  <a:lnTo>
                    <a:pt x="90" y="86"/>
                  </a:lnTo>
                  <a:lnTo>
                    <a:pt x="86" y="98"/>
                  </a:lnTo>
                  <a:lnTo>
                    <a:pt x="86" y="110"/>
                  </a:lnTo>
                  <a:lnTo>
                    <a:pt x="26" y="108"/>
                  </a:lnTo>
                  <a:lnTo>
                    <a:pt x="18" y="114"/>
                  </a:lnTo>
                  <a:lnTo>
                    <a:pt x="8" y="110"/>
                  </a:lnTo>
                  <a:lnTo>
                    <a:pt x="0" y="114"/>
                  </a:lnTo>
                  <a:lnTo>
                    <a:pt x="28" y="0"/>
                  </a:lnTo>
                  <a:lnTo>
                    <a:pt x="88" y="6"/>
                  </a:lnTo>
                </a:path>
              </a:pathLst>
            </a:custGeom>
            <a:solidFill>
              <a:schemeClr val="hlink"/>
            </a:solidFill>
            <a:ln w="12700" cap="rnd">
              <a:solidFill>
                <a:schemeClr val="bg1"/>
              </a:solidFill>
              <a:round/>
              <a:headEnd/>
              <a:tailEnd/>
            </a:ln>
          </p:spPr>
          <p:txBody>
            <a:bodyPr/>
            <a:lstStyle/>
            <a:p>
              <a:endParaRPr lang="en-US"/>
            </a:p>
          </p:txBody>
        </p:sp>
        <p:sp>
          <p:nvSpPr>
            <p:cNvPr id="13458" name="Freeform 632"/>
            <p:cNvSpPr>
              <a:spLocks/>
            </p:cNvSpPr>
            <p:nvPr/>
          </p:nvSpPr>
          <p:spPr bwMode="ltGray">
            <a:xfrm>
              <a:off x="2538" y="2902"/>
              <a:ext cx="357" cy="400"/>
            </a:xfrm>
            <a:custGeom>
              <a:avLst/>
              <a:gdLst>
                <a:gd name="T0" fmla="*/ 2 w 359"/>
                <a:gd name="T1" fmla="*/ 282 h 357"/>
                <a:gd name="T2" fmla="*/ 2 w 359"/>
                <a:gd name="T3" fmla="*/ 268 h 357"/>
                <a:gd name="T4" fmla="*/ 0 w 359"/>
                <a:gd name="T5" fmla="*/ 244 h 357"/>
                <a:gd name="T6" fmla="*/ 12 w 359"/>
                <a:gd name="T7" fmla="*/ 225 h 357"/>
                <a:gd name="T8" fmla="*/ 140 w 359"/>
                <a:gd name="T9" fmla="*/ 0 h 357"/>
                <a:gd name="T10" fmla="*/ 274 w 359"/>
                <a:gd name="T11" fmla="*/ 0 h 357"/>
                <a:gd name="T12" fmla="*/ 327 w 359"/>
                <a:gd name="T13" fmla="*/ 31 h 357"/>
                <a:gd name="T14" fmla="*/ 340 w 359"/>
                <a:gd name="T15" fmla="*/ 63 h 357"/>
                <a:gd name="T16" fmla="*/ 346 w 359"/>
                <a:gd name="T17" fmla="*/ 69 h 357"/>
                <a:gd name="T18" fmla="*/ 346 w 359"/>
                <a:gd name="T19" fmla="*/ 90 h 357"/>
                <a:gd name="T20" fmla="*/ 352 w 359"/>
                <a:gd name="T21" fmla="*/ 95 h 357"/>
                <a:gd name="T22" fmla="*/ 342 w 359"/>
                <a:gd name="T23" fmla="*/ 113 h 357"/>
                <a:gd name="T24" fmla="*/ 323 w 359"/>
                <a:gd name="T25" fmla="*/ 138 h 357"/>
                <a:gd name="T26" fmla="*/ 315 w 359"/>
                <a:gd name="T27" fmla="*/ 165 h 357"/>
                <a:gd name="T28" fmla="*/ 311 w 359"/>
                <a:gd name="T29" fmla="*/ 174 h 357"/>
                <a:gd name="T30" fmla="*/ 311 w 359"/>
                <a:gd name="T31" fmla="*/ 185 h 357"/>
                <a:gd name="T32" fmla="*/ 307 w 359"/>
                <a:gd name="T33" fmla="*/ 189 h 357"/>
                <a:gd name="T34" fmla="*/ 307 w 359"/>
                <a:gd name="T35" fmla="*/ 207 h 357"/>
                <a:gd name="T36" fmla="*/ 303 w 359"/>
                <a:gd name="T37" fmla="*/ 210 h 357"/>
                <a:gd name="T38" fmla="*/ 303 w 359"/>
                <a:gd name="T39" fmla="*/ 218 h 357"/>
                <a:gd name="T40" fmla="*/ 309 w 359"/>
                <a:gd name="T41" fmla="*/ 229 h 357"/>
                <a:gd name="T42" fmla="*/ 309 w 359"/>
                <a:gd name="T43" fmla="*/ 242 h 357"/>
                <a:gd name="T44" fmla="*/ 307 w 359"/>
                <a:gd name="T45" fmla="*/ 264 h 357"/>
                <a:gd name="T46" fmla="*/ 313 w 359"/>
                <a:gd name="T47" fmla="*/ 272 h 357"/>
                <a:gd name="T48" fmla="*/ 313 w 359"/>
                <a:gd name="T49" fmla="*/ 289 h 357"/>
                <a:gd name="T50" fmla="*/ 315 w 359"/>
                <a:gd name="T51" fmla="*/ 294 h 357"/>
                <a:gd name="T52" fmla="*/ 311 w 359"/>
                <a:gd name="T53" fmla="*/ 308 h 357"/>
                <a:gd name="T54" fmla="*/ 319 w 359"/>
                <a:gd name="T55" fmla="*/ 316 h 357"/>
                <a:gd name="T56" fmla="*/ 327 w 359"/>
                <a:gd name="T57" fmla="*/ 327 h 357"/>
                <a:gd name="T58" fmla="*/ 327 w 359"/>
                <a:gd name="T59" fmla="*/ 336 h 357"/>
                <a:gd name="T60" fmla="*/ 329 w 359"/>
                <a:gd name="T61" fmla="*/ 346 h 357"/>
                <a:gd name="T62" fmla="*/ 327 w 359"/>
                <a:gd name="T63" fmla="*/ 369 h 357"/>
                <a:gd name="T64" fmla="*/ 309 w 359"/>
                <a:gd name="T65" fmla="*/ 501 h 357"/>
                <a:gd name="T66" fmla="*/ 185 w 359"/>
                <a:gd name="T67" fmla="*/ 426 h 357"/>
                <a:gd name="T68" fmla="*/ 2 w 359"/>
                <a:gd name="T69" fmla="*/ 282 h 35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59"/>
                <a:gd name="T106" fmla="*/ 0 h 357"/>
                <a:gd name="T107" fmla="*/ 359 w 359"/>
                <a:gd name="T108" fmla="*/ 357 h 35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59" h="357">
                  <a:moveTo>
                    <a:pt x="2" y="201"/>
                  </a:moveTo>
                  <a:lnTo>
                    <a:pt x="2" y="190"/>
                  </a:lnTo>
                  <a:lnTo>
                    <a:pt x="0" y="174"/>
                  </a:lnTo>
                  <a:lnTo>
                    <a:pt x="12" y="160"/>
                  </a:lnTo>
                  <a:lnTo>
                    <a:pt x="143" y="0"/>
                  </a:lnTo>
                  <a:lnTo>
                    <a:pt x="280" y="0"/>
                  </a:lnTo>
                  <a:lnTo>
                    <a:pt x="333" y="22"/>
                  </a:lnTo>
                  <a:lnTo>
                    <a:pt x="346" y="45"/>
                  </a:lnTo>
                  <a:lnTo>
                    <a:pt x="352" y="49"/>
                  </a:lnTo>
                  <a:lnTo>
                    <a:pt x="352" y="63"/>
                  </a:lnTo>
                  <a:lnTo>
                    <a:pt x="358" y="68"/>
                  </a:lnTo>
                  <a:lnTo>
                    <a:pt x="348" y="80"/>
                  </a:lnTo>
                  <a:lnTo>
                    <a:pt x="329" y="98"/>
                  </a:lnTo>
                  <a:lnTo>
                    <a:pt x="321" y="117"/>
                  </a:lnTo>
                  <a:lnTo>
                    <a:pt x="317" y="123"/>
                  </a:lnTo>
                  <a:lnTo>
                    <a:pt x="317" y="131"/>
                  </a:lnTo>
                  <a:lnTo>
                    <a:pt x="313" y="135"/>
                  </a:lnTo>
                  <a:lnTo>
                    <a:pt x="313" y="147"/>
                  </a:lnTo>
                  <a:lnTo>
                    <a:pt x="309" y="149"/>
                  </a:lnTo>
                  <a:lnTo>
                    <a:pt x="309" y="155"/>
                  </a:lnTo>
                  <a:lnTo>
                    <a:pt x="315" y="162"/>
                  </a:lnTo>
                  <a:lnTo>
                    <a:pt x="315" y="172"/>
                  </a:lnTo>
                  <a:lnTo>
                    <a:pt x="313" y="188"/>
                  </a:lnTo>
                  <a:lnTo>
                    <a:pt x="319" y="194"/>
                  </a:lnTo>
                  <a:lnTo>
                    <a:pt x="319" y="205"/>
                  </a:lnTo>
                  <a:lnTo>
                    <a:pt x="321" y="209"/>
                  </a:lnTo>
                  <a:lnTo>
                    <a:pt x="317" y="219"/>
                  </a:lnTo>
                  <a:lnTo>
                    <a:pt x="325" y="225"/>
                  </a:lnTo>
                  <a:lnTo>
                    <a:pt x="333" y="233"/>
                  </a:lnTo>
                  <a:lnTo>
                    <a:pt x="333" y="239"/>
                  </a:lnTo>
                  <a:lnTo>
                    <a:pt x="335" y="246"/>
                  </a:lnTo>
                  <a:lnTo>
                    <a:pt x="333" y="262"/>
                  </a:lnTo>
                  <a:lnTo>
                    <a:pt x="315" y="356"/>
                  </a:lnTo>
                  <a:lnTo>
                    <a:pt x="188" y="303"/>
                  </a:lnTo>
                  <a:lnTo>
                    <a:pt x="2" y="201"/>
                  </a:lnTo>
                </a:path>
              </a:pathLst>
            </a:custGeom>
            <a:solidFill>
              <a:schemeClr val="hlink"/>
            </a:solidFill>
            <a:ln w="12700" cap="rnd">
              <a:solidFill>
                <a:schemeClr val="bg1"/>
              </a:solidFill>
              <a:round/>
              <a:headEnd/>
              <a:tailEnd/>
            </a:ln>
          </p:spPr>
          <p:txBody>
            <a:bodyPr/>
            <a:lstStyle/>
            <a:p>
              <a:endParaRPr lang="en-US"/>
            </a:p>
          </p:txBody>
        </p:sp>
        <p:sp>
          <p:nvSpPr>
            <p:cNvPr id="13459" name="Freeform 633"/>
            <p:cNvSpPr>
              <a:spLocks/>
            </p:cNvSpPr>
            <p:nvPr/>
          </p:nvSpPr>
          <p:spPr bwMode="ltGray">
            <a:xfrm>
              <a:off x="2537" y="2901"/>
              <a:ext cx="364" cy="408"/>
            </a:xfrm>
            <a:custGeom>
              <a:avLst/>
              <a:gdLst>
                <a:gd name="T0" fmla="*/ 2 w 367"/>
                <a:gd name="T1" fmla="*/ 287 h 365"/>
                <a:gd name="T2" fmla="*/ 2 w 367"/>
                <a:gd name="T3" fmla="*/ 272 h 365"/>
                <a:gd name="T4" fmla="*/ 0 w 367"/>
                <a:gd name="T5" fmla="*/ 248 h 365"/>
                <a:gd name="T6" fmla="*/ 12 w 367"/>
                <a:gd name="T7" fmla="*/ 229 h 365"/>
                <a:gd name="T8" fmla="*/ 143 w 367"/>
                <a:gd name="T9" fmla="*/ 0 h 365"/>
                <a:gd name="T10" fmla="*/ 280 w 367"/>
                <a:gd name="T11" fmla="*/ 0 h 365"/>
                <a:gd name="T12" fmla="*/ 331 w 367"/>
                <a:gd name="T13" fmla="*/ 31 h 365"/>
                <a:gd name="T14" fmla="*/ 345 w 367"/>
                <a:gd name="T15" fmla="*/ 64 h 365"/>
                <a:gd name="T16" fmla="*/ 351 w 367"/>
                <a:gd name="T17" fmla="*/ 70 h 365"/>
                <a:gd name="T18" fmla="*/ 351 w 367"/>
                <a:gd name="T19" fmla="*/ 89 h 365"/>
                <a:gd name="T20" fmla="*/ 357 w 367"/>
                <a:gd name="T21" fmla="*/ 97 h 365"/>
                <a:gd name="T22" fmla="*/ 347 w 367"/>
                <a:gd name="T23" fmla="*/ 115 h 365"/>
                <a:gd name="T24" fmla="*/ 327 w 367"/>
                <a:gd name="T25" fmla="*/ 140 h 365"/>
                <a:gd name="T26" fmla="*/ 319 w 367"/>
                <a:gd name="T27" fmla="*/ 168 h 365"/>
                <a:gd name="T28" fmla="*/ 315 w 367"/>
                <a:gd name="T29" fmla="*/ 177 h 365"/>
                <a:gd name="T30" fmla="*/ 315 w 367"/>
                <a:gd name="T31" fmla="*/ 188 h 365"/>
                <a:gd name="T32" fmla="*/ 311 w 367"/>
                <a:gd name="T33" fmla="*/ 192 h 365"/>
                <a:gd name="T34" fmla="*/ 311 w 367"/>
                <a:gd name="T35" fmla="*/ 210 h 365"/>
                <a:gd name="T36" fmla="*/ 307 w 367"/>
                <a:gd name="T37" fmla="*/ 212 h 365"/>
                <a:gd name="T38" fmla="*/ 307 w 367"/>
                <a:gd name="T39" fmla="*/ 221 h 365"/>
                <a:gd name="T40" fmla="*/ 313 w 367"/>
                <a:gd name="T41" fmla="*/ 233 h 365"/>
                <a:gd name="T42" fmla="*/ 313 w 367"/>
                <a:gd name="T43" fmla="*/ 246 h 365"/>
                <a:gd name="T44" fmla="*/ 311 w 367"/>
                <a:gd name="T45" fmla="*/ 268 h 365"/>
                <a:gd name="T46" fmla="*/ 317 w 367"/>
                <a:gd name="T47" fmla="*/ 265 h 365"/>
                <a:gd name="T48" fmla="*/ 317 w 367"/>
                <a:gd name="T49" fmla="*/ 294 h 365"/>
                <a:gd name="T50" fmla="*/ 319 w 367"/>
                <a:gd name="T51" fmla="*/ 298 h 365"/>
                <a:gd name="T52" fmla="*/ 315 w 367"/>
                <a:gd name="T53" fmla="*/ 312 h 365"/>
                <a:gd name="T54" fmla="*/ 323 w 367"/>
                <a:gd name="T55" fmla="*/ 321 h 365"/>
                <a:gd name="T56" fmla="*/ 331 w 367"/>
                <a:gd name="T57" fmla="*/ 332 h 365"/>
                <a:gd name="T58" fmla="*/ 331 w 367"/>
                <a:gd name="T59" fmla="*/ 341 h 365"/>
                <a:gd name="T60" fmla="*/ 333 w 367"/>
                <a:gd name="T61" fmla="*/ 352 h 365"/>
                <a:gd name="T62" fmla="*/ 331 w 367"/>
                <a:gd name="T63" fmla="*/ 374 h 365"/>
                <a:gd name="T64" fmla="*/ 313 w 367"/>
                <a:gd name="T65" fmla="*/ 509 h 365"/>
                <a:gd name="T66" fmla="*/ 186 w 367"/>
                <a:gd name="T67" fmla="*/ 434 h 365"/>
                <a:gd name="T68" fmla="*/ 2 w 367"/>
                <a:gd name="T69" fmla="*/ 287 h 36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67"/>
                <a:gd name="T106" fmla="*/ 0 h 365"/>
                <a:gd name="T107" fmla="*/ 367 w 367"/>
                <a:gd name="T108" fmla="*/ 365 h 36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67" h="365">
                  <a:moveTo>
                    <a:pt x="2" y="206"/>
                  </a:moveTo>
                  <a:lnTo>
                    <a:pt x="2" y="194"/>
                  </a:lnTo>
                  <a:lnTo>
                    <a:pt x="0" y="178"/>
                  </a:lnTo>
                  <a:lnTo>
                    <a:pt x="12" y="164"/>
                  </a:lnTo>
                  <a:lnTo>
                    <a:pt x="146" y="0"/>
                  </a:lnTo>
                  <a:lnTo>
                    <a:pt x="286" y="0"/>
                  </a:lnTo>
                  <a:lnTo>
                    <a:pt x="340" y="22"/>
                  </a:lnTo>
                  <a:lnTo>
                    <a:pt x="354" y="46"/>
                  </a:lnTo>
                  <a:lnTo>
                    <a:pt x="360" y="50"/>
                  </a:lnTo>
                  <a:lnTo>
                    <a:pt x="360" y="64"/>
                  </a:lnTo>
                  <a:lnTo>
                    <a:pt x="366" y="70"/>
                  </a:lnTo>
                  <a:lnTo>
                    <a:pt x="356" y="82"/>
                  </a:lnTo>
                  <a:lnTo>
                    <a:pt x="336" y="100"/>
                  </a:lnTo>
                  <a:lnTo>
                    <a:pt x="328" y="120"/>
                  </a:lnTo>
                  <a:lnTo>
                    <a:pt x="324" y="126"/>
                  </a:lnTo>
                  <a:lnTo>
                    <a:pt x="324" y="134"/>
                  </a:lnTo>
                  <a:lnTo>
                    <a:pt x="320" y="138"/>
                  </a:lnTo>
                  <a:lnTo>
                    <a:pt x="320" y="150"/>
                  </a:lnTo>
                  <a:lnTo>
                    <a:pt x="316" y="152"/>
                  </a:lnTo>
                  <a:lnTo>
                    <a:pt x="316" y="158"/>
                  </a:lnTo>
                  <a:lnTo>
                    <a:pt x="322" y="166"/>
                  </a:lnTo>
                  <a:lnTo>
                    <a:pt x="322" y="176"/>
                  </a:lnTo>
                  <a:lnTo>
                    <a:pt x="320" y="192"/>
                  </a:lnTo>
                  <a:lnTo>
                    <a:pt x="326" y="190"/>
                  </a:lnTo>
                  <a:lnTo>
                    <a:pt x="326" y="210"/>
                  </a:lnTo>
                  <a:lnTo>
                    <a:pt x="328" y="214"/>
                  </a:lnTo>
                  <a:lnTo>
                    <a:pt x="324" y="224"/>
                  </a:lnTo>
                  <a:lnTo>
                    <a:pt x="332" y="230"/>
                  </a:lnTo>
                  <a:lnTo>
                    <a:pt x="340" y="238"/>
                  </a:lnTo>
                  <a:lnTo>
                    <a:pt x="340" y="244"/>
                  </a:lnTo>
                  <a:lnTo>
                    <a:pt x="342" y="252"/>
                  </a:lnTo>
                  <a:lnTo>
                    <a:pt x="340" y="268"/>
                  </a:lnTo>
                  <a:lnTo>
                    <a:pt x="322" y="364"/>
                  </a:lnTo>
                  <a:lnTo>
                    <a:pt x="192" y="310"/>
                  </a:lnTo>
                  <a:lnTo>
                    <a:pt x="2" y="206"/>
                  </a:lnTo>
                </a:path>
              </a:pathLst>
            </a:custGeom>
            <a:solidFill>
              <a:schemeClr val="hlink"/>
            </a:solidFill>
            <a:ln w="12700" cap="rnd">
              <a:solidFill>
                <a:schemeClr val="bg1"/>
              </a:solidFill>
              <a:round/>
              <a:headEnd/>
              <a:tailEnd/>
            </a:ln>
          </p:spPr>
          <p:txBody>
            <a:bodyPr/>
            <a:lstStyle/>
            <a:p>
              <a:endParaRPr lang="en-US"/>
            </a:p>
          </p:txBody>
        </p:sp>
        <p:sp>
          <p:nvSpPr>
            <p:cNvPr id="13460" name="Freeform 634"/>
            <p:cNvSpPr>
              <a:spLocks/>
            </p:cNvSpPr>
            <p:nvPr/>
          </p:nvSpPr>
          <p:spPr bwMode="ltGray">
            <a:xfrm>
              <a:off x="2697" y="3191"/>
              <a:ext cx="220" cy="191"/>
            </a:xfrm>
            <a:custGeom>
              <a:avLst/>
              <a:gdLst>
                <a:gd name="T0" fmla="*/ 108 w 221"/>
                <a:gd name="T1" fmla="*/ 76 h 171"/>
                <a:gd name="T2" fmla="*/ 110 w 221"/>
                <a:gd name="T3" fmla="*/ 83 h 171"/>
                <a:gd name="T4" fmla="*/ 110 w 221"/>
                <a:gd name="T5" fmla="*/ 96 h 171"/>
                <a:gd name="T6" fmla="*/ 121 w 221"/>
                <a:gd name="T7" fmla="*/ 98 h 171"/>
                <a:gd name="T8" fmla="*/ 126 w 221"/>
                <a:gd name="T9" fmla="*/ 108 h 171"/>
                <a:gd name="T10" fmla="*/ 130 w 221"/>
                <a:gd name="T11" fmla="*/ 115 h 171"/>
                <a:gd name="T12" fmla="*/ 136 w 221"/>
                <a:gd name="T13" fmla="*/ 126 h 171"/>
                <a:gd name="T14" fmla="*/ 142 w 221"/>
                <a:gd name="T15" fmla="*/ 126 h 171"/>
                <a:gd name="T16" fmla="*/ 148 w 221"/>
                <a:gd name="T17" fmla="*/ 128 h 171"/>
                <a:gd name="T18" fmla="*/ 149 w 221"/>
                <a:gd name="T19" fmla="*/ 103 h 171"/>
                <a:gd name="T20" fmla="*/ 136 w 221"/>
                <a:gd name="T21" fmla="*/ 98 h 171"/>
                <a:gd name="T22" fmla="*/ 128 w 221"/>
                <a:gd name="T23" fmla="*/ 85 h 171"/>
                <a:gd name="T24" fmla="*/ 128 w 221"/>
                <a:gd name="T25" fmla="*/ 67 h 171"/>
                <a:gd name="T26" fmla="*/ 132 w 221"/>
                <a:gd name="T27" fmla="*/ 67 h 171"/>
                <a:gd name="T28" fmla="*/ 134 w 221"/>
                <a:gd name="T29" fmla="*/ 56 h 171"/>
                <a:gd name="T30" fmla="*/ 134 w 221"/>
                <a:gd name="T31" fmla="*/ 40 h 171"/>
                <a:gd name="T32" fmla="*/ 132 w 221"/>
                <a:gd name="T33" fmla="*/ 35 h 171"/>
                <a:gd name="T34" fmla="*/ 138 w 221"/>
                <a:gd name="T35" fmla="*/ 21 h 171"/>
                <a:gd name="T36" fmla="*/ 138 w 221"/>
                <a:gd name="T37" fmla="*/ 4 h 171"/>
                <a:gd name="T38" fmla="*/ 167 w 221"/>
                <a:gd name="T39" fmla="*/ 2 h 171"/>
                <a:gd name="T40" fmla="*/ 171 w 221"/>
                <a:gd name="T41" fmla="*/ 0 h 171"/>
                <a:gd name="T42" fmla="*/ 176 w 221"/>
                <a:gd name="T43" fmla="*/ 9 h 171"/>
                <a:gd name="T44" fmla="*/ 192 w 221"/>
                <a:gd name="T45" fmla="*/ 26 h 171"/>
                <a:gd name="T46" fmla="*/ 211 w 221"/>
                <a:gd name="T47" fmla="*/ 44 h 171"/>
                <a:gd name="T48" fmla="*/ 217 w 221"/>
                <a:gd name="T49" fmla="*/ 58 h 171"/>
                <a:gd name="T50" fmla="*/ 215 w 221"/>
                <a:gd name="T51" fmla="*/ 67 h 171"/>
                <a:gd name="T52" fmla="*/ 211 w 221"/>
                <a:gd name="T53" fmla="*/ 73 h 171"/>
                <a:gd name="T54" fmla="*/ 213 w 221"/>
                <a:gd name="T55" fmla="*/ 85 h 171"/>
                <a:gd name="T56" fmla="*/ 209 w 221"/>
                <a:gd name="T57" fmla="*/ 92 h 171"/>
                <a:gd name="T58" fmla="*/ 205 w 221"/>
                <a:gd name="T59" fmla="*/ 103 h 171"/>
                <a:gd name="T60" fmla="*/ 209 w 221"/>
                <a:gd name="T61" fmla="*/ 111 h 171"/>
                <a:gd name="T62" fmla="*/ 203 w 221"/>
                <a:gd name="T63" fmla="*/ 117 h 171"/>
                <a:gd name="T64" fmla="*/ 200 w 221"/>
                <a:gd name="T65" fmla="*/ 122 h 171"/>
                <a:gd name="T66" fmla="*/ 200 w 221"/>
                <a:gd name="T67" fmla="*/ 135 h 171"/>
                <a:gd name="T68" fmla="*/ 200 w 221"/>
                <a:gd name="T69" fmla="*/ 146 h 171"/>
                <a:gd name="T70" fmla="*/ 155 w 221"/>
                <a:gd name="T71" fmla="*/ 164 h 171"/>
                <a:gd name="T72" fmla="*/ 155 w 221"/>
                <a:gd name="T73" fmla="*/ 188 h 171"/>
                <a:gd name="T74" fmla="*/ 146 w 221"/>
                <a:gd name="T75" fmla="*/ 188 h 171"/>
                <a:gd name="T76" fmla="*/ 138 w 221"/>
                <a:gd name="T77" fmla="*/ 183 h 171"/>
                <a:gd name="T78" fmla="*/ 128 w 221"/>
                <a:gd name="T79" fmla="*/ 188 h 171"/>
                <a:gd name="T80" fmla="*/ 122 w 221"/>
                <a:gd name="T81" fmla="*/ 195 h 171"/>
                <a:gd name="T82" fmla="*/ 122 w 221"/>
                <a:gd name="T83" fmla="*/ 202 h 171"/>
                <a:gd name="T84" fmla="*/ 117 w 221"/>
                <a:gd name="T85" fmla="*/ 211 h 171"/>
                <a:gd name="T86" fmla="*/ 106 w 221"/>
                <a:gd name="T87" fmla="*/ 223 h 171"/>
                <a:gd name="T88" fmla="*/ 93 w 221"/>
                <a:gd name="T89" fmla="*/ 237 h 171"/>
                <a:gd name="T90" fmla="*/ 75 w 221"/>
                <a:gd name="T91" fmla="*/ 228 h 171"/>
                <a:gd name="T92" fmla="*/ 56 w 221"/>
                <a:gd name="T93" fmla="*/ 222 h 171"/>
                <a:gd name="T94" fmla="*/ 29 w 221"/>
                <a:gd name="T95" fmla="*/ 228 h 171"/>
                <a:gd name="T96" fmla="*/ 0 w 221"/>
                <a:gd name="T97" fmla="*/ 183 h 171"/>
                <a:gd name="T98" fmla="*/ 10 w 221"/>
                <a:gd name="T99" fmla="*/ 96 h 171"/>
                <a:gd name="T100" fmla="*/ 52 w 221"/>
                <a:gd name="T101" fmla="*/ 52 h 171"/>
                <a:gd name="T102" fmla="*/ 58 w 221"/>
                <a:gd name="T103" fmla="*/ 52 h 171"/>
                <a:gd name="T104" fmla="*/ 62 w 221"/>
                <a:gd name="T105" fmla="*/ 64 h 171"/>
                <a:gd name="T106" fmla="*/ 64 w 221"/>
                <a:gd name="T107" fmla="*/ 73 h 171"/>
                <a:gd name="T108" fmla="*/ 68 w 221"/>
                <a:gd name="T109" fmla="*/ 67 h 171"/>
                <a:gd name="T110" fmla="*/ 79 w 221"/>
                <a:gd name="T111" fmla="*/ 67 h 171"/>
                <a:gd name="T112" fmla="*/ 81 w 221"/>
                <a:gd name="T113" fmla="*/ 79 h 171"/>
                <a:gd name="T114" fmla="*/ 91 w 221"/>
                <a:gd name="T115" fmla="*/ 83 h 171"/>
                <a:gd name="T116" fmla="*/ 102 w 221"/>
                <a:gd name="T117" fmla="*/ 85 h 171"/>
                <a:gd name="T118" fmla="*/ 108 w 221"/>
                <a:gd name="T119" fmla="*/ 76 h 17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21"/>
                <a:gd name="T181" fmla="*/ 0 h 171"/>
                <a:gd name="T182" fmla="*/ 221 w 221"/>
                <a:gd name="T183" fmla="*/ 171 h 17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21" h="171">
                  <a:moveTo>
                    <a:pt x="108" y="55"/>
                  </a:moveTo>
                  <a:lnTo>
                    <a:pt x="112" y="59"/>
                  </a:lnTo>
                  <a:lnTo>
                    <a:pt x="112" y="69"/>
                  </a:lnTo>
                  <a:lnTo>
                    <a:pt x="124" y="71"/>
                  </a:lnTo>
                  <a:lnTo>
                    <a:pt x="129" y="78"/>
                  </a:lnTo>
                  <a:lnTo>
                    <a:pt x="133" y="82"/>
                  </a:lnTo>
                  <a:lnTo>
                    <a:pt x="139" y="90"/>
                  </a:lnTo>
                  <a:lnTo>
                    <a:pt x="145" y="90"/>
                  </a:lnTo>
                  <a:lnTo>
                    <a:pt x="151" y="92"/>
                  </a:lnTo>
                  <a:lnTo>
                    <a:pt x="152" y="73"/>
                  </a:lnTo>
                  <a:lnTo>
                    <a:pt x="139" y="71"/>
                  </a:lnTo>
                  <a:lnTo>
                    <a:pt x="131" y="61"/>
                  </a:lnTo>
                  <a:lnTo>
                    <a:pt x="131" y="48"/>
                  </a:lnTo>
                  <a:lnTo>
                    <a:pt x="135" y="48"/>
                  </a:lnTo>
                  <a:lnTo>
                    <a:pt x="137" y="40"/>
                  </a:lnTo>
                  <a:lnTo>
                    <a:pt x="137" y="29"/>
                  </a:lnTo>
                  <a:lnTo>
                    <a:pt x="135" y="25"/>
                  </a:lnTo>
                  <a:lnTo>
                    <a:pt x="141" y="15"/>
                  </a:lnTo>
                  <a:lnTo>
                    <a:pt x="141" y="4"/>
                  </a:lnTo>
                  <a:lnTo>
                    <a:pt x="170" y="2"/>
                  </a:lnTo>
                  <a:lnTo>
                    <a:pt x="174" y="0"/>
                  </a:lnTo>
                  <a:lnTo>
                    <a:pt x="179" y="6"/>
                  </a:lnTo>
                  <a:lnTo>
                    <a:pt x="195" y="19"/>
                  </a:lnTo>
                  <a:lnTo>
                    <a:pt x="214" y="31"/>
                  </a:lnTo>
                  <a:lnTo>
                    <a:pt x="220" y="42"/>
                  </a:lnTo>
                  <a:lnTo>
                    <a:pt x="218" y="48"/>
                  </a:lnTo>
                  <a:lnTo>
                    <a:pt x="214" y="52"/>
                  </a:lnTo>
                  <a:lnTo>
                    <a:pt x="216" y="61"/>
                  </a:lnTo>
                  <a:lnTo>
                    <a:pt x="212" y="65"/>
                  </a:lnTo>
                  <a:lnTo>
                    <a:pt x="208" y="73"/>
                  </a:lnTo>
                  <a:lnTo>
                    <a:pt x="212" y="80"/>
                  </a:lnTo>
                  <a:lnTo>
                    <a:pt x="206" y="84"/>
                  </a:lnTo>
                  <a:lnTo>
                    <a:pt x="203" y="88"/>
                  </a:lnTo>
                  <a:lnTo>
                    <a:pt x="203" y="97"/>
                  </a:lnTo>
                  <a:lnTo>
                    <a:pt x="203" y="105"/>
                  </a:lnTo>
                  <a:lnTo>
                    <a:pt x="158" y="118"/>
                  </a:lnTo>
                  <a:lnTo>
                    <a:pt x="158" y="134"/>
                  </a:lnTo>
                  <a:lnTo>
                    <a:pt x="149" y="134"/>
                  </a:lnTo>
                  <a:lnTo>
                    <a:pt x="141" y="132"/>
                  </a:lnTo>
                  <a:lnTo>
                    <a:pt x="131" y="134"/>
                  </a:lnTo>
                  <a:lnTo>
                    <a:pt x="125" y="141"/>
                  </a:lnTo>
                  <a:lnTo>
                    <a:pt x="125" y="145"/>
                  </a:lnTo>
                  <a:lnTo>
                    <a:pt x="120" y="151"/>
                  </a:lnTo>
                  <a:lnTo>
                    <a:pt x="106" y="160"/>
                  </a:lnTo>
                  <a:lnTo>
                    <a:pt x="93" y="170"/>
                  </a:lnTo>
                  <a:lnTo>
                    <a:pt x="75" y="164"/>
                  </a:lnTo>
                  <a:lnTo>
                    <a:pt x="56" y="159"/>
                  </a:lnTo>
                  <a:lnTo>
                    <a:pt x="29" y="164"/>
                  </a:lnTo>
                  <a:lnTo>
                    <a:pt x="0" y="132"/>
                  </a:lnTo>
                  <a:lnTo>
                    <a:pt x="10" y="69"/>
                  </a:lnTo>
                  <a:lnTo>
                    <a:pt x="52" y="38"/>
                  </a:lnTo>
                  <a:lnTo>
                    <a:pt x="58" y="38"/>
                  </a:lnTo>
                  <a:lnTo>
                    <a:pt x="62" y="46"/>
                  </a:lnTo>
                  <a:lnTo>
                    <a:pt x="64" y="52"/>
                  </a:lnTo>
                  <a:lnTo>
                    <a:pt x="68" y="48"/>
                  </a:lnTo>
                  <a:lnTo>
                    <a:pt x="79" y="48"/>
                  </a:lnTo>
                  <a:lnTo>
                    <a:pt x="81" y="57"/>
                  </a:lnTo>
                  <a:lnTo>
                    <a:pt x="91" y="59"/>
                  </a:lnTo>
                  <a:lnTo>
                    <a:pt x="102" y="61"/>
                  </a:lnTo>
                  <a:lnTo>
                    <a:pt x="108" y="55"/>
                  </a:lnTo>
                </a:path>
              </a:pathLst>
            </a:custGeom>
            <a:solidFill>
              <a:schemeClr val="hlink"/>
            </a:solidFill>
            <a:ln w="12700" cap="rnd">
              <a:solidFill>
                <a:schemeClr val="bg1"/>
              </a:solidFill>
              <a:round/>
              <a:headEnd/>
              <a:tailEnd/>
            </a:ln>
          </p:spPr>
          <p:txBody>
            <a:bodyPr/>
            <a:lstStyle/>
            <a:p>
              <a:endParaRPr lang="en-US"/>
            </a:p>
          </p:txBody>
        </p:sp>
        <p:sp>
          <p:nvSpPr>
            <p:cNvPr id="13461" name="Freeform 635"/>
            <p:cNvSpPr>
              <a:spLocks/>
            </p:cNvSpPr>
            <p:nvPr/>
          </p:nvSpPr>
          <p:spPr bwMode="ltGray">
            <a:xfrm>
              <a:off x="2696" y="3190"/>
              <a:ext cx="228" cy="200"/>
            </a:xfrm>
            <a:custGeom>
              <a:avLst/>
              <a:gdLst>
                <a:gd name="T0" fmla="*/ 112 w 229"/>
                <a:gd name="T1" fmla="*/ 82 h 179"/>
                <a:gd name="T2" fmla="*/ 114 w 229"/>
                <a:gd name="T3" fmla="*/ 86 h 179"/>
                <a:gd name="T4" fmla="*/ 114 w 229"/>
                <a:gd name="T5" fmla="*/ 99 h 179"/>
                <a:gd name="T6" fmla="*/ 125 w 229"/>
                <a:gd name="T7" fmla="*/ 104 h 179"/>
                <a:gd name="T8" fmla="*/ 131 w 229"/>
                <a:gd name="T9" fmla="*/ 115 h 179"/>
                <a:gd name="T10" fmla="*/ 135 w 229"/>
                <a:gd name="T11" fmla="*/ 120 h 179"/>
                <a:gd name="T12" fmla="*/ 141 w 229"/>
                <a:gd name="T13" fmla="*/ 131 h 179"/>
                <a:gd name="T14" fmla="*/ 147 w 229"/>
                <a:gd name="T15" fmla="*/ 131 h 179"/>
                <a:gd name="T16" fmla="*/ 153 w 229"/>
                <a:gd name="T17" fmla="*/ 134 h 179"/>
                <a:gd name="T18" fmla="*/ 155 w 229"/>
                <a:gd name="T19" fmla="*/ 106 h 179"/>
                <a:gd name="T20" fmla="*/ 141 w 229"/>
                <a:gd name="T21" fmla="*/ 104 h 179"/>
                <a:gd name="T22" fmla="*/ 133 w 229"/>
                <a:gd name="T23" fmla="*/ 89 h 179"/>
                <a:gd name="T24" fmla="*/ 133 w 229"/>
                <a:gd name="T25" fmla="*/ 70 h 179"/>
                <a:gd name="T26" fmla="*/ 137 w 229"/>
                <a:gd name="T27" fmla="*/ 70 h 179"/>
                <a:gd name="T28" fmla="*/ 139 w 229"/>
                <a:gd name="T29" fmla="*/ 59 h 179"/>
                <a:gd name="T30" fmla="*/ 139 w 229"/>
                <a:gd name="T31" fmla="*/ 42 h 179"/>
                <a:gd name="T32" fmla="*/ 137 w 229"/>
                <a:gd name="T33" fmla="*/ 36 h 179"/>
                <a:gd name="T34" fmla="*/ 143 w 229"/>
                <a:gd name="T35" fmla="*/ 22 h 179"/>
                <a:gd name="T36" fmla="*/ 143 w 229"/>
                <a:gd name="T37" fmla="*/ 4 h 179"/>
                <a:gd name="T38" fmla="*/ 173 w 229"/>
                <a:gd name="T39" fmla="*/ 2 h 179"/>
                <a:gd name="T40" fmla="*/ 177 w 229"/>
                <a:gd name="T41" fmla="*/ 0 h 179"/>
                <a:gd name="T42" fmla="*/ 183 w 229"/>
                <a:gd name="T43" fmla="*/ 9 h 179"/>
                <a:gd name="T44" fmla="*/ 199 w 229"/>
                <a:gd name="T45" fmla="*/ 28 h 179"/>
                <a:gd name="T46" fmla="*/ 219 w 229"/>
                <a:gd name="T47" fmla="*/ 45 h 179"/>
                <a:gd name="T48" fmla="*/ 225 w 229"/>
                <a:gd name="T49" fmla="*/ 61 h 179"/>
                <a:gd name="T50" fmla="*/ 223 w 229"/>
                <a:gd name="T51" fmla="*/ 70 h 179"/>
                <a:gd name="T52" fmla="*/ 219 w 229"/>
                <a:gd name="T53" fmla="*/ 75 h 179"/>
                <a:gd name="T54" fmla="*/ 221 w 229"/>
                <a:gd name="T55" fmla="*/ 89 h 179"/>
                <a:gd name="T56" fmla="*/ 217 w 229"/>
                <a:gd name="T57" fmla="*/ 95 h 179"/>
                <a:gd name="T58" fmla="*/ 213 w 229"/>
                <a:gd name="T59" fmla="*/ 106 h 179"/>
                <a:gd name="T60" fmla="*/ 217 w 229"/>
                <a:gd name="T61" fmla="*/ 117 h 179"/>
                <a:gd name="T62" fmla="*/ 211 w 229"/>
                <a:gd name="T63" fmla="*/ 122 h 179"/>
                <a:gd name="T64" fmla="*/ 207 w 229"/>
                <a:gd name="T65" fmla="*/ 128 h 179"/>
                <a:gd name="T66" fmla="*/ 207 w 229"/>
                <a:gd name="T67" fmla="*/ 142 h 179"/>
                <a:gd name="T68" fmla="*/ 207 w 229"/>
                <a:gd name="T69" fmla="*/ 153 h 179"/>
                <a:gd name="T70" fmla="*/ 161 w 229"/>
                <a:gd name="T71" fmla="*/ 173 h 179"/>
                <a:gd name="T72" fmla="*/ 161 w 229"/>
                <a:gd name="T73" fmla="*/ 194 h 179"/>
                <a:gd name="T74" fmla="*/ 151 w 229"/>
                <a:gd name="T75" fmla="*/ 194 h 179"/>
                <a:gd name="T76" fmla="*/ 143 w 229"/>
                <a:gd name="T77" fmla="*/ 192 h 179"/>
                <a:gd name="T78" fmla="*/ 133 w 229"/>
                <a:gd name="T79" fmla="*/ 194 h 179"/>
                <a:gd name="T80" fmla="*/ 127 w 229"/>
                <a:gd name="T81" fmla="*/ 206 h 179"/>
                <a:gd name="T82" fmla="*/ 127 w 229"/>
                <a:gd name="T83" fmla="*/ 212 h 179"/>
                <a:gd name="T84" fmla="*/ 121 w 229"/>
                <a:gd name="T85" fmla="*/ 221 h 179"/>
                <a:gd name="T86" fmla="*/ 110 w 229"/>
                <a:gd name="T87" fmla="*/ 235 h 179"/>
                <a:gd name="T88" fmla="*/ 96 w 229"/>
                <a:gd name="T89" fmla="*/ 248 h 179"/>
                <a:gd name="T90" fmla="*/ 78 w 229"/>
                <a:gd name="T91" fmla="*/ 240 h 179"/>
                <a:gd name="T92" fmla="*/ 58 w 229"/>
                <a:gd name="T93" fmla="*/ 231 h 179"/>
                <a:gd name="T94" fmla="*/ 30 w 229"/>
                <a:gd name="T95" fmla="*/ 240 h 179"/>
                <a:gd name="T96" fmla="*/ 0 w 229"/>
                <a:gd name="T97" fmla="*/ 192 h 179"/>
                <a:gd name="T98" fmla="*/ 10 w 229"/>
                <a:gd name="T99" fmla="*/ 99 h 179"/>
                <a:gd name="T100" fmla="*/ 54 w 229"/>
                <a:gd name="T101" fmla="*/ 56 h 179"/>
                <a:gd name="T102" fmla="*/ 60 w 229"/>
                <a:gd name="T103" fmla="*/ 56 h 179"/>
                <a:gd name="T104" fmla="*/ 64 w 229"/>
                <a:gd name="T105" fmla="*/ 67 h 179"/>
                <a:gd name="T106" fmla="*/ 66 w 229"/>
                <a:gd name="T107" fmla="*/ 75 h 179"/>
                <a:gd name="T108" fmla="*/ 70 w 229"/>
                <a:gd name="T109" fmla="*/ 70 h 179"/>
                <a:gd name="T110" fmla="*/ 82 w 229"/>
                <a:gd name="T111" fmla="*/ 70 h 179"/>
                <a:gd name="T112" fmla="*/ 84 w 229"/>
                <a:gd name="T113" fmla="*/ 84 h 179"/>
                <a:gd name="T114" fmla="*/ 94 w 229"/>
                <a:gd name="T115" fmla="*/ 86 h 179"/>
                <a:gd name="T116" fmla="*/ 106 w 229"/>
                <a:gd name="T117" fmla="*/ 89 h 179"/>
                <a:gd name="T118" fmla="*/ 112 w 229"/>
                <a:gd name="T119" fmla="*/ 82 h 1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29"/>
                <a:gd name="T181" fmla="*/ 0 h 179"/>
                <a:gd name="T182" fmla="*/ 229 w 229"/>
                <a:gd name="T183" fmla="*/ 179 h 17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29" h="179">
                  <a:moveTo>
                    <a:pt x="112" y="58"/>
                  </a:moveTo>
                  <a:lnTo>
                    <a:pt x="116" y="62"/>
                  </a:lnTo>
                  <a:lnTo>
                    <a:pt x="116" y="72"/>
                  </a:lnTo>
                  <a:lnTo>
                    <a:pt x="128" y="74"/>
                  </a:lnTo>
                  <a:lnTo>
                    <a:pt x="134" y="82"/>
                  </a:lnTo>
                  <a:lnTo>
                    <a:pt x="138" y="86"/>
                  </a:lnTo>
                  <a:lnTo>
                    <a:pt x="144" y="94"/>
                  </a:lnTo>
                  <a:lnTo>
                    <a:pt x="150" y="94"/>
                  </a:lnTo>
                  <a:lnTo>
                    <a:pt x="156" y="96"/>
                  </a:lnTo>
                  <a:lnTo>
                    <a:pt x="158" y="76"/>
                  </a:lnTo>
                  <a:lnTo>
                    <a:pt x="144" y="74"/>
                  </a:lnTo>
                  <a:lnTo>
                    <a:pt x="136" y="64"/>
                  </a:lnTo>
                  <a:lnTo>
                    <a:pt x="136" y="50"/>
                  </a:lnTo>
                  <a:lnTo>
                    <a:pt x="140" y="50"/>
                  </a:lnTo>
                  <a:lnTo>
                    <a:pt x="142" y="42"/>
                  </a:lnTo>
                  <a:lnTo>
                    <a:pt x="142" y="30"/>
                  </a:lnTo>
                  <a:lnTo>
                    <a:pt x="140" y="26"/>
                  </a:lnTo>
                  <a:lnTo>
                    <a:pt x="146" y="16"/>
                  </a:lnTo>
                  <a:lnTo>
                    <a:pt x="146" y="4"/>
                  </a:lnTo>
                  <a:lnTo>
                    <a:pt x="176" y="2"/>
                  </a:lnTo>
                  <a:lnTo>
                    <a:pt x="180" y="0"/>
                  </a:lnTo>
                  <a:lnTo>
                    <a:pt x="186" y="6"/>
                  </a:lnTo>
                  <a:lnTo>
                    <a:pt x="202" y="20"/>
                  </a:lnTo>
                  <a:lnTo>
                    <a:pt x="222" y="32"/>
                  </a:lnTo>
                  <a:lnTo>
                    <a:pt x="228" y="44"/>
                  </a:lnTo>
                  <a:lnTo>
                    <a:pt x="226" y="50"/>
                  </a:lnTo>
                  <a:lnTo>
                    <a:pt x="222" y="54"/>
                  </a:lnTo>
                  <a:lnTo>
                    <a:pt x="224" y="64"/>
                  </a:lnTo>
                  <a:lnTo>
                    <a:pt x="220" y="68"/>
                  </a:lnTo>
                  <a:lnTo>
                    <a:pt x="216" y="76"/>
                  </a:lnTo>
                  <a:lnTo>
                    <a:pt x="220" y="84"/>
                  </a:lnTo>
                  <a:lnTo>
                    <a:pt x="214" y="88"/>
                  </a:lnTo>
                  <a:lnTo>
                    <a:pt x="210" y="92"/>
                  </a:lnTo>
                  <a:lnTo>
                    <a:pt x="210" y="102"/>
                  </a:lnTo>
                  <a:lnTo>
                    <a:pt x="210" y="110"/>
                  </a:lnTo>
                  <a:lnTo>
                    <a:pt x="164" y="124"/>
                  </a:lnTo>
                  <a:lnTo>
                    <a:pt x="164" y="140"/>
                  </a:lnTo>
                  <a:lnTo>
                    <a:pt x="154" y="140"/>
                  </a:lnTo>
                  <a:lnTo>
                    <a:pt x="146" y="138"/>
                  </a:lnTo>
                  <a:lnTo>
                    <a:pt x="136" y="140"/>
                  </a:lnTo>
                  <a:lnTo>
                    <a:pt x="130" y="148"/>
                  </a:lnTo>
                  <a:lnTo>
                    <a:pt x="130" y="152"/>
                  </a:lnTo>
                  <a:lnTo>
                    <a:pt x="124" y="158"/>
                  </a:lnTo>
                  <a:lnTo>
                    <a:pt x="110" y="168"/>
                  </a:lnTo>
                  <a:lnTo>
                    <a:pt x="96" y="178"/>
                  </a:lnTo>
                  <a:lnTo>
                    <a:pt x="78" y="172"/>
                  </a:lnTo>
                  <a:lnTo>
                    <a:pt x="58" y="166"/>
                  </a:lnTo>
                  <a:lnTo>
                    <a:pt x="30" y="172"/>
                  </a:lnTo>
                  <a:lnTo>
                    <a:pt x="0" y="138"/>
                  </a:lnTo>
                  <a:lnTo>
                    <a:pt x="10" y="72"/>
                  </a:lnTo>
                  <a:lnTo>
                    <a:pt x="54" y="40"/>
                  </a:lnTo>
                  <a:lnTo>
                    <a:pt x="60" y="40"/>
                  </a:lnTo>
                  <a:lnTo>
                    <a:pt x="64" y="48"/>
                  </a:lnTo>
                  <a:lnTo>
                    <a:pt x="66" y="54"/>
                  </a:lnTo>
                  <a:lnTo>
                    <a:pt x="70" y="50"/>
                  </a:lnTo>
                  <a:lnTo>
                    <a:pt x="82" y="50"/>
                  </a:lnTo>
                  <a:lnTo>
                    <a:pt x="84" y="60"/>
                  </a:lnTo>
                  <a:lnTo>
                    <a:pt x="94" y="62"/>
                  </a:lnTo>
                  <a:lnTo>
                    <a:pt x="106" y="64"/>
                  </a:lnTo>
                  <a:lnTo>
                    <a:pt x="112" y="58"/>
                  </a:lnTo>
                </a:path>
              </a:pathLst>
            </a:custGeom>
            <a:solidFill>
              <a:schemeClr val="hlink"/>
            </a:solidFill>
            <a:ln w="12700" cap="rnd">
              <a:solidFill>
                <a:schemeClr val="bg1"/>
              </a:solidFill>
              <a:round/>
              <a:headEnd/>
              <a:tailEnd/>
            </a:ln>
          </p:spPr>
          <p:txBody>
            <a:bodyPr/>
            <a:lstStyle/>
            <a:p>
              <a:endParaRPr lang="en-US"/>
            </a:p>
          </p:txBody>
        </p:sp>
        <p:sp>
          <p:nvSpPr>
            <p:cNvPr id="13462" name="Freeform 636"/>
            <p:cNvSpPr>
              <a:spLocks/>
            </p:cNvSpPr>
            <p:nvPr/>
          </p:nvSpPr>
          <p:spPr bwMode="ltGray">
            <a:xfrm>
              <a:off x="2526" y="3345"/>
              <a:ext cx="228" cy="245"/>
            </a:xfrm>
            <a:custGeom>
              <a:avLst/>
              <a:gdLst>
                <a:gd name="T0" fmla="*/ 10 w 229"/>
                <a:gd name="T1" fmla="*/ 0 h 219"/>
                <a:gd name="T2" fmla="*/ 163 w 229"/>
                <a:gd name="T3" fmla="*/ 13 h 219"/>
                <a:gd name="T4" fmla="*/ 196 w 229"/>
                <a:gd name="T5" fmla="*/ 40 h 219"/>
                <a:gd name="T6" fmla="*/ 211 w 229"/>
                <a:gd name="T7" fmla="*/ 32 h 219"/>
                <a:gd name="T8" fmla="*/ 225 w 229"/>
                <a:gd name="T9" fmla="*/ 38 h 219"/>
                <a:gd name="T10" fmla="*/ 215 w 229"/>
                <a:gd name="T11" fmla="*/ 49 h 219"/>
                <a:gd name="T12" fmla="*/ 206 w 229"/>
                <a:gd name="T13" fmla="*/ 55 h 219"/>
                <a:gd name="T14" fmla="*/ 155 w 229"/>
                <a:gd name="T15" fmla="*/ 51 h 219"/>
                <a:gd name="T16" fmla="*/ 152 w 229"/>
                <a:gd name="T17" fmla="*/ 143 h 219"/>
                <a:gd name="T18" fmla="*/ 144 w 229"/>
                <a:gd name="T19" fmla="*/ 145 h 219"/>
                <a:gd name="T20" fmla="*/ 136 w 229"/>
                <a:gd name="T21" fmla="*/ 143 h 219"/>
                <a:gd name="T22" fmla="*/ 130 w 229"/>
                <a:gd name="T23" fmla="*/ 294 h 219"/>
                <a:gd name="T24" fmla="*/ 117 w 229"/>
                <a:gd name="T25" fmla="*/ 305 h 219"/>
                <a:gd name="T26" fmla="*/ 114 w 229"/>
                <a:gd name="T27" fmla="*/ 305 h 219"/>
                <a:gd name="T28" fmla="*/ 108 w 229"/>
                <a:gd name="T29" fmla="*/ 303 h 219"/>
                <a:gd name="T30" fmla="*/ 97 w 229"/>
                <a:gd name="T31" fmla="*/ 305 h 219"/>
                <a:gd name="T32" fmla="*/ 93 w 229"/>
                <a:gd name="T33" fmla="*/ 303 h 219"/>
                <a:gd name="T34" fmla="*/ 89 w 229"/>
                <a:gd name="T35" fmla="*/ 299 h 219"/>
                <a:gd name="T36" fmla="*/ 87 w 229"/>
                <a:gd name="T37" fmla="*/ 292 h 219"/>
                <a:gd name="T38" fmla="*/ 87 w 229"/>
                <a:gd name="T39" fmla="*/ 285 h 219"/>
                <a:gd name="T40" fmla="*/ 81 w 229"/>
                <a:gd name="T41" fmla="*/ 285 h 219"/>
                <a:gd name="T42" fmla="*/ 81 w 229"/>
                <a:gd name="T43" fmla="*/ 294 h 219"/>
                <a:gd name="T44" fmla="*/ 75 w 229"/>
                <a:gd name="T45" fmla="*/ 294 h 219"/>
                <a:gd name="T46" fmla="*/ 70 w 229"/>
                <a:gd name="T47" fmla="*/ 288 h 219"/>
                <a:gd name="T48" fmla="*/ 58 w 229"/>
                <a:gd name="T49" fmla="*/ 271 h 219"/>
                <a:gd name="T50" fmla="*/ 54 w 229"/>
                <a:gd name="T51" fmla="*/ 253 h 219"/>
                <a:gd name="T52" fmla="*/ 54 w 229"/>
                <a:gd name="T53" fmla="*/ 251 h 219"/>
                <a:gd name="T54" fmla="*/ 58 w 229"/>
                <a:gd name="T55" fmla="*/ 246 h 219"/>
                <a:gd name="T56" fmla="*/ 50 w 229"/>
                <a:gd name="T57" fmla="*/ 241 h 219"/>
                <a:gd name="T58" fmla="*/ 52 w 229"/>
                <a:gd name="T59" fmla="*/ 233 h 219"/>
                <a:gd name="T60" fmla="*/ 50 w 229"/>
                <a:gd name="T61" fmla="*/ 213 h 219"/>
                <a:gd name="T62" fmla="*/ 44 w 229"/>
                <a:gd name="T63" fmla="*/ 183 h 219"/>
                <a:gd name="T64" fmla="*/ 46 w 229"/>
                <a:gd name="T65" fmla="*/ 172 h 219"/>
                <a:gd name="T66" fmla="*/ 43 w 229"/>
                <a:gd name="T67" fmla="*/ 166 h 219"/>
                <a:gd name="T68" fmla="*/ 41 w 229"/>
                <a:gd name="T69" fmla="*/ 154 h 219"/>
                <a:gd name="T70" fmla="*/ 44 w 229"/>
                <a:gd name="T71" fmla="*/ 145 h 219"/>
                <a:gd name="T72" fmla="*/ 41 w 229"/>
                <a:gd name="T73" fmla="*/ 140 h 219"/>
                <a:gd name="T74" fmla="*/ 27 w 229"/>
                <a:gd name="T75" fmla="*/ 107 h 219"/>
                <a:gd name="T76" fmla="*/ 23 w 229"/>
                <a:gd name="T77" fmla="*/ 86 h 219"/>
                <a:gd name="T78" fmla="*/ 17 w 229"/>
                <a:gd name="T79" fmla="*/ 64 h 219"/>
                <a:gd name="T80" fmla="*/ 0 w 229"/>
                <a:gd name="T81" fmla="*/ 38 h 219"/>
                <a:gd name="T82" fmla="*/ 0 w 229"/>
                <a:gd name="T83" fmla="*/ 26 h 219"/>
                <a:gd name="T84" fmla="*/ 0 w 229"/>
                <a:gd name="T85" fmla="*/ 17 h 219"/>
                <a:gd name="T86" fmla="*/ 10 w 229"/>
                <a:gd name="T87" fmla="*/ 0 h 21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29"/>
                <a:gd name="T133" fmla="*/ 0 h 219"/>
                <a:gd name="T134" fmla="*/ 229 w 229"/>
                <a:gd name="T135" fmla="*/ 219 h 21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29" h="219">
                  <a:moveTo>
                    <a:pt x="10" y="0"/>
                  </a:moveTo>
                  <a:lnTo>
                    <a:pt x="166" y="10"/>
                  </a:lnTo>
                  <a:lnTo>
                    <a:pt x="199" y="29"/>
                  </a:lnTo>
                  <a:lnTo>
                    <a:pt x="214" y="23"/>
                  </a:lnTo>
                  <a:lnTo>
                    <a:pt x="228" y="27"/>
                  </a:lnTo>
                  <a:lnTo>
                    <a:pt x="218" y="35"/>
                  </a:lnTo>
                  <a:lnTo>
                    <a:pt x="209" y="39"/>
                  </a:lnTo>
                  <a:lnTo>
                    <a:pt x="158" y="37"/>
                  </a:lnTo>
                  <a:lnTo>
                    <a:pt x="155" y="102"/>
                  </a:lnTo>
                  <a:lnTo>
                    <a:pt x="147" y="104"/>
                  </a:lnTo>
                  <a:lnTo>
                    <a:pt x="139" y="102"/>
                  </a:lnTo>
                  <a:lnTo>
                    <a:pt x="133" y="210"/>
                  </a:lnTo>
                  <a:lnTo>
                    <a:pt x="120" y="218"/>
                  </a:lnTo>
                  <a:lnTo>
                    <a:pt x="114" y="218"/>
                  </a:lnTo>
                  <a:lnTo>
                    <a:pt x="108" y="216"/>
                  </a:lnTo>
                  <a:lnTo>
                    <a:pt x="97" y="218"/>
                  </a:lnTo>
                  <a:lnTo>
                    <a:pt x="93" y="216"/>
                  </a:lnTo>
                  <a:lnTo>
                    <a:pt x="89" y="214"/>
                  </a:lnTo>
                  <a:lnTo>
                    <a:pt x="87" y="208"/>
                  </a:lnTo>
                  <a:lnTo>
                    <a:pt x="87" y="204"/>
                  </a:lnTo>
                  <a:lnTo>
                    <a:pt x="81" y="204"/>
                  </a:lnTo>
                  <a:lnTo>
                    <a:pt x="81" y="210"/>
                  </a:lnTo>
                  <a:lnTo>
                    <a:pt x="75" y="210"/>
                  </a:lnTo>
                  <a:lnTo>
                    <a:pt x="70" y="206"/>
                  </a:lnTo>
                  <a:lnTo>
                    <a:pt x="58" y="193"/>
                  </a:lnTo>
                  <a:lnTo>
                    <a:pt x="54" y="181"/>
                  </a:lnTo>
                  <a:lnTo>
                    <a:pt x="54" y="179"/>
                  </a:lnTo>
                  <a:lnTo>
                    <a:pt x="58" y="176"/>
                  </a:lnTo>
                  <a:lnTo>
                    <a:pt x="50" y="172"/>
                  </a:lnTo>
                  <a:lnTo>
                    <a:pt x="52" y="166"/>
                  </a:lnTo>
                  <a:lnTo>
                    <a:pt x="50" y="152"/>
                  </a:lnTo>
                  <a:lnTo>
                    <a:pt x="44" y="131"/>
                  </a:lnTo>
                  <a:lnTo>
                    <a:pt x="46" y="123"/>
                  </a:lnTo>
                  <a:lnTo>
                    <a:pt x="43" y="118"/>
                  </a:lnTo>
                  <a:lnTo>
                    <a:pt x="41" y="110"/>
                  </a:lnTo>
                  <a:lnTo>
                    <a:pt x="44" y="104"/>
                  </a:lnTo>
                  <a:lnTo>
                    <a:pt x="41" y="100"/>
                  </a:lnTo>
                  <a:lnTo>
                    <a:pt x="27" y="77"/>
                  </a:lnTo>
                  <a:lnTo>
                    <a:pt x="23" y="62"/>
                  </a:lnTo>
                  <a:lnTo>
                    <a:pt x="17" y="46"/>
                  </a:lnTo>
                  <a:lnTo>
                    <a:pt x="0" y="27"/>
                  </a:lnTo>
                  <a:lnTo>
                    <a:pt x="0" y="19"/>
                  </a:lnTo>
                  <a:lnTo>
                    <a:pt x="0" y="12"/>
                  </a:lnTo>
                  <a:lnTo>
                    <a:pt x="10" y="0"/>
                  </a:lnTo>
                </a:path>
              </a:pathLst>
            </a:custGeom>
            <a:solidFill>
              <a:schemeClr val="hlink"/>
            </a:solidFill>
            <a:ln w="12700" cap="rnd">
              <a:solidFill>
                <a:schemeClr val="bg1"/>
              </a:solidFill>
              <a:round/>
              <a:headEnd/>
              <a:tailEnd/>
            </a:ln>
          </p:spPr>
          <p:txBody>
            <a:bodyPr/>
            <a:lstStyle/>
            <a:p>
              <a:endParaRPr lang="en-US"/>
            </a:p>
          </p:txBody>
        </p:sp>
        <p:sp>
          <p:nvSpPr>
            <p:cNvPr id="13463" name="Freeform 637"/>
            <p:cNvSpPr>
              <a:spLocks/>
            </p:cNvSpPr>
            <p:nvPr/>
          </p:nvSpPr>
          <p:spPr bwMode="ltGray">
            <a:xfrm>
              <a:off x="2526" y="3344"/>
              <a:ext cx="234" cy="254"/>
            </a:xfrm>
            <a:custGeom>
              <a:avLst/>
              <a:gdLst>
                <a:gd name="T0" fmla="*/ 10 w 237"/>
                <a:gd name="T1" fmla="*/ 0 h 227"/>
                <a:gd name="T2" fmla="*/ 166 w 237"/>
                <a:gd name="T3" fmla="*/ 13 h 227"/>
                <a:gd name="T4" fmla="*/ 197 w 237"/>
                <a:gd name="T5" fmla="*/ 43 h 227"/>
                <a:gd name="T6" fmla="*/ 213 w 237"/>
                <a:gd name="T7" fmla="*/ 34 h 227"/>
                <a:gd name="T8" fmla="*/ 227 w 237"/>
                <a:gd name="T9" fmla="*/ 39 h 227"/>
                <a:gd name="T10" fmla="*/ 217 w 237"/>
                <a:gd name="T11" fmla="*/ 50 h 227"/>
                <a:gd name="T12" fmla="*/ 207 w 237"/>
                <a:gd name="T13" fmla="*/ 56 h 227"/>
                <a:gd name="T14" fmla="*/ 158 w 237"/>
                <a:gd name="T15" fmla="*/ 54 h 227"/>
                <a:gd name="T16" fmla="*/ 154 w 237"/>
                <a:gd name="T17" fmla="*/ 149 h 227"/>
                <a:gd name="T18" fmla="*/ 146 w 237"/>
                <a:gd name="T19" fmla="*/ 151 h 227"/>
                <a:gd name="T20" fmla="*/ 138 w 237"/>
                <a:gd name="T21" fmla="*/ 149 h 227"/>
                <a:gd name="T22" fmla="*/ 132 w 237"/>
                <a:gd name="T23" fmla="*/ 305 h 227"/>
                <a:gd name="T24" fmla="*/ 118 w 237"/>
                <a:gd name="T25" fmla="*/ 317 h 227"/>
                <a:gd name="T26" fmla="*/ 115 w 237"/>
                <a:gd name="T27" fmla="*/ 317 h 227"/>
                <a:gd name="T28" fmla="*/ 109 w 237"/>
                <a:gd name="T29" fmla="*/ 314 h 227"/>
                <a:gd name="T30" fmla="*/ 97 w 237"/>
                <a:gd name="T31" fmla="*/ 317 h 227"/>
                <a:gd name="T32" fmla="*/ 93 w 237"/>
                <a:gd name="T33" fmla="*/ 314 h 227"/>
                <a:gd name="T34" fmla="*/ 89 w 237"/>
                <a:gd name="T35" fmla="*/ 310 h 227"/>
                <a:gd name="T36" fmla="*/ 87 w 237"/>
                <a:gd name="T37" fmla="*/ 303 h 227"/>
                <a:gd name="T38" fmla="*/ 87 w 237"/>
                <a:gd name="T39" fmla="*/ 297 h 227"/>
                <a:gd name="T40" fmla="*/ 81 w 237"/>
                <a:gd name="T41" fmla="*/ 297 h 227"/>
                <a:gd name="T42" fmla="*/ 81 w 237"/>
                <a:gd name="T43" fmla="*/ 305 h 227"/>
                <a:gd name="T44" fmla="*/ 75 w 237"/>
                <a:gd name="T45" fmla="*/ 305 h 227"/>
                <a:gd name="T46" fmla="*/ 69 w 237"/>
                <a:gd name="T47" fmla="*/ 299 h 227"/>
                <a:gd name="T48" fmla="*/ 57 w 237"/>
                <a:gd name="T49" fmla="*/ 281 h 227"/>
                <a:gd name="T50" fmla="*/ 53 w 237"/>
                <a:gd name="T51" fmla="*/ 263 h 227"/>
                <a:gd name="T52" fmla="*/ 53 w 237"/>
                <a:gd name="T53" fmla="*/ 261 h 227"/>
                <a:gd name="T54" fmla="*/ 57 w 237"/>
                <a:gd name="T55" fmla="*/ 255 h 227"/>
                <a:gd name="T56" fmla="*/ 49 w 237"/>
                <a:gd name="T57" fmla="*/ 250 h 227"/>
                <a:gd name="T58" fmla="*/ 51 w 237"/>
                <a:gd name="T59" fmla="*/ 241 h 227"/>
                <a:gd name="T60" fmla="*/ 49 w 237"/>
                <a:gd name="T61" fmla="*/ 222 h 227"/>
                <a:gd name="T62" fmla="*/ 43 w 237"/>
                <a:gd name="T63" fmla="*/ 190 h 227"/>
                <a:gd name="T64" fmla="*/ 45 w 237"/>
                <a:gd name="T65" fmla="*/ 179 h 227"/>
                <a:gd name="T66" fmla="*/ 41 w 237"/>
                <a:gd name="T67" fmla="*/ 171 h 227"/>
                <a:gd name="T68" fmla="*/ 39 w 237"/>
                <a:gd name="T69" fmla="*/ 160 h 227"/>
                <a:gd name="T70" fmla="*/ 43 w 237"/>
                <a:gd name="T71" fmla="*/ 151 h 227"/>
                <a:gd name="T72" fmla="*/ 39 w 237"/>
                <a:gd name="T73" fmla="*/ 145 h 227"/>
                <a:gd name="T74" fmla="*/ 28 w 237"/>
                <a:gd name="T75" fmla="*/ 113 h 227"/>
                <a:gd name="T76" fmla="*/ 24 w 237"/>
                <a:gd name="T77" fmla="*/ 91 h 227"/>
                <a:gd name="T78" fmla="*/ 18 w 237"/>
                <a:gd name="T79" fmla="*/ 67 h 227"/>
                <a:gd name="T80" fmla="*/ 0 w 237"/>
                <a:gd name="T81" fmla="*/ 39 h 227"/>
                <a:gd name="T82" fmla="*/ 0 w 237"/>
                <a:gd name="T83" fmla="*/ 28 h 227"/>
                <a:gd name="T84" fmla="*/ 0 w 237"/>
                <a:gd name="T85" fmla="*/ 17 h 227"/>
                <a:gd name="T86" fmla="*/ 10 w 237"/>
                <a:gd name="T87" fmla="*/ 0 h 22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37"/>
                <a:gd name="T133" fmla="*/ 0 h 227"/>
                <a:gd name="T134" fmla="*/ 237 w 237"/>
                <a:gd name="T135" fmla="*/ 227 h 22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37" h="227">
                  <a:moveTo>
                    <a:pt x="10" y="0"/>
                  </a:moveTo>
                  <a:lnTo>
                    <a:pt x="172" y="10"/>
                  </a:lnTo>
                  <a:lnTo>
                    <a:pt x="206" y="30"/>
                  </a:lnTo>
                  <a:lnTo>
                    <a:pt x="222" y="24"/>
                  </a:lnTo>
                  <a:lnTo>
                    <a:pt x="236" y="28"/>
                  </a:lnTo>
                  <a:lnTo>
                    <a:pt x="226" y="36"/>
                  </a:lnTo>
                  <a:lnTo>
                    <a:pt x="216" y="40"/>
                  </a:lnTo>
                  <a:lnTo>
                    <a:pt x="164" y="38"/>
                  </a:lnTo>
                  <a:lnTo>
                    <a:pt x="160" y="106"/>
                  </a:lnTo>
                  <a:lnTo>
                    <a:pt x="152" y="108"/>
                  </a:lnTo>
                  <a:lnTo>
                    <a:pt x="144" y="106"/>
                  </a:lnTo>
                  <a:lnTo>
                    <a:pt x="138" y="218"/>
                  </a:lnTo>
                  <a:lnTo>
                    <a:pt x="124" y="226"/>
                  </a:lnTo>
                  <a:lnTo>
                    <a:pt x="118" y="226"/>
                  </a:lnTo>
                  <a:lnTo>
                    <a:pt x="112" y="224"/>
                  </a:lnTo>
                  <a:lnTo>
                    <a:pt x="100" y="226"/>
                  </a:lnTo>
                  <a:lnTo>
                    <a:pt x="96" y="224"/>
                  </a:lnTo>
                  <a:lnTo>
                    <a:pt x="92" y="222"/>
                  </a:lnTo>
                  <a:lnTo>
                    <a:pt x="90" y="216"/>
                  </a:lnTo>
                  <a:lnTo>
                    <a:pt x="90" y="212"/>
                  </a:lnTo>
                  <a:lnTo>
                    <a:pt x="84" y="212"/>
                  </a:lnTo>
                  <a:lnTo>
                    <a:pt x="84" y="218"/>
                  </a:lnTo>
                  <a:lnTo>
                    <a:pt x="78" y="218"/>
                  </a:lnTo>
                  <a:lnTo>
                    <a:pt x="72" y="214"/>
                  </a:lnTo>
                  <a:lnTo>
                    <a:pt x="60" y="200"/>
                  </a:lnTo>
                  <a:lnTo>
                    <a:pt x="56" y="188"/>
                  </a:lnTo>
                  <a:lnTo>
                    <a:pt x="56" y="186"/>
                  </a:lnTo>
                  <a:lnTo>
                    <a:pt x="60" y="182"/>
                  </a:lnTo>
                  <a:lnTo>
                    <a:pt x="52" y="178"/>
                  </a:lnTo>
                  <a:lnTo>
                    <a:pt x="54" y="172"/>
                  </a:lnTo>
                  <a:lnTo>
                    <a:pt x="52" y="158"/>
                  </a:lnTo>
                  <a:lnTo>
                    <a:pt x="46" y="136"/>
                  </a:lnTo>
                  <a:lnTo>
                    <a:pt x="48" y="128"/>
                  </a:lnTo>
                  <a:lnTo>
                    <a:pt x="44" y="122"/>
                  </a:lnTo>
                  <a:lnTo>
                    <a:pt x="42" y="114"/>
                  </a:lnTo>
                  <a:lnTo>
                    <a:pt x="46" y="108"/>
                  </a:lnTo>
                  <a:lnTo>
                    <a:pt x="42" y="104"/>
                  </a:lnTo>
                  <a:lnTo>
                    <a:pt x="28" y="80"/>
                  </a:lnTo>
                  <a:lnTo>
                    <a:pt x="24" y="64"/>
                  </a:lnTo>
                  <a:lnTo>
                    <a:pt x="18" y="48"/>
                  </a:lnTo>
                  <a:lnTo>
                    <a:pt x="0" y="28"/>
                  </a:lnTo>
                  <a:lnTo>
                    <a:pt x="0" y="20"/>
                  </a:lnTo>
                  <a:lnTo>
                    <a:pt x="0" y="12"/>
                  </a:lnTo>
                  <a:lnTo>
                    <a:pt x="10" y="0"/>
                  </a:lnTo>
                </a:path>
              </a:pathLst>
            </a:custGeom>
            <a:solidFill>
              <a:schemeClr val="hlink"/>
            </a:solidFill>
            <a:ln w="12700" cap="rnd">
              <a:solidFill>
                <a:schemeClr val="bg1"/>
              </a:solidFill>
              <a:round/>
              <a:headEnd/>
              <a:tailEnd/>
            </a:ln>
          </p:spPr>
          <p:txBody>
            <a:bodyPr/>
            <a:lstStyle/>
            <a:p>
              <a:endParaRPr lang="en-US"/>
            </a:p>
          </p:txBody>
        </p:sp>
        <p:sp>
          <p:nvSpPr>
            <p:cNvPr id="13464" name="Freeform 638"/>
            <p:cNvSpPr>
              <a:spLocks/>
            </p:cNvSpPr>
            <p:nvPr/>
          </p:nvSpPr>
          <p:spPr bwMode="ltGray">
            <a:xfrm>
              <a:off x="2520" y="2927"/>
              <a:ext cx="142" cy="178"/>
            </a:xfrm>
            <a:custGeom>
              <a:avLst/>
              <a:gdLst>
                <a:gd name="T0" fmla="*/ 135 w 143"/>
                <a:gd name="T1" fmla="*/ 4 h 159"/>
                <a:gd name="T2" fmla="*/ 139 w 143"/>
                <a:gd name="T3" fmla="*/ 27 h 159"/>
                <a:gd name="T4" fmla="*/ 122 w 143"/>
                <a:gd name="T5" fmla="*/ 72 h 159"/>
                <a:gd name="T6" fmla="*/ 122 w 143"/>
                <a:gd name="T7" fmla="*/ 88 h 159"/>
                <a:gd name="T8" fmla="*/ 126 w 143"/>
                <a:gd name="T9" fmla="*/ 92 h 159"/>
                <a:gd name="T10" fmla="*/ 116 w 143"/>
                <a:gd name="T11" fmla="*/ 104 h 159"/>
                <a:gd name="T12" fmla="*/ 116 w 143"/>
                <a:gd name="T13" fmla="*/ 124 h 159"/>
                <a:gd name="T14" fmla="*/ 107 w 143"/>
                <a:gd name="T15" fmla="*/ 125 h 159"/>
                <a:gd name="T16" fmla="*/ 103 w 143"/>
                <a:gd name="T17" fmla="*/ 130 h 159"/>
                <a:gd name="T18" fmla="*/ 99 w 143"/>
                <a:gd name="T19" fmla="*/ 144 h 159"/>
                <a:gd name="T20" fmla="*/ 92 w 143"/>
                <a:gd name="T21" fmla="*/ 154 h 159"/>
                <a:gd name="T22" fmla="*/ 90 w 143"/>
                <a:gd name="T23" fmla="*/ 177 h 159"/>
                <a:gd name="T24" fmla="*/ 86 w 143"/>
                <a:gd name="T25" fmla="*/ 185 h 159"/>
                <a:gd name="T26" fmla="*/ 80 w 143"/>
                <a:gd name="T27" fmla="*/ 196 h 159"/>
                <a:gd name="T28" fmla="*/ 71 w 143"/>
                <a:gd name="T29" fmla="*/ 207 h 159"/>
                <a:gd name="T30" fmla="*/ 68 w 143"/>
                <a:gd name="T31" fmla="*/ 210 h 159"/>
                <a:gd name="T32" fmla="*/ 66 w 143"/>
                <a:gd name="T33" fmla="*/ 216 h 159"/>
                <a:gd name="T34" fmla="*/ 57 w 143"/>
                <a:gd name="T35" fmla="*/ 222 h 159"/>
                <a:gd name="T36" fmla="*/ 59 w 143"/>
                <a:gd name="T37" fmla="*/ 200 h 159"/>
                <a:gd name="T38" fmla="*/ 49 w 143"/>
                <a:gd name="T39" fmla="*/ 203 h 159"/>
                <a:gd name="T40" fmla="*/ 47 w 143"/>
                <a:gd name="T41" fmla="*/ 210 h 159"/>
                <a:gd name="T42" fmla="*/ 32 w 143"/>
                <a:gd name="T43" fmla="*/ 210 h 159"/>
                <a:gd name="T44" fmla="*/ 27 w 143"/>
                <a:gd name="T45" fmla="*/ 203 h 159"/>
                <a:gd name="T46" fmla="*/ 23 w 143"/>
                <a:gd name="T47" fmla="*/ 208 h 159"/>
                <a:gd name="T48" fmla="*/ 17 w 143"/>
                <a:gd name="T49" fmla="*/ 208 h 159"/>
                <a:gd name="T50" fmla="*/ 9 w 143"/>
                <a:gd name="T51" fmla="*/ 198 h 159"/>
                <a:gd name="T52" fmla="*/ 4 w 143"/>
                <a:gd name="T53" fmla="*/ 191 h 159"/>
                <a:gd name="T54" fmla="*/ 0 w 143"/>
                <a:gd name="T55" fmla="*/ 185 h 159"/>
                <a:gd name="T56" fmla="*/ 11 w 143"/>
                <a:gd name="T57" fmla="*/ 154 h 159"/>
                <a:gd name="T58" fmla="*/ 49 w 143"/>
                <a:gd name="T59" fmla="*/ 27 h 159"/>
                <a:gd name="T60" fmla="*/ 107 w 143"/>
                <a:gd name="T61" fmla="*/ 0 h 159"/>
                <a:gd name="T62" fmla="*/ 135 w 143"/>
                <a:gd name="T63" fmla="*/ 4 h 15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43"/>
                <a:gd name="T97" fmla="*/ 0 h 159"/>
                <a:gd name="T98" fmla="*/ 143 w 143"/>
                <a:gd name="T99" fmla="*/ 159 h 15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43" h="159">
                  <a:moveTo>
                    <a:pt x="138" y="4"/>
                  </a:moveTo>
                  <a:lnTo>
                    <a:pt x="142" y="19"/>
                  </a:lnTo>
                  <a:lnTo>
                    <a:pt x="125" y="51"/>
                  </a:lnTo>
                  <a:lnTo>
                    <a:pt x="125" y="63"/>
                  </a:lnTo>
                  <a:lnTo>
                    <a:pt x="129" y="65"/>
                  </a:lnTo>
                  <a:lnTo>
                    <a:pt x="119" y="74"/>
                  </a:lnTo>
                  <a:lnTo>
                    <a:pt x="119" y="88"/>
                  </a:lnTo>
                  <a:lnTo>
                    <a:pt x="110" y="89"/>
                  </a:lnTo>
                  <a:lnTo>
                    <a:pt x="106" y="93"/>
                  </a:lnTo>
                  <a:lnTo>
                    <a:pt x="102" y="103"/>
                  </a:lnTo>
                  <a:lnTo>
                    <a:pt x="95" y="110"/>
                  </a:lnTo>
                  <a:lnTo>
                    <a:pt x="93" y="126"/>
                  </a:lnTo>
                  <a:lnTo>
                    <a:pt x="89" y="131"/>
                  </a:lnTo>
                  <a:lnTo>
                    <a:pt x="83" y="139"/>
                  </a:lnTo>
                  <a:lnTo>
                    <a:pt x="74" y="147"/>
                  </a:lnTo>
                  <a:lnTo>
                    <a:pt x="68" y="150"/>
                  </a:lnTo>
                  <a:lnTo>
                    <a:pt x="66" y="154"/>
                  </a:lnTo>
                  <a:lnTo>
                    <a:pt x="57" y="158"/>
                  </a:lnTo>
                  <a:lnTo>
                    <a:pt x="59" y="143"/>
                  </a:lnTo>
                  <a:lnTo>
                    <a:pt x="49" y="145"/>
                  </a:lnTo>
                  <a:lnTo>
                    <a:pt x="47" y="150"/>
                  </a:lnTo>
                  <a:lnTo>
                    <a:pt x="32" y="150"/>
                  </a:lnTo>
                  <a:lnTo>
                    <a:pt x="27" y="145"/>
                  </a:lnTo>
                  <a:lnTo>
                    <a:pt x="23" y="148"/>
                  </a:lnTo>
                  <a:lnTo>
                    <a:pt x="17" y="148"/>
                  </a:lnTo>
                  <a:lnTo>
                    <a:pt x="9" y="141"/>
                  </a:lnTo>
                  <a:lnTo>
                    <a:pt x="4" y="137"/>
                  </a:lnTo>
                  <a:lnTo>
                    <a:pt x="0" y="131"/>
                  </a:lnTo>
                  <a:lnTo>
                    <a:pt x="11" y="110"/>
                  </a:lnTo>
                  <a:lnTo>
                    <a:pt x="49" y="19"/>
                  </a:lnTo>
                  <a:lnTo>
                    <a:pt x="110" y="0"/>
                  </a:lnTo>
                  <a:lnTo>
                    <a:pt x="138" y="4"/>
                  </a:lnTo>
                </a:path>
              </a:pathLst>
            </a:custGeom>
            <a:solidFill>
              <a:schemeClr val="hlink"/>
            </a:solidFill>
            <a:ln w="12700" cap="rnd">
              <a:solidFill>
                <a:schemeClr val="bg1"/>
              </a:solidFill>
              <a:round/>
              <a:headEnd/>
              <a:tailEnd/>
            </a:ln>
          </p:spPr>
          <p:txBody>
            <a:bodyPr/>
            <a:lstStyle/>
            <a:p>
              <a:endParaRPr lang="en-US"/>
            </a:p>
          </p:txBody>
        </p:sp>
        <p:sp>
          <p:nvSpPr>
            <p:cNvPr id="13465" name="Freeform 639"/>
            <p:cNvSpPr>
              <a:spLocks/>
            </p:cNvSpPr>
            <p:nvPr/>
          </p:nvSpPr>
          <p:spPr bwMode="ltGray">
            <a:xfrm>
              <a:off x="2519" y="2926"/>
              <a:ext cx="150" cy="187"/>
            </a:xfrm>
            <a:custGeom>
              <a:avLst/>
              <a:gdLst>
                <a:gd name="T0" fmla="*/ 143 w 151"/>
                <a:gd name="T1" fmla="*/ 4 h 167"/>
                <a:gd name="T2" fmla="*/ 147 w 151"/>
                <a:gd name="T3" fmla="*/ 28 h 167"/>
                <a:gd name="T4" fmla="*/ 129 w 151"/>
                <a:gd name="T5" fmla="*/ 75 h 167"/>
                <a:gd name="T6" fmla="*/ 129 w 151"/>
                <a:gd name="T7" fmla="*/ 93 h 167"/>
                <a:gd name="T8" fmla="*/ 133 w 151"/>
                <a:gd name="T9" fmla="*/ 95 h 167"/>
                <a:gd name="T10" fmla="*/ 123 w 151"/>
                <a:gd name="T11" fmla="*/ 109 h 167"/>
                <a:gd name="T12" fmla="*/ 123 w 151"/>
                <a:gd name="T13" fmla="*/ 129 h 167"/>
                <a:gd name="T14" fmla="*/ 113 w 151"/>
                <a:gd name="T15" fmla="*/ 132 h 167"/>
                <a:gd name="T16" fmla="*/ 109 w 151"/>
                <a:gd name="T17" fmla="*/ 138 h 167"/>
                <a:gd name="T18" fmla="*/ 105 w 151"/>
                <a:gd name="T19" fmla="*/ 151 h 167"/>
                <a:gd name="T20" fmla="*/ 97 w 151"/>
                <a:gd name="T21" fmla="*/ 163 h 167"/>
                <a:gd name="T22" fmla="*/ 95 w 151"/>
                <a:gd name="T23" fmla="*/ 186 h 167"/>
                <a:gd name="T24" fmla="*/ 91 w 151"/>
                <a:gd name="T25" fmla="*/ 195 h 167"/>
                <a:gd name="T26" fmla="*/ 85 w 151"/>
                <a:gd name="T27" fmla="*/ 205 h 167"/>
                <a:gd name="T28" fmla="*/ 75 w 151"/>
                <a:gd name="T29" fmla="*/ 216 h 167"/>
                <a:gd name="T30" fmla="*/ 72 w 151"/>
                <a:gd name="T31" fmla="*/ 222 h 167"/>
                <a:gd name="T32" fmla="*/ 70 w 151"/>
                <a:gd name="T33" fmla="*/ 227 h 167"/>
                <a:gd name="T34" fmla="*/ 60 w 151"/>
                <a:gd name="T35" fmla="*/ 233 h 167"/>
                <a:gd name="T36" fmla="*/ 62 w 151"/>
                <a:gd name="T37" fmla="*/ 211 h 167"/>
                <a:gd name="T38" fmla="*/ 52 w 151"/>
                <a:gd name="T39" fmla="*/ 213 h 167"/>
                <a:gd name="T40" fmla="*/ 50 w 151"/>
                <a:gd name="T41" fmla="*/ 222 h 167"/>
                <a:gd name="T42" fmla="*/ 34 w 151"/>
                <a:gd name="T43" fmla="*/ 222 h 167"/>
                <a:gd name="T44" fmla="*/ 28 w 151"/>
                <a:gd name="T45" fmla="*/ 213 h 167"/>
                <a:gd name="T46" fmla="*/ 24 w 151"/>
                <a:gd name="T47" fmla="*/ 219 h 167"/>
                <a:gd name="T48" fmla="*/ 18 w 151"/>
                <a:gd name="T49" fmla="*/ 219 h 167"/>
                <a:gd name="T50" fmla="*/ 10 w 151"/>
                <a:gd name="T51" fmla="*/ 208 h 167"/>
                <a:gd name="T52" fmla="*/ 4 w 151"/>
                <a:gd name="T53" fmla="*/ 202 h 167"/>
                <a:gd name="T54" fmla="*/ 0 w 151"/>
                <a:gd name="T55" fmla="*/ 195 h 167"/>
                <a:gd name="T56" fmla="*/ 12 w 151"/>
                <a:gd name="T57" fmla="*/ 163 h 167"/>
                <a:gd name="T58" fmla="*/ 52 w 151"/>
                <a:gd name="T59" fmla="*/ 28 h 167"/>
                <a:gd name="T60" fmla="*/ 113 w 151"/>
                <a:gd name="T61" fmla="*/ 0 h 167"/>
                <a:gd name="T62" fmla="*/ 143 w 151"/>
                <a:gd name="T63" fmla="*/ 4 h 1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51"/>
                <a:gd name="T97" fmla="*/ 0 h 167"/>
                <a:gd name="T98" fmla="*/ 151 w 151"/>
                <a:gd name="T99" fmla="*/ 167 h 1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51" h="167">
                  <a:moveTo>
                    <a:pt x="146" y="4"/>
                  </a:moveTo>
                  <a:lnTo>
                    <a:pt x="150" y="20"/>
                  </a:lnTo>
                  <a:lnTo>
                    <a:pt x="132" y="54"/>
                  </a:lnTo>
                  <a:lnTo>
                    <a:pt x="132" y="66"/>
                  </a:lnTo>
                  <a:lnTo>
                    <a:pt x="136" y="68"/>
                  </a:lnTo>
                  <a:lnTo>
                    <a:pt x="126" y="78"/>
                  </a:lnTo>
                  <a:lnTo>
                    <a:pt x="126" y="92"/>
                  </a:lnTo>
                  <a:lnTo>
                    <a:pt x="116" y="94"/>
                  </a:lnTo>
                  <a:lnTo>
                    <a:pt x="112" y="98"/>
                  </a:lnTo>
                  <a:lnTo>
                    <a:pt x="108" y="108"/>
                  </a:lnTo>
                  <a:lnTo>
                    <a:pt x="100" y="116"/>
                  </a:lnTo>
                  <a:lnTo>
                    <a:pt x="98" y="132"/>
                  </a:lnTo>
                  <a:lnTo>
                    <a:pt x="94" y="138"/>
                  </a:lnTo>
                  <a:lnTo>
                    <a:pt x="88" y="146"/>
                  </a:lnTo>
                  <a:lnTo>
                    <a:pt x="78" y="154"/>
                  </a:lnTo>
                  <a:lnTo>
                    <a:pt x="72" y="158"/>
                  </a:lnTo>
                  <a:lnTo>
                    <a:pt x="70" y="162"/>
                  </a:lnTo>
                  <a:lnTo>
                    <a:pt x="60" y="166"/>
                  </a:lnTo>
                  <a:lnTo>
                    <a:pt x="62" y="150"/>
                  </a:lnTo>
                  <a:lnTo>
                    <a:pt x="52" y="152"/>
                  </a:lnTo>
                  <a:lnTo>
                    <a:pt x="50" y="158"/>
                  </a:lnTo>
                  <a:lnTo>
                    <a:pt x="34" y="158"/>
                  </a:lnTo>
                  <a:lnTo>
                    <a:pt x="28" y="152"/>
                  </a:lnTo>
                  <a:lnTo>
                    <a:pt x="24" y="156"/>
                  </a:lnTo>
                  <a:lnTo>
                    <a:pt x="18" y="156"/>
                  </a:lnTo>
                  <a:lnTo>
                    <a:pt x="10" y="148"/>
                  </a:lnTo>
                  <a:lnTo>
                    <a:pt x="4" y="144"/>
                  </a:lnTo>
                  <a:lnTo>
                    <a:pt x="0" y="138"/>
                  </a:lnTo>
                  <a:lnTo>
                    <a:pt x="12" y="116"/>
                  </a:lnTo>
                  <a:lnTo>
                    <a:pt x="52" y="20"/>
                  </a:lnTo>
                  <a:lnTo>
                    <a:pt x="116" y="0"/>
                  </a:lnTo>
                  <a:lnTo>
                    <a:pt x="146" y="4"/>
                  </a:lnTo>
                </a:path>
              </a:pathLst>
            </a:custGeom>
            <a:solidFill>
              <a:schemeClr val="hlink"/>
            </a:solidFill>
            <a:ln w="12700" cap="rnd">
              <a:solidFill>
                <a:schemeClr val="bg1"/>
              </a:solidFill>
              <a:round/>
              <a:headEnd/>
              <a:tailEnd/>
            </a:ln>
          </p:spPr>
          <p:txBody>
            <a:bodyPr/>
            <a:lstStyle/>
            <a:p>
              <a:endParaRPr lang="en-US"/>
            </a:p>
          </p:txBody>
        </p:sp>
        <p:sp>
          <p:nvSpPr>
            <p:cNvPr id="13466" name="Freeform 640"/>
            <p:cNvSpPr>
              <a:spLocks/>
            </p:cNvSpPr>
            <p:nvPr/>
          </p:nvSpPr>
          <p:spPr bwMode="ltGray">
            <a:xfrm>
              <a:off x="2481" y="2949"/>
              <a:ext cx="99" cy="125"/>
            </a:xfrm>
            <a:custGeom>
              <a:avLst/>
              <a:gdLst>
                <a:gd name="T0" fmla="*/ 17 w 101"/>
                <a:gd name="T1" fmla="*/ 41 h 111"/>
                <a:gd name="T2" fmla="*/ 15 w 101"/>
                <a:gd name="T3" fmla="*/ 50 h 111"/>
                <a:gd name="T4" fmla="*/ 13 w 101"/>
                <a:gd name="T5" fmla="*/ 59 h 111"/>
                <a:gd name="T6" fmla="*/ 11 w 101"/>
                <a:gd name="T7" fmla="*/ 69 h 111"/>
                <a:gd name="T8" fmla="*/ 7 w 101"/>
                <a:gd name="T9" fmla="*/ 78 h 111"/>
                <a:gd name="T10" fmla="*/ 7 w 101"/>
                <a:gd name="T11" fmla="*/ 68 h 111"/>
                <a:gd name="T12" fmla="*/ 0 w 101"/>
                <a:gd name="T13" fmla="*/ 78 h 111"/>
                <a:gd name="T14" fmla="*/ 9 w 101"/>
                <a:gd name="T15" fmla="*/ 92 h 111"/>
                <a:gd name="T16" fmla="*/ 13 w 101"/>
                <a:gd name="T17" fmla="*/ 109 h 111"/>
                <a:gd name="T18" fmla="*/ 24 w 101"/>
                <a:gd name="T19" fmla="*/ 133 h 111"/>
                <a:gd name="T20" fmla="*/ 34 w 101"/>
                <a:gd name="T21" fmla="*/ 158 h 111"/>
                <a:gd name="T22" fmla="*/ 41 w 101"/>
                <a:gd name="T23" fmla="*/ 149 h 111"/>
                <a:gd name="T24" fmla="*/ 49 w 101"/>
                <a:gd name="T25" fmla="*/ 158 h 111"/>
                <a:gd name="T26" fmla="*/ 49 w 101"/>
                <a:gd name="T27" fmla="*/ 139 h 111"/>
                <a:gd name="T28" fmla="*/ 51 w 101"/>
                <a:gd name="T29" fmla="*/ 123 h 111"/>
                <a:gd name="T30" fmla="*/ 62 w 101"/>
                <a:gd name="T31" fmla="*/ 125 h 111"/>
                <a:gd name="T32" fmla="*/ 67 w 101"/>
                <a:gd name="T33" fmla="*/ 117 h 111"/>
                <a:gd name="T34" fmla="*/ 71 w 101"/>
                <a:gd name="T35" fmla="*/ 120 h 111"/>
                <a:gd name="T36" fmla="*/ 67 w 101"/>
                <a:gd name="T37" fmla="*/ 127 h 111"/>
                <a:gd name="T38" fmla="*/ 74 w 101"/>
                <a:gd name="T39" fmla="*/ 127 h 111"/>
                <a:gd name="T40" fmla="*/ 83 w 101"/>
                <a:gd name="T41" fmla="*/ 125 h 111"/>
                <a:gd name="T42" fmla="*/ 83 w 101"/>
                <a:gd name="T43" fmla="*/ 144 h 111"/>
                <a:gd name="T44" fmla="*/ 87 w 101"/>
                <a:gd name="T45" fmla="*/ 144 h 111"/>
                <a:gd name="T46" fmla="*/ 88 w 101"/>
                <a:gd name="T47" fmla="*/ 135 h 111"/>
                <a:gd name="T48" fmla="*/ 92 w 101"/>
                <a:gd name="T49" fmla="*/ 125 h 111"/>
                <a:gd name="T50" fmla="*/ 92 w 101"/>
                <a:gd name="T51" fmla="*/ 117 h 111"/>
                <a:gd name="T52" fmla="*/ 92 w 101"/>
                <a:gd name="T53" fmla="*/ 107 h 111"/>
                <a:gd name="T54" fmla="*/ 94 w 101"/>
                <a:gd name="T55" fmla="*/ 101 h 111"/>
                <a:gd name="T56" fmla="*/ 92 w 101"/>
                <a:gd name="T57" fmla="*/ 92 h 111"/>
                <a:gd name="T58" fmla="*/ 88 w 101"/>
                <a:gd name="T59" fmla="*/ 90 h 111"/>
                <a:gd name="T60" fmla="*/ 88 w 101"/>
                <a:gd name="T61" fmla="*/ 74 h 111"/>
                <a:gd name="T62" fmla="*/ 83 w 101"/>
                <a:gd name="T63" fmla="*/ 74 h 111"/>
                <a:gd name="T64" fmla="*/ 83 w 101"/>
                <a:gd name="T65" fmla="*/ 64 h 111"/>
                <a:gd name="T66" fmla="*/ 87 w 101"/>
                <a:gd name="T67" fmla="*/ 53 h 111"/>
                <a:gd name="T68" fmla="*/ 92 w 101"/>
                <a:gd name="T69" fmla="*/ 56 h 111"/>
                <a:gd name="T70" fmla="*/ 90 w 101"/>
                <a:gd name="T71" fmla="*/ 46 h 111"/>
                <a:gd name="T72" fmla="*/ 88 w 101"/>
                <a:gd name="T73" fmla="*/ 37 h 111"/>
                <a:gd name="T74" fmla="*/ 75 w 101"/>
                <a:gd name="T75" fmla="*/ 41 h 111"/>
                <a:gd name="T76" fmla="*/ 72 w 101"/>
                <a:gd name="T77" fmla="*/ 32 h 111"/>
                <a:gd name="T78" fmla="*/ 79 w 101"/>
                <a:gd name="T79" fmla="*/ 0 h 111"/>
                <a:gd name="T80" fmla="*/ 25 w 101"/>
                <a:gd name="T81" fmla="*/ 2 h 111"/>
                <a:gd name="T82" fmla="*/ 17 w 101"/>
                <a:gd name="T83" fmla="*/ 41 h 11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1"/>
                <a:gd name="T127" fmla="*/ 0 h 111"/>
                <a:gd name="T128" fmla="*/ 101 w 101"/>
                <a:gd name="T129" fmla="*/ 111 h 11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1" h="111">
                  <a:moveTo>
                    <a:pt x="17" y="28"/>
                  </a:moveTo>
                  <a:lnTo>
                    <a:pt x="15" y="35"/>
                  </a:lnTo>
                  <a:lnTo>
                    <a:pt x="13" y="41"/>
                  </a:lnTo>
                  <a:lnTo>
                    <a:pt x="11" y="48"/>
                  </a:lnTo>
                  <a:lnTo>
                    <a:pt x="7" y="54"/>
                  </a:lnTo>
                  <a:lnTo>
                    <a:pt x="7" y="47"/>
                  </a:lnTo>
                  <a:lnTo>
                    <a:pt x="0" y="54"/>
                  </a:lnTo>
                  <a:lnTo>
                    <a:pt x="9" y="65"/>
                  </a:lnTo>
                  <a:lnTo>
                    <a:pt x="13" y="76"/>
                  </a:lnTo>
                  <a:lnTo>
                    <a:pt x="24" y="93"/>
                  </a:lnTo>
                  <a:lnTo>
                    <a:pt x="37" y="110"/>
                  </a:lnTo>
                  <a:lnTo>
                    <a:pt x="44" y="104"/>
                  </a:lnTo>
                  <a:lnTo>
                    <a:pt x="52" y="110"/>
                  </a:lnTo>
                  <a:lnTo>
                    <a:pt x="52" y="97"/>
                  </a:lnTo>
                  <a:lnTo>
                    <a:pt x="54" y="86"/>
                  </a:lnTo>
                  <a:lnTo>
                    <a:pt x="65" y="88"/>
                  </a:lnTo>
                  <a:lnTo>
                    <a:pt x="70" y="82"/>
                  </a:lnTo>
                  <a:lnTo>
                    <a:pt x="74" y="84"/>
                  </a:lnTo>
                  <a:lnTo>
                    <a:pt x="70" y="89"/>
                  </a:lnTo>
                  <a:lnTo>
                    <a:pt x="80" y="89"/>
                  </a:lnTo>
                  <a:lnTo>
                    <a:pt x="89" y="88"/>
                  </a:lnTo>
                  <a:lnTo>
                    <a:pt x="89" y="101"/>
                  </a:lnTo>
                  <a:lnTo>
                    <a:pt x="93" y="101"/>
                  </a:lnTo>
                  <a:lnTo>
                    <a:pt x="94" y="95"/>
                  </a:lnTo>
                  <a:lnTo>
                    <a:pt x="98" y="88"/>
                  </a:lnTo>
                  <a:lnTo>
                    <a:pt x="98" y="82"/>
                  </a:lnTo>
                  <a:lnTo>
                    <a:pt x="98" y="75"/>
                  </a:lnTo>
                  <a:lnTo>
                    <a:pt x="100" y="71"/>
                  </a:lnTo>
                  <a:lnTo>
                    <a:pt x="98" y="65"/>
                  </a:lnTo>
                  <a:lnTo>
                    <a:pt x="94" y="63"/>
                  </a:lnTo>
                  <a:lnTo>
                    <a:pt x="94" y="52"/>
                  </a:lnTo>
                  <a:lnTo>
                    <a:pt x="89" y="52"/>
                  </a:lnTo>
                  <a:lnTo>
                    <a:pt x="89" y="45"/>
                  </a:lnTo>
                  <a:lnTo>
                    <a:pt x="93" y="37"/>
                  </a:lnTo>
                  <a:lnTo>
                    <a:pt x="98" y="39"/>
                  </a:lnTo>
                  <a:lnTo>
                    <a:pt x="96" y="32"/>
                  </a:lnTo>
                  <a:lnTo>
                    <a:pt x="94" y="26"/>
                  </a:lnTo>
                  <a:lnTo>
                    <a:pt x="81" y="28"/>
                  </a:lnTo>
                  <a:lnTo>
                    <a:pt x="76" y="22"/>
                  </a:lnTo>
                  <a:lnTo>
                    <a:pt x="85" y="0"/>
                  </a:lnTo>
                  <a:lnTo>
                    <a:pt x="26" y="2"/>
                  </a:lnTo>
                  <a:lnTo>
                    <a:pt x="17" y="28"/>
                  </a:lnTo>
                </a:path>
              </a:pathLst>
            </a:custGeom>
            <a:solidFill>
              <a:schemeClr val="hlink"/>
            </a:solidFill>
            <a:ln w="12700" cap="rnd">
              <a:solidFill>
                <a:schemeClr val="bg1"/>
              </a:solidFill>
              <a:round/>
              <a:headEnd/>
              <a:tailEnd/>
            </a:ln>
          </p:spPr>
          <p:txBody>
            <a:bodyPr/>
            <a:lstStyle/>
            <a:p>
              <a:endParaRPr lang="en-US"/>
            </a:p>
          </p:txBody>
        </p:sp>
        <p:grpSp>
          <p:nvGrpSpPr>
            <p:cNvPr id="17" name="Group 641"/>
            <p:cNvGrpSpPr>
              <a:grpSpLocks/>
            </p:cNvGrpSpPr>
            <p:nvPr/>
          </p:nvGrpSpPr>
          <p:grpSpPr bwMode="auto">
            <a:xfrm>
              <a:off x="2480" y="2948"/>
              <a:ext cx="108" cy="133"/>
              <a:chOff x="2619" y="2758"/>
              <a:chExt cx="108" cy="133"/>
            </a:xfrm>
          </p:grpSpPr>
          <p:sp>
            <p:nvSpPr>
              <p:cNvPr id="13628" name="Freeform 642"/>
              <p:cNvSpPr>
                <a:spLocks/>
              </p:cNvSpPr>
              <p:nvPr/>
            </p:nvSpPr>
            <p:spPr bwMode="ltGray">
              <a:xfrm>
                <a:off x="2619" y="2758"/>
                <a:ext cx="108" cy="133"/>
              </a:xfrm>
              <a:custGeom>
                <a:avLst/>
                <a:gdLst>
                  <a:gd name="T0" fmla="*/ 18 w 109"/>
                  <a:gd name="T1" fmla="*/ 42 h 119"/>
                  <a:gd name="T2" fmla="*/ 16 w 109"/>
                  <a:gd name="T3" fmla="*/ 53 h 119"/>
                  <a:gd name="T4" fmla="*/ 14 w 109"/>
                  <a:gd name="T5" fmla="*/ 61 h 119"/>
                  <a:gd name="T6" fmla="*/ 12 w 109"/>
                  <a:gd name="T7" fmla="*/ 73 h 119"/>
                  <a:gd name="T8" fmla="*/ 8 w 109"/>
                  <a:gd name="T9" fmla="*/ 82 h 119"/>
                  <a:gd name="T10" fmla="*/ 8 w 109"/>
                  <a:gd name="T11" fmla="*/ 70 h 119"/>
                  <a:gd name="T12" fmla="*/ 0 w 109"/>
                  <a:gd name="T13" fmla="*/ 82 h 119"/>
                  <a:gd name="T14" fmla="*/ 10 w 109"/>
                  <a:gd name="T15" fmla="*/ 97 h 119"/>
                  <a:gd name="T16" fmla="*/ 14 w 109"/>
                  <a:gd name="T17" fmla="*/ 115 h 119"/>
                  <a:gd name="T18" fmla="*/ 26 w 109"/>
                  <a:gd name="T19" fmla="*/ 140 h 119"/>
                  <a:gd name="T20" fmla="*/ 40 w 109"/>
                  <a:gd name="T21" fmla="*/ 165 h 119"/>
                  <a:gd name="T22" fmla="*/ 48 w 109"/>
                  <a:gd name="T23" fmla="*/ 156 h 119"/>
                  <a:gd name="T24" fmla="*/ 54 w 109"/>
                  <a:gd name="T25" fmla="*/ 165 h 119"/>
                  <a:gd name="T26" fmla="*/ 54 w 109"/>
                  <a:gd name="T27" fmla="*/ 145 h 119"/>
                  <a:gd name="T28" fmla="*/ 55 w 109"/>
                  <a:gd name="T29" fmla="*/ 129 h 119"/>
                  <a:gd name="T30" fmla="*/ 67 w 109"/>
                  <a:gd name="T31" fmla="*/ 131 h 119"/>
                  <a:gd name="T32" fmla="*/ 73 w 109"/>
                  <a:gd name="T33" fmla="*/ 123 h 119"/>
                  <a:gd name="T34" fmla="*/ 77 w 109"/>
                  <a:gd name="T35" fmla="*/ 126 h 119"/>
                  <a:gd name="T36" fmla="*/ 73 w 109"/>
                  <a:gd name="T37" fmla="*/ 134 h 119"/>
                  <a:gd name="T38" fmla="*/ 83 w 109"/>
                  <a:gd name="T39" fmla="*/ 134 h 119"/>
                  <a:gd name="T40" fmla="*/ 93 w 109"/>
                  <a:gd name="T41" fmla="*/ 131 h 119"/>
                  <a:gd name="T42" fmla="*/ 93 w 109"/>
                  <a:gd name="T43" fmla="*/ 151 h 119"/>
                  <a:gd name="T44" fmla="*/ 97 w 109"/>
                  <a:gd name="T45" fmla="*/ 151 h 119"/>
                  <a:gd name="T46" fmla="*/ 99 w 109"/>
                  <a:gd name="T47" fmla="*/ 142 h 119"/>
                  <a:gd name="T48" fmla="*/ 103 w 109"/>
                  <a:gd name="T49" fmla="*/ 131 h 119"/>
                  <a:gd name="T50" fmla="*/ 103 w 109"/>
                  <a:gd name="T51" fmla="*/ 123 h 119"/>
                  <a:gd name="T52" fmla="*/ 103 w 109"/>
                  <a:gd name="T53" fmla="*/ 111 h 119"/>
                  <a:gd name="T54" fmla="*/ 105 w 109"/>
                  <a:gd name="T55" fmla="*/ 106 h 119"/>
                  <a:gd name="T56" fmla="*/ 103 w 109"/>
                  <a:gd name="T57" fmla="*/ 97 h 119"/>
                  <a:gd name="T58" fmla="*/ 99 w 109"/>
                  <a:gd name="T59" fmla="*/ 95 h 119"/>
                  <a:gd name="T60" fmla="*/ 99 w 109"/>
                  <a:gd name="T61" fmla="*/ 78 h 119"/>
                  <a:gd name="T62" fmla="*/ 93 w 109"/>
                  <a:gd name="T63" fmla="*/ 78 h 119"/>
                  <a:gd name="T64" fmla="*/ 93 w 109"/>
                  <a:gd name="T65" fmla="*/ 67 h 119"/>
                  <a:gd name="T66" fmla="*/ 97 w 109"/>
                  <a:gd name="T67" fmla="*/ 56 h 119"/>
                  <a:gd name="T68" fmla="*/ 103 w 109"/>
                  <a:gd name="T69" fmla="*/ 59 h 119"/>
                  <a:gd name="T70" fmla="*/ 101 w 109"/>
                  <a:gd name="T71" fmla="*/ 47 h 119"/>
                  <a:gd name="T72" fmla="*/ 99 w 109"/>
                  <a:gd name="T73" fmla="*/ 39 h 119"/>
                  <a:gd name="T74" fmla="*/ 85 w 109"/>
                  <a:gd name="T75" fmla="*/ 42 h 119"/>
                  <a:gd name="T76" fmla="*/ 79 w 109"/>
                  <a:gd name="T77" fmla="*/ 34 h 119"/>
                  <a:gd name="T78" fmla="*/ 89 w 109"/>
                  <a:gd name="T79" fmla="*/ 0 h 119"/>
                  <a:gd name="T80" fmla="*/ 28 w 109"/>
                  <a:gd name="T81" fmla="*/ 2 h 119"/>
                  <a:gd name="T82" fmla="*/ 18 w 109"/>
                  <a:gd name="T83" fmla="*/ 42 h 1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9"/>
                  <a:gd name="T127" fmla="*/ 0 h 119"/>
                  <a:gd name="T128" fmla="*/ 109 w 109"/>
                  <a:gd name="T129" fmla="*/ 119 h 1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9" h="119">
                    <a:moveTo>
                      <a:pt x="18" y="30"/>
                    </a:moveTo>
                    <a:lnTo>
                      <a:pt x="16" y="38"/>
                    </a:lnTo>
                    <a:lnTo>
                      <a:pt x="14" y="44"/>
                    </a:lnTo>
                    <a:lnTo>
                      <a:pt x="12" y="52"/>
                    </a:lnTo>
                    <a:lnTo>
                      <a:pt x="8" y="58"/>
                    </a:lnTo>
                    <a:lnTo>
                      <a:pt x="8" y="50"/>
                    </a:lnTo>
                    <a:lnTo>
                      <a:pt x="0" y="58"/>
                    </a:lnTo>
                    <a:lnTo>
                      <a:pt x="10" y="70"/>
                    </a:lnTo>
                    <a:lnTo>
                      <a:pt x="14" y="82"/>
                    </a:lnTo>
                    <a:lnTo>
                      <a:pt x="26" y="100"/>
                    </a:lnTo>
                    <a:lnTo>
                      <a:pt x="40" y="118"/>
                    </a:lnTo>
                    <a:lnTo>
                      <a:pt x="48" y="112"/>
                    </a:lnTo>
                    <a:lnTo>
                      <a:pt x="56" y="118"/>
                    </a:lnTo>
                    <a:lnTo>
                      <a:pt x="56" y="104"/>
                    </a:lnTo>
                    <a:lnTo>
                      <a:pt x="58" y="92"/>
                    </a:lnTo>
                    <a:lnTo>
                      <a:pt x="70" y="94"/>
                    </a:lnTo>
                    <a:lnTo>
                      <a:pt x="76" y="88"/>
                    </a:lnTo>
                    <a:lnTo>
                      <a:pt x="80" y="90"/>
                    </a:lnTo>
                    <a:lnTo>
                      <a:pt x="76" y="96"/>
                    </a:lnTo>
                    <a:lnTo>
                      <a:pt x="86" y="96"/>
                    </a:lnTo>
                    <a:lnTo>
                      <a:pt x="96" y="94"/>
                    </a:lnTo>
                    <a:lnTo>
                      <a:pt x="96" y="108"/>
                    </a:lnTo>
                    <a:lnTo>
                      <a:pt x="100" y="108"/>
                    </a:lnTo>
                    <a:lnTo>
                      <a:pt x="102" y="102"/>
                    </a:lnTo>
                    <a:lnTo>
                      <a:pt x="106" y="94"/>
                    </a:lnTo>
                    <a:lnTo>
                      <a:pt x="106" y="88"/>
                    </a:lnTo>
                    <a:lnTo>
                      <a:pt x="106" y="80"/>
                    </a:lnTo>
                    <a:lnTo>
                      <a:pt x="108" y="76"/>
                    </a:lnTo>
                    <a:lnTo>
                      <a:pt x="106" y="70"/>
                    </a:lnTo>
                    <a:lnTo>
                      <a:pt x="102" y="68"/>
                    </a:lnTo>
                    <a:lnTo>
                      <a:pt x="102" y="56"/>
                    </a:lnTo>
                    <a:lnTo>
                      <a:pt x="96" y="56"/>
                    </a:lnTo>
                    <a:lnTo>
                      <a:pt x="96" y="48"/>
                    </a:lnTo>
                    <a:lnTo>
                      <a:pt x="100" y="40"/>
                    </a:lnTo>
                    <a:lnTo>
                      <a:pt x="106" y="42"/>
                    </a:lnTo>
                    <a:lnTo>
                      <a:pt x="104" y="34"/>
                    </a:lnTo>
                    <a:lnTo>
                      <a:pt x="102" y="28"/>
                    </a:lnTo>
                    <a:lnTo>
                      <a:pt x="88" y="30"/>
                    </a:lnTo>
                    <a:lnTo>
                      <a:pt x="82" y="24"/>
                    </a:lnTo>
                    <a:lnTo>
                      <a:pt x="92" y="0"/>
                    </a:lnTo>
                    <a:lnTo>
                      <a:pt x="28" y="2"/>
                    </a:lnTo>
                    <a:lnTo>
                      <a:pt x="18" y="30"/>
                    </a:lnTo>
                  </a:path>
                </a:pathLst>
              </a:custGeom>
              <a:solidFill>
                <a:schemeClr val="hlink"/>
              </a:solidFill>
              <a:ln w="12700" cap="rnd">
                <a:solidFill>
                  <a:schemeClr val="bg1"/>
                </a:solidFill>
                <a:round/>
                <a:headEnd/>
                <a:tailEnd/>
              </a:ln>
            </p:spPr>
            <p:txBody>
              <a:bodyPr/>
              <a:lstStyle/>
              <a:p>
                <a:endParaRPr lang="en-US"/>
              </a:p>
            </p:txBody>
          </p:sp>
          <p:sp>
            <p:nvSpPr>
              <p:cNvPr id="13629" name="Freeform 643"/>
              <p:cNvSpPr>
                <a:spLocks/>
              </p:cNvSpPr>
              <p:nvPr/>
            </p:nvSpPr>
            <p:spPr bwMode="ltGray">
              <a:xfrm>
                <a:off x="2637" y="2761"/>
                <a:ext cx="42" cy="34"/>
              </a:xfrm>
              <a:custGeom>
                <a:avLst/>
                <a:gdLst>
                  <a:gd name="T0" fmla="*/ 39 w 43"/>
                  <a:gd name="T1" fmla="*/ 2 h 31"/>
                  <a:gd name="T2" fmla="*/ 33 w 43"/>
                  <a:gd name="T3" fmla="*/ 15 h 31"/>
                  <a:gd name="T4" fmla="*/ 31 w 43"/>
                  <a:gd name="T5" fmla="*/ 39 h 31"/>
                  <a:gd name="T6" fmla="*/ 0 w 43"/>
                  <a:gd name="T7" fmla="*/ 37 h 31"/>
                  <a:gd name="T8" fmla="*/ 2 w 43"/>
                  <a:gd name="T9" fmla="*/ 24 h 31"/>
                  <a:gd name="T10" fmla="*/ 4 w 43"/>
                  <a:gd name="T11" fmla="*/ 13 h 31"/>
                  <a:gd name="T12" fmla="*/ 10 w 43"/>
                  <a:gd name="T13" fmla="*/ 0 h 31"/>
                  <a:gd name="T14" fmla="*/ 39 w 43"/>
                  <a:gd name="T15" fmla="*/ 2 h 31"/>
                  <a:gd name="T16" fmla="*/ 0 60000 65536"/>
                  <a:gd name="T17" fmla="*/ 0 60000 65536"/>
                  <a:gd name="T18" fmla="*/ 0 60000 65536"/>
                  <a:gd name="T19" fmla="*/ 0 60000 65536"/>
                  <a:gd name="T20" fmla="*/ 0 60000 65536"/>
                  <a:gd name="T21" fmla="*/ 0 60000 65536"/>
                  <a:gd name="T22" fmla="*/ 0 60000 65536"/>
                  <a:gd name="T23" fmla="*/ 0 60000 65536"/>
                  <a:gd name="T24" fmla="*/ 0 w 43"/>
                  <a:gd name="T25" fmla="*/ 0 h 31"/>
                  <a:gd name="T26" fmla="*/ 43 w 43"/>
                  <a:gd name="T27" fmla="*/ 31 h 3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 h="31">
                    <a:moveTo>
                      <a:pt x="42" y="2"/>
                    </a:moveTo>
                    <a:lnTo>
                      <a:pt x="36" y="12"/>
                    </a:lnTo>
                    <a:lnTo>
                      <a:pt x="34" y="30"/>
                    </a:lnTo>
                    <a:lnTo>
                      <a:pt x="0" y="28"/>
                    </a:lnTo>
                    <a:lnTo>
                      <a:pt x="2" y="18"/>
                    </a:lnTo>
                    <a:lnTo>
                      <a:pt x="4" y="10"/>
                    </a:lnTo>
                    <a:lnTo>
                      <a:pt x="10" y="0"/>
                    </a:lnTo>
                    <a:lnTo>
                      <a:pt x="42" y="2"/>
                    </a:lnTo>
                  </a:path>
                </a:pathLst>
              </a:custGeom>
              <a:solidFill>
                <a:schemeClr val="hlink"/>
              </a:solidFill>
              <a:ln w="12700" cap="rnd">
                <a:solidFill>
                  <a:schemeClr val="bg1"/>
                </a:solidFill>
                <a:round/>
                <a:headEnd/>
                <a:tailEnd/>
              </a:ln>
            </p:spPr>
            <p:txBody>
              <a:bodyPr/>
              <a:lstStyle/>
              <a:p>
                <a:endParaRPr lang="en-US"/>
              </a:p>
            </p:txBody>
          </p:sp>
        </p:grpSp>
        <p:sp>
          <p:nvSpPr>
            <p:cNvPr id="13468" name="Freeform 644"/>
            <p:cNvSpPr>
              <a:spLocks/>
            </p:cNvSpPr>
            <p:nvPr/>
          </p:nvSpPr>
          <p:spPr bwMode="ltGray">
            <a:xfrm>
              <a:off x="2709" y="2558"/>
              <a:ext cx="315" cy="388"/>
            </a:xfrm>
            <a:custGeom>
              <a:avLst/>
              <a:gdLst>
                <a:gd name="T0" fmla="*/ 271 w 317"/>
                <a:gd name="T1" fmla="*/ 4 h 347"/>
                <a:gd name="T2" fmla="*/ 283 w 317"/>
                <a:gd name="T3" fmla="*/ 22 h 347"/>
                <a:gd name="T4" fmla="*/ 290 w 317"/>
                <a:gd name="T5" fmla="*/ 46 h 347"/>
                <a:gd name="T6" fmla="*/ 292 w 317"/>
                <a:gd name="T7" fmla="*/ 85 h 347"/>
                <a:gd name="T8" fmla="*/ 304 w 317"/>
                <a:gd name="T9" fmla="*/ 112 h 347"/>
                <a:gd name="T10" fmla="*/ 306 w 317"/>
                <a:gd name="T11" fmla="*/ 131 h 347"/>
                <a:gd name="T12" fmla="*/ 287 w 317"/>
                <a:gd name="T13" fmla="*/ 161 h 347"/>
                <a:gd name="T14" fmla="*/ 277 w 317"/>
                <a:gd name="T15" fmla="*/ 200 h 347"/>
                <a:gd name="T16" fmla="*/ 279 w 317"/>
                <a:gd name="T17" fmla="*/ 233 h 347"/>
                <a:gd name="T18" fmla="*/ 269 w 317"/>
                <a:gd name="T19" fmla="*/ 257 h 347"/>
                <a:gd name="T20" fmla="*/ 253 w 317"/>
                <a:gd name="T21" fmla="*/ 273 h 347"/>
                <a:gd name="T22" fmla="*/ 250 w 317"/>
                <a:gd name="T23" fmla="*/ 297 h 347"/>
                <a:gd name="T24" fmla="*/ 236 w 317"/>
                <a:gd name="T25" fmla="*/ 315 h 347"/>
                <a:gd name="T26" fmla="*/ 235 w 317"/>
                <a:gd name="T27" fmla="*/ 352 h 347"/>
                <a:gd name="T28" fmla="*/ 225 w 317"/>
                <a:gd name="T29" fmla="*/ 363 h 347"/>
                <a:gd name="T30" fmla="*/ 217 w 317"/>
                <a:gd name="T31" fmla="*/ 367 h 347"/>
                <a:gd name="T32" fmla="*/ 225 w 317"/>
                <a:gd name="T33" fmla="*/ 380 h 347"/>
                <a:gd name="T34" fmla="*/ 234 w 317"/>
                <a:gd name="T35" fmla="*/ 391 h 347"/>
                <a:gd name="T36" fmla="*/ 250 w 317"/>
                <a:gd name="T37" fmla="*/ 435 h 347"/>
                <a:gd name="T38" fmla="*/ 261 w 317"/>
                <a:gd name="T39" fmla="*/ 456 h 347"/>
                <a:gd name="T40" fmla="*/ 257 w 317"/>
                <a:gd name="T41" fmla="*/ 453 h 347"/>
                <a:gd name="T42" fmla="*/ 253 w 317"/>
                <a:gd name="T43" fmla="*/ 448 h 347"/>
                <a:gd name="T44" fmla="*/ 242 w 317"/>
                <a:gd name="T45" fmla="*/ 452 h 347"/>
                <a:gd name="T46" fmla="*/ 214 w 317"/>
                <a:gd name="T47" fmla="*/ 473 h 347"/>
                <a:gd name="T48" fmla="*/ 196 w 317"/>
                <a:gd name="T49" fmla="*/ 484 h 347"/>
                <a:gd name="T50" fmla="*/ 184 w 317"/>
                <a:gd name="T51" fmla="*/ 473 h 347"/>
                <a:gd name="T52" fmla="*/ 175 w 317"/>
                <a:gd name="T53" fmla="*/ 484 h 347"/>
                <a:gd name="T54" fmla="*/ 169 w 317"/>
                <a:gd name="T55" fmla="*/ 477 h 347"/>
                <a:gd name="T56" fmla="*/ 159 w 317"/>
                <a:gd name="T57" fmla="*/ 464 h 347"/>
                <a:gd name="T58" fmla="*/ 153 w 317"/>
                <a:gd name="T59" fmla="*/ 453 h 347"/>
                <a:gd name="T60" fmla="*/ 143 w 317"/>
                <a:gd name="T61" fmla="*/ 462 h 347"/>
                <a:gd name="T62" fmla="*/ 137 w 317"/>
                <a:gd name="T63" fmla="*/ 458 h 347"/>
                <a:gd name="T64" fmla="*/ 112 w 317"/>
                <a:gd name="T65" fmla="*/ 429 h 347"/>
                <a:gd name="T66" fmla="*/ 0 w 317"/>
                <a:gd name="T67" fmla="*/ 249 h 347"/>
                <a:gd name="T68" fmla="*/ 91 w 317"/>
                <a:gd name="T69" fmla="*/ 0 h 34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7"/>
                <a:gd name="T106" fmla="*/ 0 h 347"/>
                <a:gd name="T107" fmla="*/ 317 w 317"/>
                <a:gd name="T108" fmla="*/ 347 h 34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7" h="347">
                  <a:moveTo>
                    <a:pt x="269" y="0"/>
                  </a:moveTo>
                  <a:lnTo>
                    <a:pt x="277" y="4"/>
                  </a:lnTo>
                  <a:lnTo>
                    <a:pt x="285" y="14"/>
                  </a:lnTo>
                  <a:lnTo>
                    <a:pt x="289" y="16"/>
                  </a:lnTo>
                  <a:lnTo>
                    <a:pt x="293" y="25"/>
                  </a:lnTo>
                  <a:lnTo>
                    <a:pt x="296" y="33"/>
                  </a:lnTo>
                  <a:lnTo>
                    <a:pt x="296" y="51"/>
                  </a:lnTo>
                  <a:lnTo>
                    <a:pt x="298" y="61"/>
                  </a:lnTo>
                  <a:lnTo>
                    <a:pt x="300" y="72"/>
                  </a:lnTo>
                  <a:lnTo>
                    <a:pt x="310" y="80"/>
                  </a:lnTo>
                  <a:lnTo>
                    <a:pt x="316" y="84"/>
                  </a:lnTo>
                  <a:lnTo>
                    <a:pt x="312" y="94"/>
                  </a:lnTo>
                  <a:lnTo>
                    <a:pt x="295" y="102"/>
                  </a:lnTo>
                  <a:lnTo>
                    <a:pt x="293" y="115"/>
                  </a:lnTo>
                  <a:lnTo>
                    <a:pt x="287" y="135"/>
                  </a:lnTo>
                  <a:lnTo>
                    <a:pt x="283" y="143"/>
                  </a:lnTo>
                  <a:lnTo>
                    <a:pt x="285" y="149"/>
                  </a:lnTo>
                  <a:lnTo>
                    <a:pt x="285" y="166"/>
                  </a:lnTo>
                  <a:lnTo>
                    <a:pt x="281" y="174"/>
                  </a:lnTo>
                  <a:lnTo>
                    <a:pt x="275" y="184"/>
                  </a:lnTo>
                  <a:lnTo>
                    <a:pt x="269" y="184"/>
                  </a:lnTo>
                  <a:lnTo>
                    <a:pt x="259" y="195"/>
                  </a:lnTo>
                  <a:lnTo>
                    <a:pt x="259" y="207"/>
                  </a:lnTo>
                  <a:lnTo>
                    <a:pt x="256" y="213"/>
                  </a:lnTo>
                  <a:lnTo>
                    <a:pt x="248" y="213"/>
                  </a:lnTo>
                  <a:lnTo>
                    <a:pt x="242" y="225"/>
                  </a:lnTo>
                  <a:lnTo>
                    <a:pt x="240" y="244"/>
                  </a:lnTo>
                  <a:lnTo>
                    <a:pt x="240" y="252"/>
                  </a:lnTo>
                  <a:lnTo>
                    <a:pt x="234" y="256"/>
                  </a:lnTo>
                  <a:lnTo>
                    <a:pt x="228" y="260"/>
                  </a:lnTo>
                  <a:lnTo>
                    <a:pt x="224" y="260"/>
                  </a:lnTo>
                  <a:lnTo>
                    <a:pt x="220" y="262"/>
                  </a:lnTo>
                  <a:lnTo>
                    <a:pt x="220" y="266"/>
                  </a:lnTo>
                  <a:lnTo>
                    <a:pt x="228" y="272"/>
                  </a:lnTo>
                  <a:lnTo>
                    <a:pt x="232" y="272"/>
                  </a:lnTo>
                  <a:lnTo>
                    <a:pt x="238" y="280"/>
                  </a:lnTo>
                  <a:lnTo>
                    <a:pt x="248" y="293"/>
                  </a:lnTo>
                  <a:lnTo>
                    <a:pt x="256" y="311"/>
                  </a:lnTo>
                  <a:lnTo>
                    <a:pt x="265" y="315"/>
                  </a:lnTo>
                  <a:lnTo>
                    <a:pt x="267" y="326"/>
                  </a:lnTo>
                  <a:lnTo>
                    <a:pt x="259" y="326"/>
                  </a:lnTo>
                  <a:lnTo>
                    <a:pt x="263" y="324"/>
                  </a:lnTo>
                  <a:lnTo>
                    <a:pt x="263" y="323"/>
                  </a:lnTo>
                  <a:lnTo>
                    <a:pt x="259" y="321"/>
                  </a:lnTo>
                  <a:lnTo>
                    <a:pt x="250" y="321"/>
                  </a:lnTo>
                  <a:lnTo>
                    <a:pt x="248" y="323"/>
                  </a:lnTo>
                  <a:lnTo>
                    <a:pt x="230" y="334"/>
                  </a:lnTo>
                  <a:lnTo>
                    <a:pt x="217" y="338"/>
                  </a:lnTo>
                  <a:lnTo>
                    <a:pt x="205" y="346"/>
                  </a:lnTo>
                  <a:lnTo>
                    <a:pt x="199" y="346"/>
                  </a:lnTo>
                  <a:lnTo>
                    <a:pt x="197" y="342"/>
                  </a:lnTo>
                  <a:lnTo>
                    <a:pt x="187" y="338"/>
                  </a:lnTo>
                  <a:lnTo>
                    <a:pt x="179" y="342"/>
                  </a:lnTo>
                  <a:lnTo>
                    <a:pt x="178" y="346"/>
                  </a:lnTo>
                  <a:lnTo>
                    <a:pt x="172" y="346"/>
                  </a:lnTo>
                  <a:lnTo>
                    <a:pt x="172" y="342"/>
                  </a:lnTo>
                  <a:lnTo>
                    <a:pt x="162" y="336"/>
                  </a:lnTo>
                  <a:lnTo>
                    <a:pt x="162" y="332"/>
                  </a:lnTo>
                  <a:lnTo>
                    <a:pt x="160" y="326"/>
                  </a:lnTo>
                  <a:lnTo>
                    <a:pt x="156" y="324"/>
                  </a:lnTo>
                  <a:lnTo>
                    <a:pt x="152" y="328"/>
                  </a:lnTo>
                  <a:lnTo>
                    <a:pt x="146" y="330"/>
                  </a:lnTo>
                  <a:lnTo>
                    <a:pt x="146" y="326"/>
                  </a:lnTo>
                  <a:lnTo>
                    <a:pt x="140" y="328"/>
                  </a:lnTo>
                  <a:lnTo>
                    <a:pt x="129" y="324"/>
                  </a:lnTo>
                  <a:lnTo>
                    <a:pt x="115" y="307"/>
                  </a:lnTo>
                  <a:lnTo>
                    <a:pt x="72" y="297"/>
                  </a:lnTo>
                  <a:lnTo>
                    <a:pt x="0" y="178"/>
                  </a:lnTo>
                  <a:lnTo>
                    <a:pt x="47" y="78"/>
                  </a:lnTo>
                  <a:lnTo>
                    <a:pt x="94" y="0"/>
                  </a:lnTo>
                  <a:lnTo>
                    <a:pt x="269" y="0"/>
                  </a:lnTo>
                </a:path>
              </a:pathLst>
            </a:custGeom>
            <a:solidFill>
              <a:schemeClr val="hlink"/>
            </a:solidFill>
            <a:ln w="12700" cap="rnd">
              <a:solidFill>
                <a:schemeClr val="bg1"/>
              </a:solidFill>
              <a:round/>
              <a:headEnd/>
              <a:tailEnd/>
            </a:ln>
          </p:spPr>
          <p:txBody>
            <a:bodyPr/>
            <a:lstStyle/>
            <a:p>
              <a:endParaRPr lang="en-US"/>
            </a:p>
          </p:txBody>
        </p:sp>
        <p:sp>
          <p:nvSpPr>
            <p:cNvPr id="13469" name="Freeform 645"/>
            <p:cNvSpPr>
              <a:spLocks/>
            </p:cNvSpPr>
            <p:nvPr/>
          </p:nvSpPr>
          <p:spPr bwMode="ltGray">
            <a:xfrm>
              <a:off x="2708" y="2557"/>
              <a:ext cx="323" cy="397"/>
            </a:xfrm>
            <a:custGeom>
              <a:avLst/>
              <a:gdLst>
                <a:gd name="T0" fmla="*/ 278 w 325"/>
                <a:gd name="T1" fmla="*/ 4 h 355"/>
                <a:gd name="T2" fmla="*/ 290 w 325"/>
                <a:gd name="T3" fmla="*/ 22 h 355"/>
                <a:gd name="T4" fmla="*/ 298 w 325"/>
                <a:gd name="T5" fmla="*/ 47 h 355"/>
                <a:gd name="T6" fmla="*/ 300 w 325"/>
                <a:gd name="T7" fmla="*/ 86 h 355"/>
                <a:gd name="T8" fmla="*/ 312 w 325"/>
                <a:gd name="T9" fmla="*/ 115 h 355"/>
                <a:gd name="T10" fmla="*/ 314 w 325"/>
                <a:gd name="T11" fmla="*/ 134 h 355"/>
                <a:gd name="T12" fmla="*/ 294 w 325"/>
                <a:gd name="T13" fmla="*/ 166 h 355"/>
                <a:gd name="T14" fmla="*/ 284 w 325"/>
                <a:gd name="T15" fmla="*/ 204 h 355"/>
                <a:gd name="T16" fmla="*/ 286 w 325"/>
                <a:gd name="T17" fmla="*/ 237 h 355"/>
                <a:gd name="T18" fmla="*/ 276 w 325"/>
                <a:gd name="T19" fmla="*/ 263 h 355"/>
                <a:gd name="T20" fmla="*/ 260 w 325"/>
                <a:gd name="T21" fmla="*/ 281 h 355"/>
                <a:gd name="T22" fmla="*/ 256 w 325"/>
                <a:gd name="T23" fmla="*/ 305 h 355"/>
                <a:gd name="T24" fmla="*/ 242 w 325"/>
                <a:gd name="T25" fmla="*/ 321 h 355"/>
                <a:gd name="T26" fmla="*/ 241 w 325"/>
                <a:gd name="T27" fmla="*/ 361 h 355"/>
                <a:gd name="T28" fmla="*/ 231 w 325"/>
                <a:gd name="T29" fmla="*/ 371 h 355"/>
                <a:gd name="T30" fmla="*/ 223 w 325"/>
                <a:gd name="T31" fmla="*/ 375 h 355"/>
                <a:gd name="T32" fmla="*/ 231 w 325"/>
                <a:gd name="T33" fmla="*/ 389 h 355"/>
                <a:gd name="T34" fmla="*/ 240 w 325"/>
                <a:gd name="T35" fmla="*/ 400 h 355"/>
                <a:gd name="T36" fmla="*/ 256 w 325"/>
                <a:gd name="T37" fmla="*/ 445 h 355"/>
                <a:gd name="T38" fmla="*/ 268 w 325"/>
                <a:gd name="T39" fmla="*/ 467 h 355"/>
                <a:gd name="T40" fmla="*/ 264 w 325"/>
                <a:gd name="T41" fmla="*/ 464 h 355"/>
                <a:gd name="T42" fmla="*/ 260 w 325"/>
                <a:gd name="T43" fmla="*/ 459 h 355"/>
                <a:gd name="T44" fmla="*/ 248 w 325"/>
                <a:gd name="T45" fmla="*/ 462 h 355"/>
                <a:gd name="T46" fmla="*/ 219 w 325"/>
                <a:gd name="T47" fmla="*/ 484 h 355"/>
                <a:gd name="T48" fmla="*/ 201 w 325"/>
                <a:gd name="T49" fmla="*/ 495 h 355"/>
                <a:gd name="T50" fmla="*/ 189 w 325"/>
                <a:gd name="T51" fmla="*/ 484 h 355"/>
                <a:gd name="T52" fmla="*/ 179 w 325"/>
                <a:gd name="T53" fmla="*/ 495 h 355"/>
                <a:gd name="T54" fmla="*/ 173 w 325"/>
                <a:gd name="T55" fmla="*/ 489 h 355"/>
                <a:gd name="T56" fmla="*/ 163 w 325"/>
                <a:gd name="T57" fmla="*/ 475 h 355"/>
                <a:gd name="T58" fmla="*/ 157 w 325"/>
                <a:gd name="T59" fmla="*/ 464 h 355"/>
                <a:gd name="T60" fmla="*/ 147 w 325"/>
                <a:gd name="T61" fmla="*/ 473 h 355"/>
                <a:gd name="T62" fmla="*/ 141 w 325"/>
                <a:gd name="T63" fmla="*/ 470 h 355"/>
                <a:gd name="T64" fmla="*/ 115 w 325"/>
                <a:gd name="T65" fmla="*/ 439 h 355"/>
                <a:gd name="T66" fmla="*/ 0 w 325"/>
                <a:gd name="T67" fmla="*/ 255 h 355"/>
                <a:gd name="T68" fmla="*/ 93 w 325"/>
                <a:gd name="T69" fmla="*/ 0 h 35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25"/>
                <a:gd name="T106" fmla="*/ 0 h 355"/>
                <a:gd name="T107" fmla="*/ 325 w 325"/>
                <a:gd name="T108" fmla="*/ 355 h 35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25" h="355">
                  <a:moveTo>
                    <a:pt x="276" y="0"/>
                  </a:moveTo>
                  <a:lnTo>
                    <a:pt x="284" y="4"/>
                  </a:lnTo>
                  <a:lnTo>
                    <a:pt x="292" y="14"/>
                  </a:lnTo>
                  <a:lnTo>
                    <a:pt x="296" y="16"/>
                  </a:lnTo>
                  <a:lnTo>
                    <a:pt x="300" y="26"/>
                  </a:lnTo>
                  <a:lnTo>
                    <a:pt x="304" y="34"/>
                  </a:lnTo>
                  <a:lnTo>
                    <a:pt x="304" y="52"/>
                  </a:lnTo>
                  <a:lnTo>
                    <a:pt x="306" y="62"/>
                  </a:lnTo>
                  <a:lnTo>
                    <a:pt x="308" y="74"/>
                  </a:lnTo>
                  <a:lnTo>
                    <a:pt x="318" y="82"/>
                  </a:lnTo>
                  <a:lnTo>
                    <a:pt x="324" y="86"/>
                  </a:lnTo>
                  <a:lnTo>
                    <a:pt x="320" y="96"/>
                  </a:lnTo>
                  <a:lnTo>
                    <a:pt x="302" y="104"/>
                  </a:lnTo>
                  <a:lnTo>
                    <a:pt x="300" y="118"/>
                  </a:lnTo>
                  <a:lnTo>
                    <a:pt x="294" y="138"/>
                  </a:lnTo>
                  <a:lnTo>
                    <a:pt x="290" y="146"/>
                  </a:lnTo>
                  <a:lnTo>
                    <a:pt x="292" y="152"/>
                  </a:lnTo>
                  <a:lnTo>
                    <a:pt x="292" y="170"/>
                  </a:lnTo>
                  <a:lnTo>
                    <a:pt x="288" y="178"/>
                  </a:lnTo>
                  <a:lnTo>
                    <a:pt x="282" y="188"/>
                  </a:lnTo>
                  <a:lnTo>
                    <a:pt x="276" y="188"/>
                  </a:lnTo>
                  <a:lnTo>
                    <a:pt x="266" y="200"/>
                  </a:lnTo>
                  <a:lnTo>
                    <a:pt x="266" y="212"/>
                  </a:lnTo>
                  <a:lnTo>
                    <a:pt x="262" y="218"/>
                  </a:lnTo>
                  <a:lnTo>
                    <a:pt x="254" y="218"/>
                  </a:lnTo>
                  <a:lnTo>
                    <a:pt x="248" y="230"/>
                  </a:lnTo>
                  <a:lnTo>
                    <a:pt x="246" y="250"/>
                  </a:lnTo>
                  <a:lnTo>
                    <a:pt x="246" y="258"/>
                  </a:lnTo>
                  <a:lnTo>
                    <a:pt x="240" y="262"/>
                  </a:lnTo>
                  <a:lnTo>
                    <a:pt x="234" y="266"/>
                  </a:lnTo>
                  <a:lnTo>
                    <a:pt x="230" y="266"/>
                  </a:lnTo>
                  <a:lnTo>
                    <a:pt x="226" y="268"/>
                  </a:lnTo>
                  <a:lnTo>
                    <a:pt x="226" y="272"/>
                  </a:lnTo>
                  <a:lnTo>
                    <a:pt x="234" y="278"/>
                  </a:lnTo>
                  <a:lnTo>
                    <a:pt x="238" y="278"/>
                  </a:lnTo>
                  <a:lnTo>
                    <a:pt x="244" y="286"/>
                  </a:lnTo>
                  <a:lnTo>
                    <a:pt x="254" y="300"/>
                  </a:lnTo>
                  <a:lnTo>
                    <a:pt x="262" y="318"/>
                  </a:lnTo>
                  <a:lnTo>
                    <a:pt x="272" y="322"/>
                  </a:lnTo>
                  <a:lnTo>
                    <a:pt x="274" y="334"/>
                  </a:lnTo>
                  <a:lnTo>
                    <a:pt x="266" y="334"/>
                  </a:lnTo>
                  <a:lnTo>
                    <a:pt x="270" y="332"/>
                  </a:lnTo>
                  <a:lnTo>
                    <a:pt x="270" y="330"/>
                  </a:lnTo>
                  <a:lnTo>
                    <a:pt x="266" y="328"/>
                  </a:lnTo>
                  <a:lnTo>
                    <a:pt x="256" y="328"/>
                  </a:lnTo>
                  <a:lnTo>
                    <a:pt x="254" y="330"/>
                  </a:lnTo>
                  <a:lnTo>
                    <a:pt x="236" y="342"/>
                  </a:lnTo>
                  <a:lnTo>
                    <a:pt x="222" y="346"/>
                  </a:lnTo>
                  <a:lnTo>
                    <a:pt x="210" y="354"/>
                  </a:lnTo>
                  <a:lnTo>
                    <a:pt x="204" y="354"/>
                  </a:lnTo>
                  <a:lnTo>
                    <a:pt x="202" y="350"/>
                  </a:lnTo>
                  <a:lnTo>
                    <a:pt x="192" y="346"/>
                  </a:lnTo>
                  <a:lnTo>
                    <a:pt x="184" y="350"/>
                  </a:lnTo>
                  <a:lnTo>
                    <a:pt x="182" y="354"/>
                  </a:lnTo>
                  <a:lnTo>
                    <a:pt x="176" y="354"/>
                  </a:lnTo>
                  <a:lnTo>
                    <a:pt x="176" y="350"/>
                  </a:lnTo>
                  <a:lnTo>
                    <a:pt x="166" y="344"/>
                  </a:lnTo>
                  <a:lnTo>
                    <a:pt x="166" y="340"/>
                  </a:lnTo>
                  <a:lnTo>
                    <a:pt x="164" y="334"/>
                  </a:lnTo>
                  <a:lnTo>
                    <a:pt x="160" y="332"/>
                  </a:lnTo>
                  <a:lnTo>
                    <a:pt x="156" y="336"/>
                  </a:lnTo>
                  <a:lnTo>
                    <a:pt x="150" y="338"/>
                  </a:lnTo>
                  <a:lnTo>
                    <a:pt x="150" y="334"/>
                  </a:lnTo>
                  <a:lnTo>
                    <a:pt x="144" y="336"/>
                  </a:lnTo>
                  <a:lnTo>
                    <a:pt x="132" y="332"/>
                  </a:lnTo>
                  <a:lnTo>
                    <a:pt x="118" y="314"/>
                  </a:lnTo>
                  <a:lnTo>
                    <a:pt x="74" y="304"/>
                  </a:lnTo>
                  <a:lnTo>
                    <a:pt x="0" y="182"/>
                  </a:lnTo>
                  <a:lnTo>
                    <a:pt x="48" y="80"/>
                  </a:lnTo>
                  <a:lnTo>
                    <a:pt x="96" y="0"/>
                  </a:lnTo>
                  <a:lnTo>
                    <a:pt x="276" y="0"/>
                  </a:lnTo>
                </a:path>
              </a:pathLst>
            </a:custGeom>
            <a:solidFill>
              <a:schemeClr val="hlink"/>
            </a:solidFill>
            <a:ln w="12700" cap="rnd">
              <a:solidFill>
                <a:schemeClr val="bg1"/>
              </a:solidFill>
              <a:round/>
              <a:headEnd/>
              <a:tailEnd/>
            </a:ln>
          </p:spPr>
          <p:txBody>
            <a:bodyPr/>
            <a:lstStyle/>
            <a:p>
              <a:endParaRPr lang="en-US"/>
            </a:p>
          </p:txBody>
        </p:sp>
        <p:sp>
          <p:nvSpPr>
            <p:cNvPr id="13470" name="Freeform 646"/>
            <p:cNvSpPr>
              <a:spLocks/>
            </p:cNvSpPr>
            <p:nvPr/>
          </p:nvSpPr>
          <p:spPr bwMode="ltGray">
            <a:xfrm>
              <a:off x="2589" y="2793"/>
              <a:ext cx="231" cy="144"/>
            </a:xfrm>
            <a:custGeom>
              <a:avLst/>
              <a:gdLst>
                <a:gd name="T0" fmla="*/ 158 w 231"/>
                <a:gd name="T1" fmla="*/ 2 h 129"/>
                <a:gd name="T2" fmla="*/ 168 w 231"/>
                <a:gd name="T3" fmla="*/ 21 h 129"/>
                <a:gd name="T4" fmla="*/ 168 w 231"/>
                <a:gd name="T5" fmla="*/ 39 h 129"/>
                <a:gd name="T6" fmla="*/ 170 w 231"/>
                <a:gd name="T7" fmla="*/ 57 h 129"/>
                <a:gd name="T8" fmla="*/ 178 w 231"/>
                <a:gd name="T9" fmla="*/ 60 h 129"/>
                <a:gd name="T10" fmla="*/ 180 w 231"/>
                <a:gd name="T11" fmla="*/ 65 h 129"/>
                <a:gd name="T12" fmla="*/ 186 w 231"/>
                <a:gd name="T13" fmla="*/ 68 h 129"/>
                <a:gd name="T14" fmla="*/ 193 w 231"/>
                <a:gd name="T15" fmla="*/ 74 h 129"/>
                <a:gd name="T16" fmla="*/ 197 w 231"/>
                <a:gd name="T17" fmla="*/ 78 h 129"/>
                <a:gd name="T18" fmla="*/ 199 w 231"/>
                <a:gd name="T19" fmla="*/ 84 h 129"/>
                <a:gd name="T20" fmla="*/ 197 w 231"/>
                <a:gd name="T21" fmla="*/ 88 h 129"/>
                <a:gd name="T22" fmla="*/ 213 w 231"/>
                <a:gd name="T23" fmla="*/ 105 h 129"/>
                <a:gd name="T24" fmla="*/ 216 w 231"/>
                <a:gd name="T25" fmla="*/ 116 h 129"/>
                <a:gd name="T26" fmla="*/ 218 w 231"/>
                <a:gd name="T27" fmla="*/ 125 h 129"/>
                <a:gd name="T28" fmla="*/ 226 w 231"/>
                <a:gd name="T29" fmla="*/ 128 h 129"/>
                <a:gd name="T30" fmla="*/ 230 w 231"/>
                <a:gd name="T31" fmla="*/ 136 h 129"/>
                <a:gd name="T32" fmla="*/ 222 w 231"/>
                <a:gd name="T33" fmla="*/ 133 h 129"/>
                <a:gd name="T34" fmla="*/ 218 w 231"/>
                <a:gd name="T35" fmla="*/ 136 h 129"/>
                <a:gd name="T36" fmla="*/ 213 w 231"/>
                <a:gd name="T37" fmla="*/ 140 h 129"/>
                <a:gd name="T38" fmla="*/ 207 w 231"/>
                <a:gd name="T39" fmla="*/ 140 h 129"/>
                <a:gd name="T40" fmla="*/ 197 w 231"/>
                <a:gd name="T41" fmla="*/ 140 h 129"/>
                <a:gd name="T42" fmla="*/ 193 w 231"/>
                <a:gd name="T43" fmla="*/ 144 h 129"/>
                <a:gd name="T44" fmla="*/ 184 w 231"/>
                <a:gd name="T45" fmla="*/ 146 h 129"/>
                <a:gd name="T46" fmla="*/ 176 w 231"/>
                <a:gd name="T47" fmla="*/ 146 h 129"/>
                <a:gd name="T48" fmla="*/ 172 w 231"/>
                <a:gd name="T49" fmla="*/ 146 h 129"/>
                <a:gd name="T50" fmla="*/ 166 w 231"/>
                <a:gd name="T51" fmla="*/ 148 h 129"/>
                <a:gd name="T52" fmla="*/ 158 w 231"/>
                <a:gd name="T53" fmla="*/ 146 h 129"/>
                <a:gd name="T54" fmla="*/ 149 w 231"/>
                <a:gd name="T55" fmla="*/ 146 h 129"/>
                <a:gd name="T56" fmla="*/ 147 w 231"/>
                <a:gd name="T57" fmla="*/ 157 h 129"/>
                <a:gd name="T58" fmla="*/ 141 w 231"/>
                <a:gd name="T59" fmla="*/ 163 h 129"/>
                <a:gd name="T60" fmla="*/ 133 w 231"/>
                <a:gd name="T61" fmla="*/ 160 h 129"/>
                <a:gd name="T62" fmla="*/ 120 w 231"/>
                <a:gd name="T63" fmla="*/ 154 h 129"/>
                <a:gd name="T64" fmla="*/ 110 w 231"/>
                <a:gd name="T65" fmla="*/ 152 h 129"/>
                <a:gd name="T66" fmla="*/ 106 w 231"/>
                <a:gd name="T67" fmla="*/ 146 h 129"/>
                <a:gd name="T68" fmla="*/ 101 w 231"/>
                <a:gd name="T69" fmla="*/ 142 h 129"/>
                <a:gd name="T70" fmla="*/ 97 w 231"/>
                <a:gd name="T71" fmla="*/ 140 h 129"/>
                <a:gd name="T72" fmla="*/ 91 w 231"/>
                <a:gd name="T73" fmla="*/ 140 h 129"/>
                <a:gd name="T74" fmla="*/ 81 w 231"/>
                <a:gd name="T75" fmla="*/ 157 h 129"/>
                <a:gd name="T76" fmla="*/ 79 w 231"/>
                <a:gd name="T77" fmla="*/ 165 h 129"/>
                <a:gd name="T78" fmla="*/ 73 w 231"/>
                <a:gd name="T79" fmla="*/ 170 h 129"/>
                <a:gd name="T80" fmla="*/ 62 w 231"/>
                <a:gd name="T81" fmla="*/ 167 h 129"/>
                <a:gd name="T82" fmla="*/ 46 w 231"/>
                <a:gd name="T83" fmla="*/ 165 h 129"/>
                <a:gd name="T84" fmla="*/ 35 w 231"/>
                <a:gd name="T85" fmla="*/ 179 h 129"/>
                <a:gd name="T86" fmla="*/ 17 w 231"/>
                <a:gd name="T87" fmla="*/ 179 h 129"/>
                <a:gd name="T88" fmla="*/ 0 w 231"/>
                <a:gd name="T89" fmla="*/ 100 h 129"/>
                <a:gd name="T90" fmla="*/ 58 w 231"/>
                <a:gd name="T91" fmla="*/ 41 h 129"/>
                <a:gd name="T92" fmla="*/ 143 w 231"/>
                <a:gd name="T93" fmla="*/ 0 h 129"/>
                <a:gd name="T94" fmla="*/ 158 w 231"/>
                <a:gd name="T95" fmla="*/ 2 h 12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31"/>
                <a:gd name="T145" fmla="*/ 0 h 129"/>
                <a:gd name="T146" fmla="*/ 231 w 231"/>
                <a:gd name="T147" fmla="*/ 129 h 12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31" h="129">
                  <a:moveTo>
                    <a:pt x="158" y="2"/>
                  </a:moveTo>
                  <a:lnTo>
                    <a:pt x="168" y="15"/>
                  </a:lnTo>
                  <a:lnTo>
                    <a:pt x="168" y="28"/>
                  </a:lnTo>
                  <a:lnTo>
                    <a:pt x="170" y="41"/>
                  </a:lnTo>
                  <a:lnTo>
                    <a:pt x="178" y="43"/>
                  </a:lnTo>
                  <a:lnTo>
                    <a:pt x="180" y="47"/>
                  </a:lnTo>
                  <a:lnTo>
                    <a:pt x="186" y="49"/>
                  </a:lnTo>
                  <a:lnTo>
                    <a:pt x="193" y="53"/>
                  </a:lnTo>
                  <a:lnTo>
                    <a:pt x="197" y="56"/>
                  </a:lnTo>
                  <a:lnTo>
                    <a:pt x="199" y="60"/>
                  </a:lnTo>
                  <a:lnTo>
                    <a:pt x="197" y="64"/>
                  </a:lnTo>
                  <a:lnTo>
                    <a:pt x="213" y="75"/>
                  </a:lnTo>
                  <a:lnTo>
                    <a:pt x="216" y="83"/>
                  </a:lnTo>
                  <a:lnTo>
                    <a:pt x="218" y="90"/>
                  </a:lnTo>
                  <a:lnTo>
                    <a:pt x="226" y="92"/>
                  </a:lnTo>
                  <a:lnTo>
                    <a:pt x="230" y="98"/>
                  </a:lnTo>
                  <a:lnTo>
                    <a:pt x="222" y="96"/>
                  </a:lnTo>
                  <a:lnTo>
                    <a:pt x="218" y="98"/>
                  </a:lnTo>
                  <a:lnTo>
                    <a:pt x="213" y="100"/>
                  </a:lnTo>
                  <a:lnTo>
                    <a:pt x="207" y="100"/>
                  </a:lnTo>
                  <a:lnTo>
                    <a:pt x="197" y="100"/>
                  </a:lnTo>
                  <a:lnTo>
                    <a:pt x="193" y="104"/>
                  </a:lnTo>
                  <a:lnTo>
                    <a:pt x="184" y="105"/>
                  </a:lnTo>
                  <a:lnTo>
                    <a:pt x="176" y="105"/>
                  </a:lnTo>
                  <a:lnTo>
                    <a:pt x="172" y="105"/>
                  </a:lnTo>
                  <a:lnTo>
                    <a:pt x="166" y="107"/>
                  </a:lnTo>
                  <a:lnTo>
                    <a:pt x="158" y="105"/>
                  </a:lnTo>
                  <a:lnTo>
                    <a:pt x="149" y="105"/>
                  </a:lnTo>
                  <a:lnTo>
                    <a:pt x="147" y="113"/>
                  </a:lnTo>
                  <a:lnTo>
                    <a:pt x="141" y="117"/>
                  </a:lnTo>
                  <a:lnTo>
                    <a:pt x="133" y="115"/>
                  </a:lnTo>
                  <a:lnTo>
                    <a:pt x="120" y="111"/>
                  </a:lnTo>
                  <a:lnTo>
                    <a:pt x="110" y="109"/>
                  </a:lnTo>
                  <a:lnTo>
                    <a:pt x="106" y="105"/>
                  </a:lnTo>
                  <a:lnTo>
                    <a:pt x="101" y="102"/>
                  </a:lnTo>
                  <a:lnTo>
                    <a:pt x="97" y="100"/>
                  </a:lnTo>
                  <a:lnTo>
                    <a:pt x="91" y="100"/>
                  </a:lnTo>
                  <a:lnTo>
                    <a:pt x="81" y="113"/>
                  </a:lnTo>
                  <a:lnTo>
                    <a:pt x="79" y="119"/>
                  </a:lnTo>
                  <a:lnTo>
                    <a:pt x="73" y="122"/>
                  </a:lnTo>
                  <a:lnTo>
                    <a:pt x="62" y="120"/>
                  </a:lnTo>
                  <a:lnTo>
                    <a:pt x="46" y="119"/>
                  </a:lnTo>
                  <a:lnTo>
                    <a:pt x="35" y="128"/>
                  </a:lnTo>
                  <a:lnTo>
                    <a:pt x="17" y="128"/>
                  </a:lnTo>
                  <a:lnTo>
                    <a:pt x="0" y="73"/>
                  </a:lnTo>
                  <a:lnTo>
                    <a:pt x="58" y="30"/>
                  </a:lnTo>
                  <a:lnTo>
                    <a:pt x="143" y="0"/>
                  </a:lnTo>
                  <a:lnTo>
                    <a:pt x="158" y="2"/>
                  </a:lnTo>
                </a:path>
              </a:pathLst>
            </a:custGeom>
            <a:solidFill>
              <a:schemeClr val="hlink"/>
            </a:solidFill>
            <a:ln w="12700" cap="rnd">
              <a:solidFill>
                <a:schemeClr val="bg1"/>
              </a:solidFill>
              <a:round/>
              <a:headEnd/>
              <a:tailEnd/>
            </a:ln>
          </p:spPr>
          <p:txBody>
            <a:bodyPr/>
            <a:lstStyle/>
            <a:p>
              <a:endParaRPr lang="en-US"/>
            </a:p>
          </p:txBody>
        </p:sp>
        <p:sp>
          <p:nvSpPr>
            <p:cNvPr id="13471" name="Freeform 647"/>
            <p:cNvSpPr>
              <a:spLocks/>
            </p:cNvSpPr>
            <p:nvPr/>
          </p:nvSpPr>
          <p:spPr bwMode="ltGray">
            <a:xfrm>
              <a:off x="2588" y="2792"/>
              <a:ext cx="238" cy="153"/>
            </a:xfrm>
            <a:custGeom>
              <a:avLst/>
              <a:gdLst>
                <a:gd name="T0" fmla="*/ 161 w 239"/>
                <a:gd name="T1" fmla="*/ 2 h 137"/>
                <a:gd name="T2" fmla="*/ 171 w 239"/>
                <a:gd name="T3" fmla="*/ 22 h 137"/>
                <a:gd name="T4" fmla="*/ 171 w 239"/>
                <a:gd name="T5" fmla="*/ 42 h 137"/>
                <a:gd name="T6" fmla="*/ 173 w 239"/>
                <a:gd name="T7" fmla="*/ 61 h 137"/>
                <a:gd name="T8" fmla="*/ 181 w 239"/>
                <a:gd name="T9" fmla="*/ 64 h 137"/>
                <a:gd name="T10" fmla="*/ 183 w 239"/>
                <a:gd name="T11" fmla="*/ 70 h 137"/>
                <a:gd name="T12" fmla="*/ 189 w 239"/>
                <a:gd name="T13" fmla="*/ 73 h 137"/>
                <a:gd name="T14" fmla="*/ 197 w 239"/>
                <a:gd name="T15" fmla="*/ 78 h 137"/>
                <a:gd name="T16" fmla="*/ 201 w 239"/>
                <a:gd name="T17" fmla="*/ 84 h 137"/>
                <a:gd name="T18" fmla="*/ 203 w 239"/>
                <a:gd name="T19" fmla="*/ 88 h 137"/>
                <a:gd name="T20" fmla="*/ 201 w 239"/>
                <a:gd name="T21" fmla="*/ 95 h 137"/>
                <a:gd name="T22" fmla="*/ 217 w 239"/>
                <a:gd name="T23" fmla="*/ 111 h 137"/>
                <a:gd name="T24" fmla="*/ 221 w 239"/>
                <a:gd name="T25" fmla="*/ 122 h 137"/>
                <a:gd name="T26" fmla="*/ 223 w 239"/>
                <a:gd name="T27" fmla="*/ 133 h 137"/>
                <a:gd name="T28" fmla="*/ 231 w 239"/>
                <a:gd name="T29" fmla="*/ 136 h 137"/>
                <a:gd name="T30" fmla="*/ 235 w 239"/>
                <a:gd name="T31" fmla="*/ 145 h 137"/>
                <a:gd name="T32" fmla="*/ 227 w 239"/>
                <a:gd name="T33" fmla="*/ 142 h 137"/>
                <a:gd name="T34" fmla="*/ 223 w 239"/>
                <a:gd name="T35" fmla="*/ 145 h 137"/>
                <a:gd name="T36" fmla="*/ 217 w 239"/>
                <a:gd name="T37" fmla="*/ 147 h 137"/>
                <a:gd name="T38" fmla="*/ 211 w 239"/>
                <a:gd name="T39" fmla="*/ 147 h 137"/>
                <a:gd name="T40" fmla="*/ 201 w 239"/>
                <a:gd name="T41" fmla="*/ 147 h 137"/>
                <a:gd name="T42" fmla="*/ 197 w 239"/>
                <a:gd name="T43" fmla="*/ 153 h 137"/>
                <a:gd name="T44" fmla="*/ 187 w 239"/>
                <a:gd name="T45" fmla="*/ 156 h 137"/>
                <a:gd name="T46" fmla="*/ 179 w 239"/>
                <a:gd name="T47" fmla="*/ 156 h 137"/>
                <a:gd name="T48" fmla="*/ 175 w 239"/>
                <a:gd name="T49" fmla="*/ 156 h 137"/>
                <a:gd name="T50" fmla="*/ 169 w 239"/>
                <a:gd name="T51" fmla="*/ 159 h 137"/>
                <a:gd name="T52" fmla="*/ 161 w 239"/>
                <a:gd name="T53" fmla="*/ 156 h 137"/>
                <a:gd name="T54" fmla="*/ 151 w 239"/>
                <a:gd name="T55" fmla="*/ 156 h 137"/>
                <a:gd name="T56" fmla="*/ 149 w 239"/>
                <a:gd name="T57" fmla="*/ 168 h 137"/>
                <a:gd name="T58" fmla="*/ 143 w 239"/>
                <a:gd name="T59" fmla="*/ 172 h 137"/>
                <a:gd name="T60" fmla="*/ 135 w 239"/>
                <a:gd name="T61" fmla="*/ 170 h 137"/>
                <a:gd name="T62" fmla="*/ 121 w 239"/>
                <a:gd name="T63" fmla="*/ 164 h 137"/>
                <a:gd name="T64" fmla="*/ 114 w 239"/>
                <a:gd name="T65" fmla="*/ 162 h 137"/>
                <a:gd name="T66" fmla="*/ 110 w 239"/>
                <a:gd name="T67" fmla="*/ 156 h 137"/>
                <a:gd name="T68" fmla="*/ 104 w 239"/>
                <a:gd name="T69" fmla="*/ 151 h 137"/>
                <a:gd name="T70" fmla="*/ 100 w 239"/>
                <a:gd name="T71" fmla="*/ 147 h 137"/>
                <a:gd name="T72" fmla="*/ 94 w 239"/>
                <a:gd name="T73" fmla="*/ 147 h 137"/>
                <a:gd name="T74" fmla="*/ 84 w 239"/>
                <a:gd name="T75" fmla="*/ 168 h 137"/>
                <a:gd name="T76" fmla="*/ 82 w 239"/>
                <a:gd name="T77" fmla="*/ 175 h 137"/>
                <a:gd name="T78" fmla="*/ 76 w 239"/>
                <a:gd name="T79" fmla="*/ 181 h 137"/>
                <a:gd name="T80" fmla="*/ 64 w 239"/>
                <a:gd name="T81" fmla="*/ 179 h 137"/>
                <a:gd name="T82" fmla="*/ 48 w 239"/>
                <a:gd name="T83" fmla="*/ 175 h 137"/>
                <a:gd name="T84" fmla="*/ 36 w 239"/>
                <a:gd name="T85" fmla="*/ 190 h 137"/>
                <a:gd name="T86" fmla="*/ 18 w 239"/>
                <a:gd name="T87" fmla="*/ 190 h 137"/>
                <a:gd name="T88" fmla="*/ 0 w 239"/>
                <a:gd name="T89" fmla="*/ 108 h 137"/>
                <a:gd name="T90" fmla="*/ 60 w 239"/>
                <a:gd name="T91" fmla="*/ 45 h 137"/>
                <a:gd name="T92" fmla="*/ 145 w 239"/>
                <a:gd name="T93" fmla="*/ 0 h 137"/>
                <a:gd name="T94" fmla="*/ 161 w 239"/>
                <a:gd name="T95" fmla="*/ 2 h 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39"/>
                <a:gd name="T145" fmla="*/ 0 h 137"/>
                <a:gd name="T146" fmla="*/ 239 w 239"/>
                <a:gd name="T147" fmla="*/ 137 h 1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39" h="137">
                  <a:moveTo>
                    <a:pt x="164" y="2"/>
                  </a:moveTo>
                  <a:lnTo>
                    <a:pt x="174" y="16"/>
                  </a:lnTo>
                  <a:lnTo>
                    <a:pt x="174" y="30"/>
                  </a:lnTo>
                  <a:lnTo>
                    <a:pt x="176" y="44"/>
                  </a:lnTo>
                  <a:lnTo>
                    <a:pt x="184" y="46"/>
                  </a:lnTo>
                  <a:lnTo>
                    <a:pt x="186" y="50"/>
                  </a:lnTo>
                  <a:lnTo>
                    <a:pt x="192" y="52"/>
                  </a:lnTo>
                  <a:lnTo>
                    <a:pt x="200" y="56"/>
                  </a:lnTo>
                  <a:lnTo>
                    <a:pt x="204" y="60"/>
                  </a:lnTo>
                  <a:lnTo>
                    <a:pt x="206" y="64"/>
                  </a:lnTo>
                  <a:lnTo>
                    <a:pt x="204" y="68"/>
                  </a:lnTo>
                  <a:lnTo>
                    <a:pt x="220" y="80"/>
                  </a:lnTo>
                  <a:lnTo>
                    <a:pt x="224" y="88"/>
                  </a:lnTo>
                  <a:lnTo>
                    <a:pt x="226" y="96"/>
                  </a:lnTo>
                  <a:lnTo>
                    <a:pt x="234" y="98"/>
                  </a:lnTo>
                  <a:lnTo>
                    <a:pt x="238" y="104"/>
                  </a:lnTo>
                  <a:lnTo>
                    <a:pt x="230" y="102"/>
                  </a:lnTo>
                  <a:lnTo>
                    <a:pt x="226" y="104"/>
                  </a:lnTo>
                  <a:lnTo>
                    <a:pt x="220" y="106"/>
                  </a:lnTo>
                  <a:lnTo>
                    <a:pt x="214" y="106"/>
                  </a:lnTo>
                  <a:lnTo>
                    <a:pt x="204" y="106"/>
                  </a:lnTo>
                  <a:lnTo>
                    <a:pt x="200" y="110"/>
                  </a:lnTo>
                  <a:lnTo>
                    <a:pt x="190" y="112"/>
                  </a:lnTo>
                  <a:lnTo>
                    <a:pt x="182" y="112"/>
                  </a:lnTo>
                  <a:lnTo>
                    <a:pt x="178" y="112"/>
                  </a:lnTo>
                  <a:lnTo>
                    <a:pt x="172" y="114"/>
                  </a:lnTo>
                  <a:lnTo>
                    <a:pt x="164" y="112"/>
                  </a:lnTo>
                  <a:lnTo>
                    <a:pt x="154" y="112"/>
                  </a:lnTo>
                  <a:lnTo>
                    <a:pt x="152" y="120"/>
                  </a:lnTo>
                  <a:lnTo>
                    <a:pt x="146" y="124"/>
                  </a:lnTo>
                  <a:lnTo>
                    <a:pt x="138" y="122"/>
                  </a:lnTo>
                  <a:lnTo>
                    <a:pt x="124" y="118"/>
                  </a:lnTo>
                  <a:lnTo>
                    <a:pt x="114" y="116"/>
                  </a:lnTo>
                  <a:lnTo>
                    <a:pt x="110" y="112"/>
                  </a:lnTo>
                  <a:lnTo>
                    <a:pt x="104" y="108"/>
                  </a:lnTo>
                  <a:lnTo>
                    <a:pt x="100" y="106"/>
                  </a:lnTo>
                  <a:lnTo>
                    <a:pt x="94" y="106"/>
                  </a:lnTo>
                  <a:lnTo>
                    <a:pt x="84" y="120"/>
                  </a:lnTo>
                  <a:lnTo>
                    <a:pt x="82" y="126"/>
                  </a:lnTo>
                  <a:lnTo>
                    <a:pt x="76" y="130"/>
                  </a:lnTo>
                  <a:lnTo>
                    <a:pt x="64" y="128"/>
                  </a:lnTo>
                  <a:lnTo>
                    <a:pt x="48" y="126"/>
                  </a:lnTo>
                  <a:lnTo>
                    <a:pt x="36" y="136"/>
                  </a:lnTo>
                  <a:lnTo>
                    <a:pt x="18" y="136"/>
                  </a:lnTo>
                  <a:lnTo>
                    <a:pt x="0" y="78"/>
                  </a:lnTo>
                  <a:lnTo>
                    <a:pt x="60" y="32"/>
                  </a:lnTo>
                  <a:lnTo>
                    <a:pt x="148" y="0"/>
                  </a:lnTo>
                  <a:lnTo>
                    <a:pt x="164" y="2"/>
                  </a:lnTo>
                </a:path>
              </a:pathLst>
            </a:custGeom>
            <a:solidFill>
              <a:schemeClr val="hlink"/>
            </a:solidFill>
            <a:ln w="12700" cap="rnd">
              <a:solidFill>
                <a:schemeClr val="bg1"/>
              </a:solidFill>
              <a:round/>
              <a:headEnd/>
              <a:tailEnd/>
            </a:ln>
          </p:spPr>
          <p:txBody>
            <a:bodyPr/>
            <a:lstStyle/>
            <a:p>
              <a:endParaRPr lang="en-US"/>
            </a:p>
          </p:txBody>
        </p:sp>
        <p:sp>
          <p:nvSpPr>
            <p:cNvPr id="13472" name="Freeform 648"/>
            <p:cNvSpPr>
              <a:spLocks/>
            </p:cNvSpPr>
            <p:nvPr/>
          </p:nvSpPr>
          <p:spPr bwMode="ltGray">
            <a:xfrm>
              <a:off x="2578" y="2524"/>
              <a:ext cx="194" cy="333"/>
            </a:xfrm>
            <a:custGeom>
              <a:avLst/>
              <a:gdLst>
                <a:gd name="T0" fmla="*/ 191 w 195"/>
                <a:gd name="T1" fmla="*/ 121 h 297"/>
                <a:gd name="T2" fmla="*/ 189 w 195"/>
                <a:gd name="T3" fmla="*/ 186 h 297"/>
                <a:gd name="T4" fmla="*/ 183 w 195"/>
                <a:gd name="T5" fmla="*/ 186 h 297"/>
                <a:gd name="T6" fmla="*/ 178 w 195"/>
                <a:gd name="T7" fmla="*/ 191 h 297"/>
                <a:gd name="T8" fmla="*/ 174 w 195"/>
                <a:gd name="T9" fmla="*/ 188 h 297"/>
                <a:gd name="T10" fmla="*/ 166 w 195"/>
                <a:gd name="T11" fmla="*/ 186 h 297"/>
                <a:gd name="T12" fmla="*/ 162 w 195"/>
                <a:gd name="T13" fmla="*/ 188 h 297"/>
                <a:gd name="T14" fmla="*/ 160 w 195"/>
                <a:gd name="T15" fmla="*/ 195 h 297"/>
                <a:gd name="T16" fmla="*/ 160 w 195"/>
                <a:gd name="T17" fmla="*/ 200 h 297"/>
                <a:gd name="T18" fmla="*/ 158 w 195"/>
                <a:gd name="T19" fmla="*/ 214 h 297"/>
                <a:gd name="T20" fmla="*/ 156 w 195"/>
                <a:gd name="T21" fmla="*/ 229 h 297"/>
                <a:gd name="T22" fmla="*/ 158 w 195"/>
                <a:gd name="T23" fmla="*/ 234 h 297"/>
                <a:gd name="T24" fmla="*/ 155 w 195"/>
                <a:gd name="T25" fmla="*/ 244 h 297"/>
                <a:gd name="T26" fmla="*/ 149 w 195"/>
                <a:gd name="T27" fmla="*/ 258 h 297"/>
                <a:gd name="T28" fmla="*/ 149 w 195"/>
                <a:gd name="T29" fmla="*/ 276 h 297"/>
                <a:gd name="T30" fmla="*/ 147 w 195"/>
                <a:gd name="T31" fmla="*/ 283 h 297"/>
                <a:gd name="T32" fmla="*/ 151 w 195"/>
                <a:gd name="T33" fmla="*/ 288 h 297"/>
                <a:gd name="T34" fmla="*/ 155 w 195"/>
                <a:gd name="T35" fmla="*/ 288 h 297"/>
                <a:gd name="T36" fmla="*/ 158 w 195"/>
                <a:gd name="T37" fmla="*/ 293 h 297"/>
                <a:gd name="T38" fmla="*/ 158 w 195"/>
                <a:gd name="T39" fmla="*/ 313 h 297"/>
                <a:gd name="T40" fmla="*/ 164 w 195"/>
                <a:gd name="T41" fmla="*/ 318 h 297"/>
                <a:gd name="T42" fmla="*/ 168 w 195"/>
                <a:gd name="T43" fmla="*/ 322 h 297"/>
                <a:gd name="T44" fmla="*/ 166 w 195"/>
                <a:gd name="T45" fmla="*/ 333 h 297"/>
                <a:gd name="T46" fmla="*/ 126 w 195"/>
                <a:gd name="T47" fmla="*/ 369 h 297"/>
                <a:gd name="T48" fmla="*/ 101 w 195"/>
                <a:gd name="T49" fmla="*/ 380 h 297"/>
                <a:gd name="T50" fmla="*/ 96 w 195"/>
                <a:gd name="T51" fmla="*/ 376 h 297"/>
                <a:gd name="T52" fmla="*/ 94 w 195"/>
                <a:gd name="T53" fmla="*/ 382 h 297"/>
                <a:gd name="T54" fmla="*/ 94 w 195"/>
                <a:gd name="T55" fmla="*/ 391 h 297"/>
                <a:gd name="T56" fmla="*/ 88 w 195"/>
                <a:gd name="T57" fmla="*/ 392 h 297"/>
                <a:gd name="T58" fmla="*/ 75 w 195"/>
                <a:gd name="T59" fmla="*/ 392 h 297"/>
                <a:gd name="T60" fmla="*/ 67 w 195"/>
                <a:gd name="T61" fmla="*/ 397 h 297"/>
                <a:gd name="T62" fmla="*/ 67 w 195"/>
                <a:gd name="T63" fmla="*/ 404 h 297"/>
                <a:gd name="T64" fmla="*/ 54 w 195"/>
                <a:gd name="T65" fmla="*/ 408 h 297"/>
                <a:gd name="T66" fmla="*/ 50 w 195"/>
                <a:gd name="T67" fmla="*/ 404 h 297"/>
                <a:gd name="T68" fmla="*/ 44 w 195"/>
                <a:gd name="T69" fmla="*/ 411 h 297"/>
                <a:gd name="T70" fmla="*/ 42 w 195"/>
                <a:gd name="T71" fmla="*/ 417 h 297"/>
                <a:gd name="T72" fmla="*/ 27 w 195"/>
                <a:gd name="T73" fmla="*/ 408 h 297"/>
                <a:gd name="T74" fmla="*/ 0 w 195"/>
                <a:gd name="T75" fmla="*/ 339 h 297"/>
                <a:gd name="T76" fmla="*/ 6 w 195"/>
                <a:gd name="T77" fmla="*/ 174 h 297"/>
                <a:gd name="T78" fmla="*/ 65 w 195"/>
                <a:gd name="T79" fmla="*/ 0 h 297"/>
                <a:gd name="T80" fmla="*/ 191 w 195"/>
                <a:gd name="T81" fmla="*/ 121 h 29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5"/>
                <a:gd name="T124" fmla="*/ 0 h 297"/>
                <a:gd name="T125" fmla="*/ 195 w 195"/>
                <a:gd name="T126" fmla="*/ 297 h 29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5" h="297">
                  <a:moveTo>
                    <a:pt x="194" y="86"/>
                  </a:moveTo>
                  <a:lnTo>
                    <a:pt x="192" y="132"/>
                  </a:lnTo>
                  <a:lnTo>
                    <a:pt x="186" y="132"/>
                  </a:lnTo>
                  <a:lnTo>
                    <a:pt x="181" y="136"/>
                  </a:lnTo>
                  <a:lnTo>
                    <a:pt x="177" y="134"/>
                  </a:lnTo>
                  <a:lnTo>
                    <a:pt x="169" y="132"/>
                  </a:lnTo>
                  <a:lnTo>
                    <a:pt x="165" y="134"/>
                  </a:lnTo>
                  <a:lnTo>
                    <a:pt x="163" y="138"/>
                  </a:lnTo>
                  <a:lnTo>
                    <a:pt x="163" y="142"/>
                  </a:lnTo>
                  <a:lnTo>
                    <a:pt x="161" y="152"/>
                  </a:lnTo>
                  <a:lnTo>
                    <a:pt x="159" y="162"/>
                  </a:lnTo>
                  <a:lnTo>
                    <a:pt x="161" y="166"/>
                  </a:lnTo>
                  <a:lnTo>
                    <a:pt x="158" y="173"/>
                  </a:lnTo>
                  <a:lnTo>
                    <a:pt x="152" y="183"/>
                  </a:lnTo>
                  <a:lnTo>
                    <a:pt x="152" y="195"/>
                  </a:lnTo>
                  <a:lnTo>
                    <a:pt x="150" y="201"/>
                  </a:lnTo>
                  <a:lnTo>
                    <a:pt x="154" y="204"/>
                  </a:lnTo>
                  <a:lnTo>
                    <a:pt x="158" y="204"/>
                  </a:lnTo>
                  <a:lnTo>
                    <a:pt x="161" y="208"/>
                  </a:lnTo>
                  <a:lnTo>
                    <a:pt x="161" y="222"/>
                  </a:lnTo>
                  <a:lnTo>
                    <a:pt x="167" y="226"/>
                  </a:lnTo>
                  <a:lnTo>
                    <a:pt x="171" y="228"/>
                  </a:lnTo>
                  <a:lnTo>
                    <a:pt x="169" y="236"/>
                  </a:lnTo>
                  <a:lnTo>
                    <a:pt x="129" y="261"/>
                  </a:lnTo>
                  <a:lnTo>
                    <a:pt x="104" y="269"/>
                  </a:lnTo>
                  <a:lnTo>
                    <a:pt x="96" y="267"/>
                  </a:lnTo>
                  <a:lnTo>
                    <a:pt x="94" y="271"/>
                  </a:lnTo>
                  <a:lnTo>
                    <a:pt x="94" y="277"/>
                  </a:lnTo>
                  <a:lnTo>
                    <a:pt x="88" y="278"/>
                  </a:lnTo>
                  <a:lnTo>
                    <a:pt x="75" y="278"/>
                  </a:lnTo>
                  <a:lnTo>
                    <a:pt x="67" y="282"/>
                  </a:lnTo>
                  <a:lnTo>
                    <a:pt x="67" y="286"/>
                  </a:lnTo>
                  <a:lnTo>
                    <a:pt x="54" y="290"/>
                  </a:lnTo>
                  <a:lnTo>
                    <a:pt x="50" y="286"/>
                  </a:lnTo>
                  <a:lnTo>
                    <a:pt x="44" y="292"/>
                  </a:lnTo>
                  <a:lnTo>
                    <a:pt x="42" y="296"/>
                  </a:lnTo>
                  <a:lnTo>
                    <a:pt x="27" y="290"/>
                  </a:lnTo>
                  <a:lnTo>
                    <a:pt x="0" y="240"/>
                  </a:lnTo>
                  <a:lnTo>
                    <a:pt x="6" y="123"/>
                  </a:lnTo>
                  <a:lnTo>
                    <a:pt x="65" y="0"/>
                  </a:lnTo>
                  <a:lnTo>
                    <a:pt x="194" y="86"/>
                  </a:lnTo>
                </a:path>
              </a:pathLst>
            </a:custGeom>
            <a:solidFill>
              <a:schemeClr val="hlink"/>
            </a:solidFill>
            <a:ln w="12700" cap="rnd">
              <a:solidFill>
                <a:schemeClr val="bg1"/>
              </a:solidFill>
              <a:round/>
              <a:headEnd/>
              <a:tailEnd/>
            </a:ln>
          </p:spPr>
          <p:txBody>
            <a:bodyPr/>
            <a:lstStyle/>
            <a:p>
              <a:endParaRPr lang="en-US"/>
            </a:p>
          </p:txBody>
        </p:sp>
        <p:sp>
          <p:nvSpPr>
            <p:cNvPr id="13473" name="Freeform 649"/>
            <p:cNvSpPr>
              <a:spLocks/>
            </p:cNvSpPr>
            <p:nvPr/>
          </p:nvSpPr>
          <p:spPr bwMode="ltGray">
            <a:xfrm>
              <a:off x="2577" y="2523"/>
              <a:ext cx="201" cy="341"/>
            </a:xfrm>
            <a:custGeom>
              <a:avLst/>
              <a:gdLst>
                <a:gd name="T0" fmla="*/ 196 w 203"/>
                <a:gd name="T1" fmla="*/ 123 h 305"/>
                <a:gd name="T2" fmla="*/ 194 w 203"/>
                <a:gd name="T3" fmla="*/ 190 h 305"/>
                <a:gd name="T4" fmla="*/ 188 w 203"/>
                <a:gd name="T5" fmla="*/ 190 h 305"/>
                <a:gd name="T6" fmla="*/ 182 w 203"/>
                <a:gd name="T7" fmla="*/ 197 h 305"/>
                <a:gd name="T8" fmla="*/ 178 w 203"/>
                <a:gd name="T9" fmla="*/ 192 h 305"/>
                <a:gd name="T10" fmla="*/ 170 w 203"/>
                <a:gd name="T11" fmla="*/ 190 h 305"/>
                <a:gd name="T12" fmla="*/ 166 w 203"/>
                <a:gd name="T13" fmla="*/ 192 h 305"/>
                <a:gd name="T14" fmla="*/ 164 w 203"/>
                <a:gd name="T15" fmla="*/ 199 h 305"/>
                <a:gd name="T16" fmla="*/ 164 w 203"/>
                <a:gd name="T17" fmla="*/ 203 h 305"/>
                <a:gd name="T18" fmla="*/ 162 w 203"/>
                <a:gd name="T19" fmla="*/ 218 h 305"/>
                <a:gd name="T20" fmla="*/ 160 w 203"/>
                <a:gd name="T21" fmla="*/ 233 h 305"/>
                <a:gd name="T22" fmla="*/ 162 w 203"/>
                <a:gd name="T23" fmla="*/ 237 h 305"/>
                <a:gd name="T24" fmla="*/ 158 w 203"/>
                <a:gd name="T25" fmla="*/ 248 h 305"/>
                <a:gd name="T26" fmla="*/ 152 w 203"/>
                <a:gd name="T27" fmla="*/ 263 h 305"/>
                <a:gd name="T28" fmla="*/ 152 w 203"/>
                <a:gd name="T29" fmla="*/ 280 h 305"/>
                <a:gd name="T30" fmla="*/ 151 w 203"/>
                <a:gd name="T31" fmla="*/ 287 h 305"/>
                <a:gd name="T32" fmla="*/ 154 w 203"/>
                <a:gd name="T33" fmla="*/ 294 h 305"/>
                <a:gd name="T34" fmla="*/ 158 w 203"/>
                <a:gd name="T35" fmla="*/ 294 h 305"/>
                <a:gd name="T36" fmla="*/ 162 w 203"/>
                <a:gd name="T37" fmla="*/ 299 h 305"/>
                <a:gd name="T38" fmla="*/ 162 w 203"/>
                <a:gd name="T39" fmla="*/ 319 h 305"/>
                <a:gd name="T40" fmla="*/ 168 w 203"/>
                <a:gd name="T41" fmla="*/ 324 h 305"/>
                <a:gd name="T42" fmla="*/ 172 w 203"/>
                <a:gd name="T43" fmla="*/ 328 h 305"/>
                <a:gd name="T44" fmla="*/ 170 w 203"/>
                <a:gd name="T45" fmla="*/ 339 h 305"/>
                <a:gd name="T46" fmla="*/ 131 w 203"/>
                <a:gd name="T47" fmla="*/ 375 h 305"/>
                <a:gd name="T48" fmla="*/ 105 w 203"/>
                <a:gd name="T49" fmla="*/ 386 h 305"/>
                <a:gd name="T50" fmla="*/ 97 w 203"/>
                <a:gd name="T51" fmla="*/ 382 h 305"/>
                <a:gd name="T52" fmla="*/ 95 w 203"/>
                <a:gd name="T53" fmla="*/ 389 h 305"/>
                <a:gd name="T54" fmla="*/ 95 w 203"/>
                <a:gd name="T55" fmla="*/ 398 h 305"/>
                <a:gd name="T56" fmla="*/ 89 w 203"/>
                <a:gd name="T57" fmla="*/ 400 h 305"/>
                <a:gd name="T58" fmla="*/ 75 w 203"/>
                <a:gd name="T59" fmla="*/ 400 h 305"/>
                <a:gd name="T60" fmla="*/ 67 w 203"/>
                <a:gd name="T61" fmla="*/ 405 h 305"/>
                <a:gd name="T62" fmla="*/ 67 w 203"/>
                <a:gd name="T63" fmla="*/ 411 h 305"/>
                <a:gd name="T64" fmla="*/ 53 w 203"/>
                <a:gd name="T65" fmla="*/ 416 h 305"/>
                <a:gd name="T66" fmla="*/ 50 w 203"/>
                <a:gd name="T67" fmla="*/ 411 h 305"/>
                <a:gd name="T68" fmla="*/ 46 w 203"/>
                <a:gd name="T69" fmla="*/ 419 h 305"/>
                <a:gd name="T70" fmla="*/ 44 w 203"/>
                <a:gd name="T71" fmla="*/ 425 h 305"/>
                <a:gd name="T72" fmla="*/ 28 w 203"/>
                <a:gd name="T73" fmla="*/ 416 h 305"/>
                <a:gd name="T74" fmla="*/ 0 w 203"/>
                <a:gd name="T75" fmla="*/ 343 h 305"/>
                <a:gd name="T76" fmla="*/ 6 w 203"/>
                <a:gd name="T77" fmla="*/ 177 h 305"/>
                <a:gd name="T78" fmla="*/ 65 w 203"/>
                <a:gd name="T79" fmla="*/ 0 h 305"/>
                <a:gd name="T80" fmla="*/ 196 w 203"/>
                <a:gd name="T81" fmla="*/ 123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3"/>
                <a:gd name="T124" fmla="*/ 0 h 305"/>
                <a:gd name="T125" fmla="*/ 203 w 203"/>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3" h="305">
                  <a:moveTo>
                    <a:pt x="202" y="88"/>
                  </a:moveTo>
                  <a:lnTo>
                    <a:pt x="200" y="136"/>
                  </a:lnTo>
                  <a:lnTo>
                    <a:pt x="194" y="136"/>
                  </a:lnTo>
                  <a:lnTo>
                    <a:pt x="188" y="140"/>
                  </a:lnTo>
                  <a:lnTo>
                    <a:pt x="184" y="138"/>
                  </a:lnTo>
                  <a:lnTo>
                    <a:pt x="176" y="136"/>
                  </a:lnTo>
                  <a:lnTo>
                    <a:pt x="172" y="138"/>
                  </a:lnTo>
                  <a:lnTo>
                    <a:pt x="170" y="142"/>
                  </a:lnTo>
                  <a:lnTo>
                    <a:pt x="170" y="146"/>
                  </a:lnTo>
                  <a:lnTo>
                    <a:pt x="168" y="156"/>
                  </a:lnTo>
                  <a:lnTo>
                    <a:pt x="166" y="166"/>
                  </a:lnTo>
                  <a:lnTo>
                    <a:pt x="168" y="170"/>
                  </a:lnTo>
                  <a:lnTo>
                    <a:pt x="164" y="178"/>
                  </a:lnTo>
                  <a:lnTo>
                    <a:pt x="158" y="188"/>
                  </a:lnTo>
                  <a:lnTo>
                    <a:pt x="158" y="200"/>
                  </a:lnTo>
                  <a:lnTo>
                    <a:pt x="156" y="206"/>
                  </a:lnTo>
                  <a:lnTo>
                    <a:pt x="160" y="210"/>
                  </a:lnTo>
                  <a:lnTo>
                    <a:pt x="164" y="210"/>
                  </a:lnTo>
                  <a:lnTo>
                    <a:pt x="168" y="214"/>
                  </a:lnTo>
                  <a:lnTo>
                    <a:pt x="168" y="228"/>
                  </a:lnTo>
                  <a:lnTo>
                    <a:pt x="174" y="232"/>
                  </a:lnTo>
                  <a:lnTo>
                    <a:pt x="178" y="234"/>
                  </a:lnTo>
                  <a:lnTo>
                    <a:pt x="176" y="242"/>
                  </a:lnTo>
                  <a:lnTo>
                    <a:pt x="134" y="268"/>
                  </a:lnTo>
                  <a:lnTo>
                    <a:pt x="108" y="276"/>
                  </a:lnTo>
                  <a:lnTo>
                    <a:pt x="100" y="274"/>
                  </a:lnTo>
                  <a:lnTo>
                    <a:pt x="98" y="278"/>
                  </a:lnTo>
                  <a:lnTo>
                    <a:pt x="98" y="284"/>
                  </a:lnTo>
                  <a:lnTo>
                    <a:pt x="92" y="286"/>
                  </a:lnTo>
                  <a:lnTo>
                    <a:pt x="78" y="286"/>
                  </a:lnTo>
                  <a:lnTo>
                    <a:pt x="70" y="290"/>
                  </a:lnTo>
                  <a:lnTo>
                    <a:pt x="70" y="294"/>
                  </a:lnTo>
                  <a:lnTo>
                    <a:pt x="56" y="298"/>
                  </a:lnTo>
                  <a:lnTo>
                    <a:pt x="52" y="294"/>
                  </a:lnTo>
                  <a:lnTo>
                    <a:pt x="46" y="300"/>
                  </a:lnTo>
                  <a:lnTo>
                    <a:pt x="44" y="304"/>
                  </a:lnTo>
                  <a:lnTo>
                    <a:pt x="28" y="298"/>
                  </a:lnTo>
                  <a:lnTo>
                    <a:pt x="0" y="246"/>
                  </a:lnTo>
                  <a:lnTo>
                    <a:pt x="6" y="126"/>
                  </a:lnTo>
                  <a:lnTo>
                    <a:pt x="68" y="0"/>
                  </a:lnTo>
                  <a:lnTo>
                    <a:pt x="202" y="88"/>
                  </a:lnTo>
                </a:path>
              </a:pathLst>
            </a:custGeom>
            <a:solidFill>
              <a:schemeClr val="hlink"/>
            </a:solidFill>
            <a:ln w="12700" cap="rnd">
              <a:solidFill>
                <a:schemeClr val="bg1"/>
              </a:solidFill>
              <a:round/>
              <a:headEnd/>
              <a:tailEnd/>
            </a:ln>
          </p:spPr>
          <p:txBody>
            <a:bodyPr/>
            <a:lstStyle/>
            <a:p>
              <a:endParaRPr lang="en-US"/>
            </a:p>
          </p:txBody>
        </p:sp>
        <p:sp>
          <p:nvSpPr>
            <p:cNvPr id="13474" name="Freeform 650"/>
            <p:cNvSpPr>
              <a:spLocks/>
            </p:cNvSpPr>
            <p:nvPr/>
          </p:nvSpPr>
          <p:spPr bwMode="ltGray">
            <a:xfrm>
              <a:off x="2485" y="2743"/>
              <a:ext cx="140" cy="233"/>
            </a:xfrm>
            <a:custGeom>
              <a:avLst/>
              <a:gdLst>
                <a:gd name="T0" fmla="*/ 105 w 141"/>
                <a:gd name="T1" fmla="*/ 0 h 209"/>
                <a:gd name="T2" fmla="*/ 113 w 141"/>
                <a:gd name="T3" fmla="*/ 2 h 209"/>
                <a:gd name="T4" fmla="*/ 115 w 141"/>
                <a:gd name="T5" fmla="*/ 9 h 209"/>
                <a:gd name="T6" fmla="*/ 119 w 141"/>
                <a:gd name="T7" fmla="*/ 9 h 209"/>
                <a:gd name="T8" fmla="*/ 127 w 141"/>
                <a:gd name="T9" fmla="*/ 25 h 209"/>
                <a:gd name="T10" fmla="*/ 129 w 141"/>
                <a:gd name="T11" fmla="*/ 33 h 209"/>
                <a:gd name="T12" fmla="*/ 125 w 141"/>
                <a:gd name="T13" fmla="*/ 47 h 209"/>
                <a:gd name="T14" fmla="*/ 127 w 141"/>
                <a:gd name="T15" fmla="*/ 58 h 209"/>
                <a:gd name="T16" fmla="*/ 127 w 141"/>
                <a:gd name="T17" fmla="*/ 64 h 209"/>
                <a:gd name="T18" fmla="*/ 127 w 141"/>
                <a:gd name="T19" fmla="*/ 77 h 209"/>
                <a:gd name="T20" fmla="*/ 107 w 141"/>
                <a:gd name="T21" fmla="*/ 75 h 209"/>
                <a:gd name="T22" fmla="*/ 105 w 141"/>
                <a:gd name="T23" fmla="*/ 86 h 209"/>
                <a:gd name="T24" fmla="*/ 135 w 141"/>
                <a:gd name="T25" fmla="*/ 130 h 209"/>
                <a:gd name="T26" fmla="*/ 131 w 141"/>
                <a:gd name="T27" fmla="*/ 142 h 209"/>
                <a:gd name="T28" fmla="*/ 127 w 141"/>
                <a:gd name="T29" fmla="*/ 147 h 209"/>
                <a:gd name="T30" fmla="*/ 125 w 141"/>
                <a:gd name="T31" fmla="*/ 161 h 209"/>
                <a:gd name="T32" fmla="*/ 121 w 141"/>
                <a:gd name="T33" fmla="*/ 166 h 209"/>
                <a:gd name="T34" fmla="*/ 119 w 141"/>
                <a:gd name="T35" fmla="*/ 174 h 209"/>
                <a:gd name="T36" fmla="*/ 113 w 141"/>
                <a:gd name="T37" fmla="*/ 181 h 209"/>
                <a:gd name="T38" fmla="*/ 111 w 141"/>
                <a:gd name="T39" fmla="*/ 192 h 209"/>
                <a:gd name="T40" fmla="*/ 111 w 141"/>
                <a:gd name="T41" fmla="*/ 196 h 209"/>
                <a:gd name="T42" fmla="*/ 113 w 141"/>
                <a:gd name="T43" fmla="*/ 207 h 209"/>
                <a:gd name="T44" fmla="*/ 119 w 141"/>
                <a:gd name="T45" fmla="*/ 219 h 209"/>
                <a:gd name="T46" fmla="*/ 121 w 141"/>
                <a:gd name="T47" fmla="*/ 230 h 209"/>
                <a:gd name="T48" fmla="*/ 125 w 141"/>
                <a:gd name="T49" fmla="*/ 244 h 209"/>
                <a:gd name="T50" fmla="*/ 129 w 141"/>
                <a:gd name="T51" fmla="*/ 250 h 209"/>
                <a:gd name="T52" fmla="*/ 135 w 141"/>
                <a:gd name="T53" fmla="*/ 258 h 209"/>
                <a:gd name="T54" fmla="*/ 133 w 141"/>
                <a:gd name="T55" fmla="*/ 278 h 209"/>
                <a:gd name="T56" fmla="*/ 137 w 141"/>
                <a:gd name="T57" fmla="*/ 282 h 209"/>
                <a:gd name="T58" fmla="*/ 135 w 141"/>
                <a:gd name="T59" fmla="*/ 289 h 209"/>
                <a:gd name="T60" fmla="*/ 127 w 141"/>
                <a:gd name="T61" fmla="*/ 282 h 209"/>
                <a:gd name="T62" fmla="*/ 119 w 141"/>
                <a:gd name="T63" fmla="*/ 280 h 209"/>
                <a:gd name="T64" fmla="*/ 115 w 141"/>
                <a:gd name="T65" fmla="*/ 280 h 209"/>
                <a:gd name="T66" fmla="*/ 107 w 141"/>
                <a:gd name="T67" fmla="*/ 278 h 209"/>
                <a:gd name="T68" fmla="*/ 107 w 141"/>
                <a:gd name="T69" fmla="*/ 272 h 209"/>
                <a:gd name="T70" fmla="*/ 103 w 141"/>
                <a:gd name="T71" fmla="*/ 272 h 209"/>
                <a:gd name="T72" fmla="*/ 101 w 141"/>
                <a:gd name="T73" fmla="*/ 274 h 209"/>
                <a:gd name="T74" fmla="*/ 83 w 141"/>
                <a:gd name="T75" fmla="*/ 274 h 209"/>
                <a:gd name="T76" fmla="*/ 81 w 141"/>
                <a:gd name="T77" fmla="*/ 266 h 209"/>
                <a:gd name="T78" fmla="*/ 77 w 141"/>
                <a:gd name="T79" fmla="*/ 266 h 209"/>
                <a:gd name="T80" fmla="*/ 73 w 141"/>
                <a:gd name="T81" fmla="*/ 269 h 209"/>
                <a:gd name="T82" fmla="*/ 68 w 141"/>
                <a:gd name="T83" fmla="*/ 269 h 209"/>
                <a:gd name="T84" fmla="*/ 62 w 141"/>
                <a:gd name="T85" fmla="*/ 269 h 209"/>
                <a:gd name="T86" fmla="*/ 58 w 141"/>
                <a:gd name="T87" fmla="*/ 266 h 209"/>
                <a:gd name="T88" fmla="*/ 52 w 141"/>
                <a:gd name="T89" fmla="*/ 269 h 209"/>
                <a:gd name="T90" fmla="*/ 34 w 141"/>
                <a:gd name="T91" fmla="*/ 269 h 209"/>
                <a:gd name="T92" fmla="*/ 28 w 141"/>
                <a:gd name="T93" fmla="*/ 272 h 209"/>
                <a:gd name="T94" fmla="*/ 24 w 141"/>
                <a:gd name="T95" fmla="*/ 266 h 209"/>
                <a:gd name="T96" fmla="*/ 22 w 141"/>
                <a:gd name="T97" fmla="*/ 258 h 209"/>
                <a:gd name="T98" fmla="*/ 24 w 141"/>
                <a:gd name="T99" fmla="*/ 252 h 209"/>
                <a:gd name="T100" fmla="*/ 26 w 141"/>
                <a:gd name="T101" fmla="*/ 241 h 209"/>
                <a:gd name="T102" fmla="*/ 22 w 141"/>
                <a:gd name="T103" fmla="*/ 232 h 209"/>
                <a:gd name="T104" fmla="*/ 20 w 141"/>
                <a:gd name="T105" fmla="*/ 230 h 209"/>
                <a:gd name="T106" fmla="*/ 20 w 141"/>
                <a:gd name="T107" fmla="*/ 225 h 209"/>
                <a:gd name="T108" fmla="*/ 12 w 141"/>
                <a:gd name="T109" fmla="*/ 219 h 209"/>
                <a:gd name="T110" fmla="*/ 4 w 141"/>
                <a:gd name="T111" fmla="*/ 210 h 209"/>
                <a:gd name="T112" fmla="*/ 0 w 141"/>
                <a:gd name="T113" fmla="*/ 196 h 209"/>
                <a:gd name="T114" fmla="*/ 20 w 141"/>
                <a:gd name="T115" fmla="*/ 133 h 209"/>
                <a:gd name="T116" fmla="*/ 105 w 141"/>
                <a:gd name="T117" fmla="*/ 0 h 20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41"/>
                <a:gd name="T178" fmla="*/ 0 h 209"/>
                <a:gd name="T179" fmla="*/ 141 w 141"/>
                <a:gd name="T180" fmla="*/ 209 h 20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41" h="209">
                  <a:moveTo>
                    <a:pt x="108" y="0"/>
                  </a:moveTo>
                  <a:lnTo>
                    <a:pt x="116" y="2"/>
                  </a:lnTo>
                  <a:lnTo>
                    <a:pt x="118" y="6"/>
                  </a:lnTo>
                  <a:lnTo>
                    <a:pt x="122" y="6"/>
                  </a:lnTo>
                  <a:lnTo>
                    <a:pt x="130" y="18"/>
                  </a:lnTo>
                  <a:lnTo>
                    <a:pt x="132" y="24"/>
                  </a:lnTo>
                  <a:lnTo>
                    <a:pt x="128" y="34"/>
                  </a:lnTo>
                  <a:lnTo>
                    <a:pt x="130" y="42"/>
                  </a:lnTo>
                  <a:lnTo>
                    <a:pt x="130" y="46"/>
                  </a:lnTo>
                  <a:lnTo>
                    <a:pt x="130" y="56"/>
                  </a:lnTo>
                  <a:lnTo>
                    <a:pt x="110" y="54"/>
                  </a:lnTo>
                  <a:lnTo>
                    <a:pt x="108" y="62"/>
                  </a:lnTo>
                  <a:lnTo>
                    <a:pt x="138" y="94"/>
                  </a:lnTo>
                  <a:lnTo>
                    <a:pt x="134" y="102"/>
                  </a:lnTo>
                  <a:lnTo>
                    <a:pt x="130" y="106"/>
                  </a:lnTo>
                  <a:lnTo>
                    <a:pt x="128" y="116"/>
                  </a:lnTo>
                  <a:lnTo>
                    <a:pt x="124" y="120"/>
                  </a:lnTo>
                  <a:lnTo>
                    <a:pt x="122" y="126"/>
                  </a:lnTo>
                  <a:lnTo>
                    <a:pt x="116" y="130"/>
                  </a:lnTo>
                  <a:lnTo>
                    <a:pt x="114" y="138"/>
                  </a:lnTo>
                  <a:lnTo>
                    <a:pt x="114" y="142"/>
                  </a:lnTo>
                  <a:lnTo>
                    <a:pt x="116" y="150"/>
                  </a:lnTo>
                  <a:lnTo>
                    <a:pt x="122" y="158"/>
                  </a:lnTo>
                  <a:lnTo>
                    <a:pt x="124" y="166"/>
                  </a:lnTo>
                  <a:lnTo>
                    <a:pt x="128" y="176"/>
                  </a:lnTo>
                  <a:lnTo>
                    <a:pt x="132" y="180"/>
                  </a:lnTo>
                  <a:lnTo>
                    <a:pt x="138" y="186"/>
                  </a:lnTo>
                  <a:lnTo>
                    <a:pt x="136" y="200"/>
                  </a:lnTo>
                  <a:lnTo>
                    <a:pt x="140" y="204"/>
                  </a:lnTo>
                  <a:lnTo>
                    <a:pt x="138" y="208"/>
                  </a:lnTo>
                  <a:lnTo>
                    <a:pt x="130" y="204"/>
                  </a:lnTo>
                  <a:lnTo>
                    <a:pt x="122" y="202"/>
                  </a:lnTo>
                  <a:lnTo>
                    <a:pt x="118" y="202"/>
                  </a:lnTo>
                  <a:lnTo>
                    <a:pt x="110" y="200"/>
                  </a:lnTo>
                  <a:lnTo>
                    <a:pt x="110" y="196"/>
                  </a:lnTo>
                  <a:lnTo>
                    <a:pt x="106" y="196"/>
                  </a:lnTo>
                  <a:lnTo>
                    <a:pt x="104" y="198"/>
                  </a:lnTo>
                  <a:lnTo>
                    <a:pt x="86" y="198"/>
                  </a:lnTo>
                  <a:lnTo>
                    <a:pt x="84" y="192"/>
                  </a:lnTo>
                  <a:lnTo>
                    <a:pt x="80" y="192"/>
                  </a:lnTo>
                  <a:lnTo>
                    <a:pt x="76" y="194"/>
                  </a:lnTo>
                  <a:lnTo>
                    <a:pt x="68" y="194"/>
                  </a:lnTo>
                  <a:lnTo>
                    <a:pt x="62" y="194"/>
                  </a:lnTo>
                  <a:lnTo>
                    <a:pt x="58" y="192"/>
                  </a:lnTo>
                  <a:lnTo>
                    <a:pt x="52" y="194"/>
                  </a:lnTo>
                  <a:lnTo>
                    <a:pt x="34" y="194"/>
                  </a:lnTo>
                  <a:lnTo>
                    <a:pt x="28" y="196"/>
                  </a:lnTo>
                  <a:lnTo>
                    <a:pt x="24" y="192"/>
                  </a:lnTo>
                  <a:lnTo>
                    <a:pt x="22" y="186"/>
                  </a:lnTo>
                  <a:lnTo>
                    <a:pt x="24" y="182"/>
                  </a:lnTo>
                  <a:lnTo>
                    <a:pt x="26" y="174"/>
                  </a:lnTo>
                  <a:lnTo>
                    <a:pt x="22" y="168"/>
                  </a:lnTo>
                  <a:lnTo>
                    <a:pt x="20" y="166"/>
                  </a:lnTo>
                  <a:lnTo>
                    <a:pt x="20" y="162"/>
                  </a:lnTo>
                  <a:lnTo>
                    <a:pt x="12" y="158"/>
                  </a:lnTo>
                  <a:lnTo>
                    <a:pt x="4" y="152"/>
                  </a:lnTo>
                  <a:lnTo>
                    <a:pt x="0" y="142"/>
                  </a:lnTo>
                  <a:lnTo>
                    <a:pt x="20" y="96"/>
                  </a:lnTo>
                  <a:lnTo>
                    <a:pt x="108" y="0"/>
                  </a:lnTo>
                </a:path>
              </a:pathLst>
            </a:custGeom>
            <a:solidFill>
              <a:schemeClr val="hlink"/>
            </a:solidFill>
            <a:ln w="12700" cap="rnd">
              <a:solidFill>
                <a:schemeClr val="bg1"/>
              </a:solidFill>
              <a:round/>
              <a:headEnd/>
              <a:tailEnd/>
            </a:ln>
          </p:spPr>
          <p:txBody>
            <a:bodyPr/>
            <a:lstStyle/>
            <a:p>
              <a:endParaRPr lang="en-US"/>
            </a:p>
          </p:txBody>
        </p:sp>
        <p:sp>
          <p:nvSpPr>
            <p:cNvPr id="13475" name="Freeform 651"/>
            <p:cNvSpPr>
              <a:spLocks/>
            </p:cNvSpPr>
            <p:nvPr/>
          </p:nvSpPr>
          <p:spPr bwMode="ltGray">
            <a:xfrm>
              <a:off x="2380" y="2707"/>
              <a:ext cx="227" cy="204"/>
            </a:xfrm>
            <a:custGeom>
              <a:avLst/>
              <a:gdLst>
                <a:gd name="T0" fmla="*/ 202 w 229"/>
                <a:gd name="T1" fmla="*/ 28 h 183"/>
                <a:gd name="T2" fmla="*/ 210 w 229"/>
                <a:gd name="T3" fmla="*/ 36 h 183"/>
                <a:gd name="T4" fmla="*/ 214 w 229"/>
                <a:gd name="T5" fmla="*/ 45 h 183"/>
                <a:gd name="T6" fmla="*/ 214 w 229"/>
                <a:gd name="T7" fmla="*/ 56 h 183"/>
                <a:gd name="T8" fmla="*/ 218 w 229"/>
                <a:gd name="T9" fmla="*/ 61 h 183"/>
                <a:gd name="T10" fmla="*/ 222 w 229"/>
                <a:gd name="T11" fmla="*/ 69 h 183"/>
                <a:gd name="T12" fmla="*/ 222 w 229"/>
                <a:gd name="T13" fmla="*/ 77 h 183"/>
                <a:gd name="T14" fmla="*/ 218 w 229"/>
                <a:gd name="T15" fmla="*/ 84 h 183"/>
                <a:gd name="T16" fmla="*/ 214 w 229"/>
                <a:gd name="T17" fmla="*/ 88 h 183"/>
                <a:gd name="T18" fmla="*/ 206 w 229"/>
                <a:gd name="T19" fmla="*/ 99 h 183"/>
                <a:gd name="T20" fmla="*/ 206 w 229"/>
                <a:gd name="T21" fmla="*/ 101 h 183"/>
                <a:gd name="T22" fmla="*/ 200 w 229"/>
                <a:gd name="T23" fmla="*/ 113 h 183"/>
                <a:gd name="T24" fmla="*/ 198 w 229"/>
                <a:gd name="T25" fmla="*/ 119 h 183"/>
                <a:gd name="T26" fmla="*/ 198 w 229"/>
                <a:gd name="T27" fmla="*/ 124 h 183"/>
                <a:gd name="T28" fmla="*/ 190 w 229"/>
                <a:gd name="T29" fmla="*/ 136 h 183"/>
                <a:gd name="T30" fmla="*/ 188 w 229"/>
                <a:gd name="T31" fmla="*/ 142 h 183"/>
                <a:gd name="T32" fmla="*/ 180 w 229"/>
                <a:gd name="T33" fmla="*/ 147 h 183"/>
                <a:gd name="T34" fmla="*/ 178 w 229"/>
                <a:gd name="T35" fmla="*/ 149 h 183"/>
                <a:gd name="T36" fmla="*/ 174 w 229"/>
                <a:gd name="T37" fmla="*/ 161 h 183"/>
                <a:gd name="T38" fmla="*/ 170 w 229"/>
                <a:gd name="T39" fmla="*/ 174 h 183"/>
                <a:gd name="T40" fmla="*/ 169 w 229"/>
                <a:gd name="T41" fmla="*/ 177 h 183"/>
                <a:gd name="T42" fmla="*/ 168 w 229"/>
                <a:gd name="T43" fmla="*/ 185 h 183"/>
                <a:gd name="T44" fmla="*/ 165 w 229"/>
                <a:gd name="T45" fmla="*/ 192 h 183"/>
                <a:gd name="T46" fmla="*/ 165 w 229"/>
                <a:gd name="T47" fmla="*/ 200 h 183"/>
                <a:gd name="T48" fmla="*/ 161 w 229"/>
                <a:gd name="T49" fmla="*/ 200 h 183"/>
                <a:gd name="T50" fmla="*/ 157 w 229"/>
                <a:gd name="T51" fmla="*/ 200 h 183"/>
                <a:gd name="T52" fmla="*/ 155 w 229"/>
                <a:gd name="T53" fmla="*/ 194 h 183"/>
                <a:gd name="T54" fmla="*/ 155 w 229"/>
                <a:gd name="T55" fmla="*/ 192 h 183"/>
                <a:gd name="T56" fmla="*/ 147 w 229"/>
                <a:gd name="T57" fmla="*/ 188 h 183"/>
                <a:gd name="T58" fmla="*/ 147 w 229"/>
                <a:gd name="T59" fmla="*/ 192 h 183"/>
                <a:gd name="T60" fmla="*/ 143 w 229"/>
                <a:gd name="T61" fmla="*/ 192 h 183"/>
                <a:gd name="T62" fmla="*/ 141 w 229"/>
                <a:gd name="T63" fmla="*/ 185 h 183"/>
                <a:gd name="T64" fmla="*/ 139 w 229"/>
                <a:gd name="T65" fmla="*/ 185 h 183"/>
                <a:gd name="T66" fmla="*/ 129 w 229"/>
                <a:gd name="T67" fmla="*/ 194 h 183"/>
                <a:gd name="T68" fmla="*/ 129 w 229"/>
                <a:gd name="T69" fmla="*/ 200 h 183"/>
                <a:gd name="T70" fmla="*/ 113 w 229"/>
                <a:gd name="T71" fmla="*/ 216 h 183"/>
                <a:gd name="T72" fmla="*/ 109 w 229"/>
                <a:gd name="T73" fmla="*/ 230 h 183"/>
                <a:gd name="T74" fmla="*/ 105 w 229"/>
                <a:gd name="T75" fmla="*/ 243 h 183"/>
                <a:gd name="T76" fmla="*/ 91 w 229"/>
                <a:gd name="T77" fmla="*/ 250 h 183"/>
                <a:gd name="T78" fmla="*/ 81 w 229"/>
                <a:gd name="T79" fmla="*/ 246 h 183"/>
                <a:gd name="T80" fmla="*/ 67 w 229"/>
                <a:gd name="T81" fmla="*/ 250 h 183"/>
                <a:gd name="T82" fmla="*/ 61 w 229"/>
                <a:gd name="T83" fmla="*/ 252 h 183"/>
                <a:gd name="T84" fmla="*/ 57 w 229"/>
                <a:gd name="T85" fmla="*/ 250 h 183"/>
                <a:gd name="T86" fmla="*/ 56 w 229"/>
                <a:gd name="T87" fmla="*/ 246 h 183"/>
                <a:gd name="T88" fmla="*/ 48 w 229"/>
                <a:gd name="T89" fmla="*/ 227 h 183"/>
                <a:gd name="T90" fmla="*/ 48 w 229"/>
                <a:gd name="T91" fmla="*/ 218 h 183"/>
                <a:gd name="T92" fmla="*/ 42 w 229"/>
                <a:gd name="T93" fmla="*/ 205 h 183"/>
                <a:gd name="T94" fmla="*/ 38 w 229"/>
                <a:gd name="T95" fmla="*/ 203 h 183"/>
                <a:gd name="T96" fmla="*/ 28 w 229"/>
                <a:gd name="T97" fmla="*/ 194 h 183"/>
                <a:gd name="T98" fmla="*/ 6 w 229"/>
                <a:gd name="T99" fmla="*/ 192 h 183"/>
                <a:gd name="T100" fmla="*/ 0 w 229"/>
                <a:gd name="T101" fmla="*/ 185 h 183"/>
                <a:gd name="T102" fmla="*/ 4 w 229"/>
                <a:gd name="T103" fmla="*/ 88 h 183"/>
                <a:gd name="T104" fmla="*/ 48 w 229"/>
                <a:gd name="T105" fmla="*/ 0 h 183"/>
                <a:gd name="T106" fmla="*/ 137 w 229"/>
                <a:gd name="T107" fmla="*/ 22 h 183"/>
                <a:gd name="T108" fmla="*/ 202 w 229"/>
                <a:gd name="T109" fmla="*/ 28 h 1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29"/>
                <a:gd name="T166" fmla="*/ 0 h 183"/>
                <a:gd name="T167" fmla="*/ 229 w 229"/>
                <a:gd name="T168" fmla="*/ 183 h 1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29" h="183">
                  <a:moveTo>
                    <a:pt x="208" y="20"/>
                  </a:moveTo>
                  <a:lnTo>
                    <a:pt x="216" y="26"/>
                  </a:lnTo>
                  <a:lnTo>
                    <a:pt x="220" y="32"/>
                  </a:lnTo>
                  <a:lnTo>
                    <a:pt x="220" y="40"/>
                  </a:lnTo>
                  <a:lnTo>
                    <a:pt x="224" y="44"/>
                  </a:lnTo>
                  <a:lnTo>
                    <a:pt x="228" y="50"/>
                  </a:lnTo>
                  <a:lnTo>
                    <a:pt x="228" y="56"/>
                  </a:lnTo>
                  <a:lnTo>
                    <a:pt x="224" y="60"/>
                  </a:lnTo>
                  <a:lnTo>
                    <a:pt x="220" y="64"/>
                  </a:lnTo>
                  <a:lnTo>
                    <a:pt x="212" y="72"/>
                  </a:lnTo>
                  <a:lnTo>
                    <a:pt x="212" y="74"/>
                  </a:lnTo>
                  <a:lnTo>
                    <a:pt x="206" y="82"/>
                  </a:lnTo>
                  <a:lnTo>
                    <a:pt x="204" y="86"/>
                  </a:lnTo>
                  <a:lnTo>
                    <a:pt x="204" y="90"/>
                  </a:lnTo>
                  <a:lnTo>
                    <a:pt x="196" y="98"/>
                  </a:lnTo>
                  <a:lnTo>
                    <a:pt x="194" y="102"/>
                  </a:lnTo>
                  <a:lnTo>
                    <a:pt x="186" y="106"/>
                  </a:lnTo>
                  <a:lnTo>
                    <a:pt x="184" y="108"/>
                  </a:lnTo>
                  <a:lnTo>
                    <a:pt x="180" y="116"/>
                  </a:lnTo>
                  <a:lnTo>
                    <a:pt x="176" y="126"/>
                  </a:lnTo>
                  <a:lnTo>
                    <a:pt x="174" y="128"/>
                  </a:lnTo>
                  <a:lnTo>
                    <a:pt x="172" y="134"/>
                  </a:lnTo>
                  <a:lnTo>
                    <a:pt x="168" y="138"/>
                  </a:lnTo>
                  <a:lnTo>
                    <a:pt x="168" y="144"/>
                  </a:lnTo>
                  <a:lnTo>
                    <a:pt x="164" y="144"/>
                  </a:lnTo>
                  <a:lnTo>
                    <a:pt x="160" y="144"/>
                  </a:lnTo>
                  <a:lnTo>
                    <a:pt x="158" y="140"/>
                  </a:lnTo>
                  <a:lnTo>
                    <a:pt x="158" y="138"/>
                  </a:lnTo>
                  <a:lnTo>
                    <a:pt x="150" y="136"/>
                  </a:lnTo>
                  <a:lnTo>
                    <a:pt x="150" y="138"/>
                  </a:lnTo>
                  <a:lnTo>
                    <a:pt x="146" y="138"/>
                  </a:lnTo>
                  <a:lnTo>
                    <a:pt x="144" y="134"/>
                  </a:lnTo>
                  <a:lnTo>
                    <a:pt x="142" y="134"/>
                  </a:lnTo>
                  <a:lnTo>
                    <a:pt x="132" y="140"/>
                  </a:lnTo>
                  <a:lnTo>
                    <a:pt x="132" y="144"/>
                  </a:lnTo>
                  <a:lnTo>
                    <a:pt x="116" y="156"/>
                  </a:lnTo>
                  <a:lnTo>
                    <a:pt x="112" y="166"/>
                  </a:lnTo>
                  <a:lnTo>
                    <a:pt x="108" y="176"/>
                  </a:lnTo>
                  <a:lnTo>
                    <a:pt x="94" y="180"/>
                  </a:lnTo>
                  <a:lnTo>
                    <a:pt x="84" y="178"/>
                  </a:lnTo>
                  <a:lnTo>
                    <a:pt x="70" y="180"/>
                  </a:lnTo>
                  <a:lnTo>
                    <a:pt x="64" y="182"/>
                  </a:lnTo>
                  <a:lnTo>
                    <a:pt x="60" y="180"/>
                  </a:lnTo>
                  <a:lnTo>
                    <a:pt x="56" y="178"/>
                  </a:lnTo>
                  <a:lnTo>
                    <a:pt x="48" y="164"/>
                  </a:lnTo>
                  <a:lnTo>
                    <a:pt x="48" y="158"/>
                  </a:lnTo>
                  <a:lnTo>
                    <a:pt x="42" y="148"/>
                  </a:lnTo>
                  <a:lnTo>
                    <a:pt x="38" y="146"/>
                  </a:lnTo>
                  <a:lnTo>
                    <a:pt x="28" y="140"/>
                  </a:lnTo>
                  <a:lnTo>
                    <a:pt x="6" y="138"/>
                  </a:lnTo>
                  <a:lnTo>
                    <a:pt x="0" y="134"/>
                  </a:lnTo>
                  <a:lnTo>
                    <a:pt x="4" y="64"/>
                  </a:lnTo>
                  <a:lnTo>
                    <a:pt x="48" y="0"/>
                  </a:lnTo>
                  <a:lnTo>
                    <a:pt x="140" y="16"/>
                  </a:lnTo>
                  <a:lnTo>
                    <a:pt x="208" y="20"/>
                  </a:lnTo>
                </a:path>
              </a:pathLst>
            </a:custGeom>
            <a:solidFill>
              <a:schemeClr val="hlink"/>
            </a:solidFill>
            <a:ln w="12700" cap="rnd">
              <a:solidFill>
                <a:schemeClr val="bg1"/>
              </a:solidFill>
              <a:round/>
              <a:headEnd/>
              <a:tailEnd/>
            </a:ln>
          </p:spPr>
          <p:txBody>
            <a:bodyPr/>
            <a:lstStyle/>
            <a:p>
              <a:endParaRPr lang="en-US"/>
            </a:p>
          </p:txBody>
        </p:sp>
        <p:sp>
          <p:nvSpPr>
            <p:cNvPr id="13476" name="Freeform 652"/>
            <p:cNvSpPr>
              <a:spLocks/>
            </p:cNvSpPr>
            <p:nvPr/>
          </p:nvSpPr>
          <p:spPr bwMode="ltGray">
            <a:xfrm>
              <a:off x="2353" y="2735"/>
              <a:ext cx="53" cy="122"/>
            </a:xfrm>
            <a:custGeom>
              <a:avLst/>
              <a:gdLst>
                <a:gd name="T0" fmla="*/ 50 w 53"/>
                <a:gd name="T1" fmla="*/ 12 h 109"/>
                <a:gd name="T2" fmla="*/ 52 w 53"/>
                <a:gd name="T3" fmla="*/ 21 h 109"/>
                <a:gd name="T4" fmla="*/ 52 w 53"/>
                <a:gd name="T5" fmla="*/ 28 h 109"/>
                <a:gd name="T6" fmla="*/ 52 w 53"/>
                <a:gd name="T7" fmla="*/ 34 h 109"/>
                <a:gd name="T8" fmla="*/ 50 w 53"/>
                <a:gd name="T9" fmla="*/ 43 h 109"/>
                <a:gd name="T10" fmla="*/ 50 w 53"/>
                <a:gd name="T11" fmla="*/ 48 h 109"/>
                <a:gd name="T12" fmla="*/ 52 w 53"/>
                <a:gd name="T13" fmla="*/ 55 h 109"/>
                <a:gd name="T14" fmla="*/ 47 w 53"/>
                <a:gd name="T15" fmla="*/ 57 h 109"/>
                <a:gd name="T16" fmla="*/ 47 w 53"/>
                <a:gd name="T17" fmla="*/ 66 h 109"/>
                <a:gd name="T18" fmla="*/ 45 w 53"/>
                <a:gd name="T19" fmla="*/ 67 h 109"/>
                <a:gd name="T20" fmla="*/ 42 w 53"/>
                <a:gd name="T21" fmla="*/ 73 h 109"/>
                <a:gd name="T22" fmla="*/ 38 w 53"/>
                <a:gd name="T23" fmla="*/ 82 h 109"/>
                <a:gd name="T24" fmla="*/ 36 w 53"/>
                <a:gd name="T25" fmla="*/ 85 h 109"/>
                <a:gd name="T26" fmla="*/ 33 w 53"/>
                <a:gd name="T27" fmla="*/ 84 h 109"/>
                <a:gd name="T28" fmla="*/ 33 w 53"/>
                <a:gd name="T29" fmla="*/ 88 h 109"/>
                <a:gd name="T30" fmla="*/ 31 w 53"/>
                <a:gd name="T31" fmla="*/ 94 h 109"/>
                <a:gd name="T32" fmla="*/ 31 w 53"/>
                <a:gd name="T33" fmla="*/ 96 h 109"/>
                <a:gd name="T34" fmla="*/ 29 w 53"/>
                <a:gd name="T35" fmla="*/ 120 h 109"/>
                <a:gd name="T36" fmla="*/ 31 w 53"/>
                <a:gd name="T37" fmla="*/ 125 h 109"/>
                <a:gd name="T38" fmla="*/ 31 w 53"/>
                <a:gd name="T39" fmla="*/ 128 h 109"/>
                <a:gd name="T40" fmla="*/ 28 w 53"/>
                <a:gd name="T41" fmla="*/ 133 h 109"/>
                <a:gd name="T42" fmla="*/ 29 w 53"/>
                <a:gd name="T43" fmla="*/ 143 h 109"/>
                <a:gd name="T44" fmla="*/ 29 w 53"/>
                <a:gd name="T45" fmla="*/ 149 h 109"/>
                <a:gd name="T46" fmla="*/ 26 w 53"/>
                <a:gd name="T47" fmla="*/ 151 h 109"/>
                <a:gd name="T48" fmla="*/ 24 w 53"/>
                <a:gd name="T49" fmla="*/ 149 h 109"/>
                <a:gd name="T50" fmla="*/ 17 w 53"/>
                <a:gd name="T51" fmla="*/ 149 h 109"/>
                <a:gd name="T52" fmla="*/ 10 w 53"/>
                <a:gd name="T53" fmla="*/ 151 h 109"/>
                <a:gd name="T54" fmla="*/ 7 w 53"/>
                <a:gd name="T55" fmla="*/ 66 h 109"/>
                <a:gd name="T56" fmla="*/ 0 w 53"/>
                <a:gd name="T57" fmla="*/ 49 h 109"/>
                <a:gd name="T58" fmla="*/ 5 w 53"/>
                <a:gd name="T59" fmla="*/ 31 h 109"/>
                <a:gd name="T60" fmla="*/ 35 w 53"/>
                <a:gd name="T61" fmla="*/ 0 h 109"/>
                <a:gd name="T62" fmla="*/ 50 w 53"/>
                <a:gd name="T63" fmla="*/ 12 h 10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3"/>
                <a:gd name="T97" fmla="*/ 0 h 109"/>
                <a:gd name="T98" fmla="*/ 53 w 53"/>
                <a:gd name="T99" fmla="*/ 109 h 10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3" h="109">
                  <a:moveTo>
                    <a:pt x="50" y="9"/>
                  </a:moveTo>
                  <a:lnTo>
                    <a:pt x="52" y="15"/>
                  </a:lnTo>
                  <a:lnTo>
                    <a:pt x="52" y="20"/>
                  </a:lnTo>
                  <a:lnTo>
                    <a:pt x="52" y="24"/>
                  </a:lnTo>
                  <a:lnTo>
                    <a:pt x="50" y="30"/>
                  </a:lnTo>
                  <a:lnTo>
                    <a:pt x="50" y="34"/>
                  </a:lnTo>
                  <a:lnTo>
                    <a:pt x="52" y="39"/>
                  </a:lnTo>
                  <a:lnTo>
                    <a:pt x="47" y="41"/>
                  </a:lnTo>
                  <a:lnTo>
                    <a:pt x="47" y="47"/>
                  </a:lnTo>
                  <a:lnTo>
                    <a:pt x="45" y="48"/>
                  </a:lnTo>
                  <a:lnTo>
                    <a:pt x="42" y="52"/>
                  </a:lnTo>
                  <a:lnTo>
                    <a:pt x="38" y="58"/>
                  </a:lnTo>
                  <a:lnTo>
                    <a:pt x="36" y="61"/>
                  </a:lnTo>
                  <a:lnTo>
                    <a:pt x="33" y="60"/>
                  </a:lnTo>
                  <a:lnTo>
                    <a:pt x="33" y="63"/>
                  </a:lnTo>
                  <a:lnTo>
                    <a:pt x="31" y="67"/>
                  </a:lnTo>
                  <a:lnTo>
                    <a:pt x="31" y="69"/>
                  </a:lnTo>
                  <a:lnTo>
                    <a:pt x="29" y="86"/>
                  </a:lnTo>
                  <a:lnTo>
                    <a:pt x="31" y="89"/>
                  </a:lnTo>
                  <a:lnTo>
                    <a:pt x="31" y="91"/>
                  </a:lnTo>
                  <a:lnTo>
                    <a:pt x="28" y="95"/>
                  </a:lnTo>
                  <a:lnTo>
                    <a:pt x="29" y="102"/>
                  </a:lnTo>
                  <a:lnTo>
                    <a:pt x="29" y="106"/>
                  </a:lnTo>
                  <a:lnTo>
                    <a:pt x="26" y="108"/>
                  </a:lnTo>
                  <a:lnTo>
                    <a:pt x="24" y="106"/>
                  </a:lnTo>
                  <a:lnTo>
                    <a:pt x="17" y="106"/>
                  </a:lnTo>
                  <a:lnTo>
                    <a:pt x="10" y="108"/>
                  </a:lnTo>
                  <a:lnTo>
                    <a:pt x="7" y="47"/>
                  </a:lnTo>
                  <a:lnTo>
                    <a:pt x="0" y="35"/>
                  </a:lnTo>
                  <a:lnTo>
                    <a:pt x="5" y="22"/>
                  </a:lnTo>
                  <a:lnTo>
                    <a:pt x="35" y="0"/>
                  </a:lnTo>
                  <a:lnTo>
                    <a:pt x="50" y="9"/>
                  </a:lnTo>
                </a:path>
              </a:pathLst>
            </a:custGeom>
            <a:solidFill>
              <a:schemeClr val="hlink"/>
            </a:solidFill>
            <a:ln w="12700" cap="rnd">
              <a:solidFill>
                <a:schemeClr val="bg1"/>
              </a:solidFill>
              <a:round/>
              <a:headEnd/>
              <a:tailEnd/>
            </a:ln>
          </p:spPr>
          <p:txBody>
            <a:bodyPr/>
            <a:lstStyle/>
            <a:p>
              <a:endParaRPr lang="en-US"/>
            </a:p>
          </p:txBody>
        </p:sp>
        <p:grpSp>
          <p:nvGrpSpPr>
            <p:cNvPr id="18" name="Group 653"/>
            <p:cNvGrpSpPr>
              <a:grpSpLocks/>
            </p:cNvGrpSpPr>
            <p:nvPr/>
          </p:nvGrpSpPr>
          <p:grpSpPr bwMode="auto">
            <a:xfrm>
              <a:off x="2338" y="2734"/>
              <a:ext cx="75" cy="135"/>
              <a:chOff x="2477" y="2544"/>
              <a:chExt cx="75" cy="135"/>
            </a:xfrm>
          </p:grpSpPr>
          <p:sp>
            <p:nvSpPr>
              <p:cNvPr id="13626" name="Freeform 654"/>
              <p:cNvSpPr>
                <a:spLocks/>
              </p:cNvSpPr>
              <p:nvPr/>
            </p:nvSpPr>
            <p:spPr bwMode="ltGray">
              <a:xfrm>
                <a:off x="2491" y="2544"/>
                <a:ext cx="61" cy="130"/>
              </a:xfrm>
              <a:custGeom>
                <a:avLst/>
                <a:gdLst>
                  <a:gd name="T0" fmla="*/ 58 w 61"/>
                  <a:gd name="T1" fmla="*/ 13 h 117"/>
                  <a:gd name="T2" fmla="*/ 60 w 61"/>
                  <a:gd name="T3" fmla="*/ 22 h 117"/>
                  <a:gd name="T4" fmla="*/ 60 w 61"/>
                  <a:gd name="T5" fmla="*/ 30 h 117"/>
                  <a:gd name="T6" fmla="*/ 60 w 61"/>
                  <a:gd name="T7" fmla="*/ 36 h 117"/>
                  <a:gd name="T8" fmla="*/ 58 w 61"/>
                  <a:gd name="T9" fmla="*/ 44 h 117"/>
                  <a:gd name="T10" fmla="*/ 58 w 61"/>
                  <a:gd name="T11" fmla="*/ 49 h 117"/>
                  <a:gd name="T12" fmla="*/ 60 w 61"/>
                  <a:gd name="T13" fmla="*/ 58 h 117"/>
                  <a:gd name="T14" fmla="*/ 54 w 61"/>
                  <a:gd name="T15" fmla="*/ 60 h 117"/>
                  <a:gd name="T16" fmla="*/ 54 w 61"/>
                  <a:gd name="T17" fmla="*/ 69 h 117"/>
                  <a:gd name="T18" fmla="*/ 52 w 61"/>
                  <a:gd name="T19" fmla="*/ 71 h 117"/>
                  <a:gd name="T20" fmla="*/ 48 w 61"/>
                  <a:gd name="T21" fmla="*/ 77 h 117"/>
                  <a:gd name="T22" fmla="*/ 44 w 61"/>
                  <a:gd name="T23" fmla="*/ 86 h 117"/>
                  <a:gd name="T24" fmla="*/ 42 w 61"/>
                  <a:gd name="T25" fmla="*/ 90 h 117"/>
                  <a:gd name="T26" fmla="*/ 38 w 61"/>
                  <a:gd name="T27" fmla="*/ 88 h 117"/>
                  <a:gd name="T28" fmla="*/ 38 w 61"/>
                  <a:gd name="T29" fmla="*/ 93 h 117"/>
                  <a:gd name="T30" fmla="*/ 36 w 61"/>
                  <a:gd name="T31" fmla="*/ 99 h 117"/>
                  <a:gd name="T32" fmla="*/ 36 w 61"/>
                  <a:gd name="T33" fmla="*/ 101 h 117"/>
                  <a:gd name="T34" fmla="*/ 34 w 61"/>
                  <a:gd name="T35" fmla="*/ 126 h 117"/>
                  <a:gd name="T36" fmla="*/ 36 w 61"/>
                  <a:gd name="T37" fmla="*/ 132 h 117"/>
                  <a:gd name="T38" fmla="*/ 36 w 61"/>
                  <a:gd name="T39" fmla="*/ 134 h 117"/>
                  <a:gd name="T40" fmla="*/ 32 w 61"/>
                  <a:gd name="T41" fmla="*/ 140 h 117"/>
                  <a:gd name="T42" fmla="*/ 34 w 61"/>
                  <a:gd name="T43" fmla="*/ 151 h 117"/>
                  <a:gd name="T44" fmla="*/ 34 w 61"/>
                  <a:gd name="T45" fmla="*/ 157 h 117"/>
                  <a:gd name="T46" fmla="*/ 30 w 61"/>
                  <a:gd name="T47" fmla="*/ 159 h 117"/>
                  <a:gd name="T48" fmla="*/ 28 w 61"/>
                  <a:gd name="T49" fmla="*/ 157 h 117"/>
                  <a:gd name="T50" fmla="*/ 20 w 61"/>
                  <a:gd name="T51" fmla="*/ 157 h 117"/>
                  <a:gd name="T52" fmla="*/ 12 w 61"/>
                  <a:gd name="T53" fmla="*/ 159 h 117"/>
                  <a:gd name="T54" fmla="*/ 8 w 61"/>
                  <a:gd name="T55" fmla="*/ 69 h 117"/>
                  <a:gd name="T56" fmla="*/ 0 w 61"/>
                  <a:gd name="T57" fmla="*/ 52 h 117"/>
                  <a:gd name="T58" fmla="*/ 6 w 61"/>
                  <a:gd name="T59" fmla="*/ 33 h 117"/>
                  <a:gd name="T60" fmla="*/ 40 w 61"/>
                  <a:gd name="T61" fmla="*/ 0 h 117"/>
                  <a:gd name="T62" fmla="*/ 58 w 61"/>
                  <a:gd name="T63" fmla="*/ 13 h 11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1"/>
                  <a:gd name="T97" fmla="*/ 0 h 117"/>
                  <a:gd name="T98" fmla="*/ 61 w 61"/>
                  <a:gd name="T99" fmla="*/ 117 h 11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1" h="117">
                    <a:moveTo>
                      <a:pt x="58" y="10"/>
                    </a:moveTo>
                    <a:lnTo>
                      <a:pt x="60" y="16"/>
                    </a:lnTo>
                    <a:lnTo>
                      <a:pt x="60" y="22"/>
                    </a:lnTo>
                    <a:lnTo>
                      <a:pt x="60" y="26"/>
                    </a:lnTo>
                    <a:lnTo>
                      <a:pt x="58" y="32"/>
                    </a:lnTo>
                    <a:lnTo>
                      <a:pt x="58" y="36"/>
                    </a:lnTo>
                    <a:lnTo>
                      <a:pt x="60" y="42"/>
                    </a:lnTo>
                    <a:lnTo>
                      <a:pt x="54" y="44"/>
                    </a:lnTo>
                    <a:lnTo>
                      <a:pt x="54" y="50"/>
                    </a:lnTo>
                    <a:lnTo>
                      <a:pt x="52" y="52"/>
                    </a:lnTo>
                    <a:lnTo>
                      <a:pt x="48" y="56"/>
                    </a:lnTo>
                    <a:lnTo>
                      <a:pt x="44" y="62"/>
                    </a:lnTo>
                    <a:lnTo>
                      <a:pt x="42" y="66"/>
                    </a:lnTo>
                    <a:lnTo>
                      <a:pt x="38" y="64"/>
                    </a:lnTo>
                    <a:lnTo>
                      <a:pt x="38" y="68"/>
                    </a:lnTo>
                    <a:lnTo>
                      <a:pt x="36" y="72"/>
                    </a:lnTo>
                    <a:lnTo>
                      <a:pt x="36" y="74"/>
                    </a:lnTo>
                    <a:lnTo>
                      <a:pt x="34" y="92"/>
                    </a:lnTo>
                    <a:lnTo>
                      <a:pt x="36" y="96"/>
                    </a:lnTo>
                    <a:lnTo>
                      <a:pt x="36" y="98"/>
                    </a:lnTo>
                    <a:lnTo>
                      <a:pt x="32" y="102"/>
                    </a:lnTo>
                    <a:lnTo>
                      <a:pt x="34" y="110"/>
                    </a:lnTo>
                    <a:lnTo>
                      <a:pt x="34" y="114"/>
                    </a:lnTo>
                    <a:lnTo>
                      <a:pt x="30" y="116"/>
                    </a:lnTo>
                    <a:lnTo>
                      <a:pt x="28" y="114"/>
                    </a:lnTo>
                    <a:lnTo>
                      <a:pt x="20" y="114"/>
                    </a:lnTo>
                    <a:lnTo>
                      <a:pt x="12" y="116"/>
                    </a:lnTo>
                    <a:lnTo>
                      <a:pt x="8" y="50"/>
                    </a:lnTo>
                    <a:lnTo>
                      <a:pt x="0" y="38"/>
                    </a:lnTo>
                    <a:lnTo>
                      <a:pt x="6" y="24"/>
                    </a:lnTo>
                    <a:lnTo>
                      <a:pt x="40" y="0"/>
                    </a:lnTo>
                    <a:lnTo>
                      <a:pt x="58" y="10"/>
                    </a:lnTo>
                  </a:path>
                </a:pathLst>
              </a:custGeom>
              <a:solidFill>
                <a:schemeClr val="hlink"/>
              </a:solidFill>
              <a:ln w="12700" cap="rnd">
                <a:solidFill>
                  <a:schemeClr val="bg1"/>
                </a:solidFill>
                <a:round/>
                <a:headEnd/>
                <a:tailEnd/>
              </a:ln>
            </p:spPr>
            <p:txBody>
              <a:bodyPr/>
              <a:lstStyle/>
              <a:p>
                <a:endParaRPr lang="en-US"/>
              </a:p>
            </p:txBody>
          </p:sp>
          <p:sp>
            <p:nvSpPr>
              <p:cNvPr id="13627" name="Freeform 655"/>
              <p:cNvSpPr>
                <a:spLocks/>
              </p:cNvSpPr>
              <p:nvPr/>
            </p:nvSpPr>
            <p:spPr bwMode="ltGray">
              <a:xfrm>
                <a:off x="2477" y="2566"/>
                <a:ext cx="29" cy="113"/>
              </a:xfrm>
              <a:custGeom>
                <a:avLst/>
                <a:gdLst>
                  <a:gd name="T0" fmla="*/ 26 w 29"/>
                  <a:gd name="T1" fmla="*/ 9 h 101"/>
                  <a:gd name="T2" fmla="*/ 18 w 29"/>
                  <a:gd name="T3" fmla="*/ 20 h 101"/>
                  <a:gd name="T4" fmla="*/ 18 w 29"/>
                  <a:gd name="T5" fmla="*/ 28 h 101"/>
                  <a:gd name="T6" fmla="*/ 26 w 29"/>
                  <a:gd name="T7" fmla="*/ 36 h 101"/>
                  <a:gd name="T8" fmla="*/ 28 w 29"/>
                  <a:gd name="T9" fmla="*/ 45 h 101"/>
                  <a:gd name="T10" fmla="*/ 26 w 29"/>
                  <a:gd name="T11" fmla="*/ 123 h 101"/>
                  <a:gd name="T12" fmla="*/ 28 w 29"/>
                  <a:gd name="T13" fmla="*/ 134 h 101"/>
                  <a:gd name="T14" fmla="*/ 16 w 29"/>
                  <a:gd name="T15" fmla="*/ 140 h 101"/>
                  <a:gd name="T16" fmla="*/ 0 w 29"/>
                  <a:gd name="T17" fmla="*/ 109 h 101"/>
                  <a:gd name="T18" fmla="*/ 0 w 29"/>
                  <a:gd name="T19" fmla="*/ 0 h 101"/>
                  <a:gd name="T20" fmla="*/ 26 w 29"/>
                  <a:gd name="T21" fmla="*/ 9 h 10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
                  <a:gd name="T34" fmla="*/ 0 h 101"/>
                  <a:gd name="T35" fmla="*/ 29 w 29"/>
                  <a:gd name="T36" fmla="*/ 101 h 10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 h="101">
                    <a:moveTo>
                      <a:pt x="26" y="6"/>
                    </a:moveTo>
                    <a:lnTo>
                      <a:pt x="18" y="14"/>
                    </a:lnTo>
                    <a:lnTo>
                      <a:pt x="18" y="20"/>
                    </a:lnTo>
                    <a:lnTo>
                      <a:pt x="26" y="26"/>
                    </a:lnTo>
                    <a:lnTo>
                      <a:pt x="28" y="32"/>
                    </a:lnTo>
                    <a:lnTo>
                      <a:pt x="26" y="88"/>
                    </a:lnTo>
                    <a:lnTo>
                      <a:pt x="28" y="96"/>
                    </a:lnTo>
                    <a:lnTo>
                      <a:pt x="16" y="100"/>
                    </a:lnTo>
                    <a:lnTo>
                      <a:pt x="0" y="78"/>
                    </a:lnTo>
                    <a:lnTo>
                      <a:pt x="0" y="0"/>
                    </a:lnTo>
                    <a:lnTo>
                      <a:pt x="26" y="6"/>
                    </a:lnTo>
                  </a:path>
                </a:pathLst>
              </a:custGeom>
              <a:solidFill>
                <a:schemeClr val="hlink"/>
              </a:solidFill>
              <a:ln w="12700" cap="rnd">
                <a:solidFill>
                  <a:schemeClr val="bg1"/>
                </a:solidFill>
                <a:round/>
                <a:headEnd/>
                <a:tailEnd/>
              </a:ln>
            </p:spPr>
            <p:txBody>
              <a:bodyPr/>
              <a:lstStyle/>
              <a:p>
                <a:endParaRPr lang="en-US"/>
              </a:p>
            </p:txBody>
          </p:sp>
        </p:grpSp>
        <p:sp>
          <p:nvSpPr>
            <p:cNvPr id="13478" name="Freeform 656"/>
            <p:cNvSpPr>
              <a:spLocks/>
            </p:cNvSpPr>
            <p:nvPr/>
          </p:nvSpPr>
          <p:spPr bwMode="ltGray">
            <a:xfrm>
              <a:off x="2271" y="2760"/>
              <a:ext cx="85" cy="136"/>
            </a:xfrm>
            <a:custGeom>
              <a:avLst/>
              <a:gdLst>
                <a:gd name="T0" fmla="*/ 8 w 85"/>
                <a:gd name="T1" fmla="*/ 153 h 121"/>
                <a:gd name="T2" fmla="*/ 18 w 85"/>
                <a:gd name="T3" fmla="*/ 160 h 121"/>
                <a:gd name="T4" fmla="*/ 24 w 85"/>
                <a:gd name="T5" fmla="*/ 171 h 121"/>
                <a:gd name="T6" fmla="*/ 30 w 85"/>
                <a:gd name="T7" fmla="*/ 162 h 121"/>
                <a:gd name="T8" fmla="*/ 42 w 85"/>
                <a:gd name="T9" fmla="*/ 160 h 121"/>
                <a:gd name="T10" fmla="*/ 50 w 85"/>
                <a:gd name="T11" fmla="*/ 156 h 121"/>
                <a:gd name="T12" fmla="*/ 60 w 85"/>
                <a:gd name="T13" fmla="*/ 145 h 121"/>
                <a:gd name="T14" fmla="*/ 66 w 85"/>
                <a:gd name="T15" fmla="*/ 145 h 121"/>
                <a:gd name="T16" fmla="*/ 70 w 85"/>
                <a:gd name="T17" fmla="*/ 139 h 121"/>
                <a:gd name="T18" fmla="*/ 80 w 85"/>
                <a:gd name="T19" fmla="*/ 139 h 121"/>
                <a:gd name="T20" fmla="*/ 84 w 85"/>
                <a:gd name="T21" fmla="*/ 136 h 121"/>
                <a:gd name="T22" fmla="*/ 78 w 85"/>
                <a:gd name="T23" fmla="*/ 111 h 121"/>
                <a:gd name="T24" fmla="*/ 82 w 85"/>
                <a:gd name="T25" fmla="*/ 39 h 121"/>
                <a:gd name="T26" fmla="*/ 78 w 85"/>
                <a:gd name="T27" fmla="*/ 34 h 121"/>
                <a:gd name="T28" fmla="*/ 80 w 85"/>
                <a:gd name="T29" fmla="*/ 25 h 121"/>
                <a:gd name="T30" fmla="*/ 72 w 85"/>
                <a:gd name="T31" fmla="*/ 2 h 121"/>
                <a:gd name="T32" fmla="*/ 10 w 85"/>
                <a:gd name="T33" fmla="*/ 0 h 121"/>
                <a:gd name="T34" fmla="*/ 0 w 85"/>
                <a:gd name="T35" fmla="*/ 123 h 121"/>
                <a:gd name="T36" fmla="*/ 8 w 85"/>
                <a:gd name="T37" fmla="*/ 153 h 1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5"/>
                <a:gd name="T58" fmla="*/ 0 h 121"/>
                <a:gd name="T59" fmla="*/ 85 w 85"/>
                <a:gd name="T60" fmla="*/ 121 h 1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5" h="121">
                  <a:moveTo>
                    <a:pt x="8" y="108"/>
                  </a:moveTo>
                  <a:lnTo>
                    <a:pt x="18" y="112"/>
                  </a:lnTo>
                  <a:lnTo>
                    <a:pt x="24" y="120"/>
                  </a:lnTo>
                  <a:lnTo>
                    <a:pt x="30" y="114"/>
                  </a:lnTo>
                  <a:lnTo>
                    <a:pt x="42" y="112"/>
                  </a:lnTo>
                  <a:lnTo>
                    <a:pt x="50" y="110"/>
                  </a:lnTo>
                  <a:lnTo>
                    <a:pt x="60" y="102"/>
                  </a:lnTo>
                  <a:lnTo>
                    <a:pt x="66" y="102"/>
                  </a:lnTo>
                  <a:lnTo>
                    <a:pt x="70" y="98"/>
                  </a:lnTo>
                  <a:lnTo>
                    <a:pt x="80" y="98"/>
                  </a:lnTo>
                  <a:lnTo>
                    <a:pt x="84" y="96"/>
                  </a:lnTo>
                  <a:lnTo>
                    <a:pt x="78" y="78"/>
                  </a:lnTo>
                  <a:lnTo>
                    <a:pt x="82" y="28"/>
                  </a:lnTo>
                  <a:lnTo>
                    <a:pt x="78" y="24"/>
                  </a:lnTo>
                  <a:lnTo>
                    <a:pt x="80" y="18"/>
                  </a:lnTo>
                  <a:lnTo>
                    <a:pt x="72" y="2"/>
                  </a:lnTo>
                  <a:lnTo>
                    <a:pt x="10" y="0"/>
                  </a:lnTo>
                  <a:lnTo>
                    <a:pt x="0" y="86"/>
                  </a:lnTo>
                  <a:lnTo>
                    <a:pt x="8" y="108"/>
                  </a:lnTo>
                </a:path>
              </a:pathLst>
            </a:custGeom>
            <a:solidFill>
              <a:schemeClr val="hlink"/>
            </a:solidFill>
            <a:ln w="12700" cap="rnd">
              <a:solidFill>
                <a:schemeClr val="bg1"/>
              </a:solidFill>
              <a:round/>
              <a:headEnd/>
              <a:tailEnd/>
            </a:ln>
          </p:spPr>
          <p:txBody>
            <a:bodyPr/>
            <a:lstStyle/>
            <a:p>
              <a:endParaRPr lang="en-US"/>
            </a:p>
          </p:txBody>
        </p:sp>
        <p:sp>
          <p:nvSpPr>
            <p:cNvPr id="13479" name="Freeform 657"/>
            <p:cNvSpPr>
              <a:spLocks/>
            </p:cNvSpPr>
            <p:nvPr/>
          </p:nvSpPr>
          <p:spPr bwMode="ltGray">
            <a:xfrm>
              <a:off x="2173" y="2758"/>
              <a:ext cx="119" cy="133"/>
            </a:xfrm>
            <a:custGeom>
              <a:avLst/>
              <a:gdLst>
                <a:gd name="T0" fmla="*/ 112 w 119"/>
                <a:gd name="T1" fmla="*/ 25 h 119"/>
                <a:gd name="T2" fmla="*/ 118 w 119"/>
                <a:gd name="T3" fmla="*/ 39 h 119"/>
                <a:gd name="T4" fmla="*/ 116 w 119"/>
                <a:gd name="T5" fmla="*/ 61 h 119"/>
                <a:gd name="T6" fmla="*/ 118 w 119"/>
                <a:gd name="T7" fmla="*/ 67 h 119"/>
                <a:gd name="T8" fmla="*/ 118 w 119"/>
                <a:gd name="T9" fmla="*/ 78 h 119"/>
                <a:gd name="T10" fmla="*/ 114 w 119"/>
                <a:gd name="T11" fmla="*/ 82 h 119"/>
                <a:gd name="T12" fmla="*/ 110 w 119"/>
                <a:gd name="T13" fmla="*/ 89 h 119"/>
                <a:gd name="T14" fmla="*/ 106 w 119"/>
                <a:gd name="T15" fmla="*/ 108 h 119"/>
                <a:gd name="T16" fmla="*/ 104 w 119"/>
                <a:gd name="T17" fmla="*/ 115 h 119"/>
                <a:gd name="T18" fmla="*/ 102 w 119"/>
                <a:gd name="T19" fmla="*/ 123 h 119"/>
                <a:gd name="T20" fmla="*/ 106 w 119"/>
                <a:gd name="T21" fmla="*/ 140 h 119"/>
                <a:gd name="T22" fmla="*/ 110 w 119"/>
                <a:gd name="T23" fmla="*/ 148 h 119"/>
                <a:gd name="T24" fmla="*/ 110 w 119"/>
                <a:gd name="T25" fmla="*/ 156 h 119"/>
                <a:gd name="T26" fmla="*/ 100 w 119"/>
                <a:gd name="T27" fmla="*/ 153 h 119"/>
                <a:gd name="T28" fmla="*/ 90 w 119"/>
                <a:gd name="T29" fmla="*/ 151 h 119"/>
                <a:gd name="T30" fmla="*/ 80 w 119"/>
                <a:gd name="T31" fmla="*/ 151 h 119"/>
                <a:gd name="T32" fmla="*/ 72 w 119"/>
                <a:gd name="T33" fmla="*/ 151 h 119"/>
                <a:gd name="T34" fmla="*/ 56 w 119"/>
                <a:gd name="T35" fmla="*/ 151 h 119"/>
                <a:gd name="T36" fmla="*/ 40 w 119"/>
                <a:gd name="T37" fmla="*/ 156 h 119"/>
                <a:gd name="T38" fmla="*/ 28 w 119"/>
                <a:gd name="T39" fmla="*/ 165 h 119"/>
                <a:gd name="T40" fmla="*/ 22 w 119"/>
                <a:gd name="T41" fmla="*/ 165 h 119"/>
                <a:gd name="T42" fmla="*/ 0 w 119"/>
                <a:gd name="T43" fmla="*/ 89 h 119"/>
                <a:gd name="T44" fmla="*/ 22 w 119"/>
                <a:gd name="T45" fmla="*/ 0 h 119"/>
                <a:gd name="T46" fmla="*/ 112 w 119"/>
                <a:gd name="T47" fmla="*/ 25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9"/>
                <a:gd name="T73" fmla="*/ 0 h 119"/>
                <a:gd name="T74" fmla="*/ 119 w 119"/>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9" h="119">
                  <a:moveTo>
                    <a:pt x="112" y="18"/>
                  </a:moveTo>
                  <a:lnTo>
                    <a:pt x="118" y="28"/>
                  </a:lnTo>
                  <a:lnTo>
                    <a:pt x="116" y="44"/>
                  </a:lnTo>
                  <a:lnTo>
                    <a:pt x="118" y="48"/>
                  </a:lnTo>
                  <a:lnTo>
                    <a:pt x="118" y="56"/>
                  </a:lnTo>
                  <a:lnTo>
                    <a:pt x="114" y="58"/>
                  </a:lnTo>
                  <a:lnTo>
                    <a:pt x="110" y="64"/>
                  </a:lnTo>
                  <a:lnTo>
                    <a:pt x="106" y="78"/>
                  </a:lnTo>
                  <a:lnTo>
                    <a:pt x="104" y="82"/>
                  </a:lnTo>
                  <a:lnTo>
                    <a:pt x="102" y="88"/>
                  </a:lnTo>
                  <a:lnTo>
                    <a:pt x="106" y="100"/>
                  </a:lnTo>
                  <a:lnTo>
                    <a:pt x="110" y="106"/>
                  </a:lnTo>
                  <a:lnTo>
                    <a:pt x="110" y="112"/>
                  </a:lnTo>
                  <a:lnTo>
                    <a:pt x="100" y="110"/>
                  </a:lnTo>
                  <a:lnTo>
                    <a:pt x="90" y="108"/>
                  </a:lnTo>
                  <a:lnTo>
                    <a:pt x="80" y="108"/>
                  </a:lnTo>
                  <a:lnTo>
                    <a:pt x="72" y="108"/>
                  </a:lnTo>
                  <a:lnTo>
                    <a:pt x="56" y="108"/>
                  </a:lnTo>
                  <a:lnTo>
                    <a:pt x="40" y="112"/>
                  </a:lnTo>
                  <a:lnTo>
                    <a:pt x="28" y="118"/>
                  </a:lnTo>
                  <a:lnTo>
                    <a:pt x="22" y="118"/>
                  </a:lnTo>
                  <a:lnTo>
                    <a:pt x="0" y="64"/>
                  </a:lnTo>
                  <a:lnTo>
                    <a:pt x="22" y="0"/>
                  </a:lnTo>
                  <a:lnTo>
                    <a:pt x="112" y="18"/>
                  </a:lnTo>
                </a:path>
              </a:pathLst>
            </a:custGeom>
            <a:solidFill>
              <a:schemeClr val="hlink"/>
            </a:solidFill>
            <a:ln w="12700" cap="rnd">
              <a:solidFill>
                <a:schemeClr val="bg1"/>
              </a:solidFill>
              <a:round/>
              <a:headEnd/>
              <a:tailEnd/>
            </a:ln>
          </p:spPr>
          <p:txBody>
            <a:bodyPr/>
            <a:lstStyle/>
            <a:p>
              <a:endParaRPr lang="en-US"/>
            </a:p>
          </p:txBody>
        </p:sp>
        <p:sp>
          <p:nvSpPr>
            <p:cNvPr id="13480" name="Freeform 658"/>
            <p:cNvSpPr>
              <a:spLocks/>
            </p:cNvSpPr>
            <p:nvPr/>
          </p:nvSpPr>
          <p:spPr bwMode="ltGray">
            <a:xfrm>
              <a:off x="2127" y="2794"/>
              <a:ext cx="77" cy="97"/>
            </a:xfrm>
            <a:custGeom>
              <a:avLst/>
              <a:gdLst>
                <a:gd name="T0" fmla="*/ 0 w 77"/>
                <a:gd name="T1" fmla="*/ 39 h 87"/>
                <a:gd name="T2" fmla="*/ 4 w 77"/>
                <a:gd name="T3" fmla="*/ 50 h 87"/>
                <a:gd name="T4" fmla="*/ 22 w 77"/>
                <a:gd name="T5" fmla="*/ 72 h 87"/>
                <a:gd name="T6" fmla="*/ 32 w 77"/>
                <a:gd name="T7" fmla="*/ 93 h 87"/>
                <a:gd name="T8" fmla="*/ 38 w 77"/>
                <a:gd name="T9" fmla="*/ 95 h 87"/>
                <a:gd name="T10" fmla="*/ 48 w 77"/>
                <a:gd name="T11" fmla="*/ 108 h 87"/>
                <a:gd name="T12" fmla="*/ 60 w 77"/>
                <a:gd name="T13" fmla="*/ 117 h 87"/>
                <a:gd name="T14" fmla="*/ 66 w 77"/>
                <a:gd name="T15" fmla="*/ 119 h 87"/>
                <a:gd name="T16" fmla="*/ 70 w 77"/>
                <a:gd name="T17" fmla="*/ 119 h 87"/>
                <a:gd name="T18" fmla="*/ 70 w 77"/>
                <a:gd name="T19" fmla="*/ 95 h 87"/>
                <a:gd name="T20" fmla="*/ 76 w 77"/>
                <a:gd name="T21" fmla="*/ 80 h 87"/>
                <a:gd name="T22" fmla="*/ 76 w 77"/>
                <a:gd name="T23" fmla="*/ 77 h 87"/>
                <a:gd name="T24" fmla="*/ 66 w 77"/>
                <a:gd name="T25" fmla="*/ 75 h 87"/>
                <a:gd name="T26" fmla="*/ 64 w 77"/>
                <a:gd name="T27" fmla="*/ 61 h 87"/>
                <a:gd name="T28" fmla="*/ 52 w 77"/>
                <a:gd name="T29" fmla="*/ 58 h 87"/>
                <a:gd name="T30" fmla="*/ 60 w 77"/>
                <a:gd name="T31" fmla="*/ 52 h 87"/>
                <a:gd name="T32" fmla="*/ 60 w 77"/>
                <a:gd name="T33" fmla="*/ 45 h 87"/>
                <a:gd name="T34" fmla="*/ 62 w 77"/>
                <a:gd name="T35" fmla="*/ 41 h 87"/>
                <a:gd name="T36" fmla="*/ 62 w 77"/>
                <a:gd name="T37" fmla="*/ 28 h 87"/>
                <a:gd name="T38" fmla="*/ 38 w 77"/>
                <a:gd name="T39" fmla="*/ 0 h 87"/>
                <a:gd name="T40" fmla="*/ 8 w 77"/>
                <a:gd name="T41" fmla="*/ 20 h 87"/>
                <a:gd name="T42" fmla="*/ 0 w 77"/>
                <a:gd name="T43" fmla="*/ 39 h 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
                <a:gd name="T67" fmla="*/ 0 h 87"/>
                <a:gd name="T68" fmla="*/ 77 w 77"/>
                <a:gd name="T69" fmla="*/ 87 h 8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 h="87">
                  <a:moveTo>
                    <a:pt x="0" y="28"/>
                  </a:moveTo>
                  <a:lnTo>
                    <a:pt x="4" y="36"/>
                  </a:lnTo>
                  <a:lnTo>
                    <a:pt x="22" y="52"/>
                  </a:lnTo>
                  <a:lnTo>
                    <a:pt x="32" y="66"/>
                  </a:lnTo>
                  <a:lnTo>
                    <a:pt x="38" y="68"/>
                  </a:lnTo>
                  <a:lnTo>
                    <a:pt x="48" y="78"/>
                  </a:lnTo>
                  <a:lnTo>
                    <a:pt x="60" y="84"/>
                  </a:lnTo>
                  <a:lnTo>
                    <a:pt x="66" y="86"/>
                  </a:lnTo>
                  <a:lnTo>
                    <a:pt x="70" y="86"/>
                  </a:lnTo>
                  <a:lnTo>
                    <a:pt x="70" y="68"/>
                  </a:lnTo>
                  <a:lnTo>
                    <a:pt x="76" y="58"/>
                  </a:lnTo>
                  <a:lnTo>
                    <a:pt x="76" y="56"/>
                  </a:lnTo>
                  <a:lnTo>
                    <a:pt x="66" y="54"/>
                  </a:lnTo>
                  <a:lnTo>
                    <a:pt x="64" y="44"/>
                  </a:lnTo>
                  <a:lnTo>
                    <a:pt x="52" y="42"/>
                  </a:lnTo>
                  <a:lnTo>
                    <a:pt x="60" y="38"/>
                  </a:lnTo>
                  <a:lnTo>
                    <a:pt x="60" y="32"/>
                  </a:lnTo>
                  <a:lnTo>
                    <a:pt x="62" y="30"/>
                  </a:lnTo>
                  <a:lnTo>
                    <a:pt x="62" y="20"/>
                  </a:lnTo>
                  <a:lnTo>
                    <a:pt x="38" y="0"/>
                  </a:lnTo>
                  <a:lnTo>
                    <a:pt x="8" y="14"/>
                  </a:lnTo>
                  <a:lnTo>
                    <a:pt x="0" y="28"/>
                  </a:lnTo>
                </a:path>
              </a:pathLst>
            </a:custGeom>
            <a:solidFill>
              <a:schemeClr val="hlink"/>
            </a:solidFill>
            <a:ln w="12700" cap="rnd">
              <a:solidFill>
                <a:schemeClr val="bg1"/>
              </a:solidFill>
              <a:round/>
              <a:headEnd/>
              <a:tailEnd/>
            </a:ln>
          </p:spPr>
          <p:txBody>
            <a:bodyPr/>
            <a:lstStyle/>
            <a:p>
              <a:endParaRPr lang="en-US"/>
            </a:p>
          </p:txBody>
        </p:sp>
        <p:sp>
          <p:nvSpPr>
            <p:cNvPr id="13481" name="Freeform 659"/>
            <p:cNvSpPr>
              <a:spLocks/>
            </p:cNvSpPr>
            <p:nvPr/>
          </p:nvSpPr>
          <p:spPr bwMode="ltGray">
            <a:xfrm>
              <a:off x="2105" y="2760"/>
              <a:ext cx="52" cy="75"/>
            </a:xfrm>
            <a:custGeom>
              <a:avLst/>
              <a:gdLst>
                <a:gd name="T0" fmla="*/ 0 w 51"/>
                <a:gd name="T1" fmla="*/ 31 h 67"/>
                <a:gd name="T2" fmla="*/ 0 w 51"/>
                <a:gd name="T3" fmla="*/ 43 h 67"/>
                <a:gd name="T4" fmla="*/ 2 w 51"/>
                <a:gd name="T5" fmla="*/ 54 h 67"/>
                <a:gd name="T6" fmla="*/ 2 w 51"/>
                <a:gd name="T7" fmla="*/ 62 h 67"/>
                <a:gd name="T8" fmla="*/ 8 w 51"/>
                <a:gd name="T9" fmla="*/ 71 h 67"/>
                <a:gd name="T10" fmla="*/ 8 w 51"/>
                <a:gd name="T11" fmla="*/ 75 h 67"/>
                <a:gd name="T12" fmla="*/ 18 w 51"/>
                <a:gd name="T13" fmla="*/ 82 h 67"/>
                <a:gd name="T14" fmla="*/ 29 w 51"/>
                <a:gd name="T15" fmla="*/ 93 h 67"/>
                <a:gd name="T16" fmla="*/ 31 w 51"/>
                <a:gd name="T17" fmla="*/ 93 h 67"/>
                <a:gd name="T18" fmla="*/ 31 w 51"/>
                <a:gd name="T19" fmla="*/ 84 h 67"/>
                <a:gd name="T20" fmla="*/ 35 w 51"/>
                <a:gd name="T21" fmla="*/ 84 h 67"/>
                <a:gd name="T22" fmla="*/ 37 w 51"/>
                <a:gd name="T23" fmla="*/ 73 h 67"/>
                <a:gd name="T24" fmla="*/ 43 w 51"/>
                <a:gd name="T25" fmla="*/ 67 h 67"/>
                <a:gd name="T26" fmla="*/ 49 w 51"/>
                <a:gd name="T27" fmla="*/ 67 h 67"/>
                <a:gd name="T28" fmla="*/ 49 w 51"/>
                <a:gd name="T29" fmla="*/ 56 h 67"/>
                <a:gd name="T30" fmla="*/ 53 w 51"/>
                <a:gd name="T31" fmla="*/ 48 h 67"/>
                <a:gd name="T32" fmla="*/ 49 w 51"/>
                <a:gd name="T33" fmla="*/ 2 h 67"/>
                <a:gd name="T34" fmla="*/ 16 w 51"/>
                <a:gd name="T35" fmla="*/ 0 h 67"/>
                <a:gd name="T36" fmla="*/ 0 w 51"/>
                <a:gd name="T37" fmla="*/ 31 h 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1"/>
                <a:gd name="T58" fmla="*/ 0 h 67"/>
                <a:gd name="T59" fmla="*/ 51 w 51"/>
                <a:gd name="T60" fmla="*/ 67 h 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1" h="67">
                  <a:moveTo>
                    <a:pt x="0" y="22"/>
                  </a:moveTo>
                  <a:lnTo>
                    <a:pt x="0" y="30"/>
                  </a:lnTo>
                  <a:lnTo>
                    <a:pt x="2" y="38"/>
                  </a:lnTo>
                  <a:lnTo>
                    <a:pt x="2" y="44"/>
                  </a:lnTo>
                  <a:lnTo>
                    <a:pt x="8" y="50"/>
                  </a:lnTo>
                  <a:lnTo>
                    <a:pt x="8" y="54"/>
                  </a:lnTo>
                  <a:lnTo>
                    <a:pt x="18" y="58"/>
                  </a:lnTo>
                  <a:lnTo>
                    <a:pt x="26" y="66"/>
                  </a:lnTo>
                  <a:lnTo>
                    <a:pt x="28" y="66"/>
                  </a:lnTo>
                  <a:lnTo>
                    <a:pt x="28" y="60"/>
                  </a:lnTo>
                  <a:lnTo>
                    <a:pt x="32" y="60"/>
                  </a:lnTo>
                  <a:lnTo>
                    <a:pt x="34" y="52"/>
                  </a:lnTo>
                  <a:lnTo>
                    <a:pt x="40" y="48"/>
                  </a:lnTo>
                  <a:lnTo>
                    <a:pt x="46" y="48"/>
                  </a:lnTo>
                  <a:lnTo>
                    <a:pt x="46" y="40"/>
                  </a:lnTo>
                  <a:lnTo>
                    <a:pt x="50" y="34"/>
                  </a:lnTo>
                  <a:lnTo>
                    <a:pt x="46" y="2"/>
                  </a:lnTo>
                  <a:lnTo>
                    <a:pt x="16" y="0"/>
                  </a:lnTo>
                  <a:lnTo>
                    <a:pt x="0" y="22"/>
                  </a:lnTo>
                </a:path>
              </a:pathLst>
            </a:custGeom>
            <a:solidFill>
              <a:schemeClr val="hlink"/>
            </a:solidFill>
            <a:ln w="12700" cap="rnd">
              <a:solidFill>
                <a:schemeClr val="bg1"/>
              </a:solidFill>
              <a:round/>
              <a:headEnd/>
              <a:tailEnd/>
            </a:ln>
          </p:spPr>
          <p:txBody>
            <a:bodyPr/>
            <a:lstStyle/>
            <a:p>
              <a:endParaRPr lang="en-US"/>
            </a:p>
          </p:txBody>
        </p:sp>
        <p:sp>
          <p:nvSpPr>
            <p:cNvPr id="13482" name="Freeform 660"/>
            <p:cNvSpPr>
              <a:spLocks/>
            </p:cNvSpPr>
            <p:nvPr/>
          </p:nvSpPr>
          <p:spPr bwMode="ltGray">
            <a:xfrm>
              <a:off x="2075" y="2708"/>
              <a:ext cx="122" cy="115"/>
            </a:xfrm>
            <a:custGeom>
              <a:avLst/>
              <a:gdLst>
                <a:gd name="T0" fmla="*/ 0 w 123"/>
                <a:gd name="T1" fmla="*/ 45 h 103"/>
                <a:gd name="T2" fmla="*/ 8 w 123"/>
                <a:gd name="T3" fmla="*/ 49 h 103"/>
                <a:gd name="T4" fmla="*/ 11 w 123"/>
                <a:gd name="T5" fmla="*/ 55 h 103"/>
                <a:gd name="T6" fmla="*/ 17 w 123"/>
                <a:gd name="T7" fmla="*/ 63 h 103"/>
                <a:gd name="T8" fmla="*/ 23 w 123"/>
                <a:gd name="T9" fmla="*/ 73 h 103"/>
                <a:gd name="T10" fmla="*/ 23 w 123"/>
                <a:gd name="T11" fmla="*/ 79 h 103"/>
                <a:gd name="T12" fmla="*/ 28 w 123"/>
                <a:gd name="T13" fmla="*/ 94 h 103"/>
                <a:gd name="T14" fmla="*/ 38 w 123"/>
                <a:gd name="T15" fmla="*/ 85 h 103"/>
                <a:gd name="T16" fmla="*/ 45 w 123"/>
                <a:gd name="T17" fmla="*/ 73 h 103"/>
                <a:gd name="T18" fmla="*/ 51 w 123"/>
                <a:gd name="T19" fmla="*/ 64 h 103"/>
                <a:gd name="T20" fmla="*/ 63 w 123"/>
                <a:gd name="T21" fmla="*/ 67 h 103"/>
                <a:gd name="T22" fmla="*/ 65 w 123"/>
                <a:gd name="T23" fmla="*/ 73 h 103"/>
                <a:gd name="T24" fmla="*/ 65 w 123"/>
                <a:gd name="T25" fmla="*/ 75 h 103"/>
                <a:gd name="T26" fmla="*/ 66 w 123"/>
                <a:gd name="T27" fmla="*/ 87 h 103"/>
                <a:gd name="T28" fmla="*/ 68 w 123"/>
                <a:gd name="T29" fmla="*/ 94 h 103"/>
                <a:gd name="T30" fmla="*/ 68 w 123"/>
                <a:gd name="T31" fmla="*/ 106 h 103"/>
                <a:gd name="T32" fmla="*/ 72 w 123"/>
                <a:gd name="T33" fmla="*/ 108 h 103"/>
                <a:gd name="T34" fmla="*/ 76 w 123"/>
                <a:gd name="T35" fmla="*/ 106 h 103"/>
                <a:gd name="T36" fmla="*/ 83 w 123"/>
                <a:gd name="T37" fmla="*/ 108 h 103"/>
                <a:gd name="T38" fmla="*/ 89 w 123"/>
                <a:gd name="T39" fmla="*/ 121 h 103"/>
                <a:gd name="T40" fmla="*/ 85 w 123"/>
                <a:gd name="T41" fmla="*/ 132 h 103"/>
                <a:gd name="T42" fmla="*/ 85 w 123"/>
                <a:gd name="T43" fmla="*/ 136 h 103"/>
                <a:gd name="T44" fmla="*/ 89 w 123"/>
                <a:gd name="T45" fmla="*/ 142 h 103"/>
                <a:gd name="T46" fmla="*/ 96 w 123"/>
                <a:gd name="T47" fmla="*/ 133 h 103"/>
                <a:gd name="T48" fmla="*/ 106 w 123"/>
                <a:gd name="T49" fmla="*/ 132 h 103"/>
                <a:gd name="T50" fmla="*/ 110 w 123"/>
                <a:gd name="T51" fmla="*/ 124 h 103"/>
                <a:gd name="T52" fmla="*/ 110 w 123"/>
                <a:gd name="T53" fmla="*/ 108 h 103"/>
                <a:gd name="T54" fmla="*/ 115 w 123"/>
                <a:gd name="T55" fmla="*/ 108 h 103"/>
                <a:gd name="T56" fmla="*/ 115 w 123"/>
                <a:gd name="T57" fmla="*/ 97 h 103"/>
                <a:gd name="T58" fmla="*/ 111 w 123"/>
                <a:gd name="T59" fmla="*/ 94 h 103"/>
                <a:gd name="T60" fmla="*/ 110 w 123"/>
                <a:gd name="T61" fmla="*/ 87 h 103"/>
                <a:gd name="T62" fmla="*/ 110 w 123"/>
                <a:gd name="T63" fmla="*/ 79 h 103"/>
                <a:gd name="T64" fmla="*/ 111 w 123"/>
                <a:gd name="T65" fmla="*/ 73 h 103"/>
                <a:gd name="T66" fmla="*/ 115 w 123"/>
                <a:gd name="T67" fmla="*/ 67 h 103"/>
                <a:gd name="T68" fmla="*/ 119 w 123"/>
                <a:gd name="T69" fmla="*/ 64 h 103"/>
                <a:gd name="T70" fmla="*/ 113 w 123"/>
                <a:gd name="T71" fmla="*/ 21 h 103"/>
                <a:gd name="T72" fmla="*/ 32 w 123"/>
                <a:gd name="T73" fmla="*/ 0 h 103"/>
                <a:gd name="T74" fmla="*/ 2 w 123"/>
                <a:gd name="T75" fmla="*/ 36 h 103"/>
                <a:gd name="T76" fmla="*/ 0 w 123"/>
                <a:gd name="T77" fmla="*/ 45 h 10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3"/>
                <a:gd name="T118" fmla="*/ 0 h 103"/>
                <a:gd name="T119" fmla="*/ 123 w 123"/>
                <a:gd name="T120" fmla="*/ 103 h 10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3" h="103">
                  <a:moveTo>
                    <a:pt x="0" y="32"/>
                  </a:moveTo>
                  <a:lnTo>
                    <a:pt x="8" y="35"/>
                  </a:lnTo>
                  <a:lnTo>
                    <a:pt x="11" y="39"/>
                  </a:lnTo>
                  <a:lnTo>
                    <a:pt x="17" y="45"/>
                  </a:lnTo>
                  <a:lnTo>
                    <a:pt x="23" y="52"/>
                  </a:lnTo>
                  <a:lnTo>
                    <a:pt x="23" y="57"/>
                  </a:lnTo>
                  <a:lnTo>
                    <a:pt x="28" y="67"/>
                  </a:lnTo>
                  <a:lnTo>
                    <a:pt x="38" y="61"/>
                  </a:lnTo>
                  <a:lnTo>
                    <a:pt x="45" y="52"/>
                  </a:lnTo>
                  <a:lnTo>
                    <a:pt x="51" y="46"/>
                  </a:lnTo>
                  <a:lnTo>
                    <a:pt x="66" y="48"/>
                  </a:lnTo>
                  <a:lnTo>
                    <a:pt x="68" y="52"/>
                  </a:lnTo>
                  <a:lnTo>
                    <a:pt x="68" y="54"/>
                  </a:lnTo>
                  <a:lnTo>
                    <a:pt x="69" y="63"/>
                  </a:lnTo>
                  <a:lnTo>
                    <a:pt x="71" y="67"/>
                  </a:lnTo>
                  <a:lnTo>
                    <a:pt x="71" y="76"/>
                  </a:lnTo>
                  <a:lnTo>
                    <a:pt x="75" y="78"/>
                  </a:lnTo>
                  <a:lnTo>
                    <a:pt x="79" y="76"/>
                  </a:lnTo>
                  <a:lnTo>
                    <a:pt x="86" y="78"/>
                  </a:lnTo>
                  <a:lnTo>
                    <a:pt x="92" y="87"/>
                  </a:lnTo>
                  <a:lnTo>
                    <a:pt x="88" y="95"/>
                  </a:lnTo>
                  <a:lnTo>
                    <a:pt x="88" y="98"/>
                  </a:lnTo>
                  <a:lnTo>
                    <a:pt x="92" y="102"/>
                  </a:lnTo>
                  <a:lnTo>
                    <a:pt x="99" y="96"/>
                  </a:lnTo>
                  <a:lnTo>
                    <a:pt x="109" y="95"/>
                  </a:lnTo>
                  <a:lnTo>
                    <a:pt x="113" y="89"/>
                  </a:lnTo>
                  <a:lnTo>
                    <a:pt x="113" y="78"/>
                  </a:lnTo>
                  <a:lnTo>
                    <a:pt x="118" y="78"/>
                  </a:lnTo>
                  <a:lnTo>
                    <a:pt x="118" y="70"/>
                  </a:lnTo>
                  <a:lnTo>
                    <a:pt x="114" y="67"/>
                  </a:lnTo>
                  <a:lnTo>
                    <a:pt x="113" y="63"/>
                  </a:lnTo>
                  <a:lnTo>
                    <a:pt x="113" y="57"/>
                  </a:lnTo>
                  <a:lnTo>
                    <a:pt x="114" y="52"/>
                  </a:lnTo>
                  <a:lnTo>
                    <a:pt x="118" y="48"/>
                  </a:lnTo>
                  <a:lnTo>
                    <a:pt x="122" y="46"/>
                  </a:lnTo>
                  <a:lnTo>
                    <a:pt x="116" y="15"/>
                  </a:lnTo>
                  <a:lnTo>
                    <a:pt x="32" y="0"/>
                  </a:lnTo>
                  <a:lnTo>
                    <a:pt x="2" y="26"/>
                  </a:lnTo>
                  <a:lnTo>
                    <a:pt x="0" y="32"/>
                  </a:lnTo>
                </a:path>
              </a:pathLst>
            </a:custGeom>
            <a:solidFill>
              <a:schemeClr val="hlink"/>
            </a:solidFill>
            <a:ln w="12700" cap="rnd">
              <a:solidFill>
                <a:schemeClr val="bg1"/>
              </a:solidFill>
              <a:round/>
              <a:headEnd/>
              <a:tailEnd/>
            </a:ln>
          </p:spPr>
          <p:txBody>
            <a:bodyPr/>
            <a:lstStyle/>
            <a:p>
              <a:endParaRPr lang="en-US"/>
            </a:p>
          </p:txBody>
        </p:sp>
        <p:sp>
          <p:nvSpPr>
            <p:cNvPr id="13483" name="Freeform 661"/>
            <p:cNvSpPr>
              <a:spLocks/>
            </p:cNvSpPr>
            <p:nvPr/>
          </p:nvSpPr>
          <p:spPr bwMode="ltGray">
            <a:xfrm>
              <a:off x="2074" y="2707"/>
              <a:ext cx="130" cy="124"/>
            </a:xfrm>
            <a:custGeom>
              <a:avLst/>
              <a:gdLst>
                <a:gd name="T0" fmla="*/ 0 w 131"/>
                <a:gd name="T1" fmla="*/ 47 h 111"/>
                <a:gd name="T2" fmla="*/ 8 w 131"/>
                <a:gd name="T3" fmla="*/ 53 h 111"/>
                <a:gd name="T4" fmla="*/ 12 w 131"/>
                <a:gd name="T5" fmla="*/ 59 h 111"/>
                <a:gd name="T6" fmla="*/ 18 w 131"/>
                <a:gd name="T7" fmla="*/ 67 h 111"/>
                <a:gd name="T8" fmla="*/ 24 w 131"/>
                <a:gd name="T9" fmla="*/ 78 h 111"/>
                <a:gd name="T10" fmla="*/ 24 w 131"/>
                <a:gd name="T11" fmla="*/ 86 h 111"/>
                <a:gd name="T12" fmla="*/ 30 w 131"/>
                <a:gd name="T13" fmla="*/ 99 h 111"/>
                <a:gd name="T14" fmla="*/ 40 w 131"/>
                <a:gd name="T15" fmla="*/ 93 h 111"/>
                <a:gd name="T16" fmla="*/ 48 w 131"/>
                <a:gd name="T17" fmla="*/ 78 h 111"/>
                <a:gd name="T18" fmla="*/ 54 w 131"/>
                <a:gd name="T19" fmla="*/ 70 h 111"/>
                <a:gd name="T20" fmla="*/ 67 w 131"/>
                <a:gd name="T21" fmla="*/ 73 h 111"/>
                <a:gd name="T22" fmla="*/ 69 w 131"/>
                <a:gd name="T23" fmla="*/ 78 h 111"/>
                <a:gd name="T24" fmla="*/ 69 w 131"/>
                <a:gd name="T25" fmla="*/ 82 h 111"/>
                <a:gd name="T26" fmla="*/ 71 w 131"/>
                <a:gd name="T27" fmla="*/ 95 h 111"/>
                <a:gd name="T28" fmla="*/ 73 w 131"/>
                <a:gd name="T29" fmla="*/ 99 h 111"/>
                <a:gd name="T30" fmla="*/ 73 w 131"/>
                <a:gd name="T31" fmla="*/ 115 h 111"/>
                <a:gd name="T32" fmla="*/ 77 w 131"/>
                <a:gd name="T33" fmla="*/ 117 h 111"/>
                <a:gd name="T34" fmla="*/ 81 w 131"/>
                <a:gd name="T35" fmla="*/ 115 h 111"/>
                <a:gd name="T36" fmla="*/ 89 w 131"/>
                <a:gd name="T37" fmla="*/ 117 h 111"/>
                <a:gd name="T38" fmla="*/ 95 w 131"/>
                <a:gd name="T39" fmla="*/ 131 h 111"/>
                <a:gd name="T40" fmla="*/ 91 w 131"/>
                <a:gd name="T41" fmla="*/ 142 h 111"/>
                <a:gd name="T42" fmla="*/ 91 w 131"/>
                <a:gd name="T43" fmla="*/ 147 h 111"/>
                <a:gd name="T44" fmla="*/ 95 w 131"/>
                <a:gd name="T45" fmla="*/ 153 h 111"/>
                <a:gd name="T46" fmla="*/ 103 w 131"/>
                <a:gd name="T47" fmla="*/ 145 h 111"/>
                <a:gd name="T48" fmla="*/ 113 w 131"/>
                <a:gd name="T49" fmla="*/ 142 h 111"/>
                <a:gd name="T50" fmla="*/ 117 w 131"/>
                <a:gd name="T51" fmla="*/ 134 h 111"/>
                <a:gd name="T52" fmla="*/ 117 w 131"/>
                <a:gd name="T53" fmla="*/ 117 h 111"/>
                <a:gd name="T54" fmla="*/ 123 w 131"/>
                <a:gd name="T55" fmla="*/ 117 h 111"/>
                <a:gd name="T56" fmla="*/ 123 w 131"/>
                <a:gd name="T57" fmla="*/ 106 h 111"/>
                <a:gd name="T58" fmla="*/ 119 w 131"/>
                <a:gd name="T59" fmla="*/ 99 h 111"/>
                <a:gd name="T60" fmla="*/ 117 w 131"/>
                <a:gd name="T61" fmla="*/ 95 h 111"/>
                <a:gd name="T62" fmla="*/ 117 w 131"/>
                <a:gd name="T63" fmla="*/ 86 h 111"/>
                <a:gd name="T64" fmla="*/ 119 w 131"/>
                <a:gd name="T65" fmla="*/ 78 h 111"/>
                <a:gd name="T66" fmla="*/ 123 w 131"/>
                <a:gd name="T67" fmla="*/ 73 h 111"/>
                <a:gd name="T68" fmla="*/ 127 w 131"/>
                <a:gd name="T69" fmla="*/ 70 h 111"/>
                <a:gd name="T70" fmla="*/ 121 w 131"/>
                <a:gd name="T71" fmla="*/ 22 h 111"/>
                <a:gd name="T72" fmla="*/ 34 w 131"/>
                <a:gd name="T73" fmla="*/ 0 h 111"/>
                <a:gd name="T74" fmla="*/ 2 w 131"/>
                <a:gd name="T75" fmla="*/ 39 h 111"/>
                <a:gd name="T76" fmla="*/ 0 w 131"/>
                <a:gd name="T77" fmla="*/ 47 h 11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31"/>
                <a:gd name="T118" fmla="*/ 0 h 111"/>
                <a:gd name="T119" fmla="*/ 131 w 131"/>
                <a:gd name="T120" fmla="*/ 111 h 11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31" h="111">
                  <a:moveTo>
                    <a:pt x="0" y="34"/>
                  </a:moveTo>
                  <a:lnTo>
                    <a:pt x="8" y="38"/>
                  </a:lnTo>
                  <a:lnTo>
                    <a:pt x="12" y="42"/>
                  </a:lnTo>
                  <a:lnTo>
                    <a:pt x="18" y="48"/>
                  </a:lnTo>
                  <a:lnTo>
                    <a:pt x="24" y="56"/>
                  </a:lnTo>
                  <a:lnTo>
                    <a:pt x="24" y="62"/>
                  </a:lnTo>
                  <a:lnTo>
                    <a:pt x="30" y="72"/>
                  </a:lnTo>
                  <a:lnTo>
                    <a:pt x="40" y="66"/>
                  </a:lnTo>
                  <a:lnTo>
                    <a:pt x="48" y="56"/>
                  </a:lnTo>
                  <a:lnTo>
                    <a:pt x="54" y="50"/>
                  </a:lnTo>
                  <a:lnTo>
                    <a:pt x="70" y="52"/>
                  </a:lnTo>
                  <a:lnTo>
                    <a:pt x="72" y="56"/>
                  </a:lnTo>
                  <a:lnTo>
                    <a:pt x="72" y="58"/>
                  </a:lnTo>
                  <a:lnTo>
                    <a:pt x="74" y="68"/>
                  </a:lnTo>
                  <a:lnTo>
                    <a:pt x="76" y="72"/>
                  </a:lnTo>
                  <a:lnTo>
                    <a:pt x="76" y="82"/>
                  </a:lnTo>
                  <a:lnTo>
                    <a:pt x="80" y="84"/>
                  </a:lnTo>
                  <a:lnTo>
                    <a:pt x="84" y="82"/>
                  </a:lnTo>
                  <a:lnTo>
                    <a:pt x="92" y="84"/>
                  </a:lnTo>
                  <a:lnTo>
                    <a:pt x="98" y="94"/>
                  </a:lnTo>
                  <a:lnTo>
                    <a:pt x="94" y="102"/>
                  </a:lnTo>
                  <a:lnTo>
                    <a:pt x="94" y="106"/>
                  </a:lnTo>
                  <a:lnTo>
                    <a:pt x="98" y="110"/>
                  </a:lnTo>
                  <a:lnTo>
                    <a:pt x="106" y="104"/>
                  </a:lnTo>
                  <a:lnTo>
                    <a:pt x="116" y="102"/>
                  </a:lnTo>
                  <a:lnTo>
                    <a:pt x="120" y="96"/>
                  </a:lnTo>
                  <a:lnTo>
                    <a:pt x="120" y="84"/>
                  </a:lnTo>
                  <a:lnTo>
                    <a:pt x="126" y="84"/>
                  </a:lnTo>
                  <a:lnTo>
                    <a:pt x="126" y="76"/>
                  </a:lnTo>
                  <a:lnTo>
                    <a:pt x="122" y="72"/>
                  </a:lnTo>
                  <a:lnTo>
                    <a:pt x="120" y="68"/>
                  </a:lnTo>
                  <a:lnTo>
                    <a:pt x="120" y="62"/>
                  </a:lnTo>
                  <a:lnTo>
                    <a:pt x="122" y="56"/>
                  </a:lnTo>
                  <a:lnTo>
                    <a:pt x="126" y="52"/>
                  </a:lnTo>
                  <a:lnTo>
                    <a:pt x="130" y="50"/>
                  </a:lnTo>
                  <a:lnTo>
                    <a:pt x="124" y="16"/>
                  </a:lnTo>
                  <a:lnTo>
                    <a:pt x="34" y="0"/>
                  </a:lnTo>
                  <a:lnTo>
                    <a:pt x="2" y="28"/>
                  </a:lnTo>
                  <a:lnTo>
                    <a:pt x="0" y="34"/>
                  </a:lnTo>
                </a:path>
              </a:pathLst>
            </a:custGeom>
            <a:solidFill>
              <a:schemeClr val="hlink"/>
            </a:solidFill>
            <a:ln w="12700" cap="rnd">
              <a:solidFill>
                <a:schemeClr val="bg1"/>
              </a:solidFill>
              <a:round/>
              <a:headEnd/>
              <a:tailEnd/>
            </a:ln>
          </p:spPr>
          <p:txBody>
            <a:bodyPr/>
            <a:lstStyle/>
            <a:p>
              <a:endParaRPr lang="en-US"/>
            </a:p>
          </p:txBody>
        </p:sp>
        <p:sp>
          <p:nvSpPr>
            <p:cNvPr id="13484" name="Freeform 662"/>
            <p:cNvSpPr>
              <a:spLocks/>
            </p:cNvSpPr>
            <p:nvPr/>
          </p:nvSpPr>
          <p:spPr bwMode="ltGray">
            <a:xfrm>
              <a:off x="2064" y="2418"/>
              <a:ext cx="256" cy="267"/>
            </a:xfrm>
            <a:custGeom>
              <a:avLst/>
              <a:gdLst>
                <a:gd name="T0" fmla="*/ 14 w 257"/>
                <a:gd name="T1" fmla="*/ 136 h 239"/>
                <a:gd name="T2" fmla="*/ 22 w 257"/>
                <a:gd name="T3" fmla="*/ 117 h 239"/>
                <a:gd name="T4" fmla="*/ 124 w 257"/>
                <a:gd name="T5" fmla="*/ 4 h 239"/>
                <a:gd name="T6" fmla="*/ 187 w 257"/>
                <a:gd name="T7" fmla="*/ 0 h 239"/>
                <a:gd name="T8" fmla="*/ 253 w 257"/>
                <a:gd name="T9" fmla="*/ 88 h 239"/>
                <a:gd name="T10" fmla="*/ 211 w 257"/>
                <a:gd name="T11" fmla="*/ 312 h 239"/>
                <a:gd name="T12" fmla="*/ 70 w 257"/>
                <a:gd name="T13" fmla="*/ 332 h 239"/>
                <a:gd name="T14" fmla="*/ 0 w 257"/>
                <a:gd name="T15" fmla="*/ 276 h 239"/>
                <a:gd name="T16" fmla="*/ 2 w 257"/>
                <a:gd name="T17" fmla="*/ 263 h 239"/>
                <a:gd name="T18" fmla="*/ 8 w 257"/>
                <a:gd name="T19" fmla="*/ 257 h 239"/>
                <a:gd name="T20" fmla="*/ 6 w 257"/>
                <a:gd name="T21" fmla="*/ 248 h 239"/>
                <a:gd name="T22" fmla="*/ 14 w 257"/>
                <a:gd name="T23" fmla="*/ 231 h 239"/>
                <a:gd name="T24" fmla="*/ 18 w 257"/>
                <a:gd name="T25" fmla="*/ 217 h 239"/>
                <a:gd name="T26" fmla="*/ 18 w 257"/>
                <a:gd name="T27" fmla="*/ 188 h 239"/>
                <a:gd name="T28" fmla="*/ 12 w 257"/>
                <a:gd name="T29" fmla="*/ 179 h 239"/>
                <a:gd name="T30" fmla="*/ 16 w 257"/>
                <a:gd name="T31" fmla="*/ 173 h 239"/>
                <a:gd name="T32" fmla="*/ 20 w 257"/>
                <a:gd name="T33" fmla="*/ 147 h 239"/>
                <a:gd name="T34" fmla="*/ 14 w 257"/>
                <a:gd name="T35" fmla="*/ 136 h 2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57"/>
                <a:gd name="T55" fmla="*/ 0 h 239"/>
                <a:gd name="T56" fmla="*/ 257 w 257"/>
                <a:gd name="T57" fmla="*/ 239 h 23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57" h="239">
                  <a:moveTo>
                    <a:pt x="14" y="98"/>
                  </a:moveTo>
                  <a:lnTo>
                    <a:pt x="22" y="84"/>
                  </a:lnTo>
                  <a:lnTo>
                    <a:pt x="124" y="4"/>
                  </a:lnTo>
                  <a:lnTo>
                    <a:pt x="190" y="0"/>
                  </a:lnTo>
                  <a:lnTo>
                    <a:pt x="256" y="64"/>
                  </a:lnTo>
                  <a:lnTo>
                    <a:pt x="214" y="224"/>
                  </a:lnTo>
                  <a:lnTo>
                    <a:pt x="70" y="238"/>
                  </a:lnTo>
                  <a:lnTo>
                    <a:pt x="0" y="198"/>
                  </a:lnTo>
                  <a:lnTo>
                    <a:pt x="2" y="188"/>
                  </a:lnTo>
                  <a:lnTo>
                    <a:pt x="8" y="184"/>
                  </a:lnTo>
                  <a:lnTo>
                    <a:pt x="6" y="178"/>
                  </a:lnTo>
                  <a:lnTo>
                    <a:pt x="14" y="166"/>
                  </a:lnTo>
                  <a:lnTo>
                    <a:pt x="18" y="156"/>
                  </a:lnTo>
                  <a:lnTo>
                    <a:pt x="18" y="134"/>
                  </a:lnTo>
                  <a:lnTo>
                    <a:pt x="12" y="128"/>
                  </a:lnTo>
                  <a:lnTo>
                    <a:pt x="16" y="124"/>
                  </a:lnTo>
                  <a:lnTo>
                    <a:pt x="20" y="106"/>
                  </a:lnTo>
                  <a:lnTo>
                    <a:pt x="14" y="98"/>
                  </a:lnTo>
                </a:path>
              </a:pathLst>
            </a:custGeom>
            <a:solidFill>
              <a:schemeClr val="hlink"/>
            </a:solidFill>
            <a:ln w="12700" cap="rnd">
              <a:solidFill>
                <a:schemeClr val="bg1"/>
              </a:solidFill>
              <a:round/>
              <a:headEnd/>
              <a:tailEnd/>
            </a:ln>
          </p:spPr>
          <p:txBody>
            <a:bodyPr/>
            <a:lstStyle/>
            <a:p>
              <a:endParaRPr lang="en-US"/>
            </a:p>
          </p:txBody>
        </p:sp>
        <p:sp>
          <p:nvSpPr>
            <p:cNvPr id="13485" name="Freeform 663"/>
            <p:cNvSpPr>
              <a:spLocks/>
            </p:cNvSpPr>
            <p:nvPr/>
          </p:nvSpPr>
          <p:spPr bwMode="ltGray">
            <a:xfrm>
              <a:off x="2130" y="2476"/>
              <a:ext cx="311" cy="303"/>
            </a:xfrm>
            <a:custGeom>
              <a:avLst/>
              <a:gdLst>
                <a:gd name="T0" fmla="*/ 181 w 313"/>
                <a:gd name="T1" fmla="*/ 2 h 271"/>
                <a:gd name="T2" fmla="*/ 145 w 313"/>
                <a:gd name="T3" fmla="*/ 0 h 271"/>
                <a:gd name="T4" fmla="*/ 133 w 313"/>
                <a:gd name="T5" fmla="*/ 190 h 271"/>
                <a:gd name="T6" fmla="*/ 141 w 313"/>
                <a:gd name="T7" fmla="*/ 203 h 271"/>
                <a:gd name="T8" fmla="*/ 133 w 313"/>
                <a:gd name="T9" fmla="*/ 229 h 271"/>
                <a:gd name="T10" fmla="*/ 64 w 313"/>
                <a:gd name="T11" fmla="*/ 218 h 271"/>
                <a:gd name="T12" fmla="*/ 56 w 313"/>
                <a:gd name="T13" fmla="*/ 206 h 271"/>
                <a:gd name="T14" fmla="*/ 52 w 313"/>
                <a:gd name="T15" fmla="*/ 221 h 271"/>
                <a:gd name="T16" fmla="*/ 44 w 313"/>
                <a:gd name="T17" fmla="*/ 221 h 271"/>
                <a:gd name="T18" fmla="*/ 34 w 313"/>
                <a:gd name="T19" fmla="*/ 233 h 271"/>
                <a:gd name="T20" fmla="*/ 30 w 313"/>
                <a:gd name="T21" fmla="*/ 235 h 271"/>
                <a:gd name="T22" fmla="*/ 28 w 313"/>
                <a:gd name="T23" fmla="*/ 224 h 271"/>
                <a:gd name="T24" fmla="*/ 30 w 313"/>
                <a:gd name="T25" fmla="*/ 221 h 271"/>
                <a:gd name="T26" fmla="*/ 26 w 313"/>
                <a:gd name="T27" fmla="*/ 215 h 271"/>
                <a:gd name="T28" fmla="*/ 20 w 313"/>
                <a:gd name="T29" fmla="*/ 221 h 271"/>
                <a:gd name="T30" fmla="*/ 18 w 313"/>
                <a:gd name="T31" fmla="*/ 224 h 271"/>
                <a:gd name="T32" fmla="*/ 14 w 313"/>
                <a:gd name="T33" fmla="*/ 248 h 271"/>
                <a:gd name="T34" fmla="*/ 4 w 313"/>
                <a:gd name="T35" fmla="*/ 244 h 271"/>
                <a:gd name="T36" fmla="*/ 0 w 313"/>
                <a:gd name="T37" fmla="*/ 280 h 271"/>
                <a:gd name="T38" fmla="*/ 4 w 313"/>
                <a:gd name="T39" fmla="*/ 292 h 271"/>
                <a:gd name="T40" fmla="*/ 6 w 313"/>
                <a:gd name="T41" fmla="*/ 296 h 271"/>
                <a:gd name="T42" fmla="*/ 4 w 313"/>
                <a:gd name="T43" fmla="*/ 307 h 271"/>
                <a:gd name="T44" fmla="*/ 12 w 313"/>
                <a:gd name="T45" fmla="*/ 310 h 271"/>
                <a:gd name="T46" fmla="*/ 18 w 313"/>
                <a:gd name="T47" fmla="*/ 316 h 271"/>
                <a:gd name="T48" fmla="*/ 28 w 313"/>
                <a:gd name="T49" fmla="*/ 328 h 271"/>
                <a:gd name="T50" fmla="*/ 34 w 313"/>
                <a:gd name="T51" fmla="*/ 330 h 271"/>
                <a:gd name="T52" fmla="*/ 46 w 313"/>
                <a:gd name="T53" fmla="*/ 319 h 271"/>
                <a:gd name="T54" fmla="*/ 48 w 313"/>
                <a:gd name="T55" fmla="*/ 310 h 271"/>
                <a:gd name="T56" fmla="*/ 58 w 313"/>
                <a:gd name="T57" fmla="*/ 310 h 271"/>
                <a:gd name="T58" fmla="*/ 60 w 313"/>
                <a:gd name="T59" fmla="*/ 321 h 271"/>
                <a:gd name="T60" fmla="*/ 64 w 313"/>
                <a:gd name="T61" fmla="*/ 330 h 271"/>
                <a:gd name="T62" fmla="*/ 68 w 313"/>
                <a:gd name="T63" fmla="*/ 341 h 271"/>
                <a:gd name="T64" fmla="*/ 62 w 313"/>
                <a:gd name="T65" fmla="*/ 350 h 271"/>
                <a:gd name="T66" fmla="*/ 60 w 313"/>
                <a:gd name="T67" fmla="*/ 358 h 271"/>
                <a:gd name="T68" fmla="*/ 70 w 313"/>
                <a:gd name="T69" fmla="*/ 356 h 271"/>
                <a:gd name="T70" fmla="*/ 72 w 313"/>
                <a:gd name="T71" fmla="*/ 363 h 271"/>
                <a:gd name="T72" fmla="*/ 74 w 313"/>
                <a:gd name="T73" fmla="*/ 360 h 271"/>
                <a:gd name="T74" fmla="*/ 78 w 313"/>
                <a:gd name="T75" fmla="*/ 363 h 271"/>
                <a:gd name="T76" fmla="*/ 83 w 313"/>
                <a:gd name="T77" fmla="*/ 371 h 271"/>
                <a:gd name="T78" fmla="*/ 83 w 313"/>
                <a:gd name="T79" fmla="*/ 375 h 271"/>
                <a:gd name="T80" fmla="*/ 95 w 313"/>
                <a:gd name="T81" fmla="*/ 367 h 271"/>
                <a:gd name="T82" fmla="*/ 101 w 313"/>
                <a:gd name="T83" fmla="*/ 363 h 271"/>
                <a:gd name="T84" fmla="*/ 105 w 313"/>
                <a:gd name="T85" fmla="*/ 378 h 271"/>
                <a:gd name="T86" fmla="*/ 121 w 313"/>
                <a:gd name="T87" fmla="*/ 360 h 271"/>
                <a:gd name="T88" fmla="*/ 306 w 313"/>
                <a:gd name="T89" fmla="*/ 246 h 271"/>
                <a:gd name="T90" fmla="*/ 302 w 313"/>
                <a:gd name="T91" fmla="*/ 112 h 271"/>
                <a:gd name="T92" fmla="*/ 181 w 313"/>
                <a:gd name="T93" fmla="*/ 2 h 27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313"/>
                <a:gd name="T142" fmla="*/ 0 h 271"/>
                <a:gd name="T143" fmla="*/ 313 w 313"/>
                <a:gd name="T144" fmla="*/ 271 h 27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313" h="271">
                  <a:moveTo>
                    <a:pt x="184" y="2"/>
                  </a:moveTo>
                  <a:lnTo>
                    <a:pt x="148" y="0"/>
                  </a:lnTo>
                  <a:lnTo>
                    <a:pt x="136" y="136"/>
                  </a:lnTo>
                  <a:lnTo>
                    <a:pt x="144" y="146"/>
                  </a:lnTo>
                  <a:lnTo>
                    <a:pt x="136" y="164"/>
                  </a:lnTo>
                  <a:lnTo>
                    <a:pt x="64" y="156"/>
                  </a:lnTo>
                  <a:lnTo>
                    <a:pt x="56" y="148"/>
                  </a:lnTo>
                  <a:lnTo>
                    <a:pt x="52" y="158"/>
                  </a:lnTo>
                  <a:lnTo>
                    <a:pt x="44" y="158"/>
                  </a:lnTo>
                  <a:lnTo>
                    <a:pt x="34" y="166"/>
                  </a:lnTo>
                  <a:lnTo>
                    <a:pt x="30" y="168"/>
                  </a:lnTo>
                  <a:lnTo>
                    <a:pt x="28" y="160"/>
                  </a:lnTo>
                  <a:lnTo>
                    <a:pt x="30" y="158"/>
                  </a:lnTo>
                  <a:lnTo>
                    <a:pt x="26" y="154"/>
                  </a:lnTo>
                  <a:lnTo>
                    <a:pt x="20" y="158"/>
                  </a:lnTo>
                  <a:lnTo>
                    <a:pt x="18" y="160"/>
                  </a:lnTo>
                  <a:lnTo>
                    <a:pt x="14" y="178"/>
                  </a:lnTo>
                  <a:lnTo>
                    <a:pt x="4" y="174"/>
                  </a:lnTo>
                  <a:lnTo>
                    <a:pt x="0" y="200"/>
                  </a:lnTo>
                  <a:lnTo>
                    <a:pt x="4" y="208"/>
                  </a:lnTo>
                  <a:lnTo>
                    <a:pt x="6" y="212"/>
                  </a:lnTo>
                  <a:lnTo>
                    <a:pt x="4" y="220"/>
                  </a:lnTo>
                  <a:lnTo>
                    <a:pt x="12" y="222"/>
                  </a:lnTo>
                  <a:lnTo>
                    <a:pt x="18" y="226"/>
                  </a:lnTo>
                  <a:lnTo>
                    <a:pt x="28" y="234"/>
                  </a:lnTo>
                  <a:lnTo>
                    <a:pt x="34" y="236"/>
                  </a:lnTo>
                  <a:lnTo>
                    <a:pt x="46" y="228"/>
                  </a:lnTo>
                  <a:lnTo>
                    <a:pt x="48" y="222"/>
                  </a:lnTo>
                  <a:lnTo>
                    <a:pt x="58" y="222"/>
                  </a:lnTo>
                  <a:lnTo>
                    <a:pt x="60" y="230"/>
                  </a:lnTo>
                  <a:lnTo>
                    <a:pt x="64" y="236"/>
                  </a:lnTo>
                  <a:lnTo>
                    <a:pt x="68" y="244"/>
                  </a:lnTo>
                  <a:lnTo>
                    <a:pt x="62" y="250"/>
                  </a:lnTo>
                  <a:lnTo>
                    <a:pt x="60" y="256"/>
                  </a:lnTo>
                  <a:lnTo>
                    <a:pt x="70" y="254"/>
                  </a:lnTo>
                  <a:lnTo>
                    <a:pt x="72" y="260"/>
                  </a:lnTo>
                  <a:lnTo>
                    <a:pt x="74" y="258"/>
                  </a:lnTo>
                  <a:lnTo>
                    <a:pt x="80" y="260"/>
                  </a:lnTo>
                  <a:lnTo>
                    <a:pt x="86" y="266"/>
                  </a:lnTo>
                  <a:lnTo>
                    <a:pt x="86" y="268"/>
                  </a:lnTo>
                  <a:lnTo>
                    <a:pt x="98" y="262"/>
                  </a:lnTo>
                  <a:lnTo>
                    <a:pt x="104" y="260"/>
                  </a:lnTo>
                  <a:lnTo>
                    <a:pt x="108" y="270"/>
                  </a:lnTo>
                  <a:lnTo>
                    <a:pt x="124" y="258"/>
                  </a:lnTo>
                  <a:lnTo>
                    <a:pt x="312" y="176"/>
                  </a:lnTo>
                  <a:lnTo>
                    <a:pt x="308" y="80"/>
                  </a:lnTo>
                  <a:lnTo>
                    <a:pt x="184" y="2"/>
                  </a:lnTo>
                </a:path>
              </a:pathLst>
            </a:custGeom>
            <a:solidFill>
              <a:schemeClr val="hlink"/>
            </a:solidFill>
            <a:ln w="12700" cap="rnd">
              <a:solidFill>
                <a:schemeClr val="bg1"/>
              </a:solidFill>
              <a:round/>
              <a:headEnd/>
              <a:tailEnd/>
            </a:ln>
          </p:spPr>
          <p:txBody>
            <a:bodyPr/>
            <a:lstStyle/>
            <a:p>
              <a:endParaRPr lang="en-US"/>
            </a:p>
          </p:txBody>
        </p:sp>
        <p:sp>
          <p:nvSpPr>
            <p:cNvPr id="13486" name="Freeform 664"/>
            <p:cNvSpPr>
              <a:spLocks/>
            </p:cNvSpPr>
            <p:nvPr/>
          </p:nvSpPr>
          <p:spPr bwMode="ltGray">
            <a:xfrm>
              <a:off x="2240" y="2682"/>
              <a:ext cx="151" cy="113"/>
            </a:xfrm>
            <a:custGeom>
              <a:avLst/>
              <a:gdLst>
                <a:gd name="T0" fmla="*/ 118 w 151"/>
                <a:gd name="T1" fmla="*/ 0 h 101"/>
                <a:gd name="T2" fmla="*/ 102 w 151"/>
                <a:gd name="T3" fmla="*/ 0 h 101"/>
                <a:gd name="T4" fmla="*/ 74 w 151"/>
                <a:gd name="T5" fmla="*/ 20 h 101"/>
                <a:gd name="T6" fmla="*/ 44 w 151"/>
                <a:gd name="T7" fmla="*/ 36 h 101"/>
                <a:gd name="T8" fmla="*/ 32 w 151"/>
                <a:gd name="T9" fmla="*/ 36 h 101"/>
                <a:gd name="T10" fmla="*/ 30 w 151"/>
                <a:gd name="T11" fmla="*/ 50 h 101"/>
                <a:gd name="T12" fmla="*/ 24 w 151"/>
                <a:gd name="T13" fmla="*/ 54 h 101"/>
                <a:gd name="T14" fmla="*/ 22 w 151"/>
                <a:gd name="T15" fmla="*/ 70 h 101"/>
                <a:gd name="T16" fmla="*/ 10 w 151"/>
                <a:gd name="T17" fmla="*/ 73 h 101"/>
                <a:gd name="T18" fmla="*/ 6 w 151"/>
                <a:gd name="T19" fmla="*/ 75 h 101"/>
                <a:gd name="T20" fmla="*/ 6 w 151"/>
                <a:gd name="T21" fmla="*/ 91 h 101"/>
                <a:gd name="T22" fmla="*/ 0 w 151"/>
                <a:gd name="T23" fmla="*/ 104 h 101"/>
                <a:gd name="T24" fmla="*/ 8 w 151"/>
                <a:gd name="T25" fmla="*/ 115 h 101"/>
                <a:gd name="T26" fmla="*/ 8 w 151"/>
                <a:gd name="T27" fmla="*/ 129 h 101"/>
                <a:gd name="T28" fmla="*/ 8 w 151"/>
                <a:gd name="T29" fmla="*/ 134 h 101"/>
                <a:gd name="T30" fmla="*/ 14 w 151"/>
                <a:gd name="T31" fmla="*/ 140 h 101"/>
                <a:gd name="T32" fmla="*/ 20 w 151"/>
                <a:gd name="T33" fmla="*/ 138 h 101"/>
                <a:gd name="T34" fmla="*/ 24 w 151"/>
                <a:gd name="T35" fmla="*/ 131 h 101"/>
                <a:gd name="T36" fmla="*/ 32 w 151"/>
                <a:gd name="T37" fmla="*/ 131 h 101"/>
                <a:gd name="T38" fmla="*/ 38 w 151"/>
                <a:gd name="T39" fmla="*/ 129 h 101"/>
                <a:gd name="T40" fmla="*/ 46 w 151"/>
                <a:gd name="T41" fmla="*/ 134 h 101"/>
                <a:gd name="T42" fmla="*/ 50 w 151"/>
                <a:gd name="T43" fmla="*/ 120 h 101"/>
                <a:gd name="T44" fmla="*/ 46 w 151"/>
                <a:gd name="T45" fmla="*/ 109 h 101"/>
                <a:gd name="T46" fmla="*/ 50 w 151"/>
                <a:gd name="T47" fmla="*/ 102 h 101"/>
                <a:gd name="T48" fmla="*/ 92 w 151"/>
                <a:gd name="T49" fmla="*/ 106 h 101"/>
                <a:gd name="T50" fmla="*/ 98 w 151"/>
                <a:gd name="T51" fmla="*/ 104 h 101"/>
                <a:gd name="T52" fmla="*/ 108 w 151"/>
                <a:gd name="T53" fmla="*/ 104 h 101"/>
                <a:gd name="T54" fmla="*/ 124 w 151"/>
                <a:gd name="T55" fmla="*/ 109 h 101"/>
                <a:gd name="T56" fmla="*/ 134 w 151"/>
                <a:gd name="T57" fmla="*/ 97 h 101"/>
                <a:gd name="T58" fmla="*/ 140 w 151"/>
                <a:gd name="T59" fmla="*/ 102 h 101"/>
                <a:gd name="T60" fmla="*/ 148 w 151"/>
                <a:gd name="T61" fmla="*/ 93 h 101"/>
                <a:gd name="T62" fmla="*/ 150 w 151"/>
                <a:gd name="T63" fmla="*/ 31 h 101"/>
                <a:gd name="T64" fmla="*/ 118 w 151"/>
                <a:gd name="T65" fmla="*/ 0 h 10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1"/>
                <a:gd name="T100" fmla="*/ 0 h 101"/>
                <a:gd name="T101" fmla="*/ 151 w 151"/>
                <a:gd name="T102" fmla="*/ 101 h 10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01">
                  <a:moveTo>
                    <a:pt x="118" y="0"/>
                  </a:moveTo>
                  <a:lnTo>
                    <a:pt x="102" y="0"/>
                  </a:lnTo>
                  <a:lnTo>
                    <a:pt x="74" y="14"/>
                  </a:lnTo>
                  <a:lnTo>
                    <a:pt x="44" y="26"/>
                  </a:lnTo>
                  <a:lnTo>
                    <a:pt x="32" y="26"/>
                  </a:lnTo>
                  <a:lnTo>
                    <a:pt x="30" y="36"/>
                  </a:lnTo>
                  <a:lnTo>
                    <a:pt x="24" y="38"/>
                  </a:lnTo>
                  <a:lnTo>
                    <a:pt x="22" y="50"/>
                  </a:lnTo>
                  <a:lnTo>
                    <a:pt x="10" y="52"/>
                  </a:lnTo>
                  <a:lnTo>
                    <a:pt x="6" y="54"/>
                  </a:lnTo>
                  <a:lnTo>
                    <a:pt x="6" y="64"/>
                  </a:lnTo>
                  <a:lnTo>
                    <a:pt x="0" y="74"/>
                  </a:lnTo>
                  <a:lnTo>
                    <a:pt x="8" y="82"/>
                  </a:lnTo>
                  <a:lnTo>
                    <a:pt x="8" y="92"/>
                  </a:lnTo>
                  <a:lnTo>
                    <a:pt x="8" y="96"/>
                  </a:lnTo>
                  <a:lnTo>
                    <a:pt x="14" y="100"/>
                  </a:lnTo>
                  <a:lnTo>
                    <a:pt x="20" y="98"/>
                  </a:lnTo>
                  <a:lnTo>
                    <a:pt x="24" y="94"/>
                  </a:lnTo>
                  <a:lnTo>
                    <a:pt x="32" y="94"/>
                  </a:lnTo>
                  <a:lnTo>
                    <a:pt x="38" y="92"/>
                  </a:lnTo>
                  <a:lnTo>
                    <a:pt x="46" y="96"/>
                  </a:lnTo>
                  <a:lnTo>
                    <a:pt x="50" y="86"/>
                  </a:lnTo>
                  <a:lnTo>
                    <a:pt x="46" y="78"/>
                  </a:lnTo>
                  <a:lnTo>
                    <a:pt x="50" y="72"/>
                  </a:lnTo>
                  <a:lnTo>
                    <a:pt x="92" y="76"/>
                  </a:lnTo>
                  <a:lnTo>
                    <a:pt x="98" y="74"/>
                  </a:lnTo>
                  <a:lnTo>
                    <a:pt x="108" y="74"/>
                  </a:lnTo>
                  <a:lnTo>
                    <a:pt x="124" y="78"/>
                  </a:lnTo>
                  <a:lnTo>
                    <a:pt x="134" y="70"/>
                  </a:lnTo>
                  <a:lnTo>
                    <a:pt x="140" y="72"/>
                  </a:lnTo>
                  <a:lnTo>
                    <a:pt x="148" y="66"/>
                  </a:lnTo>
                  <a:lnTo>
                    <a:pt x="150" y="22"/>
                  </a:lnTo>
                  <a:lnTo>
                    <a:pt x="118" y="0"/>
                  </a:lnTo>
                </a:path>
              </a:pathLst>
            </a:custGeom>
            <a:solidFill>
              <a:schemeClr val="hlink"/>
            </a:solidFill>
            <a:ln w="12700" cap="rnd">
              <a:solidFill>
                <a:schemeClr val="bg1"/>
              </a:solidFill>
              <a:round/>
              <a:headEnd/>
              <a:tailEnd/>
            </a:ln>
          </p:spPr>
          <p:txBody>
            <a:bodyPr/>
            <a:lstStyle/>
            <a:p>
              <a:endParaRPr lang="en-US"/>
            </a:p>
          </p:txBody>
        </p:sp>
        <p:sp>
          <p:nvSpPr>
            <p:cNvPr id="13487" name="Freeform 665"/>
            <p:cNvSpPr>
              <a:spLocks/>
            </p:cNvSpPr>
            <p:nvPr/>
          </p:nvSpPr>
          <p:spPr bwMode="ltGray">
            <a:xfrm>
              <a:off x="2352" y="2510"/>
              <a:ext cx="290" cy="247"/>
            </a:xfrm>
            <a:custGeom>
              <a:avLst/>
              <a:gdLst>
                <a:gd name="T0" fmla="*/ 279 w 291"/>
                <a:gd name="T1" fmla="*/ 120 h 221"/>
                <a:gd name="T2" fmla="*/ 275 w 291"/>
                <a:gd name="T3" fmla="*/ 212 h 221"/>
                <a:gd name="T4" fmla="*/ 235 w 291"/>
                <a:gd name="T5" fmla="*/ 248 h 221"/>
                <a:gd name="T6" fmla="*/ 235 w 291"/>
                <a:gd name="T7" fmla="*/ 279 h 221"/>
                <a:gd name="T8" fmla="*/ 211 w 291"/>
                <a:gd name="T9" fmla="*/ 294 h 221"/>
                <a:gd name="T10" fmla="*/ 203 w 291"/>
                <a:gd name="T11" fmla="*/ 285 h 221"/>
                <a:gd name="T12" fmla="*/ 191 w 291"/>
                <a:gd name="T13" fmla="*/ 283 h 221"/>
                <a:gd name="T14" fmla="*/ 177 w 291"/>
                <a:gd name="T15" fmla="*/ 279 h 221"/>
                <a:gd name="T16" fmla="*/ 161 w 291"/>
                <a:gd name="T17" fmla="*/ 289 h 221"/>
                <a:gd name="T18" fmla="*/ 151 w 291"/>
                <a:gd name="T19" fmla="*/ 287 h 221"/>
                <a:gd name="T20" fmla="*/ 145 w 291"/>
                <a:gd name="T21" fmla="*/ 285 h 221"/>
                <a:gd name="T22" fmla="*/ 142 w 291"/>
                <a:gd name="T23" fmla="*/ 279 h 221"/>
                <a:gd name="T24" fmla="*/ 134 w 291"/>
                <a:gd name="T25" fmla="*/ 276 h 221"/>
                <a:gd name="T26" fmla="*/ 128 w 291"/>
                <a:gd name="T27" fmla="*/ 279 h 221"/>
                <a:gd name="T28" fmla="*/ 120 w 291"/>
                <a:gd name="T29" fmla="*/ 279 h 221"/>
                <a:gd name="T30" fmla="*/ 114 w 291"/>
                <a:gd name="T31" fmla="*/ 268 h 221"/>
                <a:gd name="T32" fmla="*/ 110 w 291"/>
                <a:gd name="T33" fmla="*/ 272 h 221"/>
                <a:gd name="T34" fmla="*/ 98 w 291"/>
                <a:gd name="T35" fmla="*/ 257 h 221"/>
                <a:gd name="T36" fmla="*/ 72 w 291"/>
                <a:gd name="T37" fmla="*/ 263 h 221"/>
                <a:gd name="T38" fmla="*/ 70 w 291"/>
                <a:gd name="T39" fmla="*/ 276 h 221"/>
                <a:gd name="T40" fmla="*/ 60 w 291"/>
                <a:gd name="T41" fmla="*/ 301 h 221"/>
                <a:gd name="T42" fmla="*/ 42 w 291"/>
                <a:gd name="T43" fmla="*/ 285 h 221"/>
                <a:gd name="T44" fmla="*/ 36 w 291"/>
                <a:gd name="T45" fmla="*/ 307 h 221"/>
                <a:gd name="T46" fmla="*/ 32 w 291"/>
                <a:gd name="T47" fmla="*/ 287 h 221"/>
                <a:gd name="T48" fmla="*/ 30 w 291"/>
                <a:gd name="T49" fmla="*/ 283 h 221"/>
                <a:gd name="T50" fmla="*/ 28 w 291"/>
                <a:gd name="T51" fmla="*/ 287 h 221"/>
                <a:gd name="T52" fmla="*/ 16 w 291"/>
                <a:gd name="T53" fmla="*/ 272 h 221"/>
                <a:gd name="T54" fmla="*/ 12 w 291"/>
                <a:gd name="T55" fmla="*/ 254 h 221"/>
                <a:gd name="T56" fmla="*/ 6 w 291"/>
                <a:gd name="T57" fmla="*/ 248 h 221"/>
                <a:gd name="T58" fmla="*/ 0 w 291"/>
                <a:gd name="T59" fmla="*/ 232 h 221"/>
                <a:gd name="T60" fmla="*/ 6 w 291"/>
                <a:gd name="T61" fmla="*/ 215 h 221"/>
                <a:gd name="T62" fmla="*/ 40 w 291"/>
                <a:gd name="T63" fmla="*/ 215 h 221"/>
                <a:gd name="T64" fmla="*/ 64 w 291"/>
                <a:gd name="T65" fmla="*/ 212 h 221"/>
                <a:gd name="T66" fmla="*/ 68 w 291"/>
                <a:gd name="T67" fmla="*/ 194 h 221"/>
                <a:gd name="T68" fmla="*/ 78 w 291"/>
                <a:gd name="T69" fmla="*/ 177 h 221"/>
                <a:gd name="T70" fmla="*/ 84 w 291"/>
                <a:gd name="T71" fmla="*/ 108 h 221"/>
                <a:gd name="T72" fmla="*/ 211 w 291"/>
                <a:gd name="T73" fmla="*/ 0 h 221"/>
                <a:gd name="T74" fmla="*/ 279 w 291"/>
                <a:gd name="T75" fmla="*/ 50 h 221"/>
                <a:gd name="T76" fmla="*/ 281 w 291"/>
                <a:gd name="T77" fmla="*/ 89 h 221"/>
                <a:gd name="T78" fmla="*/ 287 w 291"/>
                <a:gd name="T79" fmla="*/ 108 h 221"/>
                <a:gd name="T80" fmla="*/ 279 w 291"/>
                <a:gd name="T81" fmla="*/ 120 h 2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91"/>
                <a:gd name="T124" fmla="*/ 0 h 221"/>
                <a:gd name="T125" fmla="*/ 291 w 291"/>
                <a:gd name="T126" fmla="*/ 221 h 2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91" h="221">
                  <a:moveTo>
                    <a:pt x="282" y="86"/>
                  </a:moveTo>
                  <a:lnTo>
                    <a:pt x="278" y="152"/>
                  </a:lnTo>
                  <a:lnTo>
                    <a:pt x="238" y="178"/>
                  </a:lnTo>
                  <a:lnTo>
                    <a:pt x="238" y="200"/>
                  </a:lnTo>
                  <a:lnTo>
                    <a:pt x="214" y="210"/>
                  </a:lnTo>
                  <a:lnTo>
                    <a:pt x="206" y="204"/>
                  </a:lnTo>
                  <a:lnTo>
                    <a:pt x="194" y="202"/>
                  </a:lnTo>
                  <a:lnTo>
                    <a:pt x="180" y="200"/>
                  </a:lnTo>
                  <a:lnTo>
                    <a:pt x="164" y="208"/>
                  </a:lnTo>
                  <a:lnTo>
                    <a:pt x="154" y="206"/>
                  </a:lnTo>
                  <a:lnTo>
                    <a:pt x="148" y="204"/>
                  </a:lnTo>
                  <a:lnTo>
                    <a:pt x="142" y="200"/>
                  </a:lnTo>
                  <a:lnTo>
                    <a:pt x="134" y="198"/>
                  </a:lnTo>
                  <a:lnTo>
                    <a:pt x="128" y="200"/>
                  </a:lnTo>
                  <a:lnTo>
                    <a:pt x="120" y="200"/>
                  </a:lnTo>
                  <a:lnTo>
                    <a:pt x="114" y="192"/>
                  </a:lnTo>
                  <a:lnTo>
                    <a:pt x="110" y="194"/>
                  </a:lnTo>
                  <a:lnTo>
                    <a:pt x="98" y="184"/>
                  </a:lnTo>
                  <a:lnTo>
                    <a:pt x="72" y="188"/>
                  </a:lnTo>
                  <a:lnTo>
                    <a:pt x="70" y="198"/>
                  </a:lnTo>
                  <a:lnTo>
                    <a:pt x="60" y="216"/>
                  </a:lnTo>
                  <a:lnTo>
                    <a:pt x="42" y="204"/>
                  </a:lnTo>
                  <a:lnTo>
                    <a:pt x="36" y="220"/>
                  </a:lnTo>
                  <a:lnTo>
                    <a:pt x="32" y="206"/>
                  </a:lnTo>
                  <a:lnTo>
                    <a:pt x="30" y="202"/>
                  </a:lnTo>
                  <a:lnTo>
                    <a:pt x="28" y="206"/>
                  </a:lnTo>
                  <a:lnTo>
                    <a:pt x="16" y="194"/>
                  </a:lnTo>
                  <a:lnTo>
                    <a:pt x="12" y="182"/>
                  </a:lnTo>
                  <a:lnTo>
                    <a:pt x="6" y="178"/>
                  </a:lnTo>
                  <a:lnTo>
                    <a:pt x="0" y="166"/>
                  </a:lnTo>
                  <a:lnTo>
                    <a:pt x="6" y="154"/>
                  </a:lnTo>
                  <a:lnTo>
                    <a:pt x="40" y="154"/>
                  </a:lnTo>
                  <a:lnTo>
                    <a:pt x="64" y="152"/>
                  </a:lnTo>
                  <a:lnTo>
                    <a:pt x="68" y="140"/>
                  </a:lnTo>
                  <a:lnTo>
                    <a:pt x="78" y="126"/>
                  </a:lnTo>
                  <a:lnTo>
                    <a:pt x="84" y="78"/>
                  </a:lnTo>
                  <a:lnTo>
                    <a:pt x="214" y="0"/>
                  </a:lnTo>
                  <a:lnTo>
                    <a:pt x="282" y="36"/>
                  </a:lnTo>
                  <a:lnTo>
                    <a:pt x="284" y="64"/>
                  </a:lnTo>
                  <a:lnTo>
                    <a:pt x="290" y="78"/>
                  </a:lnTo>
                  <a:lnTo>
                    <a:pt x="282" y="86"/>
                  </a:lnTo>
                </a:path>
              </a:pathLst>
            </a:custGeom>
            <a:solidFill>
              <a:schemeClr val="hlink"/>
            </a:solidFill>
            <a:ln w="12700" cap="rnd">
              <a:solidFill>
                <a:schemeClr val="bg1"/>
              </a:solidFill>
              <a:round/>
              <a:headEnd/>
              <a:tailEnd/>
            </a:ln>
          </p:spPr>
          <p:txBody>
            <a:bodyPr/>
            <a:lstStyle/>
            <a:p>
              <a:endParaRPr lang="en-US"/>
            </a:p>
          </p:txBody>
        </p:sp>
        <p:sp>
          <p:nvSpPr>
            <p:cNvPr id="13488" name="Freeform 666"/>
            <p:cNvSpPr>
              <a:spLocks/>
            </p:cNvSpPr>
            <p:nvPr/>
          </p:nvSpPr>
          <p:spPr bwMode="ltGray">
            <a:xfrm>
              <a:off x="2800" y="2376"/>
              <a:ext cx="191" cy="209"/>
            </a:xfrm>
            <a:custGeom>
              <a:avLst/>
              <a:gdLst>
                <a:gd name="T0" fmla="*/ 42 w 193"/>
                <a:gd name="T1" fmla="*/ 9 h 187"/>
                <a:gd name="T2" fmla="*/ 55 w 193"/>
                <a:gd name="T3" fmla="*/ 17 h 187"/>
                <a:gd name="T4" fmla="*/ 65 w 193"/>
                <a:gd name="T5" fmla="*/ 22 h 187"/>
                <a:gd name="T6" fmla="*/ 77 w 193"/>
                <a:gd name="T7" fmla="*/ 25 h 187"/>
                <a:gd name="T8" fmla="*/ 81 w 193"/>
                <a:gd name="T9" fmla="*/ 11 h 187"/>
                <a:gd name="T10" fmla="*/ 85 w 193"/>
                <a:gd name="T11" fmla="*/ 9 h 187"/>
                <a:gd name="T12" fmla="*/ 91 w 193"/>
                <a:gd name="T13" fmla="*/ 13 h 187"/>
                <a:gd name="T14" fmla="*/ 99 w 193"/>
                <a:gd name="T15" fmla="*/ 11 h 187"/>
                <a:gd name="T16" fmla="*/ 103 w 193"/>
                <a:gd name="T17" fmla="*/ 13 h 187"/>
                <a:gd name="T18" fmla="*/ 105 w 193"/>
                <a:gd name="T19" fmla="*/ 4 h 187"/>
                <a:gd name="T20" fmla="*/ 111 w 193"/>
                <a:gd name="T21" fmla="*/ 11 h 187"/>
                <a:gd name="T22" fmla="*/ 117 w 193"/>
                <a:gd name="T23" fmla="*/ 11 h 187"/>
                <a:gd name="T24" fmla="*/ 123 w 193"/>
                <a:gd name="T25" fmla="*/ 20 h 187"/>
                <a:gd name="T26" fmla="*/ 137 w 193"/>
                <a:gd name="T27" fmla="*/ 20 h 187"/>
                <a:gd name="T28" fmla="*/ 152 w 193"/>
                <a:gd name="T29" fmla="*/ 11 h 187"/>
                <a:gd name="T30" fmla="*/ 164 w 193"/>
                <a:gd name="T31" fmla="*/ 0 h 187"/>
                <a:gd name="T32" fmla="*/ 176 w 193"/>
                <a:gd name="T33" fmla="*/ 59 h 187"/>
                <a:gd name="T34" fmla="*/ 176 w 193"/>
                <a:gd name="T35" fmla="*/ 86 h 187"/>
                <a:gd name="T36" fmla="*/ 168 w 193"/>
                <a:gd name="T37" fmla="*/ 97 h 187"/>
                <a:gd name="T38" fmla="*/ 158 w 193"/>
                <a:gd name="T39" fmla="*/ 111 h 187"/>
                <a:gd name="T40" fmla="*/ 146 w 193"/>
                <a:gd name="T41" fmla="*/ 97 h 187"/>
                <a:gd name="T42" fmla="*/ 141 w 193"/>
                <a:gd name="T43" fmla="*/ 84 h 187"/>
                <a:gd name="T44" fmla="*/ 133 w 193"/>
                <a:gd name="T45" fmla="*/ 73 h 187"/>
                <a:gd name="T46" fmla="*/ 125 w 193"/>
                <a:gd name="T47" fmla="*/ 47 h 187"/>
                <a:gd name="T48" fmla="*/ 133 w 193"/>
                <a:gd name="T49" fmla="*/ 84 h 187"/>
                <a:gd name="T50" fmla="*/ 143 w 193"/>
                <a:gd name="T51" fmla="*/ 99 h 187"/>
                <a:gd name="T52" fmla="*/ 146 w 193"/>
                <a:gd name="T53" fmla="*/ 115 h 187"/>
                <a:gd name="T54" fmla="*/ 156 w 193"/>
                <a:gd name="T55" fmla="*/ 137 h 187"/>
                <a:gd name="T56" fmla="*/ 164 w 193"/>
                <a:gd name="T57" fmla="*/ 159 h 187"/>
                <a:gd name="T58" fmla="*/ 170 w 193"/>
                <a:gd name="T59" fmla="*/ 177 h 187"/>
                <a:gd name="T60" fmla="*/ 182 w 193"/>
                <a:gd name="T61" fmla="*/ 206 h 187"/>
                <a:gd name="T62" fmla="*/ 182 w 193"/>
                <a:gd name="T63" fmla="*/ 224 h 187"/>
                <a:gd name="T64" fmla="*/ 186 w 193"/>
                <a:gd name="T65" fmla="*/ 232 h 187"/>
                <a:gd name="T66" fmla="*/ 180 w 193"/>
                <a:gd name="T67" fmla="*/ 240 h 187"/>
                <a:gd name="T68" fmla="*/ 176 w 193"/>
                <a:gd name="T69" fmla="*/ 235 h 187"/>
                <a:gd name="T70" fmla="*/ 174 w 193"/>
                <a:gd name="T71" fmla="*/ 246 h 187"/>
                <a:gd name="T72" fmla="*/ 158 w 193"/>
                <a:gd name="T73" fmla="*/ 259 h 187"/>
                <a:gd name="T74" fmla="*/ 152 w 193"/>
                <a:gd name="T75" fmla="*/ 257 h 187"/>
                <a:gd name="T76" fmla="*/ 0 w 193"/>
                <a:gd name="T77" fmla="*/ 246 h 187"/>
                <a:gd name="T78" fmla="*/ 0 w 193"/>
                <a:gd name="T79" fmla="*/ 2 h 187"/>
                <a:gd name="T80" fmla="*/ 10 w 193"/>
                <a:gd name="T81" fmla="*/ 0 h 187"/>
                <a:gd name="T82" fmla="*/ 14 w 193"/>
                <a:gd name="T83" fmla="*/ 4 h 187"/>
                <a:gd name="T84" fmla="*/ 26 w 193"/>
                <a:gd name="T85" fmla="*/ 2 h 187"/>
                <a:gd name="T86" fmla="*/ 42 w 193"/>
                <a:gd name="T87" fmla="*/ 9 h 1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3"/>
                <a:gd name="T133" fmla="*/ 0 h 187"/>
                <a:gd name="T134" fmla="*/ 193 w 193"/>
                <a:gd name="T135" fmla="*/ 187 h 18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3" h="187">
                  <a:moveTo>
                    <a:pt x="42" y="6"/>
                  </a:moveTo>
                  <a:lnTo>
                    <a:pt x="58" y="12"/>
                  </a:lnTo>
                  <a:lnTo>
                    <a:pt x="68" y="16"/>
                  </a:lnTo>
                  <a:lnTo>
                    <a:pt x="80" y="18"/>
                  </a:lnTo>
                  <a:lnTo>
                    <a:pt x="84" y="8"/>
                  </a:lnTo>
                  <a:lnTo>
                    <a:pt x="88" y="6"/>
                  </a:lnTo>
                  <a:lnTo>
                    <a:pt x="94" y="10"/>
                  </a:lnTo>
                  <a:lnTo>
                    <a:pt x="102" y="8"/>
                  </a:lnTo>
                  <a:lnTo>
                    <a:pt x="106" y="10"/>
                  </a:lnTo>
                  <a:lnTo>
                    <a:pt x="108" y="4"/>
                  </a:lnTo>
                  <a:lnTo>
                    <a:pt x="114" y="8"/>
                  </a:lnTo>
                  <a:lnTo>
                    <a:pt x="120" y="8"/>
                  </a:lnTo>
                  <a:lnTo>
                    <a:pt x="126" y="14"/>
                  </a:lnTo>
                  <a:lnTo>
                    <a:pt x="140" y="14"/>
                  </a:lnTo>
                  <a:lnTo>
                    <a:pt x="158" y="8"/>
                  </a:lnTo>
                  <a:lnTo>
                    <a:pt x="170" y="0"/>
                  </a:lnTo>
                  <a:lnTo>
                    <a:pt x="182" y="42"/>
                  </a:lnTo>
                  <a:lnTo>
                    <a:pt x="182" y="62"/>
                  </a:lnTo>
                  <a:lnTo>
                    <a:pt x="174" y="70"/>
                  </a:lnTo>
                  <a:lnTo>
                    <a:pt x="164" y="80"/>
                  </a:lnTo>
                  <a:lnTo>
                    <a:pt x="152" y="70"/>
                  </a:lnTo>
                  <a:lnTo>
                    <a:pt x="144" y="60"/>
                  </a:lnTo>
                  <a:lnTo>
                    <a:pt x="136" y="52"/>
                  </a:lnTo>
                  <a:lnTo>
                    <a:pt x="128" y="34"/>
                  </a:lnTo>
                  <a:lnTo>
                    <a:pt x="136" y="60"/>
                  </a:lnTo>
                  <a:lnTo>
                    <a:pt x="148" y="72"/>
                  </a:lnTo>
                  <a:lnTo>
                    <a:pt x="152" y="82"/>
                  </a:lnTo>
                  <a:lnTo>
                    <a:pt x="162" y="98"/>
                  </a:lnTo>
                  <a:lnTo>
                    <a:pt x="170" y="114"/>
                  </a:lnTo>
                  <a:lnTo>
                    <a:pt x="176" y="126"/>
                  </a:lnTo>
                  <a:lnTo>
                    <a:pt x="188" y="148"/>
                  </a:lnTo>
                  <a:lnTo>
                    <a:pt x="188" y="160"/>
                  </a:lnTo>
                  <a:lnTo>
                    <a:pt x="192" y="166"/>
                  </a:lnTo>
                  <a:lnTo>
                    <a:pt x="186" y="172"/>
                  </a:lnTo>
                  <a:lnTo>
                    <a:pt x="182" y="168"/>
                  </a:lnTo>
                  <a:lnTo>
                    <a:pt x="180" y="176"/>
                  </a:lnTo>
                  <a:lnTo>
                    <a:pt x="164" y="186"/>
                  </a:lnTo>
                  <a:lnTo>
                    <a:pt x="158" y="184"/>
                  </a:lnTo>
                  <a:lnTo>
                    <a:pt x="0" y="176"/>
                  </a:lnTo>
                  <a:lnTo>
                    <a:pt x="0" y="2"/>
                  </a:lnTo>
                  <a:lnTo>
                    <a:pt x="10" y="0"/>
                  </a:lnTo>
                  <a:lnTo>
                    <a:pt x="14" y="4"/>
                  </a:lnTo>
                  <a:lnTo>
                    <a:pt x="26" y="2"/>
                  </a:lnTo>
                  <a:lnTo>
                    <a:pt x="42" y="6"/>
                  </a:lnTo>
                </a:path>
              </a:pathLst>
            </a:custGeom>
            <a:solidFill>
              <a:schemeClr val="hlink"/>
            </a:solidFill>
            <a:ln w="12700" cap="rnd">
              <a:solidFill>
                <a:schemeClr val="bg1"/>
              </a:solidFill>
              <a:round/>
              <a:headEnd/>
              <a:tailEnd/>
            </a:ln>
          </p:spPr>
          <p:txBody>
            <a:bodyPr/>
            <a:lstStyle/>
            <a:p>
              <a:endParaRPr lang="en-US"/>
            </a:p>
          </p:txBody>
        </p:sp>
        <p:sp>
          <p:nvSpPr>
            <p:cNvPr id="13489" name="Freeform 667"/>
            <p:cNvSpPr>
              <a:spLocks/>
            </p:cNvSpPr>
            <p:nvPr/>
          </p:nvSpPr>
          <p:spPr bwMode="ltGray">
            <a:xfrm>
              <a:off x="2519" y="2331"/>
              <a:ext cx="295" cy="310"/>
            </a:xfrm>
            <a:custGeom>
              <a:avLst/>
              <a:gdLst>
                <a:gd name="T0" fmla="*/ 129 w 297"/>
                <a:gd name="T1" fmla="*/ 22 h 277"/>
                <a:gd name="T2" fmla="*/ 129 w 297"/>
                <a:gd name="T3" fmla="*/ 34 h 277"/>
                <a:gd name="T4" fmla="*/ 135 w 297"/>
                <a:gd name="T5" fmla="*/ 50 h 277"/>
                <a:gd name="T6" fmla="*/ 141 w 297"/>
                <a:gd name="T7" fmla="*/ 56 h 277"/>
                <a:gd name="T8" fmla="*/ 151 w 297"/>
                <a:gd name="T9" fmla="*/ 56 h 277"/>
                <a:gd name="T10" fmla="*/ 171 w 297"/>
                <a:gd name="T11" fmla="*/ 62 h 277"/>
                <a:gd name="T12" fmla="*/ 183 w 297"/>
                <a:gd name="T13" fmla="*/ 79 h 277"/>
                <a:gd name="T14" fmla="*/ 189 w 297"/>
                <a:gd name="T15" fmla="*/ 84 h 277"/>
                <a:gd name="T16" fmla="*/ 199 w 297"/>
                <a:gd name="T17" fmla="*/ 82 h 277"/>
                <a:gd name="T18" fmla="*/ 207 w 297"/>
                <a:gd name="T19" fmla="*/ 71 h 277"/>
                <a:gd name="T20" fmla="*/ 209 w 297"/>
                <a:gd name="T21" fmla="*/ 62 h 277"/>
                <a:gd name="T22" fmla="*/ 203 w 297"/>
                <a:gd name="T23" fmla="*/ 50 h 277"/>
                <a:gd name="T24" fmla="*/ 205 w 297"/>
                <a:gd name="T25" fmla="*/ 39 h 277"/>
                <a:gd name="T26" fmla="*/ 211 w 297"/>
                <a:gd name="T27" fmla="*/ 28 h 277"/>
                <a:gd name="T28" fmla="*/ 221 w 297"/>
                <a:gd name="T29" fmla="*/ 22 h 277"/>
                <a:gd name="T30" fmla="*/ 234 w 297"/>
                <a:gd name="T31" fmla="*/ 22 h 277"/>
                <a:gd name="T32" fmla="*/ 244 w 297"/>
                <a:gd name="T33" fmla="*/ 25 h 277"/>
                <a:gd name="T34" fmla="*/ 254 w 297"/>
                <a:gd name="T35" fmla="*/ 31 h 277"/>
                <a:gd name="T36" fmla="*/ 252 w 297"/>
                <a:gd name="T37" fmla="*/ 36 h 277"/>
                <a:gd name="T38" fmla="*/ 258 w 297"/>
                <a:gd name="T39" fmla="*/ 45 h 277"/>
                <a:gd name="T40" fmla="*/ 264 w 297"/>
                <a:gd name="T41" fmla="*/ 43 h 277"/>
                <a:gd name="T42" fmla="*/ 270 w 297"/>
                <a:gd name="T43" fmla="*/ 50 h 277"/>
                <a:gd name="T44" fmla="*/ 278 w 297"/>
                <a:gd name="T45" fmla="*/ 48 h 277"/>
                <a:gd name="T46" fmla="*/ 286 w 297"/>
                <a:gd name="T47" fmla="*/ 56 h 277"/>
                <a:gd name="T48" fmla="*/ 284 w 297"/>
                <a:gd name="T49" fmla="*/ 62 h 277"/>
                <a:gd name="T50" fmla="*/ 284 w 297"/>
                <a:gd name="T51" fmla="*/ 73 h 277"/>
                <a:gd name="T52" fmla="*/ 288 w 297"/>
                <a:gd name="T53" fmla="*/ 84 h 277"/>
                <a:gd name="T54" fmla="*/ 290 w 297"/>
                <a:gd name="T55" fmla="*/ 86 h 277"/>
                <a:gd name="T56" fmla="*/ 286 w 297"/>
                <a:gd name="T57" fmla="*/ 97 h 277"/>
                <a:gd name="T58" fmla="*/ 290 w 297"/>
                <a:gd name="T59" fmla="*/ 123 h 277"/>
                <a:gd name="T60" fmla="*/ 280 w 297"/>
                <a:gd name="T61" fmla="*/ 356 h 277"/>
                <a:gd name="T62" fmla="*/ 262 w 297"/>
                <a:gd name="T63" fmla="*/ 354 h 277"/>
                <a:gd name="T64" fmla="*/ 262 w 297"/>
                <a:gd name="T65" fmla="*/ 387 h 277"/>
                <a:gd name="T66" fmla="*/ 131 w 297"/>
                <a:gd name="T67" fmla="*/ 259 h 277"/>
                <a:gd name="T68" fmla="*/ 107 w 297"/>
                <a:gd name="T69" fmla="*/ 278 h 277"/>
                <a:gd name="T70" fmla="*/ 99 w 297"/>
                <a:gd name="T71" fmla="*/ 283 h 277"/>
                <a:gd name="T72" fmla="*/ 93 w 297"/>
                <a:gd name="T73" fmla="*/ 285 h 277"/>
                <a:gd name="T74" fmla="*/ 85 w 297"/>
                <a:gd name="T75" fmla="*/ 281 h 277"/>
                <a:gd name="T76" fmla="*/ 74 w 297"/>
                <a:gd name="T77" fmla="*/ 261 h 277"/>
                <a:gd name="T78" fmla="*/ 62 w 297"/>
                <a:gd name="T79" fmla="*/ 252 h 277"/>
                <a:gd name="T80" fmla="*/ 34 w 297"/>
                <a:gd name="T81" fmla="*/ 244 h 277"/>
                <a:gd name="T82" fmla="*/ 0 w 297"/>
                <a:gd name="T83" fmla="*/ 166 h 277"/>
                <a:gd name="T84" fmla="*/ 24 w 297"/>
                <a:gd name="T85" fmla="*/ 48 h 277"/>
                <a:gd name="T86" fmla="*/ 68 w 297"/>
                <a:gd name="T87" fmla="*/ 4 h 277"/>
                <a:gd name="T88" fmla="*/ 75 w 297"/>
                <a:gd name="T89" fmla="*/ 0 h 277"/>
                <a:gd name="T90" fmla="*/ 79 w 297"/>
                <a:gd name="T91" fmla="*/ 4 h 277"/>
                <a:gd name="T92" fmla="*/ 87 w 297"/>
                <a:gd name="T93" fmla="*/ 11 h 277"/>
                <a:gd name="T94" fmla="*/ 93 w 297"/>
                <a:gd name="T95" fmla="*/ 9 h 277"/>
                <a:gd name="T96" fmla="*/ 101 w 297"/>
                <a:gd name="T97" fmla="*/ 9 h 277"/>
                <a:gd name="T98" fmla="*/ 111 w 297"/>
                <a:gd name="T99" fmla="*/ 17 h 277"/>
                <a:gd name="T100" fmla="*/ 117 w 297"/>
                <a:gd name="T101" fmla="*/ 22 h 277"/>
                <a:gd name="T102" fmla="*/ 125 w 297"/>
                <a:gd name="T103" fmla="*/ 25 h 277"/>
                <a:gd name="T104" fmla="*/ 129 w 297"/>
                <a:gd name="T105" fmla="*/ 22 h 27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97"/>
                <a:gd name="T160" fmla="*/ 0 h 277"/>
                <a:gd name="T161" fmla="*/ 297 w 297"/>
                <a:gd name="T162" fmla="*/ 277 h 27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97" h="277">
                  <a:moveTo>
                    <a:pt x="132" y="16"/>
                  </a:moveTo>
                  <a:lnTo>
                    <a:pt x="132" y="24"/>
                  </a:lnTo>
                  <a:lnTo>
                    <a:pt x="138" y="36"/>
                  </a:lnTo>
                  <a:lnTo>
                    <a:pt x="144" y="40"/>
                  </a:lnTo>
                  <a:lnTo>
                    <a:pt x="154" y="40"/>
                  </a:lnTo>
                  <a:lnTo>
                    <a:pt x="174" y="44"/>
                  </a:lnTo>
                  <a:lnTo>
                    <a:pt x="186" y="56"/>
                  </a:lnTo>
                  <a:lnTo>
                    <a:pt x="192" y="60"/>
                  </a:lnTo>
                  <a:lnTo>
                    <a:pt x="202" y="58"/>
                  </a:lnTo>
                  <a:lnTo>
                    <a:pt x="210" y="50"/>
                  </a:lnTo>
                  <a:lnTo>
                    <a:pt x="212" y="44"/>
                  </a:lnTo>
                  <a:lnTo>
                    <a:pt x="206" y="36"/>
                  </a:lnTo>
                  <a:lnTo>
                    <a:pt x="208" y="28"/>
                  </a:lnTo>
                  <a:lnTo>
                    <a:pt x="214" y="20"/>
                  </a:lnTo>
                  <a:lnTo>
                    <a:pt x="226" y="16"/>
                  </a:lnTo>
                  <a:lnTo>
                    <a:pt x="240" y="16"/>
                  </a:lnTo>
                  <a:lnTo>
                    <a:pt x="250" y="18"/>
                  </a:lnTo>
                  <a:lnTo>
                    <a:pt x="260" y="22"/>
                  </a:lnTo>
                  <a:lnTo>
                    <a:pt x="258" y="26"/>
                  </a:lnTo>
                  <a:lnTo>
                    <a:pt x="264" y="32"/>
                  </a:lnTo>
                  <a:lnTo>
                    <a:pt x="270" y="30"/>
                  </a:lnTo>
                  <a:lnTo>
                    <a:pt x="276" y="36"/>
                  </a:lnTo>
                  <a:lnTo>
                    <a:pt x="284" y="34"/>
                  </a:lnTo>
                  <a:lnTo>
                    <a:pt x="292" y="40"/>
                  </a:lnTo>
                  <a:lnTo>
                    <a:pt x="290" y="44"/>
                  </a:lnTo>
                  <a:lnTo>
                    <a:pt x="290" y="52"/>
                  </a:lnTo>
                  <a:lnTo>
                    <a:pt x="294" y="60"/>
                  </a:lnTo>
                  <a:lnTo>
                    <a:pt x="296" y="62"/>
                  </a:lnTo>
                  <a:lnTo>
                    <a:pt x="292" y="70"/>
                  </a:lnTo>
                  <a:lnTo>
                    <a:pt x="296" y="88"/>
                  </a:lnTo>
                  <a:lnTo>
                    <a:pt x="286" y="254"/>
                  </a:lnTo>
                  <a:lnTo>
                    <a:pt x="268" y="252"/>
                  </a:lnTo>
                  <a:lnTo>
                    <a:pt x="268" y="276"/>
                  </a:lnTo>
                  <a:lnTo>
                    <a:pt x="134" y="184"/>
                  </a:lnTo>
                  <a:lnTo>
                    <a:pt x="110" y="198"/>
                  </a:lnTo>
                  <a:lnTo>
                    <a:pt x="102" y="202"/>
                  </a:lnTo>
                  <a:lnTo>
                    <a:pt x="96" y="204"/>
                  </a:lnTo>
                  <a:lnTo>
                    <a:pt x="88" y="200"/>
                  </a:lnTo>
                  <a:lnTo>
                    <a:pt x="74" y="186"/>
                  </a:lnTo>
                  <a:lnTo>
                    <a:pt x="62" y="180"/>
                  </a:lnTo>
                  <a:lnTo>
                    <a:pt x="34" y="174"/>
                  </a:lnTo>
                  <a:lnTo>
                    <a:pt x="0" y="118"/>
                  </a:lnTo>
                  <a:lnTo>
                    <a:pt x="24" y="34"/>
                  </a:lnTo>
                  <a:lnTo>
                    <a:pt x="68" y="4"/>
                  </a:lnTo>
                  <a:lnTo>
                    <a:pt x="78" y="0"/>
                  </a:lnTo>
                  <a:lnTo>
                    <a:pt x="82" y="4"/>
                  </a:lnTo>
                  <a:lnTo>
                    <a:pt x="90" y="8"/>
                  </a:lnTo>
                  <a:lnTo>
                    <a:pt x="96" y="6"/>
                  </a:lnTo>
                  <a:lnTo>
                    <a:pt x="104" y="6"/>
                  </a:lnTo>
                  <a:lnTo>
                    <a:pt x="114" y="12"/>
                  </a:lnTo>
                  <a:lnTo>
                    <a:pt x="120" y="16"/>
                  </a:lnTo>
                  <a:lnTo>
                    <a:pt x="128" y="18"/>
                  </a:lnTo>
                  <a:lnTo>
                    <a:pt x="132" y="16"/>
                  </a:lnTo>
                </a:path>
              </a:pathLst>
            </a:custGeom>
            <a:solidFill>
              <a:schemeClr val="hlink"/>
            </a:solidFill>
            <a:ln w="12700" cap="rnd">
              <a:solidFill>
                <a:schemeClr val="bg1"/>
              </a:solidFill>
              <a:round/>
              <a:headEnd/>
              <a:tailEnd/>
            </a:ln>
          </p:spPr>
          <p:txBody>
            <a:bodyPr/>
            <a:lstStyle/>
            <a:p>
              <a:endParaRPr lang="en-US"/>
            </a:p>
          </p:txBody>
        </p:sp>
        <p:sp>
          <p:nvSpPr>
            <p:cNvPr id="13490" name="Freeform 668"/>
            <p:cNvSpPr>
              <a:spLocks/>
            </p:cNvSpPr>
            <p:nvPr/>
          </p:nvSpPr>
          <p:spPr bwMode="ltGray">
            <a:xfrm>
              <a:off x="2516" y="2242"/>
              <a:ext cx="81" cy="142"/>
            </a:xfrm>
            <a:custGeom>
              <a:avLst/>
              <a:gdLst>
                <a:gd name="T0" fmla="*/ 41 w 83"/>
                <a:gd name="T1" fmla="*/ 17 h 127"/>
                <a:gd name="T2" fmla="*/ 43 w 83"/>
                <a:gd name="T3" fmla="*/ 9 h 127"/>
                <a:gd name="T4" fmla="*/ 51 w 83"/>
                <a:gd name="T5" fmla="*/ 2 h 127"/>
                <a:gd name="T6" fmla="*/ 60 w 83"/>
                <a:gd name="T7" fmla="*/ 0 h 127"/>
                <a:gd name="T8" fmla="*/ 64 w 83"/>
                <a:gd name="T9" fmla="*/ 4 h 127"/>
                <a:gd name="T10" fmla="*/ 64 w 83"/>
                <a:gd name="T11" fmla="*/ 11 h 127"/>
                <a:gd name="T12" fmla="*/ 62 w 83"/>
                <a:gd name="T13" fmla="*/ 25 h 127"/>
                <a:gd name="T14" fmla="*/ 74 w 83"/>
                <a:gd name="T15" fmla="*/ 17 h 127"/>
                <a:gd name="T16" fmla="*/ 74 w 83"/>
                <a:gd name="T17" fmla="*/ 25 h 127"/>
                <a:gd name="T18" fmla="*/ 68 w 83"/>
                <a:gd name="T19" fmla="*/ 36 h 127"/>
                <a:gd name="T20" fmla="*/ 66 w 83"/>
                <a:gd name="T21" fmla="*/ 47 h 127"/>
                <a:gd name="T22" fmla="*/ 70 w 83"/>
                <a:gd name="T23" fmla="*/ 53 h 127"/>
                <a:gd name="T24" fmla="*/ 72 w 83"/>
                <a:gd name="T25" fmla="*/ 64 h 127"/>
                <a:gd name="T26" fmla="*/ 61 w 83"/>
                <a:gd name="T27" fmla="*/ 78 h 127"/>
                <a:gd name="T28" fmla="*/ 55 w 83"/>
                <a:gd name="T29" fmla="*/ 84 h 127"/>
                <a:gd name="T30" fmla="*/ 53 w 83"/>
                <a:gd name="T31" fmla="*/ 91 h 127"/>
                <a:gd name="T32" fmla="*/ 57 w 83"/>
                <a:gd name="T33" fmla="*/ 97 h 127"/>
                <a:gd name="T34" fmla="*/ 70 w 83"/>
                <a:gd name="T35" fmla="*/ 108 h 127"/>
                <a:gd name="T36" fmla="*/ 76 w 83"/>
                <a:gd name="T37" fmla="*/ 112 h 127"/>
                <a:gd name="T38" fmla="*/ 68 w 83"/>
                <a:gd name="T39" fmla="*/ 134 h 127"/>
                <a:gd name="T40" fmla="*/ 64 w 83"/>
                <a:gd name="T41" fmla="*/ 131 h 127"/>
                <a:gd name="T42" fmla="*/ 57 w 83"/>
                <a:gd name="T43" fmla="*/ 142 h 127"/>
                <a:gd name="T44" fmla="*/ 45 w 83"/>
                <a:gd name="T45" fmla="*/ 162 h 127"/>
                <a:gd name="T46" fmla="*/ 35 w 83"/>
                <a:gd name="T47" fmla="*/ 177 h 127"/>
                <a:gd name="T48" fmla="*/ 23 w 83"/>
                <a:gd name="T49" fmla="*/ 173 h 127"/>
                <a:gd name="T50" fmla="*/ 0 w 83"/>
                <a:gd name="T51" fmla="*/ 82 h 127"/>
                <a:gd name="T52" fmla="*/ 33 w 83"/>
                <a:gd name="T53" fmla="*/ 17 h 127"/>
                <a:gd name="T54" fmla="*/ 41 w 83"/>
                <a:gd name="T55" fmla="*/ 17 h 12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3"/>
                <a:gd name="T85" fmla="*/ 0 h 127"/>
                <a:gd name="T86" fmla="*/ 83 w 83"/>
                <a:gd name="T87" fmla="*/ 127 h 12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3" h="127">
                  <a:moveTo>
                    <a:pt x="44" y="12"/>
                  </a:moveTo>
                  <a:lnTo>
                    <a:pt x="46" y="6"/>
                  </a:lnTo>
                  <a:lnTo>
                    <a:pt x="54" y="2"/>
                  </a:lnTo>
                  <a:lnTo>
                    <a:pt x="64" y="0"/>
                  </a:lnTo>
                  <a:lnTo>
                    <a:pt x="70" y="4"/>
                  </a:lnTo>
                  <a:lnTo>
                    <a:pt x="70" y="8"/>
                  </a:lnTo>
                  <a:lnTo>
                    <a:pt x="68" y="18"/>
                  </a:lnTo>
                  <a:lnTo>
                    <a:pt x="80" y="12"/>
                  </a:lnTo>
                  <a:lnTo>
                    <a:pt x="80" y="18"/>
                  </a:lnTo>
                  <a:lnTo>
                    <a:pt x="74" y="26"/>
                  </a:lnTo>
                  <a:lnTo>
                    <a:pt x="72" y="34"/>
                  </a:lnTo>
                  <a:lnTo>
                    <a:pt x="76" y="38"/>
                  </a:lnTo>
                  <a:lnTo>
                    <a:pt x="78" y="46"/>
                  </a:lnTo>
                  <a:lnTo>
                    <a:pt x="66" y="56"/>
                  </a:lnTo>
                  <a:lnTo>
                    <a:pt x="58" y="60"/>
                  </a:lnTo>
                  <a:lnTo>
                    <a:pt x="56" y="64"/>
                  </a:lnTo>
                  <a:lnTo>
                    <a:pt x="60" y="70"/>
                  </a:lnTo>
                  <a:lnTo>
                    <a:pt x="76" y="78"/>
                  </a:lnTo>
                  <a:lnTo>
                    <a:pt x="82" y="80"/>
                  </a:lnTo>
                  <a:lnTo>
                    <a:pt x="74" y="96"/>
                  </a:lnTo>
                  <a:lnTo>
                    <a:pt x="70" y="94"/>
                  </a:lnTo>
                  <a:lnTo>
                    <a:pt x="60" y="102"/>
                  </a:lnTo>
                  <a:lnTo>
                    <a:pt x="48" y="116"/>
                  </a:lnTo>
                  <a:lnTo>
                    <a:pt x="38" y="126"/>
                  </a:lnTo>
                  <a:lnTo>
                    <a:pt x="26" y="124"/>
                  </a:lnTo>
                  <a:lnTo>
                    <a:pt x="0" y="58"/>
                  </a:lnTo>
                  <a:lnTo>
                    <a:pt x="36" y="12"/>
                  </a:lnTo>
                  <a:lnTo>
                    <a:pt x="44" y="12"/>
                  </a:lnTo>
                </a:path>
              </a:pathLst>
            </a:custGeom>
            <a:solidFill>
              <a:schemeClr val="hlink"/>
            </a:solidFill>
            <a:ln w="12700" cap="rnd">
              <a:solidFill>
                <a:schemeClr val="bg1"/>
              </a:solidFill>
              <a:round/>
              <a:headEnd/>
              <a:tailEnd/>
            </a:ln>
          </p:spPr>
          <p:txBody>
            <a:bodyPr/>
            <a:lstStyle/>
            <a:p>
              <a:endParaRPr lang="en-US"/>
            </a:p>
          </p:txBody>
        </p:sp>
        <p:sp>
          <p:nvSpPr>
            <p:cNvPr id="13491" name="Freeform 669"/>
            <p:cNvSpPr>
              <a:spLocks/>
            </p:cNvSpPr>
            <p:nvPr/>
          </p:nvSpPr>
          <p:spPr bwMode="ltGray">
            <a:xfrm>
              <a:off x="2236" y="2247"/>
              <a:ext cx="321" cy="359"/>
            </a:xfrm>
            <a:custGeom>
              <a:avLst/>
              <a:gdLst>
                <a:gd name="T0" fmla="*/ 241 w 323"/>
                <a:gd name="T1" fmla="*/ 2 h 321"/>
                <a:gd name="T2" fmla="*/ 252 w 323"/>
                <a:gd name="T3" fmla="*/ 4 h 321"/>
                <a:gd name="T4" fmla="*/ 265 w 323"/>
                <a:gd name="T5" fmla="*/ 4 h 321"/>
                <a:gd name="T6" fmla="*/ 283 w 323"/>
                <a:gd name="T7" fmla="*/ 2 h 321"/>
                <a:gd name="T8" fmla="*/ 296 w 323"/>
                <a:gd name="T9" fmla="*/ 4 h 321"/>
                <a:gd name="T10" fmla="*/ 304 w 323"/>
                <a:gd name="T11" fmla="*/ 11 h 321"/>
                <a:gd name="T12" fmla="*/ 300 w 323"/>
                <a:gd name="T13" fmla="*/ 28 h 321"/>
                <a:gd name="T14" fmla="*/ 300 w 323"/>
                <a:gd name="T15" fmla="*/ 38 h 321"/>
                <a:gd name="T16" fmla="*/ 300 w 323"/>
                <a:gd name="T17" fmla="*/ 46 h 321"/>
                <a:gd name="T18" fmla="*/ 287 w 323"/>
                <a:gd name="T19" fmla="*/ 74 h 321"/>
                <a:gd name="T20" fmla="*/ 279 w 323"/>
                <a:gd name="T21" fmla="*/ 72 h 321"/>
                <a:gd name="T22" fmla="*/ 279 w 323"/>
                <a:gd name="T23" fmla="*/ 91 h 321"/>
                <a:gd name="T24" fmla="*/ 285 w 323"/>
                <a:gd name="T25" fmla="*/ 102 h 321"/>
                <a:gd name="T26" fmla="*/ 291 w 323"/>
                <a:gd name="T27" fmla="*/ 104 h 321"/>
                <a:gd name="T28" fmla="*/ 291 w 323"/>
                <a:gd name="T29" fmla="*/ 112 h 321"/>
                <a:gd name="T30" fmla="*/ 300 w 323"/>
                <a:gd name="T31" fmla="*/ 134 h 321"/>
                <a:gd name="T32" fmla="*/ 298 w 323"/>
                <a:gd name="T33" fmla="*/ 167 h 321"/>
                <a:gd name="T34" fmla="*/ 295 w 323"/>
                <a:gd name="T35" fmla="*/ 178 h 321"/>
                <a:gd name="T36" fmla="*/ 298 w 323"/>
                <a:gd name="T37" fmla="*/ 187 h 321"/>
                <a:gd name="T38" fmla="*/ 300 w 323"/>
                <a:gd name="T39" fmla="*/ 210 h 321"/>
                <a:gd name="T40" fmla="*/ 302 w 323"/>
                <a:gd name="T41" fmla="*/ 229 h 321"/>
                <a:gd name="T42" fmla="*/ 304 w 323"/>
                <a:gd name="T43" fmla="*/ 235 h 321"/>
                <a:gd name="T44" fmla="*/ 306 w 323"/>
                <a:gd name="T45" fmla="*/ 244 h 321"/>
                <a:gd name="T46" fmla="*/ 298 w 323"/>
                <a:gd name="T47" fmla="*/ 256 h 321"/>
                <a:gd name="T48" fmla="*/ 300 w 323"/>
                <a:gd name="T49" fmla="*/ 273 h 321"/>
                <a:gd name="T50" fmla="*/ 293 w 323"/>
                <a:gd name="T51" fmla="*/ 290 h 321"/>
                <a:gd name="T52" fmla="*/ 298 w 323"/>
                <a:gd name="T53" fmla="*/ 306 h 321"/>
                <a:gd name="T54" fmla="*/ 300 w 323"/>
                <a:gd name="T55" fmla="*/ 321 h 321"/>
                <a:gd name="T56" fmla="*/ 304 w 323"/>
                <a:gd name="T57" fmla="*/ 324 h 321"/>
                <a:gd name="T58" fmla="*/ 316 w 323"/>
                <a:gd name="T59" fmla="*/ 341 h 321"/>
                <a:gd name="T60" fmla="*/ 219 w 323"/>
                <a:gd name="T61" fmla="*/ 431 h 321"/>
                <a:gd name="T62" fmla="*/ 180 w 323"/>
                <a:gd name="T63" fmla="*/ 447 h 321"/>
                <a:gd name="T64" fmla="*/ 177 w 323"/>
                <a:gd name="T65" fmla="*/ 442 h 321"/>
                <a:gd name="T66" fmla="*/ 177 w 323"/>
                <a:gd name="T67" fmla="*/ 434 h 321"/>
                <a:gd name="T68" fmla="*/ 171 w 323"/>
                <a:gd name="T69" fmla="*/ 413 h 321"/>
                <a:gd name="T70" fmla="*/ 167 w 323"/>
                <a:gd name="T71" fmla="*/ 404 h 321"/>
                <a:gd name="T72" fmla="*/ 163 w 323"/>
                <a:gd name="T73" fmla="*/ 404 h 321"/>
                <a:gd name="T74" fmla="*/ 159 w 323"/>
                <a:gd name="T75" fmla="*/ 406 h 321"/>
                <a:gd name="T76" fmla="*/ 153 w 323"/>
                <a:gd name="T77" fmla="*/ 397 h 321"/>
                <a:gd name="T78" fmla="*/ 147 w 323"/>
                <a:gd name="T79" fmla="*/ 393 h 321"/>
                <a:gd name="T80" fmla="*/ 141 w 323"/>
                <a:gd name="T81" fmla="*/ 379 h 321"/>
                <a:gd name="T82" fmla="*/ 0 w 323"/>
                <a:gd name="T83" fmla="*/ 208 h 321"/>
                <a:gd name="T84" fmla="*/ 8 w 323"/>
                <a:gd name="T85" fmla="*/ 161 h 321"/>
                <a:gd name="T86" fmla="*/ 110 w 323"/>
                <a:gd name="T87" fmla="*/ 95 h 321"/>
                <a:gd name="T88" fmla="*/ 143 w 323"/>
                <a:gd name="T89" fmla="*/ 29 h 321"/>
                <a:gd name="T90" fmla="*/ 151 w 323"/>
                <a:gd name="T91" fmla="*/ 29 h 321"/>
                <a:gd name="T92" fmla="*/ 163 w 323"/>
                <a:gd name="T93" fmla="*/ 17 h 321"/>
                <a:gd name="T94" fmla="*/ 178 w 323"/>
                <a:gd name="T95" fmla="*/ 13 h 321"/>
                <a:gd name="T96" fmla="*/ 196 w 323"/>
                <a:gd name="T97" fmla="*/ 9 h 321"/>
                <a:gd name="T98" fmla="*/ 212 w 323"/>
                <a:gd name="T99" fmla="*/ 4 h 321"/>
                <a:gd name="T100" fmla="*/ 216 w 323"/>
                <a:gd name="T101" fmla="*/ 4 h 321"/>
                <a:gd name="T102" fmla="*/ 227 w 323"/>
                <a:gd name="T103" fmla="*/ 0 h 321"/>
                <a:gd name="T104" fmla="*/ 235 w 323"/>
                <a:gd name="T105" fmla="*/ 2 h 321"/>
                <a:gd name="T106" fmla="*/ 241 w 323"/>
                <a:gd name="T107" fmla="*/ 2 h 32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23"/>
                <a:gd name="T163" fmla="*/ 0 h 321"/>
                <a:gd name="T164" fmla="*/ 323 w 323"/>
                <a:gd name="T165" fmla="*/ 321 h 32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23" h="321">
                  <a:moveTo>
                    <a:pt x="246" y="2"/>
                  </a:moveTo>
                  <a:lnTo>
                    <a:pt x="258" y="4"/>
                  </a:lnTo>
                  <a:lnTo>
                    <a:pt x="271" y="4"/>
                  </a:lnTo>
                  <a:lnTo>
                    <a:pt x="289" y="2"/>
                  </a:lnTo>
                  <a:lnTo>
                    <a:pt x="302" y="4"/>
                  </a:lnTo>
                  <a:lnTo>
                    <a:pt x="310" y="8"/>
                  </a:lnTo>
                  <a:lnTo>
                    <a:pt x="306" y="20"/>
                  </a:lnTo>
                  <a:lnTo>
                    <a:pt x="306" y="27"/>
                  </a:lnTo>
                  <a:lnTo>
                    <a:pt x="306" y="33"/>
                  </a:lnTo>
                  <a:lnTo>
                    <a:pt x="293" y="53"/>
                  </a:lnTo>
                  <a:lnTo>
                    <a:pt x="285" y="51"/>
                  </a:lnTo>
                  <a:lnTo>
                    <a:pt x="285" y="64"/>
                  </a:lnTo>
                  <a:lnTo>
                    <a:pt x="291" y="72"/>
                  </a:lnTo>
                  <a:lnTo>
                    <a:pt x="297" y="74"/>
                  </a:lnTo>
                  <a:lnTo>
                    <a:pt x="297" y="80"/>
                  </a:lnTo>
                  <a:lnTo>
                    <a:pt x="306" y="96"/>
                  </a:lnTo>
                  <a:lnTo>
                    <a:pt x="304" y="119"/>
                  </a:lnTo>
                  <a:lnTo>
                    <a:pt x="301" y="127"/>
                  </a:lnTo>
                  <a:lnTo>
                    <a:pt x="304" y="133"/>
                  </a:lnTo>
                  <a:lnTo>
                    <a:pt x="306" y="150"/>
                  </a:lnTo>
                  <a:lnTo>
                    <a:pt x="308" y="164"/>
                  </a:lnTo>
                  <a:lnTo>
                    <a:pt x="310" y="168"/>
                  </a:lnTo>
                  <a:lnTo>
                    <a:pt x="312" y="174"/>
                  </a:lnTo>
                  <a:lnTo>
                    <a:pt x="304" y="183"/>
                  </a:lnTo>
                  <a:lnTo>
                    <a:pt x="306" y="195"/>
                  </a:lnTo>
                  <a:lnTo>
                    <a:pt x="299" y="207"/>
                  </a:lnTo>
                  <a:lnTo>
                    <a:pt x="304" y="219"/>
                  </a:lnTo>
                  <a:lnTo>
                    <a:pt x="306" y="230"/>
                  </a:lnTo>
                  <a:lnTo>
                    <a:pt x="310" y="232"/>
                  </a:lnTo>
                  <a:lnTo>
                    <a:pt x="322" y="244"/>
                  </a:lnTo>
                  <a:lnTo>
                    <a:pt x="222" y="308"/>
                  </a:lnTo>
                  <a:lnTo>
                    <a:pt x="183" y="320"/>
                  </a:lnTo>
                  <a:lnTo>
                    <a:pt x="180" y="316"/>
                  </a:lnTo>
                  <a:lnTo>
                    <a:pt x="180" y="310"/>
                  </a:lnTo>
                  <a:lnTo>
                    <a:pt x="174" y="295"/>
                  </a:lnTo>
                  <a:lnTo>
                    <a:pt x="170" y="289"/>
                  </a:lnTo>
                  <a:lnTo>
                    <a:pt x="166" y="289"/>
                  </a:lnTo>
                  <a:lnTo>
                    <a:pt x="162" y="291"/>
                  </a:lnTo>
                  <a:lnTo>
                    <a:pt x="156" y="283"/>
                  </a:lnTo>
                  <a:lnTo>
                    <a:pt x="150" y="281"/>
                  </a:lnTo>
                  <a:lnTo>
                    <a:pt x="144" y="271"/>
                  </a:lnTo>
                  <a:lnTo>
                    <a:pt x="0" y="148"/>
                  </a:lnTo>
                  <a:lnTo>
                    <a:pt x="8" y="115"/>
                  </a:lnTo>
                  <a:lnTo>
                    <a:pt x="113" y="68"/>
                  </a:lnTo>
                  <a:lnTo>
                    <a:pt x="146" y="21"/>
                  </a:lnTo>
                  <a:lnTo>
                    <a:pt x="154" y="21"/>
                  </a:lnTo>
                  <a:lnTo>
                    <a:pt x="166" y="12"/>
                  </a:lnTo>
                  <a:lnTo>
                    <a:pt x="181" y="10"/>
                  </a:lnTo>
                  <a:lnTo>
                    <a:pt x="199" y="6"/>
                  </a:lnTo>
                  <a:lnTo>
                    <a:pt x="215" y="4"/>
                  </a:lnTo>
                  <a:lnTo>
                    <a:pt x="219" y="4"/>
                  </a:lnTo>
                  <a:lnTo>
                    <a:pt x="230" y="0"/>
                  </a:lnTo>
                  <a:lnTo>
                    <a:pt x="238" y="2"/>
                  </a:lnTo>
                  <a:lnTo>
                    <a:pt x="246" y="2"/>
                  </a:lnTo>
                </a:path>
              </a:pathLst>
            </a:custGeom>
            <a:solidFill>
              <a:schemeClr val="hlink"/>
            </a:solidFill>
            <a:ln w="12700" cap="rnd">
              <a:solidFill>
                <a:schemeClr val="bg1"/>
              </a:solidFill>
              <a:round/>
              <a:headEnd/>
              <a:tailEnd/>
            </a:ln>
          </p:spPr>
          <p:txBody>
            <a:bodyPr/>
            <a:lstStyle/>
            <a:p>
              <a:endParaRPr lang="en-US"/>
            </a:p>
          </p:txBody>
        </p:sp>
        <p:sp>
          <p:nvSpPr>
            <p:cNvPr id="13492" name="Freeform 670"/>
            <p:cNvSpPr>
              <a:spLocks/>
            </p:cNvSpPr>
            <p:nvPr/>
          </p:nvSpPr>
          <p:spPr bwMode="ltGray">
            <a:xfrm>
              <a:off x="2235" y="2246"/>
              <a:ext cx="329" cy="368"/>
            </a:xfrm>
            <a:custGeom>
              <a:avLst/>
              <a:gdLst>
                <a:gd name="T0" fmla="*/ 247 w 331"/>
                <a:gd name="T1" fmla="*/ 2 h 329"/>
                <a:gd name="T2" fmla="*/ 258 w 331"/>
                <a:gd name="T3" fmla="*/ 4 h 329"/>
                <a:gd name="T4" fmla="*/ 272 w 331"/>
                <a:gd name="T5" fmla="*/ 4 h 329"/>
                <a:gd name="T6" fmla="*/ 290 w 331"/>
                <a:gd name="T7" fmla="*/ 2 h 329"/>
                <a:gd name="T8" fmla="*/ 304 w 331"/>
                <a:gd name="T9" fmla="*/ 4 h 329"/>
                <a:gd name="T10" fmla="*/ 312 w 331"/>
                <a:gd name="T11" fmla="*/ 11 h 329"/>
                <a:gd name="T12" fmla="*/ 308 w 331"/>
                <a:gd name="T13" fmla="*/ 28 h 329"/>
                <a:gd name="T14" fmla="*/ 308 w 331"/>
                <a:gd name="T15" fmla="*/ 39 h 329"/>
                <a:gd name="T16" fmla="*/ 308 w 331"/>
                <a:gd name="T17" fmla="*/ 48 h 329"/>
                <a:gd name="T18" fmla="*/ 294 w 331"/>
                <a:gd name="T19" fmla="*/ 75 h 329"/>
                <a:gd name="T20" fmla="*/ 286 w 331"/>
                <a:gd name="T21" fmla="*/ 73 h 329"/>
                <a:gd name="T22" fmla="*/ 286 w 331"/>
                <a:gd name="T23" fmla="*/ 93 h 329"/>
                <a:gd name="T24" fmla="*/ 292 w 331"/>
                <a:gd name="T25" fmla="*/ 104 h 329"/>
                <a:gd name="T26" fmla="*/ 298 w 331"/>
                <a:gd name="T27" fmla="*/ 106 h 329"/>
                <a:gd name="T28" fmla="*/ 298 w 331"/>
                <a:gd name="T29" fmla="*/ 115 h 329"/>
                <a:gd name="T30" fmla="*/ 308 w 331"/>
                <a:gd name="T31" fmla="*/ 138 h 329"/>
                <a:gd name="T32" fmla="*/ 306 w 331"/>
                <a:gd name="T33" fmla="*/ 170 h 329"/>
                <a:gd name="T34" fmla="*/ 302 w 331"/>
                <a:gd name="T35" fmla="*/ 181 h 329"/>
                <a:gd name="T36" fmla="*/ 306 w 331"/>
                <a:gd name="T37" fmla="*/ 190 h 329"/>
                <a:gd name="T38" fmla="*/ 308 w 331"/>
                <a:gd name="T39" fmla="*/ 215 h 329"/>
                <a:gd name="T40" fmla="*/ 310 w 331"/>
                <a:gd name="T41" fmla="*/ 235 h 329"/>
                <a:gd name="T42" fmla="*/ 312 w 331"/>
                <a:gd name="T43" fmla="*/ 240 h 329"/>
                <a:gd name="T44" fmla="*/ 314 w 331"/>
                <a:gd name="T45" fmla="*/ 249 h 329"/>
                <a:gd name="T46" fmla="*/ 306 w 331"/>
                <a:gd name="T47" fmla="*/ 263 h 329"/>
                <a:gd name="T48" fmla="*/ 308 w 331"/>
                <a:gd name="T49" fmla="*/ 281 h 329"/>
                <a:gd name="T50" fmla="*/ 300 w 331"/>
                <a:gd name="T51" fmla="*/ 296 h 329"/>
                <a:gd name="T52" fmla="*/ 306 w 331"/>
                <a:gd name="T53" fmla="*/ 314 h 329"/>
                <a:gd name="T54" fmla="*/ 308 w 331"/>
                <a:gd name="T55" fmla="*/ 330 h 329"/>
                <a:gd name="T56" fmla="*/ 312 w 331"/>
                <a:gd name="T57" fmla="*/ 333 h 329"/>
                <a:gd name="T58" fmla="*/ 324 w 331"/>
                <a:gd name="T59" fmla="*/ 350 h 329"/>
                <a:gd name="T60" fmla="*/ 225 w 331"/>
                <a:gd name="T61" fmla="*/ 442 h 329"/>
                <a:gd name="T62" fmla="*/ 185 w 331"/>
                <a:gd name="T63" fmla="*/ 460 h 329"/>
                <a:gd name="T64" fmla="*/ 181 w 331"/>
                <a:gd name="T65" fmla="*/ 453 h 329"/>
                <a:gd name="T66" fmla="*/ 181 w 331"/>
                <a:gd name="T67" fmla="*/ 445 h 329"/>
                <a:gd name="T68" fmla="*/ 175 w 331"/>
                <a:gd name="T69" fmla="*/ 423 h 329"/>
                <a:gd name="T70" fmla="*/ 171 w 331"/>
                <a:gd name="T71" fmla="*/ 414 h 329"/>
                <a:gd name="T72" fmla="*/ 167 w 331"/>
                <a:gd name="T73" fmla="*/ 414 h 329"/>
                <a:gd name="T74" fmla="*/ 163 w 331"/>
                <a:gd name="T75" fmla="*/ 416 h 329"/>
                <a:gd name="T76" fmla="*/ 157 w 331"/>
                <a:gd name="T77" fmla="*/ 405 h 329"/>
                <a:gd name="T78" fmla="*/ 151 w 331"/>
                <a:gd name="T79" fmla="*/ 403 h 329"/>
                <a:gd name="T80" fmla="*/ 145 w 331"/>
                <a:gd name="T81" fmla="*/ 389 h 329"/>
                <a:gd name="T82" fmla="*/ 0 w 331"/>
                <a:gd name="T83" fmla="*/ 213 h 329"/>
                <a:gd name="T84" fmla="*/ 8 w 331"/>
                <a:gd name="T85" fmla="*/ 166 h 329"/>
                <a:gd name="T86" fmla="*/ 113 w 331"/>
                <a:gd name="T87" fmla="*/ 97 h 329"/>
                <a:gd name="T88" fmla="*/ 147 w 331"/>
                <a:gd name="T89" fmla="*/ 31 h 329"/>
                <a:gd name="T90" fmla="*/ 155 w 331"/>
                <a:gd name="T91" fmla="*/ 31 h 329"/>
                <a:gd name="T92" fmla="*/ 167 w 331"/>
                <a:gd name="T93" fmla="*/ 17 h 329"/>
                <a:gd name="T94" fmla="*/ 183 w 331"/>
                <a:gd name="T95" fmla="*/ 13 h 329"/>
                <a:gd name="T96" fmla="*/ 201 w 331"/>
                <a:gd name="T97" fmla="*/ 9 h 329"/>
                <a:gd name="T98" fmla="*/ 217 w 331"/>
                <a:gd name="T99" fmla="*/ 4 h 329"/>
                <a:gd name="T100" fmla="*/ 221 w 331"/>
                <a:gd name="T101" fmla="*/ 4 h 329"/>
                <a:gd name="T102" fmla="*/ 233 w 331"/>
                <a:gd name="T103" fmla="*/ 0 h 329"/>
                <a:gd name="T104" fmla="*/ 241 w 331"/>
                <a:gd name="T105" fmla="*/ 2 h 329"/>
                <a:gd name="T106" fmla="*/ 247 w 331"/>
                <a:gd name="T107" fmla="*/ 2 h 3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331"/>
                <a:gd name="T163" fmla="*/ 0 h 329"/>
                <a:gd name="T164" fmla="*/ 331 w 331"/>
                <a:gd name="T165" fmla="*/ 329 h 32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331" h="329">
                  <a:moveTo>
                    <a:pt x="252" y="2"/>
                  </a:moveTo>
                  <a:lnTo>
                    <a:pt x="264" y="4"/>
                  </a:lnTo>
                  <a:lnTo>
                    <a:pt x="278" y="4"/>
                  </a:lnTo>
                  <a:lnTo>
                    <a:pt x="296" y="2"/>
                  </a:lnTo>
                  <a:lnTo>
                    <a:pt x="310" y="4"/>
                  </a:lnTo>
                  <a:lnTo>
                    <a:pt x="318" y="8"/>
                  </a:lnTo>
                  <a:lnTo>
                    <a:pt x="314" y="20"/>
                  </a:lnTo>
                  <a:lnTo>
                    <a:pt x="314" y="28"/>
                  </a:lnTo>
                  <a:lnTo>
                    <a:pt x="314" y="34"/>
                  </a:lnTo>
                  <a:lnTo>
                    <a:pt x="300" y="54"/>
                  </a:lnTo>
                  <a:lnTo>
                    <a:pt x="292" y="52"/>
                  </a:lnTo>
                  <a:lnTo>
                    <a:pt x="292" y="66"/>
                  </a:lnTo>
                  <a:lnTo>
                    <a:pt x="298" y="74"/>
                  </a:lnTo>
                  <a:lnTo>
                    <a:pt x="304" y="76"/>
                  </a:lnTo>
                  <a:lnTo>
                    <a:pt x="304" y="82"/>
                  </a:lnTo>
                  <a:lnTo>
                    <a:pt x="314" y="98"/>
                  </a:lnTo>
                  <a:lnTo>
                    <a:pt x="312" y="122"/>
                  </a:lnTo>
                  <a:lnTo>
                    <a:pt x="308" y="130"/>
                  </a:lnTo>
                  <a:lnTo>
                    <a:pt x="312" y="136"/>
                  </a:lnTo>
                  <a:lnTo>
                    <a:pt x="314" y="154"/>
                  </a:lnTo>
                  <a:lnTo>
                    <a:pt x="316" y="168"/>
                  </a:lnTo>
                  <a:lnTo>
                    <a:pt x="318" y="172"/>
                  </a:lnTo>
                  <a:lnTo>
                    <a:pt x="320" y="178"/>
                  </a:lnTo>
                  <a:lnTo>
                    <a:pt x="312" y="188"/>
                  </a:lnTo>
                  <a:lnTo>
                    <a:pt x="314" y="200"/>
                  </a:lnTo>
                  <a:lnTo>
                    <a:pt x="306" y="212"/>
                  </a:lnTo>
                  <a:lnTo>
                    <a:pt x="312" y="224"/>
                  </a:lnTo>
                  <a:lnTo>
                    <a:pt x="314" y="236"/>
                  </a:lnTo>
                  <a:lnTo>
                    <a:pt x="318" y="238"/>
                  </a:lnTo>
                  <a:lnTo>
                    <a:pt x="330" y="250"/>
                  </a:lnTo>
                  <a:lnTo>
                    <a:pt x="228" y="316"/>
                  </a:lnTo>
                  <a:lnTo>
                    <a:pt x="188" y="328"/>
                  </a:lnTo>
                  <a:lnTo>
                    <a:pt x="184" y="324"/>
                  </a:lnTo>
                  <a:lnTo>
                    <a:pt x="184" y="318"/>
                  </a:lnTo>
                  <a:lnTo>
                    <a:pt x="178" y="302"/>
                  </a:lnTo>
                  <a:lnTo>
                    <a:pt x="174" y="296"/>
                  </a:lnTo>
                  <a:lnTo>
                    <a:pt x="170" y="296"/>
                  </a:lnTo>
                  <a:lnTo>
                    <a:pt x="166" y="298"/>
                  </a:lnTo>
                  <a:lnTo>
                    <a:pt x="160" y="290"/>
                  </a:lnTo>
                  <a:lnTo>
                    <a:pt x="154" y="288"/>
                  </a:lnTo>
                  <a:lnTo>
                    <a:pt x="148" y="278"/>
                  </a:lnTo>
                  <a:lnTo>
                    <a:pt x="0" y="152"/>
                  </a:lnTo>
                  <a:lnTo>
                    <a:pt x="8" y="118"/>
                  </a:lnTo>
                  <a:lnTo>
                    <a:pt x="116" y="70"/>
                  </a:lnTo>
                  <a:lnTo>
                    <a:pt x="150" y="22"/>
                  </a:lnTo>
                  <a:lnTo>
                    <a:pt x="158" y="22"/>
                  </a:lnTo>
                  <a:lnTo>
                    <a:pt x="170" y="12"/>
                  </a:lnTo>
                  <a:lnTo>
                    <a:pt x="186" y="10"/>
                  </a:lnTo>
                  <a:lnTo>
                    <a:pt x="204" y="6"/>
                  </a:lnTo>
                  <a:lnTo>
                    <a:pt x="220" y="4"/>
                  </a:lnTo>
                  <a:lnTo>
                    <a:pt x="224" y="4"/>
                  </a:lnTo>
                  <a:lnTo>
                    <a:pt x="236" y="0"/>
                  </a:lnTo>
                  <a:lnTo>
                    <a:pt x="244" y="2"/>
                  </a:lnTo>
                  <a:lnTo>
                    <a:pt x="252" y="2"/>
                  </a:lnTo>
                </a:path>
              </a:pathLst>
            </a:custGeom>
            <a:solidFill>
              <a:schemeClr val="hlink"/>
            </a:solidFill>
            <a:ln w="12700" cap="rnd">
              <a:solidFill>
                <a:schemeClr val="bg1"/>
              </a:solidFill>
              <a:round/>
              <a:headEnd/>
              <a:tailEnd/>
            </a:ln>
          </p:spPr>
          <p:txBody>
            <a:bodyPr/>
            <a:lstStyle/>
            <a:p>
              <a:endParaRPr lang="en-US"/>
            </a:p>
          </p:txBody>
        </p:sp>
        <p:sp>
          <p:nvSpPr>
            <p:cNvPr id="13493" name="Freeform 671"/>
            <p:cNvSpPr>
              <a:spLocks/>
            </p:cNvSpPr>
            <p:nvPr/>
          </p:nvSpPr>
          <p:spPr bwMode="ltGray">
            <a:xfrm>
              <a:off x="2177" y="2249"/>
              <a:ext cx="205" cy="149"/>
            </a:xfrm>
            <a:custGeom>
              <a:avLst/>
              <a:gdLst>
                <a:gd name="T0" fmla="*/ 151 w 207"/>
                <a:gd name="T1" fmla="*/ 0 h 133"/>
                <a:gd name="T2" fmla="*/ 152 w 207"/>
                <a:gd name="T3" fmla="*/ 12 h 133"/>
                <a:gd name="T4" fmla="*/ 158 w 207"/>
                <a:gd name="T5" fmla="*/ 19 h 133"/>
                <a:gd name="T6" fmla="*/ 165 w 207"/>
                <a:gd name="T7" fmla="*/ 19 h 133"/>
                <a:gd name="T8" fmla="*/ 171 w 207"/>
                <a:gd name="T9" fmla="*/ 19 h 133"/>
                <a:gd name="T10" fmla="*/ 179 w 207"/>
                <a:gd name="T11" fmla="*/ 15 h 133"/>
                <a:gd name="T12" fmla="*/ 188 w 207"/>
                <a:gd name="T13" fmla="*/ 12 h 133"/>
                <a:gd name="T14" fmla="*/ 185 w 207"/>
                <a:gd name="T15" fmla="*/ 24 h 133"/>
                <a:gd name="T16" fmla="*/ 190 w 207"/>
                <a:gd name="T17" fmla="*/ 30 h 133"/>
                <a:gd name="T18" fmla="*/ 196 w 207"/>
                <a:gd name="T19" fmla="*/ 27 h 133"/>
                <a:gd name="T20" fmla="*/ 200 w 207"/>
                <a:gd name="T21" fmla="*/ 36 h 133"/>
                <a:gd name="T22" fmla="*/ 198 w 207"/>
                <a:gd name="T23" fmla="*/ 48 h 133"/>
                <a:gd name="T24" fmla="*/ 200 w 207"/>
                <a:gd name="T25" fmla="*/ 56 h 133"/>
                <a:gd name="T26" fmla="*/ 198 w 207"/>
                <a:gd name="T27" fmla="*/ 77 h 133"/>
                <a:gd name="T28" fmla="*/ 198 w 207"/>
                <a:gd name="T29" fmla="*/ 91 h 133"/>
                <a:gd name="T30" fmla="*/ 200 w 207"/>
                <a:gd name="T31" fmla="*/ 95 h 133"/>
                <a:gd name="T32" fmla="*/ 196 w 207"/>
                <a:gd name="T33" fmla="*/ 102 h 133"/>
                <a:gd name="T34" fmla="*/ 185 w 207"/>
                <a:gd name="T35" fmla="*/ 104 h 133"/>
                <a:gd name="T36" fmla="*/ 175 w 207"/>
                <a:gd name="T37" fmla="*/ 104 h 133"/>
                <a:gd name="T38" fmla="*/ 171 w 207"/>
                <a:gd name="T39" fmla="*/ 108 h 133"/>
                <a:gd name="T40" fmla="*/ 171 w 207"/>
                <a:gd name="T41" fmla="*/ 119 h 133"/>
                <a:gd name="T42" fmla="*/ 128 w 207"/>
                <a:gd name="T43" fmla="*/ 147 h 133"/>
                <a:gd name="T44" fmla="*/ 120 w 207"/>
                <a:gd name="T45" fmla="*/ 149 h 133"/>
                <a:gd name="T46" fmla="*/ 111 w 207"/>
                <a:gd name="T47" fmla="*/ 147 h 133"/>
                <a:gd name="T48" fmla="*/ 101 w 207"/>
                <a:gd name="T49" fmla="*/ 150 h 133"/>
                <a:gd name="T50" fmla="*/ 86 w 207"/>
                <a:gd name="T51" fmla="*/ 153 h 133"/>
                <a:gd name="T52" fmla="*/ 64 w 207"/>
                <a:gd name="T53" fmla="*/ 167 h 133"/>
                <a:gd name="T54" fmla="*/ 64 w 207"/>
                <a:gd name="T55" fmla="*/ 186 h 133"/>
                <a:gd name="T56" fmla="*/ 0 w 207"/>
                <a:gd name="T57" fmla="*/ 170 h 133"/>
                <a:gd name="T58" fmla="*/ 15 w 207"/>
                <a:gd name="T59" fmla="*/ 170 h 133"/>
                <a:gd name="T60" fmla="*/ 27 w 207"/>
                <a:gd name="T61" fmla="*/ 162 h 133"/>
                <a:gd name="T62" fmla="*/ 46 w 207"/>
                <a:gd name="T63" fmla="*/ 149 h 133"/>
                <a:gd name="T64" fmla="*/ 62 w 207"/>
                <a:gd name="T65" fmla="*/ 119 h 133"/>
                <a:gd name="T66" fmla="*/ 59 w 207"/>
                <a:gd name="T67" fmla="*/ 114 h 133"/>
                <a:gd name="T68" fmla="*/ 62 w 207"/>
                <a:gd name="T69" fmla="*/ 102 h 133"/>
                <a:gd name="T70" fmla="*/ 66 w 207"/>
                <a:gd name="T71" fmla="*/ 91 h 133"/>
                <a:gd name="T72" fmla="*/ 76 w 207"/>
                <a:gd name="T73" fmla="*/ 82 h 133"/>
                <a:gd name="T74" fmla="*/ 78 w 207"/>
                <a:gd name="T75" fmla="*/ 74 h 133"/>
                <a:gd name="T76" fmla="*/ 82 w 207"/>
                <a:gd name="T77" fmla="*/ 66 h 133"/>
                <a:gd name="T78" fmla="*/ 89 w 207"/>
                <a:gd name="T79" fmla="*/ 60 h 133"/>
                <a:gd name="T80" fmla="*/ 99 w 207"/>
                <a:gd name="T81" fmla="*/ 50 h 133"/>
                <a:gd name="T82" fmla="*/ 107 w 207"/>
                <a:gd name="T83" fmla="*/ 50 h 133"/>
                <a:gd name="T84" fmla="*/ 116 w 207"/>
                <a:gd name="T85" fmla="*/ 45 h 133"/>
                <a:gd name="T86" fmla="*/ 126 w 207"/>
                <a:gd name="T87" fmla="*/ 35 h 133"/>
                <a:gd name="T88" fmla="*/ 139 w 207"/>
                <a:gd name="T89" fmla="*/ 15 h 133"/>
                <a:gd name="T90" fmla="*/ 151 w 207"/>
                <a:gd name="T91" fmla="*/ 0 h 13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7"/>
                <a:gd name="T139" fmla="*/ 0 h 133"/>
                <a:gd name="T140" fmla="*/ 207 w 207"/>
                <a:gd name="T141" fmla="*/ 133 h 13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7" h="133">
                  <a:moveTo>
                    <a:pt x="154" y="0"/>
                  </a:moveTo>
                  <a:lnTo>
                    <a:pt x="156" y="9"/>
                  </a:lnTo>
                  <a:lnTo>
                    <a:pt x="164" y="13"/>
                  </a:lnTo>
                  <a:lnTo>
                    <a:pt x="171" y="13"/>
                  </a:lnTo>
                  <a:lnTo>
                    <a:pt x="177" y="13"/>
                  </a:lnTo>
                  <a:lnTo>
                    <a:pt x="185" y="11"/>
                  </a:lnTo>
                  <a:lnTo>
                    <a:pt x="194" y="9"/>
                  </a:lnTo>
                  <a:lnTo>
                    <a:pt x="191" y="17"/>
                  </a:lnTo>
                  <a:lnTo>
                    <a:pt x="196" y="21"/>
                  </a:lnTo>
                  <a:lnTo>
                    <a:pt x="202" y="19"/>
                  </a:lnTo>
                  <a:lnTo>
                    <a:pt x="206" y="26"/>
                  </a:lnTo>
                  <a:lnTo>
                    <a:pt x="204" y="34"/>
                  </a:lnTo>
                  <a:lnTo>
                    <a:pt x="206" y="40"/>
                  </a:lnTo>
                  <a:lnTo>
                    <a:pt x="204" y="55"/>
                  </a:lnTo>
                  <a:lnTo>
                    <a:pt x="204" y="64"/>
                  </a:lnTo>
                  <a:lnTo>
                    <a:pt x="206" y="68"/>
                  </a:lnTo>
                  <a:lnTo>
                    <a:pt x="202" y="72"/>
                  </a:lnTo>
                  <a:lnTo>
                    <a:pt x="191" y="74"/>
                  </a:lnTo>
                  <a:lnTo>
                    <a:pt x="181" y="74"/>
                  </a:lnTo>
                  <a:lnTo>
                    <a:pt x="177" y="77"/>
                  </a:lnTo>
                  <a:lnTo>
                    <a:pt x="177" y="85"/>
                  </a:lnTo>
                  <a:lnTo>
                    <a:pt x="131" y="104"/>
                  </a:lnTo>
                  <a:lnTo>
                    <a:pt x="123" y="106"/>
                  </a:lnTo>
                  <a:lnTo>
                    <a:pt x="114" y="104"/>
                  </a:lnTo>
                  <a:lnTo>
                    <a:pt x="104" y="107"/>
                  </a:lnTo>
                  <a:lnTo>
                    <a:pt x="89" y="109"/>
                  </a:lnTo>
                  <a:lnTo>
                    <a:pt x="67" y="119"/>
                  </a:lnTo>
                  <a:lnTo>
                    <a:pt x="67" y="132"/>
                  </a:lnTo>
                  <a:lnTo>
                    <a:pt x="0" y="121"/>
                  </a:lnTo>
                  <a:lnTo>
                    <a:pt x="15" y="121"/>
                  </a:lnTo>
                  <a:lnTo>
                    <a:pt x="27" y="115"/>
                  </a:lnTo>
                  <a:lnTo>
                    <a:pt x="46" y="106"/>
                  </a:lnTo>
                  <a:lnTo>
                    <a:pt x="65" y="85"/>
                  </a:lnTo>
                  <a:lnTo>
                    <a:pt x="62" y="81"/>
                  </a:lnTo>
                  <a:lnTo>
                    <a:pt x="65" y="72"/>
                  </a:lnTo>
                  <a:lnTo>
                    <a:pt x="69" y="64"/>
                  </a:lnTo>
                  <a:lnTo>
                    <a:pt x="79" y="58"/>
                  </a:lnTo>
                  <a:lnTo>
                    <a:pt x="81" y="53"/>
                  </a:lnTo>
                  <a:lnTo>
                    <a:pt x="85" y="47"/>
                  </a:lnTo>
                  <a:lnTo>
                    <a:pt x="92" y="43"/>
                  </a:lnTo>
                  <a:lnTo>
                    <a:pt x="102" y="36"/>
                  </a:lnTo>
                  <a:lnTo>
                    <a:pt x="110" y="36"/>
                  </a:lnTo>
                  <a:lnTo>
                    <a:pt x="119" y="32"/>
                  </a:lnTo>
                  <a:lnTo>
                    <a:pt x="129" y="25"/>
                  </a:lnTo>
                  <a:lnTo>
                    <a:pt x="142" y="11"/>
                  </a:lnTo>
                  <a:lnTo>
                    <a:pt x="154" y="0"/>
                  </a:lnTo>
                </a:path>
              </a:pathLst>
            </a:custGeom>
            <a:solidFill>
              <a:schemeClr val="hlink"/>
            </a:solidFill>
            <a:ln w="12700" cap="rnd">
              <a:solidFill>
                <a:schemeClr val="bg1"/>
              </a:solidFill>
              <a:round/>
              <a:headEnd/>
              <a:tailEnd/>
            </a:ln>
          </p:spPr>
          <p:txBody>
            <a:bodyPr/>
            <a:lstStyle/>
            <a:p>
              <a:endParaRPr lang="en-US"/>
            </a:p>
          </p:txBody>
        </p:sp>
        <p:sp>
          <p:nvSpPr>
            <p:cNvPr id="13494" name="Freeform 672"/>
            <p:cNvSpPr>
              <a:spLocks/>
            </p:cNvSpPr>
            <p:nvPr/>
          </p:nvSpPr>
          <p:spPr bwMode="ltGray">
            <a:xfrm>
              <a:off x="2176" y="2248"/>
              <a:ext cx="213" cy="158"/>
            </a:xfrm>
            <a:custGeom>
              <a:avLst/>
              <a:gdLst>
                <a:gd name="T0" fmla="*/ 157 w 215"/>
                <a:gd name="T1" fmla="*/ 0 h 141"/>
                <a:gd name="T2" fmla="*/ 158 w 215"/>
                <a:gd name="T3" fmla="*/ 13 h 141"/>
                <a:gd name="T4" fmla="*/ 164 w 215"/>
                <a:gd name="T5" fmla="*/ 20 h 141"/>
                <a:gd name="T6" fmla="*/ 172 w 215"/>
                <a:gd name="T7" fmla="*/ 20 h 141"/>
                <a:gd name="T8" fmla="*/ 178 w 215"/>
                <a:gd name="T9" fmla="*/ 20 h 141"/>
                <a:gd name="T10" fmla="*/ 186 w 215"/>
                <a:gd name="T11" fmla="*/ 17 h 141"/>
                <a:gd name="T12" fmla="*/ 196 w 215"/>
                <a:gd name="T13" fmla="*/ 13 h 141"/>
                <a:gd name="T14" fmla="*/ 192 w 215"/>
                <a:gd name="T15" fmla="*/ 25 h 141"/>
                <a:gd name="T16" fmla="*/ 198 w 215"/>
                <a:gd name="T17" fmla="*/ 31 h 141"/>
                <a:gd name="T18" fmla="*/ 204 w 215"/>
                <a:gd name="T19" fmla="*/ 28 h 141"/>
                <a:gd name="T20" fmla="*/ 208 w 215"/>
                <a:gd name="T21" fmla="*/ 39 h 141"/>
                <a:gd name="T22" fmla="*/ 206 w 215"/>
                <a:gd name="T23" fmla="*/ 50 h 141"/>
                <a:gd name="T24" fmla="*/ 208 w 215"/>
                <a:gd name="T25" fmla="*/ 59 h 141"/>
                <a:gd name="T26" fmla="*/ 206 w 215"/>
                <a:gd name="T27" fmla="*/ 82 h 141"/>
                <a:gd name="T28" fmla="*/ 206 w 215"/>
                <a:gd name="T29" fmla="*/ 95 h 141"/>
                <a:gd name="T30" fmla="*/ 208 w 215"/>
                <a:gd name="T31" fmla="*/ 102 h 141"/>
                <a:gd name="T32" fmla="*/ 204 w 215"/>
                <a:gd name="T33" fmla="*/ 106 h 141"/>
                <a:gd name="T34" fmla="*/ 192 w 215"/>
                <a:gd name="T35" fmla="*/ 109 h 141"/>
                <a:gd name="T36" fmla="*/ 182 w 215"/>
                <a:gd name="T37" fmla="*/ 109 h 141"/>
                <a:gd name="T38" fmla="*/ 178 w 215"/>
                <a:gd name="T39" fmla="*/ 115 h 141"/>
                <a:gd name="T40" fmla="*/ 178 w 215"/>
                <a:gd name="T41" fmla="*/ 127 h 141"/>
                <a:gd name="T42" fmla="*/ 133 w 215"/>
                <a:gd name="T43" fmla="*/ 155 h 141"/>
                <a:gd name="T44" fmla="*/ 125 w 215"/>
                <a:gd name="T45" fmla="*/ 158 h 141"/>
                <a:gd name="T46" fmla="*/ 115 w 215"/>
                <a:gd name="T47" fmla="*/ 155 h 141"/>
                <a:gd name="T48" fmla="*/ 105 w 215"/>
                <a:gd name="T49" fmla="*/ 160 h 141"/>
                <a:gd name="T50" fmla="*/ 89 w 215"/>
                <a:gd name="T51" fmla="*/ 164 h 141"/>
                <a:gd name="T52" fmla="*/ 67 w 215"/>
                <a:gd name="T53" fmla="*/ 177 h 141"/>
                <a:gd name="T54" fmla="*/ 67 w 215"/>
                <a:gd name="T55" fmla="*/ 197 h 141"/>
                <a:gd name="T56" fmla="*/ 0 w 215"/>
                <a:gd name="T57" fmla="*/ 179 h 141"/>
                <a:gd name="T58" fmla="*/ 16 w 215"/>
                <a:gd name="T59" fmla="*/ 179 h 141"/>
                <a:gd name="T60" fmla="*/ 28 w 215"/>
                <a:gd name="T61" fmla="*/ 173 h 141"/>
                <a:gd name="T62" fmla="*/ 48 w 215"/>
                <a:gd name="T63" fmla="*/ 158 h 141"/>
                <a:gd name="T64" fmla="*/ 65 w 215"/>
                <a:gd name="T65" fmla="*/ 127 h 141"/>
                <a:gd name="T66" fmla="*/ 61 w 215"/>
                <a:gd name="T67" fmla="*/ 121 h 141"/>
                <a:gd name="T68" fmla="*/ 65 w 215"/>
                <a:gd name="T69" fmla="*/ 106 h 141"/>
                <a:gd name="T70" fmla="*/ 69 w 215"/>
                <a:gd name="T71" fmla="*/ 95 h 141"/>
                <a:gd name="T72" fmla="*/ 79 w 215"/>
                <a:gd name="T73" fmla="*/ 86 h 141"/>
                <a:gd name="T74" fmla="*/ 81 w 215"/>
                <a:gd name="T75" fmla="*/ 80 h 141"/>
                <a:gd name="T76" fmla="*/ 85 w 215"/>
                <a:gd name="T77" fmla="*/ 71 h 141"/>
                <a:gd name="T78" fmla="*/ 93 w 215"/>
                <a:gd name="T79" fmla="*/ 65 h 141"/>
                <a:gd name="T80" fmla="*/ 103 w 215"/>
                <a:gd name="T81" fmla="*/ 54 h 141"/>
                <a:gd name="T82" fmla="*/ 111 w 215"/>
                <a:gd name="T83" fmla="*/ 54 h 141"/>
                <a:gd name="T84" fmla="*/ 121 w 215"/>
                <a:gd name="T85" fmla="*/ 48 h 141"/>
                <a:gd name="T86" fmla="*/ 131 w 215"/>
                <a:gd name="T87" fmla="*/ 36 h 141"/>
                <a:gd name="T88" fmla="*/ 145 w 215"/>
                <a:gd name="T89" fmla="*/ 17 h 141"/>
                <a:gd name="T90" fmla="*/ 157 w 215"/>
                <a:gd name="T91" fmla="*/ 0 h 14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15"/>
                <a:gd name="T139" fmla="*/ 0 h 141"/>
                <a:gd name="T140" fmla="*/ 215 w 215"/>
                <a:gd name="T141" fmla="*/ 141 h 14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15" h="141">
                  <a:moveTo>
                    <a:pt x="160" y="0"/>
                  </a:moveTo>
                  <a:lnTo>
                    <a:pt x="162" y="10"/>
                  </a:lnTo>
                  <a:lnTo>
                    <a:pt x="170" y="14"/>
                  </a:lnTo>
                  <a:lnTo>
                    <a:pt x="178" y="14"/>
                  </a:lnTo>
                  <a:lnTo>
                    <a:pt x="184" y="14"/>
                  </a:lnTo>
                  <a:lnTo>
                    <a:pt x="192" y="12"/>
                  </a:lnTo>
                  <a:lnTo>
                    <a:pt x="202" y="10"/>
                  </a:lnTo>
                  <a:lnTo>
                    <a:pt x="198" y="18"/>
                  </a:lnTo>
                  <a:lnTo>
                    <a:pt x="204" y="22"/>
                  </a:lnTo>
                  <a:lnTo>
                    <a:pt x="210" y="20"/>
                  </a:lnTo>
                  <a:lnTo>
                    <a:pt x="214" y="28"/>
                  </a:lnTo>
                  <a:lnTo>
                    <a:pt x="212" y="36"/>
                  </a:lnTo>
                  <a:lnTo>
                    <a:pt x="214" y="42"/>
                  </a:lnTo>
                  <a:lnTo>
                    <a:pt x="212" y="58"/>
                  </a:lnTo>
                  <a:lnTo>
                    <a:pt x="212" y="68"/>
                  </a:lnTo>
                  <a:lnTo>
                    <a:pt x="214" y="72"/>
                  </a:lnTo>
                  <a:lnTo>
                    <a:pt x="210" y="76"/>
                  </a:lnTo>
                  <a:lnTo>
                    <a:pt x="198" y="78"/>
                  </a:lnTo>
                  <a:lnTo>
                    <a:pt x="188" y="78"/>
                  </a:lnTo>
                  <a:lnTo>
                    <a:pt x="184" y="82"/>
                  </a:lnTo>
                  <a:lnTo>
                    <a:pt x="184" y="90"/>
                  </a:lnTo>
                  <a:lnTo>
                    <a:pt x="136" y="110"/>
                  </a:lnTo>
                  <a:lnTo>
                    <a:pt x="128" y="112"/>
                  </a:lnTo>
                  <a:lnTo>
                    <a:pt x="118" y="110"/>
                  </a:lnTo>
                  <a:lnTo>
                    <a:pt x="108" y="114"/>
                  </a:lnTo>
                  <a:lnTo>
                    <a:pt x="92" y="116"/>
                  </a:lnTo>
                  <a:lnTo>
                    <a:pt x="70" y="126"/>
                  </a:lnTo>
                  <a:lnTo>
                    <a:pt x="70" y="140"/>
                  </a:lnTo>
                  <a:lnTo>
                    <a:pt x="0" y="128"/>
                  </a:lnTo>
                  <a:lnTo>
                    <a:pt x="16" y="128"/>
                  </a:lnTo>
                  <a:lnTo>
                    <a:pt x="28" y="122"/>
                  </a:lnTo>
                  <a:lnTo>
                    <a:pt x="48" y="112"/>
                  </a:lnTo>
                  <a:lnTo>
                    <a:pt x="68" y="90"/>
                  </a:lnTo>
                  <a:lnTo>
                    <a:pt x="64" y="86"/>
                  </a:lnTo>
                  <a:lnTo>
                    <a:pt x="68" y="76"/>
                  </a:lnTo>
                  <a:lnTo>
                    <a:pt x="72" y="68"/>
                  </a:lnTo>
                  <a:lnTo>
                    <a:pt x="82" y="62"/>
                  </a:lnTo>
                  <a:lnTo>
                    <a:pt x="84" y="56"/>
                  </a:lnTo>
                  <a:lnTo>
                    <a:pt x="88" y="50"/>
                  </a:lnTo>
                  <a:lnTo>
                    <a:pt x="96" y="46"/>
                  </a:lnTo>
                  <a:lnTo>
                    <a:pt x="106" y="38"/>
                  </a:lnTo>
                  <a:lnTo>
                    <a:pt x="114" y="38"/>
                  </a:lnTo>
                  <a:lnTo>
                    <a:pt x="124" y="34"/>
                  </a:lnTo>
                  <a:lnTo>
                    <a:pt x="134" y="26"/>
                  </a:lnTo>
                  <a:lnTo>
                    <a:pt x="148" y="12"/>
                  </a:lnTo>
                  <a:lnTo>
                    <a:pt x="160" y="0"/>
                  </a:lnTo>
                </a:path>
              </a:pathLst>
            </a:custGeom>
            <a:solidFill>
              <a:schemeClr val="hlink"/>
            </a:solidFill>
            <a:ln w="12700" cap="rnd">
              <a:solidFill>
                <a:schemeClr val="bg1"/>
              </a:solidFill>
              <a:round/>
              <a:headEnd/>
              <a:tailEnd/>
            </a:ln>
          </p:spPr>
          <p:txBody>
            <a:bodyPr/>
            <a:lstStyle/>
            <a:p>
              <a:endParaRPr lang="en-US"/>
            </a:p>
          </p:txBody>
        </p:sp>
        <p:sp>
          <p:nvSpPr>
            <p:cNvPr id="13495" name="Freeform 673"/>
            <p:cNvSpPr>
              <a:spLocks/>
            </p:cNvSpPr>
            <p:nvPr/>
          </p:nvSpPr>
          <p:spPr bwMode="ltGray">
            <a:xfrm>
              <a:off x="2078" y="2393"/>
              <a:ext cx="161" cy="128"/>
            </a:xfrm>
            <a:custGeom>
              <a:avLst/>
              <a:gdLst>
                <a:gd name="T0" fmla="*/ 84 w 161"/>
                <a:gd name="T1" fmla="*/ 21 h 115"/>
                <a:gd name="T2" fmla="*/ 93 w 161"/>
                <a:gd name="T3" fmla="*/ 0 h 115"/>
                <a:gd name="T4" fmla="*/ 160 w 161"/>
                <a:gd name="T5" fmla="*/ 14 h 115"/>
                <a:gd name="T6" fmla="*/ 150 w 161"/>
                <a:gd name="T7" fmla="*/ 53 h 115"/>
                <a:gd name="T8" fmla="*/ 107 w 161"/>
                <a:gd name="T9" fmla="*/ 50 h 115"/>
                <a:gd name="T10" fmla="*/ 91 w 161"/>
                <a:gd name="T11" fmla="*/ 110 h 115"/>
                <a:gd name="T12" fmla="*/ 84 w 161"/>
                <a:gd name="T13" fmla="*/ 110 h 115"/>
                <a:gd name="T14" fmla="*/ 76 w 161"/>
                <a:gd name="T15" fmla="*/ 112 h 115"/>
                <a:gd name="T16" fmla="*/ 70 w 161"/>
                <a:gd name="T17" fmla="*/ 124 h 115"/>
                <a:gd name="T18" fmla="*/ 65 w 161"/>
                <a:gd name="T19" fmla="*/ 147 h 115"/>
                <a:gd name="T20" fmla="*/ 65 w 161"/>
                <a:gd name="T21" fmla="*/ 157 h 115"/>
                <a:gd name="T22" fmla="*/ 8 w 161"/>
                <a:gd name="T23" fmla="*/ 147 h 115"/>
                <a:gd name="T24" fmla="*/ 0 w 161"/>
                <a:gd name="T25" fmla="*/ 157 h 115"/>
                <a:gd name="T26" fmla="*/ 6 w 161"/>
                <a:gd name="T27" fmla="*/ 131 h 115"/>
                <a:gd name="T28" fmla="*/ 6 w 161"/>
                <a:gd name="T29" fmla="*/ 124 h 115"/>
                <a:gd name="T30" fmla="*/ 11 w 161"/>
                <a:gd name="T31" fmla="*/ 121 h 115"/>
                <a:gd name="T32" fmla="*/ 15 w 161"/>
                <a:gd name="T33" fmla="*/ 121 h 115"/>
                <a:gd name="T34" fmla="*/ 23 w 161"/>
                <a:gd name="T35" fmla="*/ 102 h 115"/>
                <a:gd name="T36" fmla="*/ 29 w 161"/>
                <a:gd name="T37" fmla="*/ 100 h 115"/>
                <a:gd name="T38" fmla="*/ 29 w 161"/>
                <a:gd name="T39" fmla="*/ 89 h 115"/>
                <a:gd name="T40" fmla="*/ 32 w 161"/>
                <a:gd name="T41" fmla="*/ 88 h 115"/>
                <a:gd name="T42" fmla="*/ 46 w 161"/>
                <a:gd name="T43" fmla="*/ 72 h 115"/>
                <a:gd name="T44" fmla="*/ 57 w 161"/>
                <a:gd name="T45" fmla="*/ 51 h 115"/>
                <a:gd name="T46" fmla="*/ 57 w 161"/>
                <a:gd name="T47" fmla="*/ 41 h 115"/>
                <a:gd name="T48" fmla="*/ 72 w 161"/>
                <a:gd name="T49" fmla="*/ 30 h 115"/>
                <a:gd name="T50" fmla="*/ 80 w 161"/>
                <a:gd name="T51" fmla="*/ 26 h 115"/>
                <a:gd name="T52" fmla="*/ 84 w 161"/>
                <a:gd name="T53" fmla="*/ 21 h 1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1"/>
                <a:gd name="T82" fmla="*/ 0 h 115"/>
                <a:gd name="T83" fmla="*/ 161 w 161"/>
                <a:gd name="T84" fmla="*/ 115 h 1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1" h="115">
                  <a:moveTo>
                    <a:pt x="84" y="15"/>
                  </a:moveTo>
                  <a:lnTo>
                    <a:pt x="93" y="0"/>
                  </a:lnTo>
                  <a:lnTo>
                    <a:pt x="160" y="11"/>
                  </a:lnTo>
                  <a:lnTo>
                    <a:pt x="150" y="39"/>
                  </a:lnTo>
                  <a:lnTo>
                    <a:pt x="107" y="36"/>
                  </a:lnTo>
                  <a:lnTo>
                    <a:pt x="91" y="80"/>
                  </a:lnTo>
                  <a:lnTo>
                    <a:pt x="84" y="80"/>
                  </a:lnTo>
                  <a:lnTo>
                    <a:pt x="76" y="82"/>
                  </a:lnTo>
                  <a:lnTo>
                    <a:pt x="70" y="90"/>
                  </a:lnTo>
                  <a:lnTo>
                    <a:pt x="65" y="107"/>
                  </a:lnTo>
                  <a:lnTo>
                    <a:pt x="65" y="114"/>
                  </a:lnTo>
                  <a:lnTo>
                    <a:pt x="8" y="107"/>
                  </a:lnTo>
                  <a:lnTo>
                    <a:pt x="0" y="114"/>
                  </a:lnTo>
                  <a:lnTo>
                    <a:pt x="6" y="95"/>
                  </a:lnTo>
                  <a:lnTo>
                    <a:pt x="6" y="90"/>
                  </a:lnTo>
                  <a:lnTo>
                    <a:pt x="11" y="88"/>
                  </a:lnTo>
                  <a:lnTo>
                    <a:pt x="15" y="88"/>
                  </a:lnTo>
                  <a:lnTo>
                    <a:pt x="23" y="75"/>
                  </a:lnTo>
                  <a:lnTo>
                    <a:pt x="29" y="73"/>
                  </a:lnTo>
                  <a:lnTo>
                    <a:pt x="29" y="65"/>
                  </a:lnTo>
                  <a:lnTo>
                    <a:pt x="32" y="64"/>
                  </a:lnTo>
                  <a:lnTo>
                    <a:pt x="46" y="52"/>
                  </a:lnTo>
                  <a:lnTo>
                    <a:pt x="57" y="37"/>
                  </a:lnTo>
                  <a:lnTo>
                    <a:pt x="57" y="30"/>
                  </a:lnTo>
                  <a:lnTo>
                    <a:pt x="72" y="22"/>
                  </a:lnTo>
                  <a:lnTo>
                    <a:pt x="80" y="19"/>
                  </a:lnTo>
                  <a:lnTo>
                    <a:pt x="84" y="15"/>
                  </a:lnTo>
                </a:path>
              </a:pathLst>
            </a:custGeom>
            <a:solidFill>
              <a:schemeClr val="hlink"/>
            </a:solidFill>
            <a:ln w="12700" cap="rnd">
              <a:solidFill>
                <a:schemeClr val="bg1"/>
              </a:solidFill>
              <a:round/>
              <a:headEnd/>
              <a:tailEnd/>
            </a:ln>
          </p:spPr>
          <p:txBody>
            <a:bodyPr/>
            <a:lstStyle/>
            <a:p>
              <a:endParaRPr lang="en-US"/>
            </a:p>
          </p:txBody>
        </p:sp>
        <p:sp>
          <p:nvSpPr>
            <p:cNvPr id="13496" name="Freeform 674"/>
            <p:cNvSpPr>
              <a:spLocks/>
            </p:cNvSpPr>
            <p:nvPr/>
          </p:nvSpPr>
          <p:spPr bwMode="ltGray">
            <a:xfrm>
              <a:off x="2078" y="2391"/>
              <a:ext cx="168" cy="138"/>
            </a:xfrm>
            <a:custGeom>
              <a:avLst/>
              <a:gdLst>
                <a:gd name="T0" fmla="*/ 85 w 169"/>
                <a:gd name="T1" fmla="*/ 22 h 123"/>
                <a:gd name="T2" fmla="*/ 95 w 169"/>
                <a:gd name="T3" fmla="*/ 0 h 123"/>
                <a:gd name="T4" fmla="*/ 165 w 169"/>
                <a:gd name="T5" fmla="*/ 17 h 123"/>
                <a:gd name="T6" fmla="*/ 155 w 169"/>
                <a:gd name="T7" fmla="*/ 59 h 123"/>
                <a:gd name="T8" fmla="*/ 109 w 169"/>
                <a:gd name="T9" fmla="*/ 54 h 123"/>
                <a:gd name="T10" fmla="*/ 93 w 169"/>
                <a:gd name="T11" fmla="*/ 121 h 123"/>
                <a:gd name="T12" fmla="*/ 85 w 169"/>
                <a:gd name="T13" fmla="*/ 121 h 123"/>
                <a:gd name="T14" fmla="*/ 80 w 169"/>
                <a:gd name="T15" fmla="*/ 125 h 123"/>
                <a:gd name="T16" fmla="*/ 74 w 169"/>
                <a:gd name="T17" fmla="*/ 136 h 123"/>
                <a:gd name="T18" fmla="*/ 68 w 169"/>
                <a:gd name="T19" fmla="*/ 162 h 123"/>
                <a:gd name="T20" fmla="*/ 68 w 169"/>
                <a:gd name="T21" fmla="*/ 173 h 123"/>
                <a:gd name="T22" fmla="*/ 8 w 169"/>
                <a:gd name="T23" fmla="*/ 162 h 123"/>
                <a:gd name="T24" fmla="*/ 0 w 169"/>
                <a:gd name="T25" fmla="*/ 173 h 123"/>
                <a:gd name="T26" fmla="*/ 6 w 169"/>
                <a:gd name="T27" fmla="*/ 144 h 123"/>
                <a:gd name="T28" fmla="*/ 6 w 169"/>
                <a:gd name="T29" fmla="*/ 136 h 123"/>
                <a:gd name="T30" fmla="*/ 12 w 169"/>
                <a:gd name="T31" fmla="*/ 132 h 123"/>
                <a:gd name="T32" fmla="*/ 16 w 169"/>
                <a:gd name="T33" fmla="*/ 132 h 123"/>
                <a:gd name="T34" fmla="*/ 24 w 169"/>
                <a:gd name="T35" fmla="*/ 113 h 123"/>
                <a:gd name="T36" fmla="*/ 30 w 169"/>
                <a:gd name="T37" fmla="*/ 111 h 123"/>
                <a:gd name="T38" fmla="*/ 30 w 169"/>
                <a:gd name="T39" fmla="*/ 100 h 123"/>
                <a:gd name="T40" fmla="*/ 34 w 169"/>
                <a:gd name="T41" fmla="*/ 95 h 123"/>
                <a:gd name="T42" fmla="*/ 48 w 169"/>
                <a:gd name="T43" fmla="*/ 80 h 123"/>
                <a:gd name="T44" fmla="*/ 60 w 169"/>
                <a:gd name="T45" fmla="*/ 56 h 123"/>
                <a:gd name="T46" fmla="*/ 60 w 169"/>
                <a:gd name="T47" fmla="*/ 45 h 123"/>
                <a:gd name="T48" fmla="*/ 76 w 169"/>
                <a:gd name="T49" fmla="*/ 34 h 123"/>
                <a:gd name="T50" fmla="*/ 84 w 169"/>
                <a:gd name="T51" fmla="*/ 28 h 123"/>
                <a:gd name="T52" fmla="*/ 85 w 169"/>
                <a:gd name="T53" fmla="*/ 22 h 12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9"/>
                <a:gd name="T82" fmla="*/ 0 h 123"/>
                <a:gd name="T83" fmla="*/ 169 w 169"/>
                <a:gd name="T84" fmla="*/ 123 h 12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9" h="123">
                  <a:moveTo>
                    <a:pt x="88" y="16"/>
                  </a:moveTo>
                  <a:lnTo>
                    <a:pt x="98" y="0"/>
                  </a:lnTo>
                  <a:lnTo>
                    <a:pt x="168" y="12"/>
                  </a:lnTo>
                  <a:lnTo>
                    <a:pt x="158" y="42"/>
                  </a:lnTo>
                  <a:lnTo>
                    <a:pt x="112" y="38"/>
                  </a:lnTo>
                  <a:lnTo>
                    <a:pt x="96" y="86"/>
                  </a:lnTo>
                  <a:lnTo>
                    <a:pt x="88" y="86"/>
                  </a:lnTo>
                  <a:lnTo>
                    <a:pt x="80" y="88"/>
                  </a:lnTo>
                  <a:lnTo>
                    <a:pt x="74" y="96"/>
                  </a:lnTo>
                  <a:lnTo>
                    <a:pt x="68" y="114"/>
                  </a:lnTo>
                  <a:lnTo>
                    <a:pt x="68" y="122"/>
                  </a:lnTo>
                  <a:lnTo>
                    <a:pt x="8" y="114"/>
                  </a:lnTo>
                  <a:lnTo>
                    <a:pt x="0" y="122"/>
                  </a:lnTo>
                  <a:lnTo>
                    <a:pt x="6" y="102"/>
                  </a:lnTo>
                  <a:lnTo>
                    <a:pt x="6" y="96"/>
                  </a:lnTo>
                  <a:lnTo>
                    <a:pt x="12" y="94"/>
                  </a:lnTo>
                  <a:lnTo>
                    <a:pt x="16" y="94"/>
                  </a:lnTo>
                  <a:lnTo>
                    <a:pt x="24" y="80"/>
                  </a:lnTo>
                  <a:lnTo>
                    <a:pt x="30" y="78"/>
                  </a:lnTo>
                  <a:lnTo>
                    <a:pt x="30" y="70"/>
                  </a:lnTo>
                  <a:lnTo>
                    <a:pt x="34" y="68"/>
                  </a:lnTo>
                  <a:lnTo>
                    <a:pt x="48" y="56"/>
                  </a:lnTo>
                  <a:lnTo>
                    <a:pt x="60" y="40"/>
                  </a:lnTo>
                  <a:lnTo>
                    <a:pt x="60" y="32"/>
                  </a:lnTo>
                  <a:lnTo>
                    <a:pt x="76" y="24"/>
                  </a:lnTo>
                  <a:lnTo>
                    <a:pt x="84" y="20"/>
                  </a:lnTo>
                  <a:lnTo>
                    <a:pt x="88" y="16"/>
                  </a:lnTo>
                </a:path>
              </a:pathLst>
            </a:custGeom>
            <a:solidFill>
              <a:schemeClr val="hlink"/>
            </a:solidFill>
            <a:ln w="12700" cap="rnd">
              <a:solidFill>
                <a:schemeClr val="bg1"/>
              </a:solidFill>
              <a:round/>
              <a:headEnd/>
              <a:tailEnd/>
            </a:ln>
          </p:spPr>
          <p:txBody>
            <a:bodyPr/>
            <a:lstStyle/>
            <a:p>
              <a:endParaRPr lang="en-US"/>
            </a:p>
          </p:txBody>
        </p:sp>
        <p:grpSp>
          <p:nvGrpSpPr>
            <p:cNvPr id="19" name="Group 675"/>
            <p:cNvGrpSpPr>
              <a:grpSpLocks/>
            </p:cNvGrpSpPr>
            <p:nvPr/>
          </p:nvGrpSpPr>
          <p:grpSpPr bwMode="auto">
            <a:xfrm>
              <a:off x="2051" y="2624"/>
              <a:ext cx="88" cy="124"/>
              <a:chOff x="2190" y="2434"/>
              <a:chExt cx="88" cy="124"/>
            </a:xfrm>
          </p:grpSpPr>
          <p:sp>
            <p:nvSpPr>
              <p:cNvPr id="13623" name="Freeform 676"/>
              <p:cNvSpPr>
                <a:spLocks/>
              </p:cNvSpPr>
              <p:nvPr/>
            </p:nvSpPr>
            <p:spPr bwMode="ltGray">
              <a:xfrm>
                <a:off x="2190" y="2515"/>
                <a:ext cx="54" cy="43"/>
              </a:xfrm>
              <a:custGeom>
                <a:avLst/>
                <a:gdLst>
                  <a:gd name="T0" fmla="*/ 31 w 53"/>
                  <a:gd name="T1" fmla="*/ 51 h 39"/>
                  <a:gd name="T2" fmla="*/ 22 w 53"/>
                  <a:gd name="T3" fmla="*/ 49 h 39"/>
                  <a:gd name="T4" fmla="*/ 20 w 53"/>
                  <a:gd name="T5" fmla="*/ 45 h 39"/>
                  <a:gd name="T6" fmla="*/ 18 w 53"/>
                  <a:gd name="T7" fmla="*/ 29 h 39"/>
                  <a:gd name="T8" fmla="*/ 16 w 53"/>
                  <a:gd name="T9" fmla="*/ 26 h 39"/>
                  <a:gd name="T10" fmla="*/ 12 w 53"/>
                  <a:gd name="T11" fmla="*/ 26 h 39"/>
                  <a:gd name="T12" fmla="*/ 0 w 53"/>
                  <a:gd name="T13" fmla="*/ 9 h 39"/>
                  <a:gd name="T14" fmla="*/ 24 w 53"/>
                  <a:gd name="T15" fmla="*/ 0 h 39"/>
                  <a:gd name="T16" fmla="*/ 55 w 53"/>
                  <a:gd name="T17" fmla="*/ 4 h 39"/>
                  <a:gd name="T18" fmla="*/ 55 w 53"/>
                  <a:gd name="T19" fmla="*/ 11 h 39"/>
                  <a:gd name="T20" fmla="*/ 51 w 53"/>
                  <a:gd name="T21" fmla="*/ 15 h 39"/>
                  <a:gd name="T22" fmla="*/ 53 w 53"/>
                  <a:gd name="T23" fmla="*/ 26 h 39"/>
                  <a:gd name="T24" fmla="*/ 47 w 53"/>
                  <a:gd name="T25" fmla="*/ 35 h 39"/>
                  <a:gd name="T26" fmla="*/ 41 w 53"/>
                  <a:gd name="T27" fmla="*/ 32 h 39"/>
                  <a:gd name="T28" fmla="*/ 33 w 53"/>
                  <a:gd name="T29" fmla="*/ 43 h 39"/>
                  <a:gd name="T30" fmla="*/ 31 w 53"/>
                  <a:gd name="T31" fmla="*/ 51 h 3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
                  <a:gd name="T49" fmla="*/ 0 h 39"/>
                  <a:gd name="T50" fmla="*/ 53 w 53"/>
                  <a:gd name="T51" fmla="*/ 39 h 3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 h="39">
                    <a:moveTo>
                      <a:pt x="28" y="38"/>
                    </a:moveTo>
                    <a:lnTo>
                      <a:pt x="22" y="36"/>
                    </a:lnTo>
                    <a:lnTo>
                      <a:pt x="20" y="34"/>
                    </a:lnTo>
                    <a:lnTo>
                      <a:pt x="18" y="22"/>
                    </a:lnTo>
                    <a:lnTo>
                      <a:pt x="16" y="20"/>
                    </a:lnTo>
                    <a:lnTo>
                      <a:pt x="12" y="20"/>
                    </a:lnTo>
                    <a:lnTo>
                      <a:pt x="0" y="6"/>
                    </a:lnTo>
                    <a:lnTo>
                      <a:pt x="24" y="0"/>
                    </a:lnTo>
                    <a:lnTo>
                      <a:pt x="52" y="4"/>
                    </a:lnTo>
                    <a:lnTo>
                      <a:pt x="52" y="8"/>
                    </a:lnTo>
                    <a:lnTo>
                      <a:pt x="48" y="12"/>
                    </a:lnTo>
                    <a:lnTo>
                      <a:pt x="50" y="20"/>
                    </a:lnTo>
                    <a:lnTo>
                      <a:pt x="44" y="26"/>
                    </a:lnTo>
                    <a:lnTo>
                      <a:pt x="38" y="24"/>
                    </a:lnTo>
                    <a:lnTo>
                      <a:pt x="30" y="32"/>
                    </a:lnTo>
                    <a:lnTo>
                      <a:pt x="28" y="38"/>
                    </a:lnTo>
                  </a:path>
                </a:pathLst>
              </a:custGeom>
              <a:solidFill>
                <a:schemeClr val="hlink"/>
              </a:solidFill>
              <a:ln w="12700" cap="rnd">
                <a:solidFill>
                  <a:schemeClr val="bg1"/>
                </a:solidFill>
                <a:round/>
                <a:headEnd/>
                <a:tailEnd/>
              </a:ln>
            </p:spPr>
            <p:txBody>
              <a:bodyPr/>
              <a:lstStyle/>
              <a:p>
                <a:endParaRPr lang="en-US"/>
              </a:p>
            </p:txBody>
          </p:sp>
          <p:sp>
            <p:nvSpPr>
              <p:cNvPr id="13624" name="Freeform 677"/>
              <p:cNvSpPr>
                <a:spLocks/>
              </p:cNvSpPr>
              <p:nvPr/>
            </p:nvSpPr>
            <p:spPr bwMode="ltGray">
              <a:xfrm>
                <a:off x="2190" y="2434"/>
                <a:ext cx="88" cy="100"/>
              </a:xfrm>
              <a:custGeom>
                <a:avLst/>
                <a:gdLst>
                  <a:gd name="T0" fmla="*/ 0 w 87"/>
                  <a:gd name="T1" fmla="*/ 43 h 89"/>
                  <a:gd name="T2" fmla="*/ 12 w 87"/>
                  <a:gd name="T3" fmla="*/ 20 h 89"/>
                  <a:gd name="T4" fmla="*/ 12 w 87"/>
                  <a:gd name="T5" fmla="*/ 11 h 89"/>
                  <a:gd name="T6" fmla="*/ 16 w 87"/>
                  <a:gd name="T7" fmla="*/ 13 h 89"/>
                  <a:gd name="T8" fmla="*/ 24 w 87"/>
                  <a:gd name="T9" fmla="*/ 2 h 89"/>
                  <a:gd name="T10" fmla="*/ 30 w 87"/>
                  <a:gd name="T11" fmla="*/ 9 h 89"/>
                  <a:gd name="T12" fmla="*/ 38 w 87"/>
                  <a:gd name="T13" fmla="*/ 0 h 89"/>
                  <a:gd name="T14" fmla="*/ 51 w 87"/>
                  <a:gd name="T15" fmla="*/ 2 h 89"/>
                  <a:gd name="T16" fmla="*/ 59 w 87"/>
                  <a:gd name="T17" fmla="*/ 4 h 89"/>
                  <a:gd name="T18" fmla="*/ 63 w 87"/>
                  <a:gd name="T19" fmla="*/ 17 h 89"/>
                  <a:gd name="T20" fmla="*/ 71 w 87"/>
                  <a:gd name="T21" fmla="*/ 17 h 89"/>
                  <a:gd name="T22" fmla="*/ 71 w 87"/>
                  <a:gd name="T23" fmla="*/ 31 h 89"/>
                  <a:gd name="T24" fmla="*/ 75 w 87"/>
                  <a:gd name="T25" fmla="*/ 37 h 89"/>
                  <a:gd name="T26" fmla="*/ 77 w 87"/>
                  <a:gd name="T27" fmla="*/ 43 h 89"/>
                  <a:gd name="T28" fmla="*/ 85 w 87"/>
                  <a:gd name="T29" fmla="*/ 60 h 89"/>
                  <a:gd name="T30" fmla="*/ 89 w 87"/>
                  <a:gd name="T31" fmla="*/ 119 h 89"/>
                  <a:gd name="T32" fmla="*/ 85 w 87"/>
                  <a:gd name="T33" fmla="*/ 125 h 89"/>
                  <a:gd name="T34" fmla="*/ 77 w 87"/>
                  <a:gd name="T35" fmla="*/ 125 h 89"/>
                  <a:gd name="T36" fmla="*/ 61 w 87"/>
                  <a:gd name="T37" fmla="*/ 111 h 89"/>
                  <a:gd name="T38" fmla="*/ 55 w 87"/>
                  <a:gd name="T39" fmla="*/ 111 h 89"/>
                  <a:gd name="T40" fmla="*/ 49 w 87"/>
                  <a:gd name="T41" fmla="*/ 108 h 89"/>
                  <a:gd name="T42" fmla="*/ 32 w 87"/>
                  <a:gd name="T43" fmla="*/ 108 h 89"/>
                  <a:gd name="T44" fmla="*/ 24 w 87"/>
                  <a:gd name="T45" fmla="*/ 108 h 89"/>
                  <a:gd name="T46" fmla="*/ 20 w 87"/>
                  <a:gd name="T47" fmla="*/ 113 h 89"/>
                  <a:gd name="T48" fmla="*/ 16 w 87"/>
                  <a:gd name="T49" fmla="*/ 111 h 89"/>
                  <a:gd name="T50" fmla="*/ 16 w 87"/>
                  <a:gd name="T51" fmla="*/ 108 h 89"/>
                  <a:gd name="T52" fmla="*/ 10 w 87"/>
                  <a:gd name="T53" fmla="*/ 111 h 89"/>
                  <a:gd name="T54" fmla="*/ 4 w 87"/>
                  <a:gd name="T55" fmla="*/ 111 h 89"/>
                  <a:gd name="T56" fmla="*/ 0 w 87"/>
                  <a:gd name="T57" fmla="*/ 111 h 89"/>
                  <a:gd name="T58" fmla="*/ 2 w 87"/>
                  <a:gd name="T59" fmla="*/ 91 h 89"/>
                  <a:gd name="T60" fmla="*/ 6 w 87"/>
                  <a:gd name="T61" fmla="*/ 78 h 89"/>
                  <a:gd name="T62" fmla="*/ 2 w 87"/>
                  <a:gd name="T63" fmla="*/ 73 h 89"/>
                  <a:gd name="T64" fmla="*/ 2 w 87"/>
                  <a:gd name="T65" fmla="*/ 60 h 89"/>
                  <a:gd name="T66" fmla="*/ 2 w 87"/>
                  <a:gd name="T67" fmla="*/ 51 h 89"/>
                  <a:gd name="T68" fmla="*/ 0 w 87"/>
                  <a:gd name="T69" fmla="*/ 48 h 89"/>
                  <a:gd name="T70" fmla="*/ 0 w 87"/>
                  <a:gd name="T71" fmla="*/ 43 h 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87"/>
                  <a:gd name="T109" fmla="*/ 0 h 89"/>
                  <a:gd name="T110" fmla="*/ 87 w 87"/>
                  <a:gd name="T111" fmla="*/ 89 h 8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87" h="89">
                    <a:moveTo>
                      <a:pt x="0" y="30"/>
                    </a:moveTo>
                    <a:lnTo>
                      <a:pt x="12" y="14"/>
                    </a:lnTo>
                    <a:lnTo>
                      <a:pt x="12" y="8"/>
                    </a:lnTo>
                    <a:lnTo>
                      <a:pt x="16" y="10"/>
                    </a:lnTo>
                    <a:lnTo>
                      <a:pt x="24" y="2"/>
                    </a:lnTo>
                    <a:lnTo>
                      <a:pt x="30" y="6"/>
                    </a:lnTo>
                    <a:lnTo>
                      <a:pt x="38" y="0"/>
                    </a:lnTo>
                    <a:lnTo>
                      <a:pt x="48" y="2"/>
                    </a:lnTo>
                    <a:lnTo>
                      <a:pt x="56" y="4"/>
                    </a:lnTo>
                    <a:lnTo>
                      <a:pt x="60" y="12"/>
                    </a:lnTo>
                    <a:lnTo>
                      <a:pt x="68" y="12"/>
                    </a:lnTo>
                    <a:lnTo>
                      <a:pt x="68" y="22"/>
                    </a:lnTo>
                    <a:lnTo>
                      <a:pt x="72" y="26"/>
                    </a:lnTo>
                    <a:lnTo>
                      <a:pt x="74" y="30"/>
                    </a:lnTo>
                    <a:lnTo>
                      <a:pt x="82" y="42"/>
                    </a:lnTo>
                    <a:lnTo>
                      <a:pt x="86" y="84"/>
                    </a:lnTo>
                    <a:lnTo>
                      <a:pt x="82" y="88"/>
                    </a:lnTo>
                    <a:lnTo>
                      <a:pt x="74" y="88"/>
                    </a:lnTo>
                    <a:lnTo>
                      <a:pt x="58" y="78"/>
                    </a:lnTo>
                    <a:lnTo>
                      <a:pt x="52" y="78"/>
                    </a:lnTo>
                    <a:lnTo>
                      <a:pt x="46" y="76"/>
                    </a:lnTo>
                    <a:lnTo>
                      <a:pt x="32" y="76"/>
                    </a:lnTo>
                    <a:lnTo>
                      <a:pt x="24" y="76"/>
                    </a:lnTo>
                    <a:lnTo>
                      <a:pt x="20" y="80"/>
                    </a:lnTo>
                    <a:lnTo>
                      <a:pt x="16" y="78"/>
                    </a:lnTo>
                    <a:lnTo>
                      <a:pt x="16" y="76"/>
                    </a:lnTo>
                    <a:lnTo>
                      <a:pt x="10" y="78"/>
                    </a:lnTo>
                    <a:lnTo>
                      <a:pt x="4" y="78"/>
                    </a:lnTo>
                    <a:lnTo>
                      <a:pt x="0" y="78"/>
                    </a:lnTo>
                    <a:lnTo>
                      <a:pt x="2" y="64"/>
                    </a:lnTo>
                    <a:lnTo>
                      <a:pt x="6" y="54"/>
                    </a:lnTo>
                    <a:lnTo>
                      <a:pt x="2" y="52"/>
                    </a:lnTo>
                    <a:lnTo>
                      <a:pt x="2" y="42"/>
                    </a:lnTo>
                    <a:lnTo>
                      <a:pt x="2" y="36"/>
                    </a:lnTo>
                    <a:lnTo>
                      <a:pt x="0" y="34"/>
                    </a:lnTo>
                    <a:lnTo>
                      <a:pt x="0" y="30"/>
                    </a:lnTo>
                  </a:path>
                </a:pathLst>
              </a:custGeom>
              <a:solidFill>
                <a:schemeClr val="hlink"/>
              </a:solidFill>
              <a:ln w="12700" cap="rnd">
                <a:solidFill>
                  <a:schemeClr val="bg1"/>
                </a:solidFill>
                <a:round/>
                <a:headEnd/>
                <a:tailEnd/>
              </a:ln>
            </p:spPr>
            <p:txBody>
              <a:bodyPr/>
              <a:lstStyle/>
              <a:p>
                <a:endParaRPr lang="en-US"/>
              </a:p>
            </p:txBody>
          </p:sp>
          <p:sp>
            <p:nvSpPr>
              <p:cNvPr id="13625" name="Freeform 678"/>
              <p:cNvSpPr>
                <a:spLocks/>
              </p:cNvSpPr>
              <p:nvPr/>
            </p:nvSpPr>
            <p:spPr bwMode="ltGray">
              <a:xfrm>
                <a:off x="2193" y="2490"/>
                <a:ext cx="49" cy="19"/>
              </a:xfrm>
              <a:custGeom>
                <a:avLst/>
                <a:gdLst>
                  <a:gd name="T0" fmla="*/ 4 w 49"/>
                  <a:gd name="T1" fmla="*/ 4 h 17"/>
                  <a:gd name="T2" fmla="*/ 10 w 49"/>
                  <a:gd name="T3" fmla="*/ 9 h 17"/>
                  <a:gd name="T4" fmla="*/ 18 w 49"/>
                  <a:gd name="T5" fmla="*/ 9 h 17"/>
                  <a:gd name="T6" fmla="*/ 26 w 49"/>
                  <a:gd name="T7" fmla="*/ 0 h 17"/>
                  <a:gd name="T8" fmla="*/ 36 w 49"/>
                  <a:gd name="T9" fmla="*/ 4 h 17"/>
                  <a:gd name="T10" fmla="*/ 44 w 49"/>
                  <a:gd name="T11" fmla="*/ 11 h 17"/>
                  <a:gd name="T12" fmla="*/ 48 w 49"/>
                  <a:gd name="T13" fmla="*/ 17 h 17"/>
                  <a:gd name="T14" fmla="*/ 44 w 49"/>
                  <a:gd name="T15" fmla="*/ 22 h 17"/>
                  <a:gd name="T16" fmla="*/ 38 w 49"/>
                  <a:gd name="T17" fmla="*/ 20 h 17"/>
                  <a:gd name="T18" fmla="*/ 34 w 49"/>
                  <a:gd name="T19" fmla="*/ 11 h 17"/>
                  <a:gd name="T20" fmla="*/ 30 w 49"/>
                  <a:gd name="T21" fmla="*/ 17 h 17"/>
                  <a:gd name="T22" fmla="*/ 20 w 49"/>
                  <a:gd name="T23" fmla="*/ 17 h 17"/>
                  <a:gd name="T24" fmla="*/ 18 w 49"/>
                  <a:gd name="T25" fmla="*/ 22 h 17"/>
                  <a:gd name="T26" fmla="*/ 10 w 49"/>
                  <a:gd name="T27" fmla="*/ 22 h 17"/>
                  <a:gd name="T28" fmla="*/ 6 w 49"/>
                  <a:gd name="T29" fmla="*/ 17 h 17"/>
                  <a:gd name="T30" fmla="*/ 0 w 49"/>
                  <a:gd name="T31" fmla="*/ 20 h 17"/>
                  <a:gd name="T32" fmla="*/ 4 w 49"/>
                  <a:gd name="T33" fmla="*/ 4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17"/>
                  <a:gd name="T53" fmla="*/ 49 w 49"/>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17">
                    <a:moveTo>
                      <a:pt x="4" y="4"/>
                    </a:moveTo>
                    <a:lnTo>
                      <a:pt x="10" y="6"/>
                    </a:lnTo>
                    <a:lnTo>
                      <a:pt x="18" y="6"/>
                    </a:lnTo>
                    <a:lnTo>
                      <a:pt x="26" y="0"/>
                    </a:lnTo>
                    <a:lnTo>
                      <a:pt x="36" y="4"/>
                    </a:lnTo>
                    <a:lnTo>
                      <a:pt x="44" y="8"/>
                    </a:lnTo>
                    <a:lnTo>
                      <a:pt x="48" y="12"/>
                    </a:lnTo>
                    <a:lnTo>
                      <a:pt x="44" y="16"/>
                    </a:lnTo>
                    <a:lnTo>
                      <a:pt x="38" y="14"/>
                    </a:lnTo>
                    <a:lnTo>
                      <a:pt x="34" y="8"/>
                    </a:lnTo>
                    <a:lnTo>
                      <a:pt x="30" y="12"/>
                    </a:lnTo>
                    <a:lnTo>
                      <a:pt x="20" y="12"/>
                    </a:lnTo>
                    <a:lnTo>
                      <a:pt x="18" y="16"/>
                    </a:lnTo>
                    <a:lnTo>
                      <a:pt x="10" y="16"/>
                    </a:lnTo>
                    <a:lnTo>
                      <a:pt x="6" y="12"/>
                    </a:lnTo>
                    <a:lnTo>
                      <a:pt x="0" y="14"/>
                    </a:lnTo>
                    <a:lnTo>
                      <a:pt x="4" y="4"/>
                    </a:lnTo>
                  </a:path>
                </a:pathLst>
              </a:custGeom>
              <a:solidFill>
                <a:schemeClr val="hlink"/>
              </a:solidFill>
              <a:ln w="12700" cap="rnd">
                <a:solidFill>
                  <a:schemeClr val="bg1"/>
                </a:solidFill>
                <a:round/>
                <a:headEnd/>
                <a:tailEnd/>
              </a:ln>
            </p:spPr>
            <p:txBody>
              <a:bodyPr/>
              <a:lstStyle/>
              <a:p>
                <a:endParaRPr lang="en-US"/>
              </a:p>
            </p:txBody>
          </p:sp>
        </p:grpSp>
        <p:sp>
          <p:nvSpPr>
            <p:cNvPr id="13498" name="Freeform 679"/>
            <p:cNvSpPr>
              <a:spLocks/>
            </p:cNvSpPr>
            <p:nvPr/>
          </p:nvSpPr>
          <p:spPr bwMode="ltGray">
            <a:xfrm>
              <a:off x="2130" y="2378"/>
              <a:ext cx="9" cy="15"/>
            </a:xfrm>
            <a:custGeom>
              <a:avLst/>
              <a:gdLst>
                <a:gd name="T0" fmla="*/ 6 w 9"/>
                <a:gd name="T1" fmla="*/ 0 h 13"/>
                <a:gd name="T2" fmla="*/ 0 w 9"/>
                <a:gd name="T3" fmla="*/ 9 h 13"/>
                <a:gd name="T4" fmla="*/ 2 w 9"/>
                <a:gd name="T5" fmla="*/ 18 h 13"/>
                <a:gd name="T6" fmla="*/ 8 w 9"/>
                <a:gd name="T7" fmla="*/ 12 h 13"/>
                <a:gd name="T8" fmla="*/ 8 w 9"/>
                <a:gd name="T9" fmla="*/ 7 h 13"/>
                <a:gd name="T10" fmla="*/ 6 w 9"/>
                <a:gd name="T11" fmla="*/ 0 h 13"/>
                <a:gd name="T12" fmla="*/ 0 60000 65536"/>
                <a:gd name="T13" fmla="*/ 0 60000 65536"/>
                <a:gd name="T14" fmla="*/ 0 60000 65536"/>
                <a:gd name="T15" fmla="*/ 0 60000 65536"/>
                <a:gd name="T16" fmla="*/ 0 60000 65536"/>
                <a:gd name="T17" fmla="*/ 0 60000 65536"/>
                <a:gd name="T18" fmla="*/ 0 w 9"/>
                <a:gd name="T19" fmla="*/ 0 h 13"/>
                <a:gd name="T20" fmla="*/ 9 w 9"/>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9" h="13">
                  <a:moveTo>
                    <a:pt x="6" y="0"/>
                  </a:moveTo>
                  <a:lnTo>
                    <a:pt x="0" y="6"/>
                  </a:lnTo>
                  <a:lnTo>
                    <a:pt x="2" y="12"/>
                  </a:lnTo>
                  <a:lnTo>
                    <a:pt x="8" y="8"/>
                  </a:lnTo>
                  <a:lnTo>
                    <a:pt x="8" y="4"/>
                  </a:lnTo>
                  <a:lnTo>
                    <a:pt x="6" y="0"/>
                  </a:lnTo>
                </a:path>
              </a:pathLst>
            </a:custGeom>
            <a:solidFill>
              <a:schemeClr val="hlink"/>
            </a:solidFill>
            <a:ln w="12700" cap="rnd">
              <a:solidFill>
                <a:schemeClr val="bg1"/>
              </a:solidFill>
              <a:round/>
              <a:headEnd/>
              <a:tailEnd/>
            </a:ln>
          </p:spPr>
          <p:txBody>
            <a:bodyPr/>
            <a:lstStyle/>
            <a:p>
              <a:endParaRPr lang="en-US"/>
            </a:p>
          </p:txBody>
        </p:sp>
        <p:sp>
          <p:nvSpPr>
            <p:cNvPr id="13499" name="Freeform 680"/>
            <p:cNvSpPr>
              <a:spLocks/>
            </p:cNvSpPr>
            <p:nvPr/>
          </p:nvSpPr>
          <p:spPr bwMode="ltGray">
            <a:xfrm>
              <a:off x="2155" y="2371"/>
              <a:ext cx="13" cy="15"/>
            </a:xfrm>
            <a:custGeom>
              <a:avLst/>
              <a:gdLst>
                <a:gd name="T0" fmla="*/ 10 w 13"/>
                <a:gd name="T1" fmla="*/ 0 h 13"/>
                <a:gd name="T2" fmla="*/ 0 w 13"/>
                <a:gd name="T3" fmla="*/ 16 h 13"/>
                <a:gd name="T4" fmla="*/ 2 w 13"/>
                <a:gd name="T5" fmla="*/ 18 h 13"/>
                <a:gd name="T6" fmla="*/ 6 w 13"/>
                <a:gd name="T7" fmla="*/ 18 h 13"/>
                <a:gd name="T8" fmla="*/ 10 w 13"/>
                <a:gd name="T9" fmla="*/ 9 h 13"/>
                <a:gd name="T10" fmla="*/ 12 w 13"/>
                <a:gd name="T11" fmla="*/ 0 h 13"/>
                <a:gd name="T12" fmla="*/ 10 w 13"/>
                <a:gd name="T13" fmla="*/ 0 h 13"/>
                <a:gd name="T14" fmla="*/ 0 60000 65536"/>
                <a:gd name="T15" fmla="*/ 0 60000 65536"/>
                <a:gd name="T16" fmla="*/ 0 60000 65536"/>
                <a:gd name="T17" fmla="*/ 0 60000 65536"/>
                <a:gd name="T18" fmla="*/ 0 60000 65536"/>
                <a:gd name="T19" fmla="*/ 0 60000 65536"/>
                <a:gd name="T20" fmla="*/ 0 60000 65536"/>
                <a:gd name="T21" fmla="*/ 0 w 13"/>
                <a:gd name="T22" fmla="*/ 0 h 13"/>
                <a:gd name="T23" fmla="*/ 13 w 13"/>
                <a:gd name="T24" fmla="*/ 13 h 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3">
                  <a:moveTo>
                    <a:pt x="10" y="0"/>
                  </a:moveTo>
                  <a:lnTo>
                    <a:pt x="0" y="10"/>
                  </a:lnTo>
                  <a:lnTo>
                    <a:pt x="2" y="12"/>
                  </a:lnTo>
                  <a:lnTo>
                    <a:pt x="6" y="12"/>
                  </a:lnTo>
                  <a:lnTo>
                    <a:pt x="10" y="6"/>
                  </a:lnTo>
                  <a:lnTo>
                    <a:pt x="12" y="0"/>
                  </a:lnTo>
                  <a:lnTo>
                    <a:pt x="10" y="0"/>
                  </a:lnTo>
                </a:path>
              </a:pathLst>
            </a:custGeom>
            <a:solidFill>
              <a:schemeClr val="hlink"/>
            </a:solidFill>
            <a:ln w="12700" cap="rnd">
              <a:solidFill>
                <a:schemeClr val="bg1"/>
              </a:solidFill>
              <a:round/>
              <a:headEnd/>
              <a:tailEnd/>
            </a:ln>
          </p:spPr>
          <p:txBody>
            <a:bodyPr/>
            <a:lstStyle/>
            <a:p>
              <a:endParaRPr lang="en-US"/>
            </a:p>
          </p:txBody>
        </p:sp>
        <p:sp>
          <p:nvSpPr>
            <p:cNvPr id="13500" name="Freeform 681"/>
            <p:cNvSpPr>
              <a:spLocks/>
            </p:cNvSpPr>
            <p:nvPr/>
          </p:nvSpPr>
          <p:spPr bwMode="ltGray">
            <a:xfrm>
              <a:off x="2168" y="2362"/>
              <a:ext cx="9" cy="8"/>
            </a:xfrm>
            <a:custGeom>
              <a:avLst/>
              <a:gdLst>
                <a:gd name="T0" fmla="*/ 8 w 9"/>
                <a:gd name="T1" fmla="*/ 0 h 7"/>
                <a:gd name="T2" fmla="*/ 2 w 9"/>
                <a:gd name="T3" fmla="*/ 7 h 7"/>
                <a:gd name="T4" fmla="*/ 0 w 9"/>
                <a:gd name="T5" fmla="*/ 9 h 7"/>
                <a:gd name="T6" fmla="*/ 4 w 9"/>
                <a:gd name="T7" fmla="*/ 9 h 7"/>
                <a:gd name="T8" fmla="*/ 8 w 9"/>
                <a:gd name="T9" fmla="*/ 7 h 7"/>
                <a:gd name="T10" fmla="*/ 8 w 9"/>
                <a:gd name="T11" fmla="*/ 0 h 7"/>
                <a:gd name="T12" fmla="*/ 0 60000 65536"/>
                <a:gd name="T13" fmla="*/ 0 60000 65536"/>
                <a:gd name="T14" fmla="*/ 0 60000 65536"/>
                <a:gd name="T15" fmla="*/ 0 60000 65536"/>
                <a:gd name="T16" fmla="*/ 0 60000 65536"/>
                <a:gd name="T17" fmla="*/ 0 60000 65536"/>
                <a:gd name="T18" fmla="*/ 0 w 9"/>
                <a:gd name="T19" fmla="*/ 0 h 7"/>
                <a:gd name="T20" fmla="*/ 9 w 9"/>
                <a:gd name="T21" fmla="*/ 7 h 7"/>
              </a:gdLst>
              <a:ahLst/>
              <a:cxnLst>
                <a:cxn ang="T12">
                  <a:pos x="T0" y="T1"/>
                </a:cxn>
                <a:cxn ang="T13">
                  <a:pos x="T2" y="T3"/>
                </a:cxn>
                <a:cxn ang="T14">
                  <a:pos x="T4" y="T5"/>
                </a:cxn>
                <a:cxn ang="T15">
                  <a:pos x="T6" y="T7"/>
                </a:cxn>
                <a:cxn ang="T16">
                  <a:pos x="T8" y="T9"/>
                </a:cxn>
                <a:cxn ang="T17">
                  <a:pos x="T10" y="T11"/>
                </a:cxn>
              </a:cxnLst>
              <a:rect l="T18" t="T19" r="T20" b="T21"/>
              <a:pathLst>
                <a:path w="9" h="7">
                  <a:moveTo>
                    <a:pt x="8" y="0"/>
                  </a:moveTo>
                  <a:lnTo>
                    <a:pt x="2" y="4"/>
                  </a:lnTo>
                  <a:lnTo>
                    <a:pt x="0" y="6"/>
                  </a:lnTo>
                  <a:lnTo>
                    <a:pt x="4" y="6"/>
                  </a:lnTo>
                  <a:lnTo>
                    <a:pt x="8"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501" name="Freeform 682"/>
            <p:cNvSpPr>
              <a:spLocks/>
            </p:cNvSpPr>
            <p:nvPr/>
          </p:nvSpPr>
          <p:spPr bwMode="ltGray">
            <a:xfrm>
              <a:off x="2151" y="2382"/>
              <a:ext cx="6" cy="6"/>
            </a:xfrm>
            <a:custGeom>
              <a:avLst/>
              <a:gdLst>
                <a:gd name="T0" fmla="*/ 0 w 5"/>
                <a:gd name="T1" fmla="*/ 0 h 5"/>
                <a:gd name="T2" fmla="*/ 0 w 5"/>
                <a:gd name="T3" fmla="*/ 7 h 5"/>
                <a:gd name="T4" fmla="*/ 7 w 5"/>
                <a:gd name="T5" fmla="*/ 7 h 5"/>
                <a:gd name="T6" fmla="*/ 7 w 5"/>
                <a:gd name="T7" fmla="*/ 0 h 5"/>
                <a:gd name="T8" fmla="*/ 0 w 5"/>
                <a:gd name="T9" fmla="*/ 0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0" y="0"/>
                  </a:moveTo>
                  <a:lnTo>
                    <a:pt x="0" y="4"/>
                  </a:lnTo>
                  <a:lnTo>
                    <a:pt x="4" y="4"/>
                  </a:lnTo>
                  <a:lnTo>
                    <a:pt x="4"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502" name="Freeform 683"/>
            <p:cNvSpPr>
              <a:spLocks/>
            </p:cNvSpPr>
            <p:nvPr/>
          </p:nvSpPr>
          <p:spPr bwMode="ltGray">
            <a:xfrm>
              <a:off x="2115" y="2371"/>
              <a:ext cx="9" cy="10"/>
            </a:xfrm>
            <a:custGeom>
              <a:avLst/>
              <a:gdLst>
                <a:gd name="T0" fmla="*/ 0 w 9"/>
                <a:gd name="T1" fmla="*/ 0 h 9"/>
                <a:gd name="T2" fmla="*/ 0 w 9"/>
                <a:gd name="T3" fmla="*/ 9 h 9"/>
                <a:gd name="T4" fmla="*/ 4 w 9"/>
                <a:gd name="T5" fmla="*/ 11 h 9"/>
                <a:gd name="T6" fmla="*/ 6 w 9"/>
                <a:gd name="T7" fmla="*/ 11 h 9"/>
                <a:gd name="T8" fmla="*/ 8 w 9"/>
                <a:gd name="T9" fmla="*/ 0 h 9"/>
                <a:gd name="T10" fmla="*/ 0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0" y="0"/>
                  </a:moveTo>
                  <a:lnTo>
                    <a:pt x="0" y="6"/>
                  </a:lnTo>
                  <a:lnTo>
                    <a:pt x="4" y="8"/>
                  </a:lnTo>
                  <a:lnTo>
                    <a:pt x="6" y="8"/>
                  </a:lnTo>
                  <a:lnTo>
                    <a:pt x="8"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503" name="Freeform 684"/>
            <p:cNvSpPr>
              <a:spLocks/>
            </p:cNvSpPr>
            <p:nvPr/>
          </p:nvSpPr>
          <p:spPr bwMode="ltGray">
            <a:xfrm>
              <a:off x="2102" y="2358"/>
              <a:ext cx="4" cy="10"/>
            </a:xfrm>
            <a:custGeom>
              <a:avLst/>
              <a:gdLst>
                <a:gd name="T0" fmla="*/ 2 w 5"/>
                <a:gd name="T1" fmla="*/ 0 h 9"/>
                <a:gd name="T2" fmla="*/ 0 w 5"/>
                <a:gd name="T3" fmla="*/ 4 h 9"/>
                <a:gd name="T4" fmla="*/ 0 w 5"/>
                <a:gd name="T5" fmla="*/ 11 h 9"/>
                <a:gd name="T6" fmla="*/ 2 w 5"/>
                <a:gd name="T7" fmla="*/ 9 h 9"/>
                <a:gd name="T8" fmla="*/ 2 w 5"/>
                <a:gd name="T9" fmla="*/ 2 h 9"/>
                <a:gd name="T10" fmla="*/ 2 w 5"/>
                <a:gd name="T11" fmla="*/ 0 h 9"/>
                <a:gd name="T12" fmla="*/ 0 60000 65536"/>
                <a:gd name="T13" fmla="*/ 0 60000 65536"/>
                <a:gd name="T14" fmla="*/ 0 60000 65536"/>
                <a:gd name="T15" fmla="*/ 0 60000 65536"/>
                <a:gd name="T16" fmla="*/ 0 60000 65536"/>
                <a:gd name="T17" fmla="*/ 0 60000 65536"/>
                <a:gd name="T18" fmla="*/ 0 w 5"/>
                <a:gd name="T19" fmla="*/ 0 h 9"/>
                <a:gd name="T20" fmla="*/ 5 w 5"/>
                <a:gd name="T21" fmla="*/ 9 h 9"/>
              </a:gdLst>
              <a:ahLst/>
              <a:cxnLst>
                <a:cxn ang="T12">
                  <a:pos x="T0" y="T1"/>
                </a:cxn>
                <a:cxn ang="T13">
                  <a:pos x="T2" y="T3"/>
                </a:cxn>
                <a:cxn ang="T14">
                  <a:pos x="T4" y="T5"/>
                </a:cxn>
                <a:cxn ang="T15">
                  <a:pos x="T6" y="T7"/>
                </a:cxn>
                <a:cxn ang="T16">
                  <a:pos x="T8" y="T9"/>
                </a:cxn>
                <a:cxn ang="T17">
                  <a:pos x="T10" y="T11"/>
                </a:cxn>
              </a:cxnLst>
              <a:rect l="T18" t="T19" r="T20" b="T21"/>
              <a:pathLst>
                <a:path w="5" h="9">
                  <a:moveTo>
                    <a:pt x="2" y="0"/>
                  </a:moveTo>
                  <a:lnTo>
                    <a:pt x="0" y="4"/>
                  </a:lnTo>
                  <a:lnTo>
                    <a:pt x="0" y="8"/>
                  </a:lnTo>
                  <a:lnTo>
                    <a:pt x="4" y="6"/>
                  </a:lnTo>
                  <a:lnTo>
                    <a:pt x="4" y="2"/>
                  </a:lnTo>
                  <a:lnTo>
                    <a:pt x="2" y="0"/>
                  </a:lnTo>
                </a:path>
              </a:pathLst>
            </a:custGeom>
            <a:solidFill>
              <a:schemeClr val="hlink"/>
            </a:solidFill>
            <a:ln w="12700" cap="rnd">
              <a:solidFill>
                <a:schemeClr val="bg1"/>
              </a:solidFill>
              <a:round/>
              <a:headEnd/>
              <a:tailEnd/>
            </a:ln>
          </p:spPr>
          <p:txBody>
            <a:bodyPr/>
            <a:lstStyle/>
            <a:p>
              <a:endParaRPr lang="en-US"/>
            </a:p>
          </p:txBody>
        </p:sp>
        <p:sp>
          <p:nvSpPr>
            <p:cNvPr id="13504" name="Freeform 685"/>
            <p:cNvSpPr>
              <a:spLocks/>
            </p:cNvSpPr>
            <p:nvPr/>
          </p:nvSpPr>
          <p:spPr bwMode="ltGray">
            <a:xfrm>
              <a:off x="2103" y="2370"/>
              <a:ext cx="4" cy="8"/>
            </a:xfrm>
            <a:custGeom>
              <a:avLst/>
              <a:gdLst>
                <a:gd name="T0" fmla="*/ 2 w 5"/>
                <a:gd name="T1" fmla="*/ 9 h 7"/>
                <a:gd name="T2" fmla="*/ 0 w 5"/>
                <a:gd name="T3" fmla="*/ 9 h 7"/>
                <a:gd name="T4" fmla="*/ 0 w 5"/>
                <a:gd name="T5" fmla="*/ 0 h 7"/>
                <a:gd name="T6" fmla="*/ 2 w 5"/>
                <a:gd name="T7" fmla="*/ 0 h 7"/>
                <a:gd name="T8" fmla="*/ 2 w 5"/>
                <a:gd name="T9" fmla="*/ 9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4" y="6"/>
                  </a:moveTo>
                  <a:lnTo>
                    <a:pt x="0" y="6"/>
                  </a:lnTo>
                  <a:lnTo>
                    <a:pt x="0" y="0"/>
                  </a:lnTo>
                  <a:lnTo>
                    <a:pt x="4" y="0"/>
                  </a:lnTo>
                  <a:lnTo>
                    <a:pt x="4" y="6"/>
                  </a:lnTo>
                </a:path>
              </a:pathLst>
            </a:custGeom>
            <a:solidFill>
              <a:schemeClr val="hlink"/>
            </a:solidFill>
            <a:ln w="12700" cap="rnd">
              <a:solidFill>
                <a:schemeClr val="bg1"/>
              </a:solidFill>
              <a:round/>
              <a:headEnd/>
              <a:tailEnd/>
            </a:ln>
          </p:spPr>
          <p:txBody>
            <a:bodyPr/>
            <a:lstStyle/>
            <a:p>
              <a:endParaRPr lang="en-US"/>
            </a:p>
          </p:txBody>
        </p:sp>
        <p:sp>
          <p:nvSpPr>
            <p:cNvPr id="13505" name="Freeform 686"/>
            <p:cNvSpPr>
              <a:spLocks/>
            </p:cNvSpPr>
            <p:nvPr/>
          </p:nvSpPr>
          <p:spPr bwMode="ltGray">
            <a:xfrm>
              <a:off x="2105" y="2376"/>
              <a:ext cx="6" cy="3"/>
            </a:xfrm>
            <a:custGeom>
              <a:avLst/>
              <a:gdLst>
                <a:gd name="T0" fmla="*/ 0 w 5"/>
                <a:gd name="T1" fmla="*/ 0 h 3"/>
                <a:gd name="T2" fmla="*/ 7 w 5"/>
                <a:gd name="T3" fmla="*/ 0 h 3"/>
                <a:gd name="T4" fmla="*/ 7 w 5"/>
                <a:gd name="T5" fmla="*/ 2 h 3"/>
                <a:gd name="T6" fmla="*/ 0 w 5"/>
                <a:gd name="T7" fmla="*/ 2 h 3"/>
                <a:gd name="T8" fmla="*/ 0 w 5"/>
                <a:gd name="T9" fmla="*/ 0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0"/>
                  </a:moveTo>
                  <a:lnTo>
                    <a:pt x="4" y="0"/>
                  </a:lnTo>
                  <a:lnTo>
                    <a:pt x="4" y="2"/>
                  </a:lnTo>
                  <a:lnTo>
                    <a:pt x="0"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506" name="Freeform 687"/>
            <p:cNvSpPr>
              <a:spLocks/>
            </p:cNvSpPr>
            <p:nvPr/>
          </p:nvSpPr>
          <p:spPr bwMode="ltGray">
            <a:xfrm>
              <a:off x="2138" y="2280"/>
              <a:ext cx="8" cy="10"/>
            </a:xfrm>
            <a:custGeom>
              <a:avLst/>
              <a:gdLst>
                <a:gd name="T0" fmla="*/ 2 w 9"/>
                <a:gd name="T1" fmla="*/ 0 h 9"/>
                <a:gd name="T2" fmla="*/ 4 w 9"/>
                <a:gd name="T3" fmla="*/ 2 h 9"/>
                <a:gd name="T4" fmla="*/ 5 w 9"/>
                <a:gd name="T5" fmla="*/ 4 h 9"/>
                <a:gd name="T6" fmla="*/ 4 w 9"/>
                <a:gd name="T7" fmla="*/ 11 h 9"/>
                <a:gd name="T8" fmla="*/ 0 w 9"/>
                <a:gd name="T9" fmla="*/ 9 h 9"/>
                <a:gd name="T10" fmla="*/ 2 w 9"/>
                <a:gd name="T11" fmla="*/ 0 h 9"/>
                <a:gd name="T12" fmla="*/ 0 60000 65536"/>
                <a:gd name="T13" fmla="*/ 0 60000 65536"/>
                <a:gd name="T14" fmla="*/ 0 60000 65536"/>
                <a:gd name="T15" fmla="*/ 0 60000 65536"/>
                <a:gd name="T16" fmla="*/ 0 60000 65536"/>
                <a:gd name="T17" fmla="*/ 0 60000 65536"/>
                <a:gd name="T18" fmla="*/ 0 w 9"/>
                <a:gd name="T19" fmla="*/ 0 h 9"/>
                <a:gd name="T20" fmla="*/ 9 w 9"/>
                <a:gd name="T21" fmla="*/ 9 h 9"/>
              </a:gdLst>
              <a:ahLst/>
              <a:cxnLst>
                <a:cxn ang="T12">
                  <a:pos x="T0" y="T1"/>
                </a:cxn>
                <a:cxn ang="T13">
                  <a:pos x="T2" y="T3"/>
                </a:cxn>
                <a:cxn ang="T14">
                  <a:pos x="T4" y="T5"/>
                </a:cxn>
                <a:cxn ang="T15">
                  <a:pos x="T6" y="T7"/>
                </a:cxn>
                <a:cxn ang="T16">
                  <a:pos x="T8" y="T9"/>
                </a:cxn>
                <a:cxn ang="T17">
                  <a:pos x="T10" y="T11"/>
                </a:cxn>
              </a:cxnLst>
              <a:rect l="T18" t="T19" r="T20" b="T21"/>
              <a:pathLst>
                <a:path w="9" h="9">
                  <a:moveTo>
                    <a:pt x="2" y="0"/>
                  </a:moveTo>
                  <a:lnTo>
                    <a:pt x="6" y="2"/>
                  </a:lnTo>
                  <a:lnTo>
                    <a:pt x="8" y="4"/>
                  </a:lnTo>
                  <a:lnTo>
                    <a:pt x="4" y="8"/>
                  </a:lnTo>
                  <a:lnTo>
                    <a:pt x="0" y="6"/>
                  </a:lnTo>
                  <a:lnTo>
                    <a:pt x="2" y="0"/>
                  </a:lnTo>
                </a:path>
              </a:pathLst>
            </a:custGeom>
            <a:solidFill>
              <a:schemeClr val="hlink"/>
            </a:solidFill>
            <a:ln w="12700" cap="rnd">
              <a:solidFill>
                <a:schemeClr val="bg1"/>
              </a:solidFill>
              <a:round/>
              <a:headEnd/>
              <a:tailEnd/>
            </a:ln>
          </p:spPr>
          <p:txBody>
            <a:bodyPr/>
            <a:lstStyle/>
            <a:p>
              <a:endParaRPr lang="en-US"/>
            </a:p>
          </p:txBody>
        </p:sp>
        <p:sp>
          <p:nvSpPr>
            <p:cNvPr id="13507" name="Freeform 688"/>
            <p:cNvSpPr>
              <a:spLocks/>
            </p:cNvSpPr>
            <p:nvPr/>
          </p:nvSpPr>
          <p:spPr bwMode="ltGray">
            <a:xfrm>
              <a:off x="2054" y="2729"/>
              <a:ext cx="11" cy="17"/>
            </a:xfrm>
            <a:custGeom>
              <a:avLst/>
              <a:gdLst>
                <a:gd name="T0" fmla="*/ 2 w 11"/>
                <a:gd name="T1" fmla="*/ 0 h 15"/>
                <a:gd name="T2" fmla="*/ 0 w 11"/>
                <a:gd name="T3" fmla="*/ 7 h 15"/>
                <a:gd name="T4" fmla="*/ 2 w 11"/>
                <a:gd name="T5" fmla="*/ 20 h 15"/>
                <a:gd name="T6" fmla="*/ 10 w 11"/>
                <a:gd name="T7" fmla="*/ 18 h 15"/>
                <a:gd name="T8" fmla="*/ 10 w 11"/>
                <a:gd name="T9" fmla="*/ 11 h 15"/>
                <a:gd name="T10" fmla="*/ 2 w 11"/>
                <a:gd name="T11" fmla="*/ 0 h 15"/>
                <a:gd name="T12" fmla="*/ 0 60000 65536"/>
                <a:gd name="T13" fmla="*/ 0 60000 65536"/>
                <a:gd name="T14" fmla="*/ 0 60000 65536"/>
                <a:gd name="T15" fmla="*/ 0 60000 65536"/>
                <a:gd name="T16" fmla="*/ 0 60000 65536"/>
                <a:gd name="T17" fmla="*/ 0 60000 65536"/>
                <a:gd name="T18" fmla="*/ 0 w 11"/>
                <a:gd name="T19" fmla="*/ 0 h 15"/>
                <a:gd name="T20" fmla="*/ 11 w 1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1" h="15">
                  <a:moveTo>
                    <a:pt x="2" y="0"/>
                  </a:moveTo>
                  <a:lnTo>
                    <a:pt x="0" y="4"/>
                  </a:lnTo>
                  <a:lnTo>
                    <a:pt x="2" y="14"/>
                  </a:lnTo>
                  <a:lnTo>
                    <a:pt x="10" y="12"/>
                  </a:lnTo>
                  <a:lnTo>
                    <a:pt x="10" y="8"/>
                  </a:lnTo>
                  <a:lnTo>
                    <a:pt x="2" y="0"/>
                  </a:lnTo>
                </a:path>
              </a:pathLst>
            </a:custGeom>
            <a:solidFill>
              <a:schemeClr val="hlink"/>
            </a:solidFill>
            <a:ln w="12700" cap="rnd">
              <a:solidFill>
                <a:schemeClr val="bg1"/>
              </a:solidFill>
              <a:round/>
              <a:headEnd/>
              <a:tailEnd/>
            </a:ln>
          </p:spPr>
          <p:txBody>
            <a:bodyPr/>
            <a:lstStyle/>
            <a:p>
              <a:endParaRPr lang="en-US"/>
            </a:p>
          </p:txBody>
        </p:sp>
        <p:sp>
          <p:nvSpPr>
            <p:cNvPr id="13508" name="Freeform 689"/>
            <p:cNvSpPr>
              <a:spLocks/>
            </p:cNvSpPr>
            <p:nvPr/>
          </p:nvSpPr>
          <p:spPr bwMode="ltGray">
            <a:xfrm>
              <a:off x="2526" y="3126"/>
              <a:ext cx="218" cy="245"/>
            </a:xfrm>
            <a:custGeom>
              <a:avLst/>
              <a:gdLst>
                <a:gd name="T0" fmla="*/ 31 w 219"/>
                <a:gd name="T1" fmla="*/ 4 h 219"/>
                <a:gd name="T2" fmla="*/ 39 w 219"/>
                <a:gd name="T3" fmla="*/ 0 h 219"/>
                <a:gd name="T4" fmla="*/ 104 w 219"/>
                <a:gd name="T5" fmla="*/ 11 h 219"/>
                <a:gd name="T6" fmla="*/ 106 w 219"/>
                <a:gd name="T7" fmla="*/ 51 h 219"/>
                <a:gd name="T8" fmla="*/ 115 w 219"/>
                <a:gd name="T9" fmla="*/ 62 h 219"/>
                <a:gd name="T10" fmla="*/ 142 w 219"/>
                <a:gd name="T11" fmla="*/ 59 h 219"/>
                <a:gd name="T12" fmla="*/ 149 w 219"/>
                <a:gd name="T13" fmla="*/ 32 h 219"/>
                <a:gd name="T14" fmla="*/ 165 w 219"/>
                <a:gd name="T15" fmla="*/ 35 h 219"/>
                <a:gd name="T16" fmla="*/ 171 w 219"/>
                <a:gd name="T17" fmla="*/ 44 h 219"/>
                <a:gd name="T18" fmla="*/ 180 w 219"/>
                <a:gd name="T19" fmla="*/ 62 h 219"/>
                <a:gd name="T20" fmla="*/ 182 w 219"/>
                <a:gd name="T21" fmla="*/ 107 h 219"/>
                <a:gd name="T22" fmla="*/ 188 w 219"/>
                <a:gd name="T23" fmla="*/ 125 h 219"/>
                <a:gd name="T24" fmla="*/ 198 w 219"/>
                <a:gd name="T25" fmla="*/ 138 h 219"/>
                <a:gd name="T26" fmla="*/ 215 w 219"/>
                <a:gd name="T27" fmla="*/ 133 h 219"/>
                <a:gd name="T28" fmla="*/ 211 w 219"/>
                <a:gd name="T29" fmla="*/ 180 h 219"/>
                <a:gd name="T30" fmla="*/ 176 w 219"/>
                <a:gd name="T31" fmla="*/ 189 h 219"/>
                <a:gd name="T32" fmla="*/ 196 w 219"/>
                <a:gd name="T33" fmla="*/ 305 h 219"/>
                <a:gd name="T34" fmla="*/ 144 w 219"/>
                <a:gd name="T35" fmla="*/ 305 h 219"/>
                <a:gd name="T36" fmla="*/ 130 w 219"/>
                <a:gd name="T37" fmla="*/ 296 h 219"/>
                <a:gd name="T38" fmla="*/ 117 w 219"/>
                <a:gd name="T39" fmla="*/ 284 h 219"/>
                <a:gd name="T40" fmla="*/ 50 w 219"/>
                <a:gd name="T41" fmla="*/ 279 h 219"/>
                <a:gd name="T42" fmla="*/ 39 w 219"/>
                <a:gd name="T43" fmla="*/ 284 h 219"/>
                <a:gd name="T44" fmla="*/ 29 w 219"/>
                <a:gd name="T45" fmla="*/ 275 h 219"/>
                <a:gd name="T46" fmla="*/ 12 w 219"/>
                <a:gd name="T47" fmla="*/ 282 h 219"/>
                <a:gd name="T48" fmla="*/ 0 w 219"/>
                <a:gd name="T49" fmla="*/ 262 h 219"/>
                <a:gd name="T50" fmla="*/ 2 w 219"/>
                <a:gd name="T51" fmla="*/ 244 h 219"/>
                <a:gd name="T52" fmla="*/ 6 w 219"/>
                <a:gd name="T53" fmla="*/ 219 h 219"/>
                <a:gd name="T54" fmla="*/ 15 w 219"/>
                <a:gd name="T55" fmla="*/ 183 h 219"/>
                <a:gd name="T56" fmla="*/ 29 w 219"/>
                <a:gd name="T57" fmla="*/ 166 h 219"/>
                <a:gd name="T58" fmla="*/ 41 w 219"/>
                <a:gd name="T59" fmla="*/ 122 h 219"/>
                <a:gd name="T60" fmla="*/ 33 w 219"/>
                <a:gd name="T61" fmla="*/ 103 h 219"/>
                <a:gd name="T62" fmla="*/ 33 w 219"/>
                <a:gd name="T63" fmla="*/ 73 h 219"/>
                <a:gd name="T64" fmla="*/ 27 w 219"/>
                <a:gd name="T65" fmla="*/ 46 h 219"/>
                <a:gd name="T66" fmla="*/ 25 w 219"/>
                <a:gd name="T67" fmla="*/ 23 h 21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19"/>
                <a:gd name="T103" fmla="*/ 0 h 219"/>
                <a:gd name="T104" fmla="*/ 219 w 219"/>
                <a:gd name="T105" fmla="*/ 219 h 21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19" h="219">
                  <a:moveTo>
                    <a:pt x="14" y="6"/>
                  </a:moveTo>
                  <a:lnTo>
                    <a:pt x="31" y="4"/>
                  </a:lnTo>
                  <a:lnTo>
                    <a:pt x="37" y="4"/>
                  </a:lnTo>
                  <a:lnTo>
                    <a:pt x="39" y="0"/>
                  </a:lnTo>
                  <a:lnTo>
                    <a:pt x="100" y="4"/>
                  </a:lnTo>
                  <a:lnTo>
                    <a:pt x="104" y="8"/>
                  </a:lnTo>
                  <a:lnTo>
                    <a:pt x="102" y="31"/>
                  </a:lnTo>
                  <a:lnTo>
                    <a:pt x="106" y="37"/>
                  </a:lnTo>
                  <a:lnTo>
                    <a:pt x="110" y="42"/>
                  </a:lnTo>
                  <a:lnTo>
                    <a:pt x="118" y="44"/>
                  </a:lnTo>
                  <a:lnTo>
                    <a:pt x="122" y="41"/>
                  </a:lnTo>
                  <a:lnTo>
                    <a:pt x="145" y="42"/>
                  </a:lnTo>
                  <a:lnTo>
                    <a:pt x="145" y="23"/>
                  </a:lnTo>
                  <a:lnTo>
                    <a:pt x="152" y="23"/>
                  </a:lnTo>
                  <a:lnTo>
                    <a:pt x="164" y="25"/>
                  </a:lnTo>
                  <a:lnTo>
                    <a:pt x="168" y="25"/>
                  </a:lnTo>
                  <a:lnTo>
                    <a:pt x="168" y="31"/>
                  </a:lnTo>
                  <a:lnTo>
                    <a:pt x="174" y="31"/>
                  </a:lnTo>
                  <a:lnTo>
                    <a:pt x="179" y="29"/>
                  </a:lnTo>
                  <a:lnTo>
                    <a:pt x="183" y="44"/>
                  </a:lnTo>
                  <a:lnTo>
                    <a:pt x="183" y="69"/>
                  </a:lnTo>
                  <a:lnTo>
                    <a:pt x="185" y="77"/>
                  </a:lnTo>
                  <a:lnTo>
                    <a:pt x="191" y="83"/>
                  </a:lnTo>
                  <a:lnTo>
                    <a:pt x="191" y="89"/>
                  </a:lnTo>
                  <a:lnTo>
                    <a:pt x="191" y="98"/>
                  </a:lnTo>
                  <a:lnTo>
                    <a:pt x="201" y="98"/>
                  </a:lnTo>
                  <a:lnTo>
                    <a:pt x="208" y="102"/>
                  </a:lnTo>
                  <a:lnTo>
                    <a:pt x="218" y="95"/>
                  </a:lnTo>
                  <a:lnTo>
                    <a:pt x="218" y="123"/>
                  </a:lnTo>
                  <a:lnTo>
                    <a:pt x="214" y="129"/>
                  </a:lnTo>
                  <a:lnTo>
                    <a:pt x="218" y="137"/>
                  </a:lnTo>
                  <a:lnTo>
                    <a:pt x="179" y="135"/>
                  </a:lnTo>
                  <a:lnTo>
                    <a:pt x="177" y="193"/>
                  </a:lnTo>
                  <a:lnTo>
                    <a:pt x="199" y="218"/>
                  </a:lnTo>
                  <a:lnTo>
                    <a:pt x="170" y="218"/>
                  </a:lnTo>
                  <a:lnTo>
                    <a:pt x="147" y="218"/>
                  </a:lnTo>
                  <a:lnTo>
                    <a:pt x="137" y="214"/>
                  </a:lnTo>
                  <a:lnTo>
                    <a:pt x="133" y="212"/>
                  </a:lnTo>
                  <a:lnTo>
                    <a:pt x="125" y="210"/>
                  </a:lnTo>
                  <a:lnTo>
                    <a:pt x="120" y="203"/>
                  </a:lnTo>
                  <a:lnTo>
                    <a:pt x="58" y="204"/>
                  </a:lnTo>
                  <a:lnTo>
                    <a:pt x="50" y="199"/>
                  </a:lnTo>
                  <a:lnTo>
                    <a:pt x="46" y="203"/>
                  </a:lnTo>
                  <a:lnTo>
                    <a:pt x="39" y="203"/>
                  </a:lnTo>
                  <a:lnTo>
                    <a:pt x="33" y="201"/>
                  </a:lnTo>
                  <a:lnTo>
                    <a:pt x="29" y="197"/>
                  </a:lnTo>
                  <a:lnTo>
                    <a:pt x="17" y="199"/>
                  </a:lnTo>
                  <a:lnTo>
                    <a:pt x="12" y="201"/>
                  </a:lnTo>
                  <a:lnTo>
                    <a:pt x="0" y="201"/>
                  </a:lnTo>
                  <a:lnTo>
                    <a:pt x="0" y="187"/>
                  </a:lnTo>
                  <a:lnTo>
                    <a:pt x="4" y="177"/>
                  </a:lnTo>
                  <a:lnTo>
                    <a:pt x="2" y="174"/>
                  </a:lnTo>
                  <a:lnTo>
                    <a:pt x="8" y="170"/>
                  </a:lnTo>
                  <a:lnTo>
                    <a:pt x="6" y="156"/>
                  </a:lnTo>
                  <a:lnTo>
                    <a:pt x="14" y="145"/>
                  </a:lnTo>
                  <a:lnTo>
                    <a:pt x="15" y="131"/>
                  </a:lnTo>
                  <a:lnTo>
                    <a:pt x="21" y="123"/>
                  </a:lnTo>
                  <a:lnTo>
                    <a:pt x="29" y="118"/>
                  </a:lnTo>
                  <a:lnTo>
                    <a:pt x="35" y="116"/>
                  </a:lnTo>
                  <a:lnTo>
                    <a:pt x="41" y="87"/>
                  </a:lnTo>
                  <a:lnTo>
                    <a:pt x="37" y="83"/>
                  </a:lnTo>
                  <a:lnTo>
                    <a:pt x="33" y="73"/>
                  </a:lnTo>
                  <a:lnTo>
                    <a:pt x="33" y="58"/>
                  </a:lnTo>
                  <a:lnTo>
                    <a:pt x="33" y="52"/>
                  </a:lnTo>
                  <a:lnTo>
                    <a:pt x="33" y="44"/>
                  </a:lnTo>
                  <a:lnTo>
                    <a:pt x="27" y="33"/>
                  </a:lnTo>
                  <a:lnTo>
                    <a:pt x="27" y="27"/>
                  </a:lnTo>
                  <a:lnTo>
                    <a:pt x="25" y="17"/>
                  </a:lnTo>
                  <a:lnTo>
                    <a:pt x="14" y="6"/>
                  </a:lnTo>
                </a:path>
              </a:pathLst>
            </a:custGeom>
            <a:solidFill>
              <a:schemeClr val="hlink"/>
            </a:solidFill>
            <a:ln w="12700" cap="rnd">
              <a:solidFill>
                <a:schemeClr val="bg1"/>
              </a:solidFill>
              <a:round/>
              <a:headEnd/>
              <a:tailEnd/>
            </a:ln>
          </p:spPr>
          <p:txBody>
            <a:bodyPr/>
            <a:lstStyle/>
            <a:p>
              <a:endParaRPr lang="en-US"/>
            </a:p>
          </p:txBody>
        </p:sp>
        <p:sp>
          <p:nvSpPr>
            <p:cNvPr id="13509" name="Freeform 690"/>
            <p:cNvSpPr>
              <a:spLocks/>
            </p:cNvSpPr>
            <p:nvPr/>
          </p:nvSpPr>
          <p:spPr bwMode="ltGray">
            <a:xfrm>
              <a:off x="2526" y="3125"/>
              <a:ext cx="224" cy="254"/>
            </a:xfrm>
            <a:custGeom>
              <a:avLst/>
              <a:gdLst>
                <a:gd name="T0" fmla="*/ 32 w 227"/>
                <a:gd name="T1" fmla="*/ 4 h 227"/>
                <a:gd name="T2" fmla="*/ 37 w 227"/>
                <a:gd name="T3" fmla="*/ 0 h 227"/>
                <a:gd name="T4" fmla="*/ 105 w 227"/>
                <a:gd name="T5" fmla="*/ 11 h 227"/>
                <a:gd name="T6" fmla="*/ 107 w 227"/>
                <a:gd name="T7" fmla="*/ 54 h 227"/>
                <a:gd name="T8" fmla="*/ 116 w 227"/>
                <a:gd name="T9" fmla="*/ 64 h 227"/>
                <a:gd name="T10" fmla="*/ 144 w 227"/>
                <a:gd name="T11" fmla="*/ 62 h 227"/>
                <a:gd name="T12" fmla="*/ 152 w 227"/>
                <a:gd name="T13" fmla="*/ 34 h 227"/>
                <a:gd name="T14" fmla="*/ 168 w 227"/>
                <a:gd name="T15" fmla="*/ 36 h 227"/>
                <a:gd name="T16" fmla="*/ 174 w 227"/>
                <a:gd name="T17" fmla="*/ 45 h 227"/>
                <a:gd name="T18" fmla="*/ 183 w 227"/>
                <a:gd name="T19" fmla="*/ 64 h 227"/>
                <a:gd name="T20" fmla="*/ 185 w 227"/>
                <a:gd name="T21" fmla="*/ 113 h 227"/>
                <a:gd name="T22" fmla="*/ 189 w 227"/>
                <a:gd name="T23" fmla="*/ 129 h 227"/>
                <a:gd name="T24" fmla="*/ 199 w 227"/>
                <a:gd name="T25" fmla="*/ 143 h 227"/>
                <a:gd name="T26" fmla="*/ 217 w 227"/>
                <a:gd name="T27" fmla="*/ 138 h 227"/>
                <a:gd name="T28" fmla="*/ 213 w 227"/>
                <a:gd name="T29" fmla="*/ 188 h 227"/>
                <a:gd name="T30" fmla="*/ 180 w 227"/>
                <a:gd name="T31" fmla="*/ 197 h 227"/>
                <a:gd name="T32" fmla="*/ 197 w 227"/>
                <a:gd name="T33" fmla="*/ 317 h 227"/>
                <a:gd name="T34" fmla="*/ 146 w 227"/>
                <a:gd name="T35" fmla="*/ 317 h 227"/>
                <a:gd name="T36" fmla="*/ 132 w 227"/>
                <a:gd name="T37" fmla="*/ 308 h 227"/>
                <a:gd name="T38" fmla="*/ 118 w 227"/>
                <a:gd name="T39" fmla="*/ 294 h 227"/>
                <a:gd name="T40" fmla="*/ 49 w 227"/>
                <a:gd name="T41" fmla="*/ 289 h 227"/>
                <a:gd name="T42" fmla="*/ 37 w 227"/>
                <a:gd name="T43" fmla="*/ 294 h 227"/>
                <a:gd name="T44" fmla="*/ 30 w 227"/>
                <a:gd name="T45" fmla="*/ 285 h 227"/>
                <a:gd name="T46" fmla="*/ 12 w 227"/>
                <a:gd name="T47" fmla="*/ 292 h 227"/>
                <a:gd name="T48" fmla="*/ 0 w 227"/>
                <a:gd name="T49" fmla="*/ 272 h 227"/>
                <a:gd name="T50" fmla="*/ 2 w 227"/>
                <a:gd name="T51" fmla="*/ 252 h 227"/>
                <a:gd name="T52" fmla="*/ 6 w 227"/>
                <a:gd name="T53" fmla="*/ 227 h 227"/>
                <a:gd name="T54" fmla="*/ 16 w 227"/>
                <a:gd name="T55" fmla="*/ 190 h 227"/>
                <a:gd name="T56" fmla="*/ 30 w 227"/>
                <a:gd name="T57" fmla="*/ 171 h 227"/>
                <a:gd name="T58" fmla="*/ 39 w 227"/>
                <a:gd name="T59" fmla="*/ 126 h 227"/>
                <a:gd name="T60" fmla="*/ 34 w 227"/>
                <a:gd name="T61" fmla="*/ 106 h 227"/>
                <a:gd name="T62" fmla="*/ 34 w 227"/>
                <a:gd name="T63" fmla="*/ 75 h 227"/>
                <a:gd name="T64" fmla="*/ 28 w 227"/>
                <a:gd name="T65" fmla="*/ 48 h 227"/>
                <a:gd name="T66" fmla="*/ 26 w 227"/>
                <a:gd name="T67" fmla="*/ 25 h 22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7"/>
                <a:gd name="T103" fmla="*/ 0 h 227"/>
                <a:gd name="T104" fmla="*/ 227 w 227"/>
                <a:gd name="T105" fmla="*/ 227 h 22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7" h="227">
                  <a:moveTo>
                    <a:pt x="14" y="6"/>
                  </a:moveTo>
                  <a:lnTo>
                    <a:pt x="32" y="4"/>
                  </a:lnTo>
                  <a:lnTo>
                    <a:pt x="38" y="4"/>
                  </a:lnTo>
                  <a:lnTo>
                    <a:pt x="40" y="0"/>
                  </a:lnTo>
                  <a:lnTo>
                    <a:pt x="104" y="4"/>
                  </a:lnTo>
                  <a:lnTo>
                    <a:pt x="108" y="8"/>
                  </a:lnTo>
                  <a:lnTo>
                    <a:pt x="106" y="32"/>
                  </a:lnTo>
                  <a:lnTo>
                    <a:pt x="110" y="38"/>
                  </a:lnTo>
                  <a:lnTo>
                    <a:pt x="114" y="44"/>
                  </a:lnTo>
                  <a:lnTo>
                    <a:pt x="122" y="46"/>
                  </a:lnTo>
                  <a:lnTo>
                    <a:pt x="126" y="42"/>
                  </a:lnTo>
                  <a:lnTo>
                    <a:pt x="150" y="44"/>
                  </a:lnTo>
                  <a:lnTo>
                    <a:pt x="150" y="24"/>
                  </a:lnTo>
                  <a:lnTo>
                    <a:pt x="158" y="24"/>
                  </a:lnTo>
                  <a:lnTo>
                    <a:pt x="170" y="26"/>
                  </a:lnTo>
                  <a:lnTo>
                    <a:pt x="174" y="26"/>
                  </a:lnTo>
                  <a:lnTo>
                    <a:pt x="174" y="32"/>
                  </a:lnTo>
                  <a:lnTo>
                    <a:pt x="180" y="32"/>
                  </a:lnTo>
                  <a:lnTo>
                    <a:pt x="186" y="30"/>
                  </a:lnTo>
                  <a:lnTo>
                    <a:pt x="190" y="46"/>
                  </a:lnTo>
                  <a:lnTo>
                    <a:pt x="190" y="72"/>
                  </a:lnTo>
                  <a:lnTo>
                    <a:pt x="192" y="80"/>
                  </a:lnTo>
                  <a:lnTo>
                    <a:pt x="198" y="86"/>
                  </a:lnTo>
                  <a:lnTo>
                    <a:pt x="198" y="92"/>
                  </a:lnTo>
                  <a:lnTo>
                    <a:pt x="198" y="102"/>
                  </a:lnTo>
                  <a:lnTo>
                    <a:pt x="208" y="102"/>
                  </a:lnTo>
                  <a:lnTo>
                    <a:pt x="216" y="106"/>
                  </a:lnTo>
                  <a:lnTo>
                    <a:pt x="226" y="98"/>
                  </a:lnTo>
                  <a:lnTo>
                    <a:pt x="226" y="128"/>
                  </a:lnTo>
                  <a:lnTo>
                    <a:pt x="222" y="134"/>
                  </a:lnTo>
                  <a:lnTo>
                    <a:pt x="226" y="142"/>
                  </a:lnTo>
                  <a:lnTo>
                    <a:pt x="186" y="140"/>
                  </a:lnTo>
                  <a:lnTo>
                    <a:pt x="184" y="200"/>
                  </a:lnTo>
                  <a:lnTo>
                    <a:pt x="206" y="226"/>
                  </a:lnTo>
                  <a:lnTo>
                    <a:pt x="176" y="226"/>
                  </a:lnTo>
                  <a:lnTo>
                    <a:pt x="152" y="226"/>
                  </a:lnTo>
                  <a:lnTo>
                    <a:pt x="142" y="222"/>
                  </a:lnTo>
                  <a:lnTo>
                    <a:pt x="138" y="220"/>
                  </a:lnTo>
                  <a:lnTo>
                    <a:pt x="130" y="218"/>
                  </a:lnTo>
                  <a:lnTo>
                    <a:pt x="124" y="210"/>
                  </a:lnTo>
                  <a:lnTo>
                    <a:pt x="60" y="212"/>
                  </a:lnTo>
                  <a:lnTo>
                    <a:pt x="52" y="206"/>
                  </a:lnTo>
                  <a:lnTo>
                    <a:pt x="48" y="210"/>
                  </a:lnTo>
                  <a:lnTo>
                    <a:pt x="40" y="210"/>
                  </a:lnTo>
                  <a:lnTo>
                    <a:pt x="34" y="208"/>
                  </a:lnTo>
                  <a:lnTo>
                    <a:pt x="30" y="204"/>
                  </a:lnTo>
                  <a:lnTo>
                    <a:pt x="18" y="206"/>
                  </a:lnTo>
                  <a:lnTo>
                    <a:pt x="12" y="208"/>
                  </a:lnTo>
                  <a:lnTo>
                    <a:pt x="0" y="208"/>
                  </a:lnTo>
                  <a:lnTo>
                    <a:pt x="0" y="194"/>
                  </a:lnTo>
                  <a:lnTo>
                    <a:pt x="4" y="184"/>
                  </a:lnTo>
                  <a:lnTo>
                    <a:pt x="2" y="180"/>
                  </a:lnTo>
                  <a:lnTo>
                    <a:pt x="8" y="176"/>
                  </a:lnTo>
                  <a:lnTo>
                    <a:pt x="6" y="162"/>
                  </a:lnTo>
                  <a:lnTo>
                    <a:pt x="14" y="150"/>
                  </a:lnTo>
                  <a:lnTo>
                    <a:pt x="16" y="136"/>
                  </a:lnTo>
                  <a:lnTo>
                    <a:pt x="22" y="128"/>
                  </a:lnTo>
                  <a:lnTo>
                    <a:pt x="30" y="122"/>
                  </a:lnTo>
                  <a:lnTo>
                    <a:pt x="36" y="120"/>
                  </a:lnTo>
                  <a:lnTo>
                    <a:pt x="42" y="90"/>
                  </a:lnTo>
                  <a:lnTo>
                    <a:pt x="38" y="86"/>
                  </a:lnTo>
                  <a:lnTo>
                    <a:pt x="34" y="76"/>
                  </a:lnTo>
                  <a:lnTo>
                    <a:pt x="34" y="60"/>
                  </a:lnTo>
                  <a:lnTo>
                    <a:pt x="34" y="54"/>
                  </a:lnTo>
                  <a:lnTo>
                    <a:pt x="34" y="46"/>
                  </a:lnTo>
                  <a:lnTo>
                    <a:pt x="28" y="34"/>
                  </a:lnTo>
                  <a:lnTo>
                    <a:pt x="28" y="28"/>
                  </a:lnTo>
                  <a:lnTo>
                    <a:pt x="26" y="18"/>
                  </a:lnTo>
                  <a:lnTo>
                    <a:pt x="14" y="6"/>
                  </a:lnTo>
                </a:path>
              </a:pathLst>
            </a:custGeom>
            <a:solidFill>
              <a:schemeClr val="hlink"/>
            </a:solidFill>
            <a:ln w="12700" cap="rnd">
              <a:solidFill>
                <a:schemeClr val="bg1"/>
              </a:solidFill>
              <a:round/>
              <a:headEnd/>
              <a:tailEnd/>
            </a:ln>
          </p:spPr>
          <p:txBody>
            <a:bodyPr/>
            <a:lstStyle/>
            <a:p>
              <a:endParaRPr lang="en-US"/>
            </a:p>
          </p:txBody>
        </p:sp>
        <p:sp>
          <p:nvSpPr>
            <p:cNvPr id="13510" name="Freeform 691"/>
            <p:cNvSpPr>
              <a:spLocks/>
            </p:cNvSpPr>
            <p:nvPr/>
          </p:nvSpPr>
          <p:spPr bwMode="ltGray">
            <a:xfrm>
              <a:off x="2785" y="3261"/>
              <a:ext cx="18" cy="2"/>
            </a:xfrm>
            <a:custGeom>
              <a:avLst/>
              <a:gdLst>
                <a:gd name="T0" fmla="*/ 0 w 17"/>
                <a:gd name="T1" fmla="*/ 0 h 1"/>
                <a:gd name="T2" fmla="*/ 19 w 17"/>
                <a:gd name="T3" fmla="*/ 0 h 1"/>
                <a:gd name="T4" fmla="*/ 0 60000 65536"/>
                <a:gd name="T5" fmla="*/ 0 60000 65536"/>
                <a:gd name="T6" fmla="*/ 0 w 17"/>
                <a:gd name="T7" fmla="*/ 0 h 1"/>
                <a:gd name="T8" fmla="*/ 17 w 17"/>
                <a:gd name="T9" fmla="*/ 1 h 1"/>
              </a:gdLst>
              <a:ahLst/>
              <a:cxnLst>
                <a:cxn ang="T4">
                  <a:pos x="T0" y="T1"/>
                </a:cxn>
                <a:cxn ang="T5">
                  <a:pos x="T2" y="T3"/>
                </a:cxn>
              </a:cxnLst>
              <a:rect l="T6" t="T7" r="T8" b="T9"/>
              <a:pathLst>
                <a:path w="17" h="1">
                  <a:moveTo>
                    <a:pt x="0" y="0"/>
                  </a:moveTo>
                  <a:lnTo>
                    <a:pt x="16" y="0"/>
                  </a:lnTo>
                </a:path>
              </a:pathLst>
            </a:custGeom>
            <a:solidFill>
              <a:schemeClr val="hlink"/>
            </a:solidFill>
            <a:ln w="12700" cap="rnd">
              <a:solidFill>
                <a:schemeClr val="bg1"/>
              </a:solidFill>
              <a:round/>
              <a:headEnd/>
              <a:tailEnd/>
            </a:ln>
          </p:spPr>
          <p:txBody>
            <a:bodyPr/>
            <a:lstStyle/>
            <a:p>
              <a:endParaRPr lang="en-US"/>
            </a:p>
          </p:txBody>
        </p:sp>
        <p:sp>
          <p:nvSpPr>
            <p:cNvPr id="13511" name="Freeform 692"/>
            <p:cNvSpPr>
              <a:spLocks/>
            </p:cNvSpPr>
            <p:nvPr/>
          </p:nvSpPr>
          <p:spPr bwMode="ltGray">
            <a:xfrm>
              <a:off x="3031" y="3155"/>
              <a:ext cx="3" cy="8"/>
            </a:xfrm>
            <a:custGeom>
              <a:avLst/>
              <a:gdLst>
                <a:gd name="T0" fmla="*/ 1 w 3"/>
                <a:gd name="T1" fmla="*/ 0 h 7"/>
                <a:gd name="T2" fmla="*/ 1 w 3"/>
                <a:gd name="T3" fmla="*/ 3 h 7"/>
                <a:gd name="T4" fmla="*/ 2 w 3"/>
                <a:gd name="T5" fmla="*/ 9 h 7"/>
                <a:gd name="T6" fmla="*/ 0 w 3"/>
                <a:gd name="T7" fmla="*/ 8 h 7"/>
                <a:gd name="T8" fmla="*/ 0 w 3"/>
                <a:gd name="T9" fmla="*/ 3 h 7"/>
                <a:gd name="T10" fmla="*/ 1 w 3"/>
                <a:gd name="T11" fmla="*/ 0 h 7"/>
                <a:gd name="T12" fmla="*/ 0 60000 65536"/>
                <a:gd name="T13" fmla="*/ 0 60000 65536"/>
                <a:gd name="T14" fmla="*/ 0 60000 65536"/>
                <a:gd name="T15" fmla="*/ 0 60000 65536"/>
                <a:gd name="T16" fmla="*/ 0 60000 65536"/>
                <a:gd name="T17" fmla="*/ 0 60000 65536"/>
                <a:gd name="T18" fmla="*/ 0 w 3"/>
                <a:gd name="T19" fmla="*/ 0 h 7"/>
                <a:gd name="T20" fmla="*/ 3 w 3"/>
                <a:gd name="T21" fmla="*/ 7 h 7"/>
              </a:gdLst>
              <a:ahLst/>
              <a:cxnLst>
                <a:cxn ang="T12">
                  <a:pos x="T0" y="T1"/>
                </a:cxn>
                <a:cxn ang="T13">
                  <a:pos x="T2" y="T3"/>
                </a:cxn>
                <a:cxn ang="T14">
                  <a:pos x="T4" y="T5"/>
                </a:cxn>
                <a:cxn ang="T15">
                  <a:pos x="T6" y="T7"/>
                </a:cxn>
                <a:cxn ang="T16">
                  <a:pos x="T8" y="T9"/>
                </a:cxn>
                <a:cxn ang="T17">
                  <a:pos x="T10" y="T11"/>
                </a:cxn>
              </a:cxnLst>
              <a:rect l="T18" t="T19" r="T20" b="T21"/>
              <a:pathLst>
                <a:path w="3" h="7">
                  <a:moveTo>
                    <a:pt x="1" y="0"/>
                  </a:moveTo>
                  <a:lnTo>
                    <a:pt x="1" y="3"/>
                  </a:lnTo>
                  <a:lnTo>
                    <a:pt x="2" y="6"/>
                  </a:lnTo>
                  <a:lnTo>
                    <a:pt x="0" y="5"/>
                  </a:lnTo>
                  <a:lnTo>
                    <a:pt x="0" y="3"/>
                  </a:lnTo>
                  <a:lnTo>
                    <a:pt x="1" y="0"/>
                  </a:lnTo>
                </a:path>
              </a:pathLst>
            </a:custGeom>
            <a:solidFill>
              <a:schemeClr val="hlink"/>
            </a:solidFill>
            <a:ln w="12700" cap="rnd">
              <a:solidFill>
                <a:schemeClr val="bg1"/>
              </a:solidFill>
              <a:round/>
              <a:headEnd/>
              <a:tailEnd/>
            </a:ln>
          </p:spPr>
          <p:txBody>
            <a:bodyPr/>
            <a:lstStyle/>
            <a:p>
              <a:endParaRPr lang="en-US"/>
            </a:p>
          </p:txBody>
        </p:sp>
        <p:sp>
          <p:nvSpPr>
            <p:cNvPr id="13512" name="Freeform 693"/>
            <p:cNvSpPr>
              <a:spLocks/>
            </p:cNvSpPr>
            <p:nvPr/>
          </p:nvSpPr>
          <p:spPr bwMode="ltGray">
            <a:xfrm>
              <a:off x="3030" y="3154"/>
              <a:ext cx="11" cy="17"/>
            </a:xfrm>
            <a:custGeom>
              <a:avLst/>
              <a:gdLst>
                <a:gd name="T0" fmla="*/ 6 w 11"/>
                <a:gd name="T1" fmla="*/ 0 h 15"/>
                <a:gd name="T2" fmla="*/ 6 w 11"/>
                <a:gd name="T3" fmla="*/ 9 h 15"/>
                <a:gd name="T4" fmla="*/ 10 w 11"/>
                <a:gd name="T5" fmla="*/ 20 h 15"/>
                <a:gd name="T6" fmla="*/ 2 w 11"/>
                <a:gd name="T7" fmla="*/ 18 h 15"/>
                <a:gd name="T8" fmla="*/ 0 w 11"/>
                <a:gd name="T9" fmla="*/ 11 h 15"/>
                <a:gd name="T10" fmla="*/ 6 w 11"/>
                <a:gd name="T11" fmla="*/ 0 h 15"/>
                <a:gd name="T12" fmla="*/ 0 60000 65536"/>
                <a:gd name="T13" fmla="*/ 0 60000 65536"/>
                <a:gd name="T14" fmla="*/ 0 60000 65536"/>
                <a:gd name="T15" fmla="*/ 0 60000 65536"/>
                <a:gd name="T16" fmla="*/ 0 60000 65536"/>
                <a:gd name="T17" fmla="*/ 0 60000 65536"/>
                <a:gd name="T18" fmla="*/ 0 w 11"/>
                <a:gd name="T19" fmla="*/ 0 h 15"/>
                <a:gd name="T20" fmla="*/ 11 w 1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1" h="15">
                  <a:moveTo>
                    <a:pt x="6" y="0"/>
                  </a:moveTo>
                  <a:lnTo>
                    <a:pt x="6" y="6"/>
                  </a:lnTo>
                  <a:lnTo>
                    <a:pt x="10" y="14"/>
                  </a:lnTo>
                  <a:lnTo>
                    <a:pt x="2" y="12"/>
                  </a:lnTo>
                  <a:lnTo>
                    <a:pt x="0" y="8"/>
                  </a:lnTo>
                  <a:lnTo>
                    <a:pt x="6" y="0"/>
                  </a:lnTo>
                </a:path>
              </a:pathLst>
            </a:custGeom>
            <a:solidFill>
              <a:schemeClr val="hlink"/>
            </a:solidFill>
            <a:ln w="12700" cap="rnd">
              <a:solidFill>
                <a:schemeClr val="bg1"/>
              </a:solidFill>
              <a:round/>
              <a:headEnd/>
              <a:tailEnd/>
            </a:ln>
          </p:spPr>
          <p:txBody>
            <a:bodyPr/>
            <a:lstStyle/>
            <a:p>
              <a:endParaRPr lang="en-US"/>
            </a:p>
          </p:txBody>
        </p:sp>
        <p:sp>
          <p:nvSpPr>
            <p:cNvPr id="13513" name="Freeform 694"/>
            <p:cNvSpPr>
              <a:spLocks/>
            </p:cNvSpPr>
            <p:nvPr/>
          </p:nvSpPr>
          <p:spPr bwMode="ltGray">
            <a:xfrm>
              <a:off x="3042" y="3134"/>
              <a:ext cx="5" cy="19"/>
            </a:xfrm>
            <a:custGeom>
              <a:avLst/>
              <a:gdLst>
                <a:gd name="T0" fmla="*/ 0 w 5"/>
                <a:gd name="T1" fmla="*/ 11 h 17"/>
                <a:gd name="T2" fmla="*/ 2 w 5"/>
                <a:gd name="T3" fmla="*/ 0 h 17"/>
                <a:gd name="T4" fmla="*/ 4 w 5"/>
                <a:gd name="T5" fmla="*/ 11 h 17"/>
                <a:gd name="T6" fmla="*/ 2 w 5"/>
                <a:gd name="T7" fmla="*/ 22 h 17"/>
                <a:gd name="T8" fmla="*/ 0 w 5"/>
                <a:gd name="T9" fmla="*/ 11 h 17"/>
                <a:gd name="T10" fmla="*/ 0 60000 65536"/>
                <a:gd name="T11" fmla="*/ 0 60000 65536"/>
                <a:gd name="T12" fmla="*/ 0 60000 65536"/>
                <a:gd name="T13" fmla="*/ 0 60000 65536"/>
                <a:gd name="T14" fmla="*/ 0 60000 65536"/>
                <a:gd name="T15" fmla="*/ 0 w 5"/>
                <a:gd name="T16" fmla="*/ 0 h 17"/>
                <a:gd name="T17" fmla="*/ 5 w 5"/>
                <a:gd name="T18" fmla="*/ 17 h 17"/>
              </a:gdLst>
              <a:ahLst/>
              <a:cxnLst>
                <a:cxn ang="T10">
                  <a:pos x="T0" y="T1"/>
                </a:cxn>
                <a:cxn ang="T11">
                  <a:pos x="T2" y="T3"/>
                </a:cxn>
                <a:cxn ang="T12">
                  <a:pos x="T4" y="T5"/>
                </a:cxn>
                <a:cxn ang="T13">
                  <a:pos x="T6" y="T7"/>
                </a:cxn>
                <a:cxn ang="T14">
                  <a:pos x="T8" y="T9"/>
                </a:cxn>
              </a:cxnLst>
              <a:rect l="T15" t="T16" r="T17" b="T18"/>
              <a:pathLst>
                <a:path w="5" h="17">
                  <a:moveTo>
                    <a:pt x="0" y="8"/>
                  </a:moveTo>
                  <a:lnTo>
                    <a:pt x="2" y="0"/>
                  </a:lnTo>
                  <a:lnTo>
                    <a:pt x="4" y="8"/>
                  </a:lnTo>
                  <a:lnTo>
                    <a:pt x="2" y="16"/>
                  </a:lnTo>
                  <a:lnTo>
                    <a:pt x="0" y="8"/>
                  </a:lnTo>
                </a:path>
              </a:pathLst>
            </a:custGeom>
            <a:solidFill>
              <a:schemeClr val="hlink"/>
            </a:solidFill>
            <a:ln w="12700" cap="rnd">
              <a:solidFill>
                <a:schemeClr val="bg1"/>
              </a:solidFill>
              <a:round/>
              <a:headEnd/>
              <a:tailEnd/>
            </a:ln>
          </p:spPr>
          <p:txBody>
            <a:bodyPr/>
            <a:lstStyle/>
            <a:p>
              <a:endParaRPr lang="en-US"/>
            </a:p>
          </p:txBody>
        </p:sp>
        <p:sp>
          <p:nvSpPr>
            <p:cNvPr id="13514" name="Freeform 695"/>
            <p:cNvSpPr>
              <a:spLocks/>
            </p:cNvSpPr>
            <p:nvPr/>
          </p:nvSpPr>
          <p:spPr bwMode="ltGray">
            <a:xfrm>
              <a:off x="3035" y="3192"/>
              <a:ext cx="8" cy="12"/>
            </a:xfrm>
            <a:custGeom>
              <a:avLst/>
              <a:gdLst>
                <a:gd name="T0" fmla="*/ 9 w 7"/>
                <a:gd name="T1" fmla="*/ 0 h 11"/>
                <a:gd name="T2" fmla="*/ 0 w 7"/>
                <a:gd name="T3" fmla="*/ 9 h 11"/>
                <a:gd name="T4" fmla="*/ 9 w 7"/>
                <a:gd name="T5" fmla="*/ 13 h 11"/>
                <a:gd name="T6" fmla="*/ 9 w 7"/>
                <a:gd name="T7" fmla="*/ 0 h 11"/>
                <a:gd name="T8" fmla="*/ 0 60000 65536"/>
                <a:gd name="T9" fmla="*/ 0 60000 65536"/>
                <a:gd name="T10" fmla="*/ 0 60000 65536"/>
                <a:gd name="T11" fmla="*/ 0 60000 65536"/>
                <a:gd name="T12" fmla="*/ 0 w 7"/>
                <a:gd name="T13" fmla="*/ 0 h 11"/>
                <a:gd name="T14" fmla="*/ 7 w 7"/>
                <a:gd name="T15" fmla="*/ 11 h 11"/>
              </a:gdLst>
              <a:ahLst/>
              <a:cxnLst>
                <a:cxn ang="T8">
                  <a:pos x="T0" y="T1"/>
                </a:cxn>
                <a:cxn ang="T9">
                  <a:pos x="T2" y="T3"/>
                </a:cxn>
                <a:cxn ang="T10">
                  <a:pos x="T4" y="T5"/>
                </a:cxn>
                <a:cxn ang="T11">
                  <a:pos x="T6" y="T7"/>
                </a:cxn>
              </a:cxnLst>
              <a:rect l="T12" t="T13" r="T14" b="T15"/>
              <a:pathLst>
                <a:path w="7" h="11">
                  <a:moveTo>
                    <a:pt x="6" y="0"/>
                  </a:moveTo>
                  <a:lnTo>
                    <a:pt x="0" y="6"/>
                  </a:lnTo>
                  <a:lnTo>
                    <a:pt x="6" y="10"/>
                  </a:lnTo>
                  <a:lnTo>
                    <a:pt x="6" y="0"/>
                  </a:lnTo>
                </a:path>
              </a:pathLst>
            </a:custGeom>
            <a:solidFill>
              <a:schemeClr val="hlink"/>
            </a:solidFill>
            <a:ln w="12700" cap="rnd">
              <a:solidFill>
                <a:schemeClr val="bg1"/>
              </a:solidFill>
              <a:round/>
              <a:headEnd/>
              <a:tailEnd/>
            </a:ln>
          </p:spPr>
          <p:txBody>
            <a:bodyPr/>
            <a:lstStyle/>
            <a:p>
              <a:endParaRPr lang="en-US"/>
            </a:p>
          </p:txBody>
        </p:sp>
        <p:sp>
          <p:nvSpPr>
            <p:cNvPr id="13515" name="Freeform 696"/>
            <p:cNvSpPr>
              <a:spLocks/>
            </p:cNvSpPr>
            <p:nvPr/>
          </p:nvSpPr>
          <p:spPr bwMode="ltGray">
            <a:xfrm>
              <a:off x="3067" y="3307"/>
              <a:ext cx="140" cy="263"/>
            </a:xfrm>
            <a:custGeom>
              <a:avLst/>
              <a:gdLst>
                <a:gd name="T0" fmla="*/ 129 w 141"/>
                <a:gd name="T1" fmla="*/ 11 h 235"/>
                <a:gd name="T2" fmla="*/ 135 w 141"/>
                <a:gd name="T3" fmla="*/ 44 h 235"/>
                <a:gd name="T4" fmla="*/ 137 w 141"/>
                <a:gd name="T5" fmla="*/ 79 h 235"/>
                <a:gd name="T6" fmla="*/ 129 w 141"/>
                <a:gd name="T7" fmla="*/ 95 h 235"/>
                <a:gd name="T8" fmla="*/ 124 w 141"/>
                <a:gd name="T9" fmla="*/ 84 h 235"/>
                <a:gd name="T10" fmla="*/ 126 w 141"/>
                <a:gd name="T11" fmla="*/ 105 h 235"/>
                <a:gd name="T12" fmla="*/ 118 w 141"/>
                <a:gd name="T13" fmla="*/ 130 h 235"/>
                <a:gd name="T14" fmla="*/ 105 w 141"/>
                <a:gd name="T15" fmla="*/ 154 h 235"/>
                <a:gd name="T16" fmla="*/ 103 w 141"/>
                <a:gd name="T17" fmla="*/ 177 h 235"/>
                <a:gd name="T18" fmla="*/ 88 w 141"/>
                <a:gd name="T19" fmla="*/ 220 h 235"/>
                <a:gd name="T20" fmla="*/ 73 w 141"/>
                <a:gd name="T21" fmla="*/ 263 h 235"/>
                <a:gd name="T22" fmla="*/ 70 w 141"/>
                <a:gd name="T23" fmla="*/ 280 h 235"/>
                <a:gd name="T24" fmla="*/ 51 w 141"/>
                <a:gd name="T25" fmla="*/ 317 h 235"/>
                <a:gd name="T26" fmla="*/ 36 w 141"/>
                <a:gd name="T27" fmla="*/ 319 h 235"/>
                <a:gd name="T28" fmla="*/ 23 w 141"/>
                <a:gd name="T29" fmla="*/ 328 h 235"/>
                <a:gd name="T30" fmla="*/ 9 w 141"/>
                <a:gd name="T31" fmla="*/ 314 h 235"/>
                <a:gd name="T32" fmla="*/ 0 w 141"/>
                <a:gd name="T33" fmla="*/ 295 h 235"/>
                <a:gd name="T34" fmla="*/ 2 w 141"/>
                <a:gd name="T35" fmla="*/ 282 h 235"/>
                <a:gd name="T36" fmla="*/ 6 w 141"/>
                <a:gd name="T37" fmla="*/ 266 h 235"/>
                <a:gd name="T38" fmla="*/ 0 w 141"/>
                <a:gd name="T39" fmla="*/ 250 h 235"/>
                <a:gd name="T40" fmla="*/ 6 w 141"/>
                <a:gd name="T41" fmla="*/ 220 h 235"/>
                <a:gd name="T42" fmla="*/ 13 w 141"/>
                <a:gd name="T43" fmla="*/ 214 h 235"/>
                <a:gd name="T44" fmla="*/ 21 w 141"/>
                <a:gd name="T45" fmla="*/ 196 h 235"/>
                <a:gd name="T46" fmla="*/ 28 w 141"/>
                <a:gd name="T47" fmla="*/ 179 h 235"/>
                <a:gd name="T48" fmla="*/ 28 w 141"/>
                <a:gd name="T49" fmla="*/ 168 h 235"/>
                <a:gd name="T50" fmla="*/ 25 w 141"/>
                <a:gd name="T51" fmla="*/ 141 h 235"/>
                <a:gd name="T52" fmla="*/ 38 w 141"/>
                <a:gd name="T53" fmla="*/ 97 h 235"/>
                <a:gd name="T54" fmla="*/ 45 w 141"/>
                <a:gd name="T55" fmla="*/ 91 h 235"/>
                <a:gd name="T56" fmla="*/ 59 w 141"/>
                <a:gd name="T57" fmla="*/ 86 h 235"/>
                <a:gd name="T58" fmla="*/ 66 w 141"/>
                <a:gd name="T59" fmla="*/ 82 h 235"/>
                <a:gd name="T60" fmla="*/ 76 w 141"/>
                <a:gd name="T61" fmla="*/ 73 h 235"/>
                <a:gd name="T62" fmla="*/ 88 w 141"/>
                <a:gd name="T63" fmla="*/ 60 h 235"/>
                <a:gd name="T64" fmla="*/ 99 w 141"/>
                <a:gd name="T65" fmla="*/ 49 h 235"/>
                <a:gd name="T66" fmla="*/ 99 w 141"/>
                <a:gd name="T67" fmla="*/ 32 h 235"/>
                <a:gd name="T68" fmla="*/ 109 w 141"/>
                <a:gd name="T69" fmla="*/ 30 h 235"/>
                <a:gd name="T70" fmla="*/ 116 w 141"/>
                <a:gd name="T71" fmla="*/ 13 h 235"/>
                <a:gd name="T72" fmla="*/ 120 w 141"/>
                <a:gd name="T73" fmla="*/ 2 h 23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1"/>
                <a:gd name="T112" fmla="*/ 0 h 235"/>
                <a:gd name="T113" fmla="*/ 141 w 141"/>
                <a:gd name="T114" fmla="*/ 235 h 23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1" h="235">
                  <a:moveTo>
                    <a:pt x="131" y="0"/>
                  </a:moveTo>
                  <a:lnTo>
                    <a:pt x="132" y="8"/>
                  </a:lnTo>
                  <a:lnTo>
                    <a:pt x="136" y="14"/>
                  </a:lnTo>
                  <a:lnTo>
                    <a:pt x="138" y="31"/>
                  </a:lnTo>
                  <a:lnTo>
                    <a:pt x="140" y="50"/>
                  </a:lnTo>
                  <a:lnTo>
                    <a:pt x="140" y="56"/>
                  </a:lnTo>
                  <a:lnTo>
                    <a:pt x="136" y="66"/>
                  </a:lnTo>
                  <a:lnTo>
                    <a:pt x="132" y="68"/>
                  </a:lnTo>
                  <a:lnTo>
                    <a:pt x="129" y="64"/>
                  </a:lnTo>
                  <a:lnTo>
                    <a:pt x="127" y="60"/>
                  </a:lnTo>
                  <a:lnTo>
                    <a:pt x="129" y="64"/>
                  </a:lnTo>
                  <a:lnTo>
                    <a:pt x="129" y="75"/>
                  </a:lnTo>
                  <a:lnTo>
                    <a:pt x="127" y="81"/>
                  </a:lnTo>
                  <a:lnTo>
                    <a:pt x="121" y="93"/>
                  </a:lnTo>
                  <a:lnTo>
                    <a:pt x="115" y="102"/>
                  </a:lnTo>
                  <a:lnTo>
                    <a:pt x="108" y="110"/>
                  </a:lnTo>
                  <a:lnTo>
                    <a:pt x="106" y="120"/>
                  </a:lnTo>
                  <a:lnTo>
                    <a:pt x="106" y="126"/>
                  </a:lnTo>
                  <a:lnTo>
                    <a:pt x="98" y="143"/>
                  </a:lnTo>
                  <a:lnTo>
                    <a:pt x="91" y="157"/>
                  </a:lnTo>
                  <a:lnTo>
                    <a:pt x="83" y="172"/>
                  </a:lnTo>
                  <a:lnTo>
                    <a:pt x="76" y="188"/>
                  </a:lnTo>
                  <a:lnTo>
                    <a:pt x="72" y="193"/>
                  </a:lnTo>
                  <a:lnTo>
                    <a:pt x="72" y="199"/>
                  </a:lnTo>
                  <a:lnTo>
                    <a:pt x="61" y="213"/>
                  </a:lnTo>
                  <a:lnTo>
                    <a:pt x="51" y="226"/>
                  </a:lnTo>
                  <a:lnTo>
                    <a:pt x="44" y="228"/>
                  </a:lnTo>
                  <a:lnTo>
                    <a:pt x="36" y="228"/>
                  </a:lnTo>
                  <a:lnTo>
                    <a:pt x="28" y="230"/>
                  </a:lnTo>
                  <a:lnTo>
                    <a:pt x="23" y="234"/>
                  </a:lnTo>
                  <a:lnTo>
                    <a:pt x="17" y="232"/>
                  </a:lnTo>
                  <a:lnTo>
                    <a:pt x="9" y="224"/>
                  </a:lnTo>
                  <a:lnTo>
                    <a:pt x="4" y="217"/>
                  </a:lnTo>
                  <a:lnTo>
                    <a:pt x="0" y="211"/>
                  </a:lnTo>
                  <a:lnTo>
                    <a:pt x="0" y="205"/>
                  </a:lnTo>
                  <a:lnTo>
                    <a:pt x="2" y="201"/>
                  </a:lnTo>
                  <a:lnTo>
                    <a:pt x="2" y="195"/>
                  </a:lnTo>
                  <a:lnTo>
                    <a:pt x="6" y="190"/>
                  </a:lnTo>
                  <a:lnTo>
                    <a:pt x="2" y="182"/>
                  </a:lnTo>
                  <a:lnTo>
                    <a:pt x="0" y="178"/>
                  </a:lnTo>
                  <a:lnTo>
                    <a:pt x="0" y="166"/>
                  </a:lnTo>
                  <a:lnTo>
                    <a:pt x="6" y="157"/>
                  </a:lnTo>
                  <a:lnTo>
                    <a:pt x="9" y="155"/>
                  </a:lnTo>
                  <a:lnTo>
                    <a:pt x="13" y="153"/>
                  </a:lnTo>
                  <a:lnTo>
                    <a:pt x="17" y="145"/>
                  </a:lnTo>
                  <a:lnTo>
                    <a:pt x="21" y="139"/>
                  </a:lnTo>
                  <a:lnTo>
                    <a:pt x="26" y="135"/>
                  </a:lnTo>
                  <a:lnTo>
                    <a:pt x="28" y="128"/>
                  </a:lnTo>
                  <a:lnTo>
                    <a:pt x="30" y="124"/>
                  </a:lnTo>
                  <a:lnTo>
                    <a:pt x="28" y="120"/>
                  </a:lnTo>
                  <a:lnTo>
                    <a:pt x="28" y="106"/>
                  </a:lnTo>
                  <a:lnTo>
                    <a:pt x="25" y="101"/>
                  </a:lnTo>
                  <a:lnTo>
                    <a:pt x="25" y="83"/>
                  </a:lnTo>
                  <a:lnTo>
                    <a:pt x="38" y="70"/>
                  </a:lnTo>
                  <a:lnTo>
                    <a:pt x="38" y="62"/>
                  </a:lnTo>
                  <a:lnTo>
                    <a:pt x="45" y="64"/>
                  </a:lnTo>
                  <a:lnTo>
                    <a:pt x="51" y="60"/>
                  </a:lnTo>
                  <a:lnTo>
                    <a:pt x="59" y="62"/>
                  </a:lnTo>
                  <a:lnTo>
                    <a:pt x="59" y="58"/>
                  </a:lnTo>
                  <a:lnTo>
                    <a:pt x="66" y="58"/>
                  </a:lnTo>
                  <a:lnTo>
                    <a:pt x="70" y="58"/>
                  </a:lnTo>
                  <a:lnTo>
                    <a:pt x="79" y="52"/>
                  </a:lnTo>
                  <a:lnTo>
                    <a:pt x="83" y="50"/>
                  </a:lnTo>
                  <a:lnTo>
                    <a:pt x="91" y="43"/>
                  </a:lnTo>
                  <a:lnTo>
                    <a:pt x="89" y="48"/>
                  </a:lnTo>
                  <a:lnTo>
                    <a:pt x="102" y="35"/>
                  </a:lnTo>
                  <a:lnTo>
                    <a:pt x="102" y="29"/>
                  </a:lnTo>
                  <a:lnTo>
                    <a:pt x="102" y="23"/>
                  </a:lnTo>
                  <a:lnTo>
                    <a:pt x="110" y="27"/>
                  </a:lnTo>
                  <a:lnTo>
                    <a:pt x="112" y="21"/>
                  </a:lnTo>
                  <a:lnTo>
                    <a:pt x="115" y="21"/>
                  </a:lnTo>
                  <a:lnTo>
                    <a:pt x="119" y="10"/>
                  </a:lnTo>
                  <a:lnTo>
                    <a:pt x="119" y="4"/>
                  </a:lnTo>
                  <a:lnTo>
                    <a:pt x="123" y="2"/>
                  </a:lnTo>
                  <a:lnTo>
                    <a:pt x="131" y="0"/>
                  </a:lnTo>
                </a:path>
              </a:pathLst>
            </a:custGeom>
            <a:solidFill>
              <a:schemeClr val="hlink"/>
            </a:solidFill>
            <a:ln w="12700" cap="rnd">
              <a:solidFill>
                <a:schemeClr val="bg1"/>
              </a:solidFill>
              <a:round/>
              <a:headEnd/>
              <a:tailEnd/>
            </a:ln>
          </p:spPr>
          <p:txBody>
            <a:bodyPr/>
            <a:lstStyle/>
            <a:p>
              <a:endParaRPr lang="en-US"/>
            </a:p>
          </p:txBody>
        </p:sp>
        <p:sp>
          <p:nvSpPr>
            <p:cNvPr id="13516" name="Freeform 697"/>
            <p:cNvSpPr>
              <a:spLocks/>
            </p:cNvSpPr>
            <p:nvPr/>
          </p:nvSpPr>
          <p:spPr bwMode="ltGray">
            <a:xfrm>
              <a:off x="3066" y="3306"/>
              <a:ext cx="148" cy="272"/>
            </a:xfrm>
            <a:custGeom>
              <a:avLst/>
              <a:gdLst>
                <a:gd name="T0" fmla="*/ 137 w 149"/>
                <a:gd name="T1" fmla="*/ 11 h 243"/>
                <a:gd name="T2" fmla="*/ 143 w 149"/>
                <a:gd name="T3" fmla="*/ 45 h 243"/>
                <a:gd name="T4" fmla="*/ 145 w 149"/>
                <a:gd name="T5" fmla="*/ 82 h 243"/>
                <a:gd name="T6" fmla="*/ 137 w 149"/>
                <a:gd name="T7" fmla="*/ 97 h 243"/>
                <a:gd name="T8" fmla="*/ 131 w 149"/>
                <a:gd name="T9" fmla="*/ 86 h 243"/>
                <a:gd name="T10" fmla="*/ 133 w 149"/>
                <a:gd name="T11" fmla="*/ 109 h 243"/>
                <a:gd name="T12" fmla="*/ 125 w 149"/>
                <a:gd name="T13" fmla="*/ 134 h 243"/>
                <a:gd name="T14" fmla="*/ 111 w 149"/>
                <a:gd name="T15" fmla="*/ 160 h 243"/>
                <a:gd name="T16" fmla="*/ 109 w 149"/>
                <a:gd name="T17" fmla="*/ 182 h 243"/>
                <a:gd name="T18" fmla="*/ 93 w 149"/>
                <a:gd name="T19" fmla="*/ 227 h 243"/>
                <a:gd name="T20" fmla="*/ 77 w 149"/>
                <a:gd name="T21" fmla="*/ 272 h 243"/>
                <a:gd name="T22" fmla="*/ 74 w 149"/>
                <a:gd name="T23" fmla="*/ 290 h 243"/>
                <a:gd name="T24" fmla="*/ 54 w 149"/>
                <a:gd name="T25" fmla="*/ 328 h 243"/>
                <a:gd name="T26" fmla="*/ 38 w 149"/>
                <a:gd name="T27" fmla="*/ 331 h 243"/>
                <a:gd name="T28" fmla="*/ 24 w 149"/>
                <a:gd name="T29" fmla="*/ 339 h 243"/>
                <a:gd name="T30" fmla="*/ 10 w 149"/>
                <a:gd name="T31" fmla="*/ 326 h 243"/>
                <a:gd name="T32" fmla="*/ 0 w 149"/>
                <a:gd name="T33" fmla="*/ 306 h 243"/>
                <a:gd name="T34" fmla="*/ 2 w 149"/>
                <a:gd name="T35" fmla="*/ 292 h 243"/>
                <a:gd name="T36" fmla="*/ 6 w 149"/>
                <a:gd name="T37" fmla="*/ 274 h 243"/>
                <a:gd name="T38" fmla="*/ 0 w 149"/>
                <a:gd name="T39" fmla="*/ 259 h 243"/>
                <a:gd name="T40" fmla="*/ 6 w 149"/>
                <a:gd name="T41" fmla="*/ 227 h 243"/>
                <a:gd name="T42" fmla="*/ 14 w 149"/>
                <a:gd name="T43" fmla="*/ 222 h 243"/>
                <a:gd name="T44" fmla="*/ 22 w 149"/>
                <a:gd name="T45" fmla="*/ 201 h 243"/>
                <a:gd name="T46" fmla="*/ 30 w 149"/>
                <a:gd name="T47" fmla="*/ 186 h 243"/>
                <a:gd name="T48" fmla="*/ 30 w 149"/>
                <a:gd name="T49" fmla="*/ 175 h 243"/>
                <a:gd name="T50" fmla="*/ 26 w 149"/>
                <a:gd name="T51" fmla="*/ 146 h 243"/>
                <a:gd name="T52" fmla="*/ 40 w 149"/>
                <a:gd name="T53" fmla="*/ 102 h 243"/>
                <a:gd name="T54" fmla="*/ 48 w 149"/>
                <a:gd name="T55" fmla="*/ 93 h 243"/>
                <a:gd name="T56" fmla="*/ 62 w 149"/>
                <a:gd name="T57" fmla="*/ 91 h 243"/>
                <a:gd name="T58" fmla="*/ 70 w 149"/>
                <a:gd name="T59" fmla="*/ 84 h 243"/>
                <a:gd name="T60" fmla="*/ 81 w 149"/>
                <a:gd name="T61" fmla="*/ 75 h 243"/>
                <a:gd name="T62" fmla="*/ 93 w 149"/>
                <a:gd name="T63" fmla="*/ 62 h 243"/>
                <a:gd name="T64" fmla="*/ 105 w 149"/>
                <a:gd name="T65" fmla="*/ 50 h 243"/>
                <a:gd name="T66" fmla="*/ 105 w 149"/>
                <a:gd name="T67" fmla="*/ 34 h 243"/>
                <a:gd name="T68" fmla="*/ 115 w 149"/>
                <a:gd name="T69" fmla="*/ 31 h 243"/>
                <a:gd name="T70" fmla="*/ 123 w 149"/>
                <a:gd name="T71" fmla="*/ 13 h 243"/>
                <a:gd name="T72" fmla="*/ 127 w 149"/>
                <a:gd name="T73" fmla="*/ 2 h 2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
                <a:gd name="T112" fmla="*/ 0 h 243"/>
                <a:gd name="T113" fmla="*/ 149 w 149"/>
                <a:gd name="T114" fmla="*/ 243 h 24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 h="243">
                  <a:moveTo>
                    <a:pt x="138" y="0"/>
                  </a:moveTo>
                  <a:lnTo>
                    <a:pt x="140" y="8"/>
                  </a:lnTo>
                  <a:lnTo>
                    <a:pt x="144" y="14"/>
                  </a:lnTo>
                  <a:lnTo>
                    <a:pt x="146" y="32"/>
                  </a:lnTo>
                  <a:lnTo>
                    <a:pt x="148" y="52"/>
                  </a:lnTo>
                  <a:lnTo>
                    <a:pt x="148" y="58"/>
                  </a:lnTo>
                  <a:lnTo>
                    <a:pt x="144" y="68"/>
                  </a:lnTo>
                  <a:lnTo>
                    <a:pt x="140" y="70"/>
                  </a:lnTo>
                  <a:lnTo>
                    <a:pt x="136" y="66"/>
                  </a:lnTo>
                  <a:lnTo>
                    <a:pt x="134" y="62"/>
                  </a:lnTo>
                  <a:lnTo>
                    <a:pt x="136" y="66"/>
                  </a:lnTo>
                  <a:lnTo>
                    <a:pt x="136" y="78"/>
                  </a:lnTo>
                  <a:lnTo>
                    <a:pt x="134" y="84"/>
                  </a:lnTo>
                  <a:lnTo>
                    <a:pt x="128" y="96"/>
                  </a:lnTo>
                  <a:lnTo>
                    <a:pt x="122" y="106"/>
                  </a:lnTo>
                  <a:lnTo>
                    <a:pt x="114" y="114"/>
                  </a:lnTo>
                  <a:lnTo>
                    <a:pt x="112" y="124"/>
                  </a:lnTo>
                  <a:lnTo>
                    <a:pt x="112" y="130"/>
                  </a:lnTo>
                  <a:lnTo>
                    <a:pt x="104" y="148"/>
                  </a:lnTo>
                  <a:lnTo>
                    <a:pt x="96" y="162"/>
                  </a:lnTo>
                  <a:lnTo>
                    <a:pt x="88" y="178"/>
                  </a:lnTo>
                  <a:lnTo>
                    <a:pt x="80" y="194"/>
                  </a:lnTo>
                  <a:lnTo>
                    <a:pt x="76" y="200"/>
                  </a:lnTo>
                  <a:lnTo>
                    <a:pt x="76" y="206"/>
                  </a:lnTo>
                  <a:lnTo>
                    <a:pt x="64" y="220"/>
                  </a:lnTo>
                  <a:lnTo>
                    <a:pt x="54" y="234"/>
                  </a:lnTo>
                  <a:lnTo>
                    <a:pt x="46" y="236"/>
                  </a:lnTo>
                  <a:lnTo>
                    <a:pt x="38" y="236"/>
                  </a:lnTo>
                  <a:lnTo>
                    <a:pt x="30" y="238"/>
                  </a:lnTo>
                  <a:lnTo>
                    <a:pt x="24" y="242"/>
                  </a:lnTo>
                  <a:lnTo>
                    <a:pt x="18" y="240"/>
                  </a:lnTo>
                  <a:lnTo>
                    <a:pt x="10" y="232"/>
                  </a:lnTo>
                  <a:lnTo>
                    <a:pt x="4" y="224"/>
                  </a:lnTo>
                  <a:lnTo>
                    <a:pt x="0" y="218"/>
                  </a:lnTo>
                  <a:lnTo>
                    <a:pt x="0" y="212"/>
                  </a:lnTo>
                  <a:lnTo>
                    <a:pt x="2" y="208"/>
                  </a:lnTo>
                  <a:lnTo>
                    <a:pt x="2" y="202"/>
                  </a:lnTo>
                  <a:lnTo>
                    <a:pt x="6" y="196"/>
                  </a:lnTo>
                  <a:lnTo>
                    <a:pt x="2" y="188"/>
                  </a:lnTo>
                  <a:lnTo>
                    <a:pt x="0" y="184"/>
                  </a:lnTo>
                  <a:lnTo>
                    <a:pt x="0" y="172"/>
                  </a:lnTo>
                  <a:lnTo>
                    <a:pt x="6" y="162"/>
                  </a:lnTo>
                  <a:lnTo>
                    <a:pt x="10" y="160"/>
                  </a:lnTo>
                  <a:lnTo>
                    <a:pt x="14" y="158"/>
                  </a:lnTo>
                  <a:lnTo>
                    <a:pt x="18" y="150"/>
                  </a:lnTo>
                  <a:lnTo>
                    <a:pt x="22" y="144"/>
                  </a:lnTo>
                  <a:lnTo>
                    <a:pt x="28" y="140"/>
                  </a:lnTo>
                  <a:lnTo>
                    <a:pt x="30" y="132"/>
                  </a:lnTo>
                  <a:lnTo>
                    <a:pt x="32" y="128"/>
                  </a:lnTo>
                  <a:lnTo>
                    <a:pt x="30" y="124"/>
                  </a:lnTo>
                  <a:lnTo>
                    <a:pt x="30" y="110"/>
                  </a:lnTo>
                  <a:lnTo>
                    <a:pt x="26" y="104"/>
                  </a:lnTo>
                  <a:lnTo>
                    <a:pt x="26" y="86"/>
                  </a:lnTo>
                  <a:lnTo>
                    <a:pt x="40" y="72"/>
                  </a:lnTo>
                  <a:lnTo>
                    <a:pt x="40" y="64"/>
                  </a:lnTo>
                  <a:lnTo>
                    <a:pt x="48" y="66"/>
                  </a:lnTo>
                  <a:lnTo>
                    <a:pt x="54" y="62"/>
                  </a:lnTo>
                  <a:lnTo>
                    <a:pt x="62" y="64"/>
                  </a:lnTo>
                  <a:lnTo>
                    <a:pt x="62" y="60"/>
                  </a:lnTo>
                  <a:lnTo>
                    <a:pt x="70" y="60"/>
                  </a:lnTo>
                  <a:lnTo>
                    <a:pt x="74" y="60"/>
                  </a:lnTo>
                  <a:lnTo>
                    <a:pt x="84" y="54"/>
                  </a:lnTo>
                  <a:lnTo>
                    <a:pt x="88" y="52"/>
                  </a:lnTo>
                  <a:lnTo>
                    <a:pt x="96" y="44"/>
                  </a:lnTo>
                  <a:lnTo>
                    <a:pt x="94" y="50"/>
                  </a:lnTo>
                  <a:lnTo>
                    <a:pt x="108" y="36"/>
                  </a:lnTo>
                  <a:lnTo>
                    <a:pt x="108" y="30"/>
                  </a:lnTo>
                  <a:lnTo>
                    <a:pt x="108" y="24"/>
                  </a:lnTo>
                  <a:lnTo>
                    <a:pt x="116" y="28"/>
                  </a:lnTo>
                  <a:lnTo>
                    <a:pt x="118" y="22"/>
                  </a:lnTo>
                  <a:lnTo>
                    <a:pt x="122" y="22"/>
                  </a:lnTo>
                  <a:lnTo>
                    <a:pt x="126" y="10"/>
                  </a:lnTo>
                  <a:lnTo>
                    <a:pt x="126" y="4"/>
                  </a:lnTo>
                  <a:lnTo>
                    <a:pt x="130" y="2"/>
                  </a:lnTo>
                  <a:lnTo>
                    <a:pt x="138" y="0"/>
                  </a:lnTo>
                </a:path>
              </a:pathLst>
            </a:custGeom>
            <a:solidFill>
              <a:schemeClr val="hlink"/>
            </a:solidFill>
            <a:ln w="12700" cap="rnd">
              <a:solidFill>
                <a:schemeClr val="bg1"/>
              </a:solidFill>
              <a:round/>
              <a:headEnd/>
              <a:tailEnd/>
            </a:ln>
          </p:spPr>
          <p:txBody>
            <a:bodyPr/>
            <a:lstStyle/>
            <a:p>
              <a:endParaRPr lang="en-US"/>
            </a:p>
          </p:txBody>
        </p:sp>
        <p:sp>
          <p:nvSpPr>
            <p:cNvPr id="13517" name="Freeform 698"/>
            <p:cNvSpPr>
              <a:spLocks/>
            </p:cNvSpPr>
            <p:nvPr/>
          </p:nvSpPr>
          <p:spPr bwMode="ltGray">
            <a:xfrm>
              <a:off x="3096" y="3279"/>
              <a:ext cx="7" cy="13"/>
            </a:xfrm>
            <a:custGeom>
              <a:avLst/>
              <a:gdLst>
                <a:gd name="T0" fmla="*/ 0 w 7"/>
                <a:gd name="T1" fmla="*/ 7 h 11"/>
                <a:gd name="T2" fmla="*/ 4 w 7"/>
                <a:gd name="T3" fmla="*/ 0 h 11"/>
                <a:gd name="T4" fmla="*/ 6 w 7"/>
                <a:gd name="T5" fmla="*/ 7 h 11"/>
                <a:gd name="T6" fmla="*/ 4 w 7"/>
                <a:gd name="T7" fmla="*/ 17 h 11"/>
                <a:gd name="T8" fmla="*/ 0 w 7"/>
                <a:gd name="T9" fmla="*/ 7 h 11"/>
                <a:gd name="T10" fmla="*/ 0 60000 65536"/>
                <a:gd name="T11" fmla="*/ 0 60000 65536"/>
                <a:gd name="T12" fmla="*/ 0 60000 65536"/>
                <a:gd name="T13" fmla="*/ 0 60000 65536"/>
                <a:gd name="T14" fmla="*/ 0 60000 65536"/>
                <a:gd name="T15" fmla="*/ 0 w 7"/>
                <a:gd name="T16" fmla="*/ 0 h 11"/>
                <a:gd name="T17" fmla="*/ 7 w 7"/>
                <a:gd name="T18" fmla="*/ 11 h 11"/>
              </a:gdLst>
              <a:ahLst/>
              <a:cxnLst>
                <a:cxn ang="T10">
                  <a:pos x="T0" y="T1"/>
                </a:cxn>
                <a:cxn ang="T11">
                  <a:pos x="T2" y="T3"/>
                </a:cxn>
                <a:cxn ang="T12">
                  <a:pos x="T4" y="T5"/>
                </a:cxn>
                <a:cxn ang="T13">
                  <a:pos x="T6" y="T7"/>
                </a:cxn>
                <a:cxn ang="T14">
                  <a:pos x="T8" y="T9"/>
                </a:cxn>
              </a:cxnLst>
              <a:rect l="T15" t="T16" r="T17" b="T18"/>
              <a:pathLst>
                <a:path w="7" h="11">
                  <a:moveTo>
                    <a:pt x="0" y="4"/>
                  </a:moveTo>
                  <a:lnTo>
                    <a:pt x="4" y="0"/>
                  </a:lnTo>
                  <a:lnTo>
                    <a:pt x="6" y="4"/>
                  </a:lnTo>
                  <a:lnTo>
                    <a:pt x="4" y="10"/>
                  </a:lnTo>
                  <a:lnTo>
                    <a:pt x="0" y="4"/>
                  </a:lnTo>
                </a:path>
              </a:pathLst>
            </a:custGeom>
            <a:solidFill>
              <a:schemeClr val="hlink"/>
            </a:solidFill>
            <a:ln w="12700" cap="rnd">
              <a:solidFill>
                <a:schemeClr val="bg1"/>
              </a:solidFill>
              <a:round/>
              <a:headEnd/>
              <a:tailEnd/>
            </a:ln>
          </p:spPr>
          <p:txBody>
            <a:bodyPr/>
            <a:lstStyle/>
            <a:p>
              <a:endParaRPr lang="en-US"/>
            </a:p>
          </p:txBody>
        </p:sp>
        <p:sp>
          <p:nvSpPr>
            <p:cNvPr id="13518" name="Freeform 699"/>
            <p:cNvSpPr>
              <a:spLocks/>
            </p:cNvSpPr>
            <p:nvPr/>
          </p:nvSpPr>
          <p:spPr bwMode="ltGray">
            <a:xfrm>
              <a:off x="3127" y="3308"/>
              <a:ext cx="6" cy="10"/>
            </a:xfrm>
            <a:custGeom>
              <a:avLst/>
              <a:gdLst>
                <a:gd name="T0" fmla="*/ 0 w 5"/>
                <a:gd name="T1" fmla="*/ 4 h 9"/>
                <a:gd name="T2" fmla="*/ 2 w 5"/>
                <a:gd name="T3" fmla="*/ 0 h 9"/>
                <a:gd name="T4" fmla="*/ 7 w 5"/>
                <a:gd name="T5" fmla="*/ 4 h 9"/>
                <a:gd name="T6" fmla="*/ 2 w 5"/>
                <a:gd name="T7" fmla="*/ 11 h 9"/>
                <a:gd name="T8" fmla="*/ 0 w 5"/>
                <a:gd name="T9" fmla="*/ 4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0" y="4"/>
                  </a:moveTo>
                  <a:lnTo>
                    <a:pt x="2" y="0"/>
                  </a:lnTo>
                  <a:lnTo>
                    <a:pt x="4" y="4"/>
                  </a:lnTo>
                  <a:lnTo>
                    <a:pt x="2" y="8"/>
                  </a:lnTo>
                  <a:lnTo>
                    <a:pt x="0" y="4"/>
                  </a:lnTo>
                </a:path>
              </a:pathLst>
            </a:custGeom>
            <a:solidFill>
              <a:schemeClr val="hlink"/>
            </a:solidFill>
            <a:ln w="12700" cap="rnd">
              <a:solidFill>
                <a:schemeClr val="bg1"/>
              </a:solidFill>
              <a:round/>
              <a:headEnd/>
              <a:tailEnd/>
            </a:ln>
          </p:spPr>
          <p:txBody>
            <a:bodyPr/>
            <a:lstStyle/>
            <a:p>
              <a:endParaRPr lang="en-US"/>
            </a:p>
          </p:txBody>
        </p:sp>
        <p:sp>
          <p:nvSpPr>
            <p:cNvPr id="13519" name="Freeform 700"/>
            <p:cNvSpPr>
              <a:spLocks/>
            </p:cNvSpPr>
            <p:nvPr/>
          </p:nvSpPr>
          <p:spPr bwMode="ltGray">
            <a:xfrm>
              <a:off x="3108" y="3292"/>
              <a:ext cx="4" cy="7"/>
            </a:xfrm>
            <a:custGeom>
              <a:avLst/>
              <a:gdLst>
                <a:gd name="T0" fmla="*/ 5 w 3"/>
                <a:gd name="T1" fmla="*/ 6 h 7"/>
                <a:gd name="T2" fmla="*/ 0 w 3"/>
                <a:gd name="T3" fmla="*/ 6 h 7"/>
                <a:gd name="T4" fmla="*/ 0 w 3"/>
                <a:gd name="T5" fmla="*/ 0 h 7"/>
                <a:gd name="T6" fmla="*/ 5 w 3"/>
                <a:gd name="T7" fmla="*/ 0 h 7"/>
                <a:gd name="T8" fmla="*/ 5 w 3"/>
                <a:gd name="T9" fmla="*/ 6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2" y="6"/>
                  </a:moveTo>
                  <a:lnTo>
                    <a:pt x="0" y="6"/>
                  </a:lnTo>
                  <a:lnTo>
                    <a:pt x="0" y="0"/>
                  </a:lnTo>
                  <a:lnTo>
                    <a:pt x="2" y="0"/>
                  </a:lnTo>
                  <a:lnTo>
                    <a:pt x="2" y="6"/>
                  </a:lnTo>
                </a:path>
              </a:pathLst>
            </a:custGeom>
            <a:solidFill>
              <a:schemeClr val="hlink"/>
            </a:solidFill>
            <a:ln w="12700" cap="rnd">
              <a:solidFill>
                <a:schemeClr val="bg1"/>
              </a:solidFill>
              <a:round/>
              <a:headEnd/>
              <a:tailEnd/>
            </a:ln>
          </p:spPr>
          <p:txBody>
            <a:bodyPr/>
            <a:lstStyle/>
            <a:p>
              <a:endParaRPr lang="en-US"/>
            </a:p>
          </p:txBody>
        </p:sp>
        <p:sp>
          <p:nvSpPr>
            <p:cNvPr id="13520" name="Freeform 701"/>
            <p:cNvSpPr>
              <a:spLocks/>
            </p:cNvSpPr>
            <p:nvPr/>
          </p:nvSpPr>
          <p:spPr bwMode="ltGray">
            <a:xfrm>
              <a:off x="3109" y="3295"/>
              <a:ext cx="7" cy="6"/>
            </a:xfrm>
            <a:custGeom>
              <a:avLst/>
              <a:gdLst>
                <a:gd name="T0" fmla="*/ 0 w 7"/>
                <a:gd name="T1" fmla="*/ 2 h 5"/>
                <a:gd name="T2" fmla="*/ 4 w 7"/>
                <a:gd name="T3" fmla="*/ 0 h 5"/>
                <a:gd name="T4" fmla="*/ 6 w 7"/>
                <a:gd name="T5" fmla="*/ 2 h 5"/>
                <a:gd name="T6" fmla="*/ 4 w 7"/>
                <a:gd name="T7" fmla="*/ 7 h 5"/>
                <a:gd name="T8" fmla="*/ 0 w 7"/>
                <a:gd name="T9" fmla="*/ 2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2"/>
                  </a:moveTo>
                  <a:lnTo>
                    <a:pt x="4" y="0"/>
                  </a:lnTo>
                  <a:lnTo>
                    <a:pt x="6" y="2"/>
                  </a:lnTo>
                  <a:lnTo>
                    <a:pt x="4" y="4"/>
                  </a:lnTo>
                  <a:lnTo>
                    <a:pt x="0" y="2"/>
                  </a:lnTo>
                </a:path>
              </a:pathLst>
            </a:custGeom>
            <a:solidFill>
              <a:schemeClr val="hlink"/>
            </a:solidFill>
            <a:ln w="12700" cap="rnd">
              <a:solidFill>
                <a:schemeClr val="bg1"/>
              </a:solidFill>
              <a:round/>
              <a:headEnd/>
              <a:tailEnd/>
            </a:ln>
          </p:spPr>
          <p:txBody>
            <a:bodyPr/>
            <a:lstStyle/>
            <a:p>
              <a:endParaRPr lang="en-US"/>
            </a:p>
          </p:txBody>
        </p:sp>
        <p:sp>
          <p:nvSpPr>
            <p:cNvPr id="13521" name="Freeform 702"/>
            <p:cNvSpPr>
              <a:spLocks/>
            </p:cNvSpPr>
            <p:nvPr/>
          </p:nvSpPr>
          <p:spPr bwMode="ltGray">
            <a:xfrm>
              <a:off x="3099" y="3299"/>
              <a:ext cx="8" cy="8"/>
            </a:xfrm>
            <a:custGeom>
              <a:avLst/>
              <a:gdLst>
                <a:gd name="T0" fmla="*/ 0 w 7"/>
                <a:gd name="T1" fmla="*/ 2 h 7"/>
                <a:gd name="T2" fmla="*/ 2 w 7"/>
                <a:gd name="T3" fmla="*/ 0 h 7"/>
                <a:gd name="T4" fmla="*/ 9 w 7"/>
                <a:gd name="T5" fmla="*/ 2 h 7"/>
                <a:gd name="T6" fmla="*/ 2 w 7"/>
                <a:gd name="T7" fmla="*/ 9 h 7"/>
                <a:gd name="T8" fmla="*/ 0 w 7"/>
                <a:gd name="T9" fmla="*/ 2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0" y="2"/>
                  </a:moveTo>
                  <a:lnTo>
                    <a:pt x="2" y="0"/>
                  </a:lnTo>
                  <a:lnTo>
                    <a:pt x="6" y="2"/>
                  </a:lnTo>
                  <a:lnTo>
                    <a:pt x="2" y="6"/>
                  </a:lnTo>
                  <a:lnTo>
                    <a:pt x="0" y="2"/>
                  </a:lnTo>
                </a:path>
              </a:pathLst>
            </a:custGeom>
            <a:solidFill>
              <a:schemeClr val="hlink"/>
            </a:solidFill>
            <a:ln w="12700" cap="rnd">
              <a:solidFill>
                <a:schemeClr val="bg1"/>
              </a:solidFill>
              <a:round/>
              <a:headEnd/>
              <a:tailEnd/>
            </a:ln>
          </p:spPr>
          <p:txBody>
            <a:bodyPr/>
            <a:lstStyle/>
            <a:p>
              <a:endParaRPr lang="en-US"/>
            </a:p>
          </p:txBody>
        </p:sp>
        <p:sp>
          <p:nvSpPr>
            <p:cNvPr id="13522" name="Freeform 703"/>
            <p:cNvSpPr>
              <a:spLocks/>
            </p:cNvSpPr>
            <p:nvPr/>
          </p:nvSpPr>
          <p:spPr bwMode="ltGray">
            <a:xfrm>
              <a:off x="3172" y="3318"/>
              <a:ext cx="7" cy="8"/>
            </a:xfrm>
            <a:custGeom>
              <a:avLst/>
              <a:gdLst>
                <a:gd name="T0" fmla="*/ 6 w 7"/>
                <a:gd name="T1" fmla="*/ 9 h 7"/>
                <a:gd name="T2" fmla="*/ 0 w 7"/>
                <a:gd name="T3" fmla="*/ 9 h 7"/>
                <a:gd name="T4" fmla="*/ 0 w 7"/>
                <a:gd name="T5" fmla="*/ 0 h 7"/>
                <a:gd name="T6" fmla="*/ 6 w 7"/>
                <a:gd name="T7" fmla="*/ 0 h 7"/>
                <a:gd name="T8" fmla="*/ 6 w 7"/>
                <a:gd name="T9" fmla="*/ 9 h 7"/>
                <a:gd name="T10" fmla="*/ 0 60000 65536"/>
                <a:gd name="T11" fmla="*/ 0 60000 65536"/>
                <a:gd name="T12" fmla="*/ 0 60000 65536"/>
                <a:gd name="T13" fmla="*/ 0 60000 65536"/>
                <a:gd name="T14" fmla="*/ 0 60000 65536"/>
                <a:gd name="T15" fmla="*/ 0 w 7"/>
                <a:gd name="T16" fmla="*/ 0 h 7"/>
                <a:gd name="T17" fmla="*/ 7 w 7"/>
                <a:gd name="T18" fmla="*/ 7 h 7"/>
              </a:gdLst>
              <a:ahLst/>
              <a:cxnLst>
                <a:cxn ang="T10">
                  <a:pos x="T0" y="T1"/>
                </a:cxn>
                <a:cxn ang="T11">
                  <a:pos x="T2" y="T3"/>
                </a:cxn>
                <a:cxn ang="T12">
                  <a:pos x="T4" y="T5"/>
                </a:cxn>
                <a:cxn ang="T13">
                  <a:pos x="T6" y="T7"/>
                </a:cxn>
                <a:cxn ang="T14">
                  <a:pos x="T8" y="T9"/>
                </a:cxn>
              </a:cxnLst>
              <a:rect l="T15" t="T16" r="T17" b="T18"/>
              <a:pathLst>
                <a:path w="7" h="7">
                  <a:moveTo>
                    <a:pt x="6" y="6"/>
                  </a:moveTo>
                  <a:lnTo>
                    <a:pt x="0" y="6"/>
                  </a:lnTo>
                  <a:lnTo>
                    <a:pt x="0" y="0"/>
                  </a:lnTo>
                  <a:lnTo>
                    <a:pt x="6" y="0"/>
                  </a:lnTo>
                  <a:lnTo>
                    <a:pt x="6" y="6"/>
                  </a:lnTo>
                </a:path>
              </a:pathLst>
            </a:custGeom>
            <a:solidFill>
              <a:schemeClr val="hlink"/>
            </a:solidFill>
            <a:ln w="12700" cap="rnd">
              <a:solidFill>
                <a:schemeClr val="bg1"/>
              </a:solidFill>
              <a:round/>
              <a:headEnd/>
              <a:tailEnd/>
            </a:ln>
          </p:spPr>
          <p:txBody>
            <a:bodyPr/>
            <a:lstStyle/>
            <a:p>
              <a:endParaRPr lang="en-US"/>
            </a:p>
          </p:txBody>
        </p:sp>
        <p:sp>
          <p:nvSpPr>
            <p:cNvPr id="13523" name="Freeform 704"/>
            <p:cNvSpPr>
              <a:spLocks/>
            </p:cNvSpPr>
            <p:nvPr/>
          </p:nvSpPr>
          <p:spPr bwMode="ltGray">
            <a:xfrm>
              <a:off x="3177" y="3324"/>
              <a:ext cx="5" cy="3"/>
            </a:xfrm>
            <a:custGeom>
              <a:avLst/>
              <a:gdLst>
                <a:gd name="T0" fmla="*/ 0 w 5"/>
                <a:gd name="T1" fmla="*/ 0 h 3"/>
                <a:gd name="T2" fmla="*/ 2 w 5"/>
                <a:gd name="T3" fmla="*/ 0 h 3"/>
                <a:gd name="T4" fmla="*/ 4 w 5"/>
                <a:gd name="T5" fmla="*/ 2 h 3"/>
                <a:gd name="T6" fmla="*/ 2 w 5"/>
                <a:gd name="T7" fmla="*/ 2 h 3"/>
                <a:gd name="T8" fmla="*/ 0 w 5"/>
                <a:gd name="T9" fmla="*/ 0 h 3"/>
                <a:gd name="T10" fmla="*/ 0 60000 65536"/>
                <a:gd name="T11" fmla="*/ 0 60000 65536"/>
                <a:gd name="T12" fmla="*/ 0 60000 65536"/>
                <a:gd name="T13" fmla="*/ 0 60000 65536"/>
                <a:gd name="T14" fmla="*/ 0 60000 65536"/>
                <a:gd name="T15" fmla="*/ 0 w 5"/>
                <a:gd name="T16" fmla="*/ 0 h 3"/>
                <a:gd name="T17" fmla="*/ 5 w 5"/>
                <a:gd name="T18" fmla="*/ 3 h 3"/>
              </a:gdLst>
              <a:ahLst/>
              <a:cxnLst>
                <a:cxn ang="T10">
                  <a:pos x="T0" y="T1"/>
                </a:cxn>
                <a:cxn ang="T11">
                  <a:pos x="T2" y="T3"/>
                </a:cxn>
                <a:cxn ang="T12">
                  <a:pos x="T4" y="T5"/>
                </a:cxn>
                <a:cxn ang="T13">
                  <a:pos x="T6" y="T7"/>
                </a:cxn>
                <a:cxn ang="T14">
                  <a:pos x="T8" y="T9"/>
                </a:cxn>
              </a:cxnLst>
              <a:rect l="T15" t="T16" r="T17" b="T18"/>
              <a:pathLst>
                <a:path w="5" h="3">
                  <a:moveTo>
                    <a:pt x="0" y="0"/>
                  </a:moveTo>
                  <a:lnTo>
                    <a:pt x="2" y="0"/>
                  </a:lnTo>
                  <a:lnTo>
                    <a:pt x="4" y="2"/>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524" name="Freeform 705"/>
            <p:cNvSpPr>
              <a:spLocks/>
            </p:cNvSpPr>
            <p:nvPr/>
          </p:nvSpPr>
          <p:spPr bwMode="ltGray">
            <a:xfrm>
              <a:off x="3267" y="3505"/>
              <a:ext cx="9" cy="12"/>
            </a:xfrm>
            <a:custGeom>
              <a:avLst/>
              <a:gdLst>
                <a:gd name="T0" fmla="*/ 0 w 9"/>
                <a:gd name="T1" fmla="*/ 2 h 11"/>
                <a:gd name="T2" fmla="*/ 0 w 9"/>
                <a:gd name="T3" fmla="*/ 9 h 11"/>
                <a:gd name="T4" fmla="*/ 6 w 9"/>
                <a:gd name="T5" fmla="*/ 13 h 11"/>
                <a:gd name="T6" fmla="*/ 8 w 9"/>
                <a:gd name="T7" fmla="*/ 0 h 11"/>
                <a:gd name="T8" fmla="*/ 0 w 9"/>
                <a:gd name="T9" fmla="*/ 2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2"/>
                  </a:moveTo>
                  <a:lnTo>
                    <a:pt x="0" y="6"/>
                  </a:lnTo>
                  <a:lnTo>
                    <a:pt x="6" y="10"/>
                  </a:lnTo>
                  <a:lnTo>
                    <a:pt x="8" y="0"/>
                  </a:lnTo>
                  <a:lnTo>
                    <a:pt x="0" y="2"/>
                  </a:lnTo>
                </a:path>
              </a:pathLst>
            </a:custGeom>
            <a:solidFill>
              <a:schemeClr val="hlink"/>
            </a:solidFill>
            <a:ln w="12700" cap="rnd">
              <a:solidFill>
                <a:schemeClr val="bg1"/>
              </a:solidFill>
              <a:round/>
              <a:headEnd/>
              <a:tailEnd/>
            </a:ln>
          </p:spPr>
          <p:txBody>
            <a:bodyPr/>
            <a:lstStyle/>
            <a:p>
              <a:endParaRPr lang="en-US"/>
            </a:p>
          </p:txBody>
        </p:sp>
        <p:sp>
          <p:nvSpPr>
            <p:cNvPr id="13525" name="Freeform 706"/>
            <p:cNvSpPr>
              <a:spLocks/>
            </p:cNvSpPr>
            <p:nvPr/>
          </p:nvSpPr>
          <p:spPr bwMode="ltGray">
            <a:xfrm>
              <a:off x="3283" y="3494"/>
              <a:ext cx="9" cy="12"/>
            </a:xfrm>
            <a:custGeom>
              <a:avLst/>
              <a:gdLst>
                <a:gd name="T0" fmla="*/ 0 w 9"/>
                <a:gd name="T1" fmla="*/ 13 h 11"/>
                <a:gd name="T2" fmla="*/ 6 w 9"/>
                <a:gd name="T3" fmla="*/ 4 h 11"/>
                <a:gd name="T4" fmla="*/ 8 w 9"/>
                <a:gd name="T5" fmla="*/ 0 h 11"/>
                <a:gd name="T6" fmla="*/ 0 w 9"/>
                <a:gd name="T7" fmla="*/ 2 h 11"/>
                <a:gd name="T8" fmla="*/ 0 w 9"/>
                <a:gd name="T9" fmla="*/ 13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10"/>
                  </a:moveTo>
                  <a:lnTo>
                    <a:pt x="6" y="4"/>
                  </a:lnTo>
                  <a:lnTo>
                    <a:pt x="8" y="0"/>
                  </a:lnTo>
                  <a:lnTo>
                    <a:pt x="0" y="2"/>
                  </a:lnTo>
                  <a:lnTo>
                    <a:pt x="0" y="10"/>
                  </a:lnTo>
                </a:path>
              </a:pathLst>
            </a:custGeom>
            <a:solidFill>
              <a:schemeClr val="hlink"/>
            </a:solidFill>
            <a:ln w="12700" cap="rnd">
              <a:solidFill>
                <a:schemeClr val="bg1"/>
              </a:solidFill>
              <a:round/>
              <a:headEnd/>
              <a:tailEnd/>
            </a:ln>
          </p:spPr>
          <p:txBody>
            <a:bodyPr/>
            <a:lstStyle/>
            <a:p>
              <a:endParaRPr lang="en-US"/>
            </a:p>
          </p:txBody>
        </p:sp>
        <p:sp>
          <p:nvSpPr>
            <p:cNvPr id="13526" name="Freeform 707"/>
            <p:cNvSpPr>
              <a:spLocks/>
            </p:cNvSpPr>
            <p:nvPr/>
          </p:nvSpPr>
          <p:spPr bwMode="ltGray">
            <a:xfrm>
              <a:off x="2344" y="2224"/>
              <a:ext cx="7" cy="10"/>
            </a:xfrm>
            <a:custGeom>
              <a:avLst/>
              <a:gdLst>
                <a:gd name="T0" fmla="*/ 2 w 7"/>
                <a:gd name="T1" fmla="*/ 11 h 9"/>
                <a:gd name="T2" fmla="*/ 0 w 7"/>
                <a:gd name="T3" fmla="*/ 4 h 9"/>
                <a:gd name="T4" fmla="*/ 2 w 7"/>
                <a:gd name="T5" fmla="*/ 0 h 9"/>
                <a:gd name="T6" fmla="*/ 6 w 7"/>
                <a:gd name="T7" fmla="*/ 4 h 9"/>
                <a:gd name="T8" fmla="*/ 2 w 7"/>
                <a:gd name="T9" fmla="*/ 11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2" y="8"/>
                  </a:moveTo>
                  <a:lnTo>
                    <a:pt x="0" y="4"/>
                  </a:lnTo>
                  <a:lnTo>
                    <a:pt x="2" y="0"/>
                  </a:lnTo>
                  <a:lnTo>
                    <a:pt x="6" y="4"/>
                  </a:lnTo>
                  <a:lnTo>
                    <a:pt x="2" y="8"/>
                  </a:lnTo>
                </a:path>
              </a:pathLst>
            </a:custGeom>
            <a:solidFill>
              <a:schemeClr val="hlink"/>
            </a:solidFill>
            <a:ln w="12700" cap="rnd">
              <a:solidFill>
                <a:schemeClr val="bg1"/>
              </a:solidFill>
              <a:round/>
              <a:headEnd/>
              <a:tailEnd/>
            </a:ln>
          </p:spPr>
          <p:txBody>
            <a:bodyPr/>
            <a:lstStyle/>
            <a:p>
              <a:endParaRPr lang="en-US"/>
            </a:p>
          </p:txBody>
        </p:sp>
        <p:sp>
          <p:nvSpPr>
            <p:cNvPr id="13527" name="Freeform 708"/>
            <p:cNvSpPr>
              <a:spLocks/>
            </p:cNvSpPr>
            <p:nvPr/>
          </p:nvSpPr>
          <p:spPr bwMode="ltGray">
            <a:xfrm>
              <a:off x="2659" y="2237"/>
              <a:ext cx="6" cy="10"/>
            </a:xfrm>
            <a:custGeom>
              <a:avLst/>
              <a:gdLst>
                <a:gd name="T0" fmla="*/ 3 w 7"/>
                <a:gd name="T1" fmla="*/ 11 h 9"/>
                <a:gd name="T2" fmla="*/ 0 w 7"/>
                <a:gd name="T3" fmla="*/ 9 h 9"/>
                <a:gd name="T4" fmla="*/ 3 w 7"/>
                <a:gd name="T5" fmla="*/ 0 h 9"/>
                <a:gd name="T6" fmla="*/ 3 w 7"/>
                <a:gd name="T7" fmla="*/ 11 h 9"/>
                <a:gd name="T8" fmla="*/ 0 60000 65536"/>
                <a:gd name="T9" fmla="*/ 0 60000 65536"/>
                <a:gd name="T10" fmla="*/ 0 60000 65536"/>
                <a:gd name="T11" fmla="*/ 0 60000 65536"/>
                <a:gd name="T12" fmla="*/ 0 w 7"/>
                <a:gd name="T13" fmla="*/ 0 h 9"/>
                <a:gd name="T14" fmla="*/ 7 w 7"/>
                <a:gd name="T15" fmla="*/ 9 h 9"/>
              </a:gdLst>
              <a:ahLst/>
              <a:cxnLst>
                <a:cxn ang="T8">
                  <a:pos x="T0" y="T1"/>
                </a:cxn>
                <a:cxn ang="T9">
                  <a:pos x="T2" y="T3"/>
                </a:cxn>
                <a:cxn ang="T10">
                  <a:pos x="T4" y="T5"/>
                </a:cxn>
                <a:cxn ang="T11">
                  <a:pos x="T6" y="T7"/>
                </a:cxn>
              </a:cxnLst>
              <a:rect l="T12" t="T13" r="T14" b="T15"/>
              <a:pathLst>
                <a:path w="7" h="9">
                  <a:moveTo>
                    <a:pt x="6" y="8"/>
                  </a:moveTo>
                  <a:lnTo>
                    <a:pt x="0" y="6"/>
                  </a:lnTo>
                  <a:lnTo>
                    <a:pt x="4" y="0"/>
                  </a:lnTo>
                  <a:lnTo>
                    <a:pt x="6" y="8"/>
                  </a:lnTo>
                </a:path>
              </a:pathLst>
            </a:custGeom>
            <a:solidFill>
              <a:schemeClr val="hlink"/>
            </a:solidFill>
            <a:ln w="12700" cap="rnd">
              <a:solidFill>
                <a:schemeClr val="bg1"/>
              </a:solidFill>
              <a:round/>
              <a:headEnd/>
              <a:tailEnd/>
            </a:ln>
          </p:spPr>
          <p:txBody>
            <a:bodyPr/>
            <a:lstStyle/>
            <a:p>
              <a:endParaRPr lang="en-US"/>
            </a:p>
          </p:txBody>
        </p:sp>
        <p:sp>
          <p:nvSpPr>
            <p:cNvPr id="13528" name="Freeform 709"/>
            <p:cNvSpPr>
              <a:spLocks/>
            </p:cNvSpPr>
            <p:nvPr/>
          </p:nvSpPr>
          <p:spPr bwMode="ltGray">
            <a:xfrm>
              <a:off x="2605" y="2047"/>
              <a:ext cx="4" cy="10"/>
            </a:xfrm>
            <a:custGeom>
              <a:avLst/>
              <a:gdLst>
                <a:gd name="T0" fmla="*/ 2 w 5"/>
                <a:gd name="T1" fmla="*/ 0 h 9"/>
                <a:gd name="T2" fmla="*/ 0 w 5"/>
                <a:gd name="T3" fmla="*/ 4 h 9"/>
                <a:gd name="T4" fmla="*/ 2 w 5"/>
                <a:gd name="T5" fmla="*/ 11 h 9"/>
                <a:gd name="T6" fmla="*/ 2 w 5"/>
                <a:gd name="T7" fmla="*/ 4 h 9"/>
                <a:gd name="T8" fmla="*/ 2 w 5"/>
                <a:gd name="T9" fmla="*/ 0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2" y="0"/>
                  </a:moveTo>
                  <a:lnTo>
                    <a:pt x="0" y="4"/>
                  </a:lnTo>
                  <a:lnTo>
                    <a:pt x="2" y="8"/>
                  </a:lnTo>
                  <a:lnTo>
                    <a:pt x="4" y="4"/>
                  </a:lnTo>
                  <a:lnTo>
                    <a:pt x="2" y="0"/>
                  </a:lnTo>
                </a:path>
              </a:pathLst>
            </a:custGeom>
            <a:solidFill>
              <a:schemeClr val="hlink"/>
            </a:solidFill>
            <a:ln w="12700" cap="rnd">
              <a:solidFill>
                <a:schemeClr val="bg1"/>
              </a:solidFill>
              <a:round/>
              <a:headEnd/>
              <a:tailEnd/>
            </a:ln>
          </p:spPr>
          <p:txBody>
            <a:bodyPr/>
            <a:lstStyle/>
            <a:p>
              <a:endParaRPr lang="en-US"/>
            </a:p>
          </p:txBody>
        </p:sp>
        <p:grpSp>
          <p:nvGrpSpPr>
            <p:cNvPr id="20" name="Group 710"/>
            <p:cNvGrpSpPr>
              <a:grpSpLocks/>
            </p:cNvGrpSpPr>
            <p:nvPr/>
          </p:nvGrpSpPr>
          <p:grpSpPr bwMode="auto">
            <a:xfrm>
              <a:off x="4581" y="2881"/>
              <a:ext cx="575" cy="330"/>
              <a:chOff x="4720" y="2691"/>
              <a:chExt cx="575" cy="330"/>
            </a:xfrm>
          </p:grpSpPr>
          <p:sp>
            <p:nvSpPr>
              <p:cNvPr id="13607" name="Freeform 711"/>
              <p:cNvSpPr>
                <a:spLocks/>
              </p:cNvSpPr>
              <p:nvPr/>
            </p:nvSpPr>
            <p:spPr bwMode="ltGray">
              <a:xfrm>
                <a:off x="4720" y="2870"/>
                <a:ext cx="55" cy="19"/>
              </a:xfrm>
              <a:custGeom>
                <a:avLst/>
                <a:gdLst>
                  <a:gd name="T0" fmla="*/ 6 w 55"/>
                  <a:gd name="T1" fmla="*/ 9 h 17"/>
                  <a:gd name="T2" fmla="*/ 0 w 55"/>
                  <a:gd name="T3" fmla="*/ 22 h 17"/>
                  <a:gd name="T4" fmla="*/ 16 w 55"/>
                  <a:gd name="T5" fmla="*/ 13 h 17"/>
                  <a:gd name="T6" fmla="*/ 32 w 55"/>
                  <a:gd name="T7" fmla="*/ 9 h 17"/>
                  <a:gd name="T8" fmla="*/ 46 w 55"/>
                  <a:gd name="T9" fmla="*/ 17 h 17"/>
                  <a:gd name="T10" fmla="*/ 54 w 55"/>
                  <a:gd name="T11" fmla="*/ 17 h 17"/>
                  <a:gd name="T12" fmla="*/ 48 w 55"/>
                  <a:gd name="T13" fmla="*/ 0 h 17"/>
                  <a:gd name="T14" fmla="*/ 22 w 55"/>
                  <a:gd name="T15" fmla="*/ 2 h 17"/>
                  <a:gd name="T16" fmla="*/ 6 w 55"/>
                  <a:gd name="T17" fmla="*/ 9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5"/>
                  <a:gd name="T28" fmla="*/ 0 h 17"/>
                  <a:gd name="T29" fmla="*/ 55 w 55"/>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5" h="17">
                    <a:moveTo>
                      <a:pt x="6" y="6"/>
                    </a:moveTo>
                    <a:lnTo>
                      <a:pt x="0" y="16"/>
                    </a:lnTo>
                    <a:lnTo>
                      <a:pt x="16" y="10"/>
                    </a:lnTo>
                    <a:lnTo>
                      <a:pt x="32" y="6"/>
                    </a:lnTo>
                    <a:lnTo>
                      <a:pt x="46" y="12"/>
                    </a:lnTo>
                    <a:lnTo>
                      <a:pt x="54" y="12"/>
                    </a:lnTo>
                    <a:lnTo>
                      <a:pt x="48" y="0"/>
                    </a:lnTo>
                    <a:lnTo>
                      <a:pt x="22" y="2"/>
                    </a:lnTo>
                    <a:lnTo>
                      <a:pt x="6" y="6"/>
                    </a:lnTo>
                  </a:path>
                </a:pathLst>
              </a:custGeom>
              <a:solidFill>
                <a:schemeClr val="hlink"/>
              </a:solidFill>
              <a:ln w="12700" cap="rnd">
                <a:solidFill>
                  <a:schemeClr val="bg1"/>
                </a:solidFill>
                <a:round/>
                <a:headEnd/>
                <a:tailEnd/>
              </a:ln>
            </p:spPr>
            <p:txBody>
              <a:bodyPr/>
              <a:lstStyle/>
              <a:p>
                <a:endParaRPr lang="en-US"/>
              </a:p>
            </p:txBody>
          </p:sp>
          <p:grpSp>
            <p:nvGrpSpPr>
              <p:cNvPr id="21" name="Group 712"/>
              <p:cNvGrpSpPr>
                <a:grpSpLocks/>
              </p:cNvGrpSpPr>
              <p:nvPr/>
            </p:nvGrpSpPr>
            <p:grpSpPr bwMode="auto">
              <a:xfrm>
                <a:off x="4728" y="2691"/>
                <a:ext cx="567" cy="330"/>
                <a:chOff x="4728" y="2691"/>
                <a:chExt cx="567" cy="330"/>
              </a:xfrm>
            </p:grpSpPr>
            <p:sp>
              <p:nvSpPr>
                <p:cNvPr id="13609" name="Freeform 713"/>
                <p:cNvSpPr>
                  <a:spLocks/>
                </p:cNvSpPr>
                <p:nvPr/>
              </p:nvSpPr>
              <p:spPr bwMode="ltGray">
                <a:xfrm>
                  <a:off x="4935" y="2848"/>
                  <a:ext cx="167" cy="144"/>
                </a:xfrm>
                <a:custGeom>
                  <a:avLst/>
                  <a:gdLst>
                    <a:gd name="T0" fmla="*/ 0 w 169"/>
                    <a:gd name="T1" fmla="*/ 0 h 129"/>
                    <a:gd name="T2" fmla="*/ 10 w 169"/>
                    <a:gd name="T3" fmla="*/ 147 h 129"/>
                    <a:gd name="T4" fmla="*/ 36 w 169"/>
                    <a:gd name="T5" fmla="*/ 151 h 129"/>
                    <a:gd name="T6" fmla="*/ 45 w 169"/>
                    <a:gd name="T7" fmla="*/ 140 h 129"/>
                    <a:gd name="T8" fmla="*/ 47 w 169"/>
                    <a:gd name="T9" fmla="*/ 125 h 129"/>
                    <a:gd name="T10" fmla="*/ 57 w 169"/>
                    <a:gd name="T11" fmla="*/ 111 h 129"/>
                    <a:gd name="T12" fmla="*/ 85 w 169"/>
                    <a:gd name="T13" fmla="*/ 119 h 129"/>
                    <a:gd name="T14" fmla="*/ 107 w 169"/>
                    <a:gd name="T15" fmla="*/ 142 h 129"/>
                    <a:gd name="T16" fmla="*/ 119 w 169"/>
                    <a:gd name="T17" fmla="*/ 172 h 129"/>
                    <a:gd name="T18" fmla="*/ 162 w 169"/>
                    <a:gd name="T19" fmla="*/ 179 h 129"/>
                    <a:gd name="T20" fmla="*/ 156 w 169"/>
                    <a:gd name="T21" fmla="*/ 167 h 129"/>
                    <a:gd name="T22" fmla="*/ 154 w 169"/>
                    <a:gd name="T23" fmla="*/ 156 h 129"/>
                    <a:gd name="T24" fmla="*/ 144 w 169"/>
                    <a:gd name="T25" fmla="*/ 156 h 129"/>
                    <a:gd name="T26" fmla="*/ 144 w 169"/>
                    <a:gd name="T27" fmla="*/ 147 h 129"/>
                    <a:gd name="T28" fmla="*/ 130 w 169"/>
                    <a:gd name="T29" fmla="*/ 144 h 129"/>
                    <a:gd name="T30" fmla="*/ 121 w 169"/>
                    <a:gd name="T31" fmla="*/ 119 h 129"/>
                    <a:gd name="T32" fmla="*/ 103 w 169"/>
                    <a:gd name="T33" fmla="*/ 95 h 129"/>
                    <a:gd name="T34" fmla="*/ 121 w 169"/>
                    <a:gd name="T35" fmla="*/ 93 h 129"/>
                    <a:gd name="T36" fmla="*/ 113 w 169"/>
                    <a:gd name="T37" fmla="*/ 73 h 129"/>
                    <a:gd name="T38" fmla="*/ 89 w 169"/>
                    <a:gd name="T39" fmla="*/ 64 h 129"/>
                    <a:gd name="T40" fmla="*/ 75 w 169"/>
                    <a:gd name="T41" fmla="*/ 41 h 129"/>
                    <a:gd name="T42" fmla="*/ 69 w 169"/>
                    <a:gd name="T43" fmla="*/ 33 h 129"/>
                    <a:gd name="T44" fmla="*/ 47 w 169"/>
                    <a:gd name="T45" fmla="*/ 17 h 129"/>
                    <a:gd name="T46" fmla="*/ 16 w 169"/>
                    <a:gd name="T47" fmla="*/ 4 h 129"/>
                    <a:gd name="T48" fmla="*/ 0 w 169"/>
                    <a:gd name="T49" fmla="*/ 0 h 12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9"/>
                    <a:gd name="T76" fmla="*/ 0 h 129"/>
                    <a:gd name="T77" fmla="*/ 169 w 169"/>
                    <a:gd name="T78" fmla="*/ 129 h 12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9" h="129">
                      <a:moveTo>
                        <a:pt x="0" y="0"/>
                      </a:moveTo>
                      <a:lnTo>
                        <a:pt x="10" y="106"/>
                      </a:lnTo>
                      <a:lnTo>
                        <a:pt x="36" y="108"/>
                      </a:lnTo>
                      <a:lnTo>
                        <a:pt x="48" y="100"/>
                      </a:lnTo>
                      <a:lnTo>
                        <a:pt x="50" y="90"/>
                      </a:lnTo>
                      <a:lnTo>
                        <a:pt x="60" y="80"/>
                      </a:lnTo>
                      <a:lnTo>
                        <a:pt x="88" y="86"/>
                      </a:lnTo>
                      <a:lnTo>
                        <a:pt x="110" y="102"/>
                      </a:lnTo>
                      <a:lnTo>
                        <a:pt x="122" y="124"/>
                      </a:lnTo>
                      <a:lnTo>
                        <a:pt x="168" y="128"/>
                      </a:lnTo>
                      <a:lnTo>
                        <a:pt x="162" y="120"/>
                      </a:lnTo>
                      <a:lnTo>
                        <a:pt x="160" y="112"/>
                      </a:lnTo>
                      <a:lnTo>
                        <a:pt x="150" y="112"/>
                      </a:lnTo>
                      <a:lnTo>
                        <a:pt x="150" y="106"/>
                      </a:lnTo>
                      <a:lnTo>
                        <a:pt x="136" y="104"/>
                      </a:lnTo>
                      <a:lnTo>
                        <a:pt x="124" y="86"/>
                      </a:lnTo>
                      <a:lnTo>
                        <a:pt x="106" y="68"/>
                      </a:lnTo>
                      <a:lnTo>
                        <a:pt x="124" y="66"/>
                      </a:lnTo>
                      <a:lnTo>
                        <a:pt x="116" y="52"/>
                      </a:lnTo>
                      <a:lnTo>
                        <a:pt x="92" y="46"/>
                      </a:lnTo>
                      <a:lnTo>
                        <a:pt x="78" y="30"/>
                      </a:lnTo>
                      <a:lnTo>
                        <a:pt x="72" y="24"/>
                      </a:lnTo>
                      <a:lnTo>
                        <a:pt x="50" y="12"/>
                      </a:lnTo>
                      <a:lnTo>
                        <a:pt x="16"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610" name="Freeform 714"/>
                <p:cNvSpPr>
                  <a:spLocks/>
                </p:cNvSpPr>
                <p:nvPr/>
              </p:nvSpPr>
              <p:spPr bwMode="ltGray">
                <a:xfrm>
                  <a:off x="4776" y="2820"/>
                  <a:ext cx="162" cy="142"/>
                </a:xfrm>
                <a:custGeom>
                  <a:avLst/>
                  <a:gdLst>
                    <a:gd name="T0" fmla="*/ 38 w 163"/>
                    <a:gd name="T1" fmla="*/ 34 h 127"/>
                    <a:gd name="T2" fmla="*/ 32 w 163"/>
                    <a:gd name="T3" fmla="*/ 45 h 127"/>
                    <a:gd name="T4" fmla="*/ 23 w 163"/>
                    <a:gd name="T5" fmla="*/ 53 h 127"/>
                    <a:gd name="T6" fmla="*/ 8 w 163"/>
                    <a:gd name="T7" fmla="*/ 50 h 127"/>
                    <a:gd name="T8" fmla="*/ 27 w 163"/>
                    <a:gd name="T9" fmla="*/ 63 h 127"/>
                    <a:gd name="T10" fmla="*/ 63 w 163"/>
                    <a:gd name="T11" fmla="*/ 82 h 127"/>
                    <a:gd name="T12" fmla="*/ 87 w 163"/>
                    <a:gd name="T13" fmla="*/ 84 h 127"/>
                    <a:gd name="T14" fmla="*/ 94 w 163"/>
                    <a:gd name="T15" fmla="*/ 86 h 127"/>
                    <a:gd name="T16" fmla="*/ 104 w 163"/>
                    <a:gd name="T17" fmla="*/ 97 h 127"/>
                    <a:gd name="T18" fmla="*/ 113 w 163"/>
                    <a:gd name="T19" fmla="*/ 110 h 127"/>
                    <a:gd name="T20" fmla="*/ 117 w 163"/>
                    <a:gd name="T21" fmla="*/ 123 h 127"/>
                    <a:gd name="T22" fmla="*/ 121 w 163"/>
                    <a:gd name="T23" fmla="*/ 140 h 127"/>
                    <a:gd name="T24" fmla="*/ 113 w 163"/>
                    <a:gd name="T25" fmla="*/ 144 h 127"/>
                    <a:gd name="T26" fmla="*/ 108 w 163"/>
                    <a:gd name="T27" fmla="*/ 161 h 127"/>
                    <a:gd name="T28" fmla="*/ 109 w 163"/>
                    <a:gd name="T29" fmla="*/ 168 h 127"/>
                    <a:gd name="T30" fmla="*/ 127 w 163"/>
                    <a:gd name="T31" fmla="*/ 155 h 127"/>
                    <a:gd name="T32" fmla="*/ 142 w 163"/>
                    <a:gd name="T33" fmla="*/ 155 h 127"/>
                    <a:gd name="T34" fmla="*/ 159 w 163"/>
                    <a:gd name="T35" fmla="*/ 173 h 127"/>
                    <a:gd name="T36" fmla="*/ 159 w 163"/>
                    <a:gd name="T37" fmla="*/ 177 h 127"/>
                    <a:gd name="T38" fmla="*/ 149 w 163"/>
                    <a:gd name="T39" fmla="*/ 34 h 127"/>
                    <a:gd name="T40" fmla="*/ 136 w 163"/>
                    <a:gd name="T41" fmla="*/ 32 h 127"/>
                    <a:gd name="T42" fmla="*/ 98 w 163"/>
                    <a:gd name="T43" fmla="*/ 12 h 127"/>
                    <a:gd name="T44" fmla="*/ 85 w 163"/>
                    <a:gd name="T45" fmla="*/ 32 h 127"/>
                    <a:gd name="T46" fmla="*/ 71 w 163"/>
                    <a:gd name="T47" fmla="*/ 45 h 127"/>
                    <a:gd name="T48" fmla="*/ 71 w 163"/>
                    <a:gd name="T49" fmla="*/ 66 h 127"/>
                    <a:gd name="T50" fmla="*/ 55 w 163"/>
                    <a:gd name="T51" fmla="*/ 60 h 127"/>
                    <a:gd name="T52" fmla="*/ 55 w 163"/>
                    <a:gd name="T53" fmla="*/ 42 h 127"/>
                    <a:gd name="T54" fmla="*/ 48 w 163"/>
                    <a:gd name="T55" fmla="*/ 42 h 127"/>
                    <a:gd name="T56" fmla="*/ 44 w 163"/>
                    <a:gd name="T57" fmla="*/ 12 h 127"/>
                    <a:gd name="T58" fmla="*/ 40 w 163"/>
                    <a:gd name="T59" fmla="*/ 4 h 127"/>
                    <a:gd name="T60" fmla="*/ 15 w 163"/>
                    <a:gd name="T61" fmla="*/ 0 h 127"/>
                    <a:gd name="T62" fmla="*/ 0 w 163"/>
                    <a:gd name="T63" fmla="*/ 12 h 127"/>
                    <a:gd name="T64" fmla="*/ 4 w 163"/>
                    <a:gd name="T65" fmla="*/ 34 h 127"/>
                    <a:gd name="T66" fmla="*/ 19 w 163"/>
                    <a:gd name="T67" fmla="*/ 42 h 127"/>
                    <a:gd name="T68" fmla="*/ 38 w 163"/>
                    <a:gd name="T69" fmla="*/ 34 h 1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3"/>
                    <a:gd name="T106" fmla="*/ 0 h 127"/>
                    <a:gd name="T107" fmla="*/ 163 w 163"/>
                    <a:gd name="T108" fmla="*/ 127 h 1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3" h="127">
                      <a:moveTo>
                        <a:pt x="38" y="24"/>
                      </a:moveTo>
                      <a:lnTo>
                        <a:pt x="32" y="32"/>
                      </a:lnTo>
                      <a:lnTo>
                        <a:pt x="23" y="38"/>
                      </a:lnTo>
                      <a:lnTo>
                        <a:pt x="8" y="36"/>
                      </a:lnTo>
                      <a:lnTo>
                        <a:pt x="27" y="45"/>
                      </a:lnTo>
                      <a:lnTo>
                        <a:pt x="63" y="58"/>
                      </a:lnTo>
                      <a:lnTo>
                        <a:pt x="90" y="60"/>
                      </a:lnTo>
                      <a:lnTo>
                        <a:pt x="97" y="62"/>
                      </a:lnTo>
                      <a:lnTo>
                        <a:pt x="107" y="70"/>
                      </a:lnTo>
                      <a:lnTo>
                        <a:pt x="116" y="79"/>
                      </a:lnTo>
                      <a:lnTo>
                        <a:pt x="120" y="88"/>
                      </a:lnTo>
                      <a:lnTo>
                        <a:pt x="124" y="100"/>
                      </a:lnTo>
                      <a:lnTo>
                        <a:pt x="116" y="103"/>
                      </a:lnTo>
                      <a:lnTo>
                        <a:pt x="111" y="115"/>
                      </a:lnTo>
                      <a:lnTo>
                        <a:pt x="112" y="120"/>
                      </a:lnTo>
                      <a:lnTo>
                        <a:pt x="130" y="111"/>
                      </a:lnTo>
                      <a:lnTo>
                        <a:pt x="145" y="111"/>
                      </a:lnTo>
                      <a:lnTo>
                        <a:pt x="162" y="124"/>
                      </a:lnTo>
                      <a:lnTo>
                        <a:pt x="162" y="126"/>
                      </a:lnTo>
                      <a:lnTo>
                        <a:pt x="152" y="24"/>
                      </a:lnTo>
                      <a:lnTo>
                        <a:pt x="139" y="23"/>
                      </a:lnTo>
                      <a:lnTo>
                        <a:pt x="101" y="9"/>
                      </a:lnTo>
                      <a:lnTo>
                        <a:pt x="88" y="23"/>
                      </a:lnTo>
                      <a:lnTo>
                        <a:pt x="71" y="32"/>
                      </a:lnTo>
                      <a:lnTo>
                        <a:pt x="71" y="47"/>
                      </a:lnTo>
                      <a:lnTo>
                        <a:pt x="55" y="43"/>
                      </a:lnTo>
                      <a:lnTo>
                        <a:pt x="55" y="30"/>
                      </a:lnTo>
                      <a:lnTo>
                        <a:pt x="48" y="30"/>
                      </a:lnTo>
                      <a:lnTo>
                        <a:pt x="44" y="9"/>
                      </a:lnTo>
                      <a:lnTo>
                        <a:pt x="40" y="4"/>
                      </a:lnTo>
                      <a:lnTo>
                        <a:pt x="15" y="0"/>
                      </a:lnTo>
                      <a:lnTo>
                        <a:pt x="0" y="9"/>
                      </a:lnTo>
                      <a:lnTo>
                        <a:pt x="4" y="24"/>
                      </a:lnTo>
                      <a:lnTo>
                        <a:pt x="19" y="30"/>
                      </a:lnTo>
                      <a:lnTo>
                        <a:pt x="38" y="24"/>
                      </a:lnTo>
                    </a:path>
                  </a:pathLst>
                </a:custGeom>
                <a:solidFill>
                  <a:schemeClr val="hlink"/>
                </a:solidFill>
                <a:ln w="12700" cap="rnd">
                  <a:solidFill>
                    <a:schemeClr val="bg1"/>
                  </a:solidFill>
                  <a:round/>
                  <a:headEnd/>
                  <a:tailEnd/>
                </a:ln>
              </p:spPr>
              <p:txBody>
                <a:bodyPr/>
                <a:lstStyle/>
                <a:p>
                  <a:endParaRPr lang="en-US"/>
                </a:p>
              </p:txBody>
            </p:sp>
            <p:sp>
              <p:nvSpPr>
                <p:cNvPr id="13611" name="Freeform 715"/>
                <p:cNvSpPr>
                  <a:spLocks/>
                </p:cNvSpPr>
                <p:nvPr/>
              </p:nvSpPr>
              <p:spPr bwMode="ltGray">
                <a:xfrm>
                  <a:off x="4776" y="2819"/>
                  <a:ext cx="170" cy="151"/>
                </a:xfrm>
                <a:custGeom>
                  <a:avLst/>
                  <a:gdLst>
                    <a:gd name="T0" fmla="*/ 40 w 171"/>
                    <a:gd name="T1" fmla="*/ 36 h 135"/>
                    <a:gd name="T2" fmla="*/ 34 w 171"/>
                    <a:gd name="T3" fmla="*/ 48 h 135"/>
                    <a:gd name="T4" fmla="*/ 24 w 171"/>
                    <a:gd name="T5" fmla="*/ 56 h 135"/>
                    <a:gd name="T6" fmla="*/ 8 w 171"/>
                    <a:gd name="T7" fmla="*/ 54 h 135"/>
                    <a:gd name="T8" fmla="*/ 28 w 171"/>
                    <a:gd name="T9" fmla="*/ 67 h 135"/>
                    <a:gd name="T10" fmla="*/ 66 w 171"/>
                    <a:gd name="T11" fmla="*/ 86 h 135"/>
                    <a:gd name="T12" fmla="*/ 91 w 171"/>
                    <a:gd name="T13" fmla="*/ 91 h 135"/>
                    <a:gd name="T14" fmla="*/ 99 w 171"/>
                    <a:gd name="T15" fmla="*/ 93 h 135"/>
                    <a:gd name="T16" fmla="*/ 109 w 171"/>
                    <a:gd name="T17" fmla="*/ 104 h 135"/>
                    <a:gd name="T18" fmla="*/ 119 w 171"/>
                    <a:gd name="T19" fmla="*/ 117 h 135"/>
                    <a:gd name="T20" fmla="*/ 123 w 171"/>
                    <a:gd name="T21" fmla="*/ 131 h 135"/>
                    <a:gd name="T22" fmla="*/ 127 w 171"/>
                    <a:gd name="T23" fmla="*/ 149 h 135"/>
                    <a:gd name="T24" fmla="*/ 119 w 171"/>
                    <a:gd name="T25" fmla="*/ 154 h 135"/>
                    <a:gd name="T26" fmla="*/ 113 w 171"/>
                    <a:gd name="T27" fmla="*/ 170 h 135"/>
                    <a:gd name="T28" fmla="*/ 115 w 171"/>
                    <a:gd name="T29" fmla="*/ 179 h 135"/>
                    <a:gd name="T30" fmla="*/ 133 w 171"/>
                    <a:gd name="T31" fmla="*/ 166 h 135"/>
                    <a:gd name="T32" fmla="*/ 149 w 171"/>
                    <a:gd name="T33" fmla="*/ 166 h 135"/>
                    <a:gd name="T34" fmla="*/ 167 w 171"/>
                    <a:gd name="T35" fmla="*/ 186 h 135"/>
                    <a:gd name="T36" fmla="*/ 167 w 171"/>
                    <a:gd name="T37" fmla="*/ 188 h 135"/>
                    <a:gd name="T38" fmla="*/ 157 w 171"/>
                    <a:gd name="T39" fmla="*/ 36 h 135"/>
                    <a:gd name="T40" fmla="*/ 143 w 171"/>
                    <a:gd name="T41" fmla="*/ 34 h 135"/>
                    <a:gd name="T42" fmla="*/ 103 w 171"/>
                    <a:gd name="T43" fmla="*/ 13 h 135"/>
                    <a:gd name="T44" fmla="*/ 89 w 171"/>
                    <a:gd name="T45" fmla="*/ 34 h 135"/>
                    <a:gd name="T46" fmla="*/ 74 w 171"/>
                    <a:gd name="T47" fmla="*/ 48 h 135"/>
                    <a:gd name="T48" fmla="*/ 74 w 171"/>
                    <a:gd name="T49" fmla="*/ 70 h 135"/>
                    <a:gd name="T50" fmla="*/ 58 w 171"/>
                    <a:gd name="T51" fmla="*/ 64 h 135"/>
                    <a:gd name="T52" fmla="*/ 58 w 171"/>
                    <a:gd name="T53" fmla="*/ 45 h 135"/>
                    <a:gd name="T54" fmla="*/ 50 w 171"/>
                    <a:gd name="T55" fmla="*/ 45 h 135"/>
                    <a:gd name="T56" fmla="*/ 46 w 171"/>
                    <a:gd name="T57" fmla="*/ 13 h 135"/>
                    <a:gd name="T58" fmla="*/ 42 w 171"/>
                    <a:gd name="T59" fmla="*/ 4 h 135"/>
                    <a:gd name="T60" fmla="*/ 16 w 171"/>
                    <a:gd name="T61" fmla="*/ 0 h 135"/>
                    <a:gd name="T62" fmla="*/ 0 w 171"/>
                    <a:gd name="T63" fmla="*/ 13 h 135"/>
                    <a:gd name="T64" fmla="*/ 4 w 171"/>
                    <a:gd name="T65" fmla="*/ 36 h 135"/>
                    <a:gd name="T66" fmla="*/ 20 w 171"/>
                    <a:gd name="T67" fmla="*/ 45 h 135"/>
                    <a:gd name="T68" fmla="*/ 40 w 171"/>
                    <a:gd name="T69" fmla="*/ 36 h 13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71"/>
                    <a:gd name="T106" fmla="*/ 0 h 135"/>
                    <a:gd name="T107" fmla="*/ 171 w 171"/>
                    <a:gd name="T108" fmla="*/ 135 h 13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71" h="135">
                      <a:moveTo>
                        <a:pt x="40" y="26"/>
                      </a:moveTo>
                      <a:lnTo>
                        <a:pt x="34" y="34"/>
                      </a:lnTo>
                      <a:lnTo>
                        <a:pt x="24" y="40"/>
                      </a:lnTo>
                      <a:lnTo>
                        <a:pt x="8" y="38"/>
                      </a:lnTo>
                      <a:lnTo>
                        <a:pt x="28" y="48"/>
                      </a:lnTo>
                      <a:lnTo>
                        <a:pt x="66" y="62"/>
                      </a:lnTo>
                      <a:lnTo>
                        <a:pt x="94" y="64"/>
                      </a:lnTo>
                      <a:lnTo>
                        <a:pt x="102" y="66"/>
                      </a:lnTo>
                      <a:lnTo>
                        <a:pt x="112" y="74"/>
                      </a:lnTo>
                      <a:lnTo>
                        <a:pt x="122" y="84"/>
                      </a:lnTo>
                      <a:lnTo>
                        <a:pt x="126" y="94"/>
                      </a:lnTo>
                      <a:lnTo>
                        <a:pt x="130" y="106"/>
                      </a:lnTo>
                      <a:lnTo>
                        <a:pt x="122" y="110"/>
                      </a:lnTo>
                      <a:lnTo>
                        <a:pt x="116" y="122"/>
                      </a:lnTo>
                      <a:lnTo>
                        <a:pt x="118" y="128"/>
                      </a:lnTo>
                      <a:lnTo>
                        <a:pt x="136" y="118"/>
                      </a:lnTo>
                      <a:lnTo>
                        <a:pt x="152" y="118"/>
                      </a:lnTo>
                      <a:lnTo>
                        <a:pt x="170" y="132"/>
                      </a:lnTo>
                      <a:lnTo>
                        <a:pt x="170" y="134"/>
                      </a:lnTo>
                      <a:lnTo>
                        <a:pt x="160" y="26"/>
                      </a:lnTo>
                      <a:lnTo>
                        <a:pt x="146" y="24"/>
                      </a:lnTo>
                      <a:lnTo>
                        <a:pt x="106" y="10"/>
                      </a:lnTo>
                      <a:lnTo>
                        <a:pt x="92" y="24"/>
                      </a:lnTo>
                      <a:lnTo>
                        <a:pt x="74" y="34"/>
                      </a:lnTo>
                      <a:lnTo>
                        <a:pt x="74" y="50"/>
                      </a:lnTo>
                      <a:lnTo>
                        <a:pt x="58" y="46"/>
                      </a:lnTo>
                      <a:lnTo>
                        <a:pt x="58" y="32"/>
                      </a:lnTo>
                      <a:lnTo>
                        <a:pt x="50" y="32"/>
                      </a:lnTo>
                      <a:lnTo>
                        <a:pt x="46" y="10"/>
                      </a:lnTo>
                      <a:lnTo>
                        <a:pt x="42" y="4"/>
                      </a:lnTo>
                      <a:lnTo>
                        <a:pt x="16" y="0"/>
                      </a:lnTo>
                      <a:lnTo>
                        <a:pt x="0" y="10"/>
                      </a:lnTo>
                      <a:lnTo>
                        <a:pt x="4" y="26"/>
                      </a:lnTo>
                      <a:lnTo>
                        <a:pt x="20" y="32"/>
                      </a:lnTo>
                      <a:lnTo>
                        <a:pt x="40" y="26"/>
                      </a:lnTo>
                    </a:path>
                  </a:pathLst>
                </a:custGeom>
                <a:solidFill>
                  <a:schemeClr val="hlink"/>
                </a:solidFill>
                <a:ln w="12700" cap="rnd">
                  <a:solidFill>
                    <a:schemeClr val="bg1"/>
                  </a:solidFill>
                  <a:round/>
                  <a:headEnd/>
                  <a:tailEnd/>
                </a:ln>
              </p:spPr>
              <p:txBody>
                <a:bodyPr/>
                <a:lstStyle/>
                <a:p>
                  <a:endParaRPr lang="en-US"/>
                </a:p>
              </p:txBody>
            </p:sp>
            <p:sp>
              <p:nvSpPr>
                <p:cNvPr id="13612" name="Freeform 716"/>
                <p:cNvSpPr>
                  <a:spLocks/>
                </p:cNvSpPr>
                <p:nvPr/>
              </p:nvSpPr>
              <p:spPr bwMode="ltGray">
                <a:xfrm>
                  <a:off x="4728" y="2839"/>
                  <a:ext cx="24" cy="19"/>
                </a:xfrm>
                <a:custGeom>
                  <a:avLst/>
                  <a:gdLst>
                    <a:gd name="T0" fmla="*/ 0 w 25"/>
                    <a:gd name="T1" fmla="*/ 20 h 17"/>
                    <a:gd name="T2" fmla="*/ 8 w 25"/>
                    <a:gd name="T3" fmla="*/ 22 h 17"/>
                    <a:gd name="T4" fmla="*/ 19 w 25"/>
                    <a:gd name="T5" fmla="*/ 11 h 17"/>
                    <a:gd name="T6" fmla="*/ 21 w 25"/>
                    <a:gd name="T7" fmla="*/ 0 h 17"/>
                    <a:gd name="T8" fmla="*/ 10 w 25"/>
                    <a:gd name="T9" fmla="*/ 0 h 17"/>
                    <a:gd name="T10" fmla="*/ 2 w 25"/>
                    <a:gd name="T11" fmla="*/ 9 h 17"/>
                    <a:gd name="T12" fmla="*/ 0 w 25"/>
                    <a:gd name="T13" fmla="*/ 20 h 17"/>
                    <a:gd name="T14" fmla="*/ 0 60000 65536"/>
                    <a:gd name="T15" fmla="*/ 0 60000 65536"/>
                    <a:gd name="T16" fmla="*/ 0 60000 65536"/>
                    <a:gd name="T17" fmla="*/ 0 60000 65536"/>
                    <a:gd name="T18" fmla="*/ 0 60000 65536"/>
                    <a:gd name="T19" fmla="*/ 0 60000 65536"/>
                    <a:gd name="T20" fmla="*/ 0 60000 65536"/>
                    <a:gd name="T21" fmla="*/ 0 w 25"/>
                    <a:gd name="T22" fmla="*/ 0 h 17"/>
                    <a:gd name="T23" fmla="*/ 25 w 25"/>
                    <a:gd name="T24" fmla="*/ 17 h 1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 h="17">
                      <a:moveTo>
                        <a:pt x="0" y="14"/>
                      </a:moveTo>
                      <a:lnTo>
                        <a:pt x="8" y="16"/>
                      </a:lnTo>
                      <a:lnTo>
                        <a:pt x="22" y="8"/>
                      </a:lnTo>
                      <a:lnTo>
                        <a:pt x="24" y="0"/>
                      </a:lnTo>
                      <a:lnTo>
                        <a:pt x="10" y="0"/>
                      </a:lnTo>
                      <a:lnTo>
                        <a:pt x="2" y="6"/>
                      </a:lnTo>
                      <a:lnTo>
                        <a:pt x="0" y="14"/>
                      </a:lnTo>
                    </a:path>
                  </a:pathLst>
                </a:custGeom>
                <a:solidFill>
                  <a:schemeClr val="hlink"/>
                </a:solidFill>
                <a:ln w="12700" cap="rnd">
                  <a:solidFill>
                    <a:schemeClr val="bg1"/>
                  </a:solidFill>
                  <a:round/>
                  <a:headEnd/>
                  <a:tailEnd/>
                </a:ln>
              </p:spPr>
              <p:txBody>
                <a:bodyPr/>
                <a:lstStyle/>
                <a:p>
                  <a:endParaRPr lang="en-US"/>
                </a:p>
              </p:txBody>
            </p:sp>
            <p:sp>
              <p:nvSpPr>
                <p:cNvPr id="13613" name="Freeform 717"/>
                <p:cNvSpPr>
                  <a:spLocks/>
                </p:cNvSpPr>
                <p:nvPr/>
              </p:nvSpPr>
              <p:spPr bwMode="ltGray">
                <a:xfrm>
                  <a:off x="4809" y="2899"/>
                  <a:ext cx="19" cy="30"/>
                </a:xfrm>
                <a:custGeom>
                  <a:avLst/>
                  <a:gdLst>
                    <a:gd name="T0" fmla="*/ 4 w 19"/>
                    <a:gd name="T1" fmla="*/ 13 h 27"/>
                    <a:gd name="T2" fmla="*/ 12 w 19"/>
                    <a:gd name="T3" fmla="*/ 2 h 27"/>
                    <a:gd name="T4" fmla="*/ 18 w 19"/>
                    <a:gd name="T5" fmla="*/ 0 h 27"/>
                    <a:gd name="T6" fmla="*/ 14 w 19"/>
                    <a:gd name="T7" fmla="*/ 11 h 27"/>
                    <a:gd name="T8" fmla="*/ 8 w 19"/>
                    <a:gd name="T9" fmla="*/ 27 h 27"/>
                    <a:gd name="T10" fmla="*/ 0 w 19"/>
                    <a:gd name="T11" fmla="*/ 36 h 27"/>
                    <a:gd name="T12" fmla="*/ 4 w 19"/>
                    <a:gd name="T13" fmla="*/ 13 h 27"/>
                    <a:gd name="T14" fmla="*/ 0 60000 65536"/>
                    <a:gd name="T15" fmla="*/ 0 60000 65536"/>
                    <a:gd name="T16" fmla="*/ 0 60000 65536"/>
                    <a:gd name="T17" fmla="*/ 0 60000 65536"/>
                    <a:gd name="T18" fmla="*/ 0 60000 65536"/>
                    <a:gd name="T19" fmla="*/ 0 60000 65536"/>
                    <a:gd name="T20" fmla="*/ 0 60000 65536"/>
                    <a:gd name="T21" fmla="*/ 0 w 19"/>
                    <a:gd name="T22" fmla="*/ 0 h 27"/>
                    <a:gd name="T23" fmla="*/ 19 w 19"/>
                    <a:gd name="T24" fmla="*/ 27 h 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7">
                      <a:moveTo>
                        <a:pt x="4" y="10"/>
                      </a:moveTo>
                      <a:lnTo>
                        <a:pt x="12" y="2"/>
                      </a:lnTo>
                      <a:lnTo>
                        <a:pt x="18" y="0"/>
                      </a:lnTo>
                      <a:lnTo>
                        <a:pt x="14" y="8"/>
                      </a:lnTo>
                      <a:lnTo>
                        <a:pt x="8" y="20"/>
                      </a:lnTo>
                      <a:lnTo>
                        <a:pt x="0" y="26"/>
                      </a:lnTo>
                      <a:lnTo>
                        <a:pt x="4" y="10"/>
                      </a:lnTo>
                    </a:path>
                  </a:pathLst>
                </a:custGeom>
                <a:solidFill>
                  <a:schemeClr val="hlink"/>
                </a:solidFill>
                <a:ln w="12700" cap="rnd">
                  <a:solidFill>
                    <a:schemeClr val="bg1"/>
                  </a:solidFill>
                  <a:round/>
                  <a:headEnd/>
                  <a:tailEnd/>
                </a:ln>
              </p:spPr>
              <p:txBody>
                <a:bodyPr/>
                <a:lstStyle/>
                <a:p>
                  <a:endParaRPr lang="en-US"/>
                </a:p>
              </p:txBody>
            </p:sp>
            <p:sp>
              <p:nvSpPr>
                <p:cNvPr id="13614" name="Freeform 718"/>
                <p:cNvSpPr>
                  <a:spLocks/>
                </p:cNvSpPr>
                <p:nvPr/>
              </p:nvSpPr>
              <p:spPr bwMode="ltGray">
                <a:xfrm>
                  <a:off x="4759" y="2707"/>
                  <a:ext cx="29" cy="66"/>
                </a:xfrm>
                <a:custGeom>
                  <a:avLst/>
                  <a:gdLst>
                    <a:gd name="T0" fmla="*/ 12 w 29"/>
                    <a:gd name="T1" fmla="*/ 48 h 59"/>
                    <a:gd name="T2" fmla="*/ 28 w 29"/>
                    <a:gd name="T3" fmla="*/ 50 h 59"/>
                    <a:gd name="T4" fmla="*/ 18 w 29"/>
                    <a:gd name="T5" fmla="*/ 39 h 59"/>
                    <a:gd name="T6" fmla="*/ 20 w 29"/>
                    <a:gd name="T7" fmla="*/ 28 h 59"/>
                    <a:gd name="T8" fmla="*/ 28 w 29"/>
                    <a:gd name="T9" fmla="*/ 17 h 59"/>
                    <a:gd name="T10" fmla="*/ 20 w 29"/>
                    <a:gd name="T11" fmla="*/ 17 h 59"/>
                    <a:gd name="T12" fmla="*/ 12 w 29"/>
                    <a:gd name="T13" fmla="*/ 34 h 59"/>
                    <a:gd name="T14" fmla="*/ 8 w 29"/>
                    <a:gd name="T15" fmla="*/ 31 h 59"/>
                    <a:gd name="T16" fmla="*/ 12 w 29"/>
                    <a:gd name="T17" fmla="*/ 20 h 59"/>
                    <a:gd name="T18" fmla="*/ 6 w 29"/>
                    <a:gd name="T19" fmla="*/ 9 h 59"/>
                    <a:gd name="T20" fmla="*/ 8 w 29"/>
                    <a:gd name="T21" fmla="*/ 0 h 59"/>
                    <a:gd name="T22" fmla="*/ 0 w 29"/>
                    <a:gd name="T23" fmla="*/ 28 h 59"/>
                    <a:gd name="T24" fmla="*/ 6 w 29"/>
                    <a:gd name="T25" fmla="*/ 43 h 59"/>
                    <a:gd name="T26" fmla="*/ 6 w 29"/>
                    <a:gd name="T27" fmla="*/ 54 h 59"/>
                    <a:gd name="T28" fmla="*/ 6 w 29"/>
                    <a:gd name="T29" fmla="*/ 70 h 59"/>
                    <a:gd name="T30" fmla="*/ 20 w 29"/>
                    <a:gd name="T31" fmla="*/ 82 h 59"/>
                    <a:gd name="T32" fmla="*/ 12 w 29"/>
                    <a:gd name="T33" fmla="*/ 64 h 59"/>
                    <a:gd name="T34" fmla="*/ 12 w 29"/>
                    <a:gd name="T35" fmla="*/ 48 h 5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
                    <a:gd name="T55" fmla="*/ 0 h 59"/>
                    <a:gd name="T56" fmla="*/ 29 w 29"/>
                    <a:gd name="T57" fmla="*/ 59 h 5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 h="59">
                      <a:moveTo>
                        <a:pt x="12" y="34"/>
                      </a:moveTo>
                      <a:lnTo>
                        <a:pt x="28" y="36"/>
                      </a:lnTo>
                      <a:lnTo>
                        <a:pt x="18" y="28"/>
                      </a:lnTo>
                      <a:lnTo>
                        <a:pt x="20" y="20"/>
                      </a:lnTo>
                      <a:lnTo>
                        <a:pt x="28" y="12"/>
                      </a:lnTo>
                      <a:lnTo>
                        <a:pt x="20" y="12"/>
                      </a:lnTo>
                      <a:lnTo>
                        <a:pt x="12" y="24"/>
                      </a:lnTo>
                      <a:lnTo>
                        <a:pt x="8" y="22"/>
                      </a:lnTo>
                      <a:lnTo>
                        <a:pt x="12" y="14"/>
                      </a:lnTo>
                      <a:lnTo>
                        <a:pt x="6" y="6"/>
                      </a:lnTo>
                      <a:lnTo>
                        <a:pt x="8" y="0"/>
                      </a:lnTo>
                      <a:lnTo>
                        <a:pt x="0" y="20"/>
                      </a:lnTo>
                      <a:lnTo>
                        <a:pt x="6" y="30"/>
                      </a:lnTo>
                      <a:lnTo>
                        <a:pt x="6" y="38"/>
                      </a:lnTo>
                      <a:lnTo>
                        <a:pt x="6" y="50"/>
                      </a:lnTo>
                      <a:lnTo>
                        <a:pt x="20" y="58"/>
                      </a:lnTo>
                      <a:lnTo>
                        <a:pt x="12" y="46"/>
                      </a:lnTo>
                      <a:lnTo>
                        <a:pt x="12" y="34"/>
                      </a:lnTo>
                    </a:path>
                  </a:pathLst>
                </a:custGeom>
                <a:solidFill>
                  <a:schemeClr val="hlink"/>
                </a:solidFill>
                <a:ln w="12700" cap="rnd">
                  <a:solidFill>
                    <a:schemeClr val="bg1"/>
                  </a:solidFill>
                  <a:round/>
                  <a:headEnd/>
                  <a:tailEnd/>
                </a:ln>
              </p:spPr>
              <p:txBody>
                <a:bodyPr/>
                <a:lstStyle/>
                <a:p>
                  <a:endParaRPr lang="en-US"/>
                </a:p>
              </p:txBody>
            </p:sp>
            <p:sp>
              <p:nvSpPr>
                <p:cNvPr id="13615" name="Freeform 719"/>
                <p:cNvSpPr>
                  <a:spLocks/>
                </p:cNvSpPr>
                <p:nvPr/>
              </p:nvSpPr>
              <p:spPr bwMode="ltGray">
                <a:xfrm>
                  <a:off x="4774" y="2691"/>
                  <a:ext cx="12" cy="24"/>
                </a:xfrm>
                <a:custGeom>
                  <a:avLst/>
                  <a:gdLst>
                    <a:gd name="T0" fmla="*/ 4 w 13"/>
                    <a:gd name="T1" fmla="*/ 0 h 21"/>
                    <a:gd name="T2" fmla="*/ 0 w 13"/>
                    <a:gd name="T3" fmla="*/ 15 h 21"/>
                    <a:gd name="T4" fmla="*/ 2 w 13"/>
                    <a:gd name="T5" fmla="*/ 30 h 21"/>
                    <a:gd name="T6" fmla="*/ 9 w 13"/>
                    <a:gd name="T7" fmla="*/ 18 h 21"/>
                    <a:gd name="T8" fmla="*/ 4 w 13"/>
                    <a:gd name="T9" fmla="*/ 0 h 21"/>
                    <a:gd name="T10" fmla="*/ 0 60000 65536"/>
                    <a:gd name="T11" fmla="*/ 0 60000 65536"/>
                    <a:gd name="T12" fmla="*/ 0 60000 65536"/>
                    <a:gd name="T13" fmla="*/ 0 60000 65536"/>
                    <a:gd name="T14" fmla="*/ 0 60000 65536"/>
                    <a:gd name="T15" fmla="*/ 0 w 13"/>
                    <a:gd name="T16" fmla="*/ 0 h 21"/>
                    <a:gd name="T17" fmla="*/ 13 w 13"/>
                    <a:gd name="T18" fmla="*/ 21 h 21"/>
                  </a:gdLst>
                  <a:ahLst/>
                  <a:cxnLst>
                    <a:cxn ang="T10">
                      <a:pos x="T0" y="T1"/>
                    </a:cxn>
                    <a:cxn ang="T11">
                      <a:pos x="T2" y="T3"/>
                    </a:cxn>
                    <a:cxn ang="T12">
                      <a:pos x="T4" y="T5"/>
                    </a:cxn>
                    <a:cxn ang="T13">
                      <a:pos x="T6" y="T7"/>
                    </a:cxn>
                    <a:cxn ang="T14">
                      <a:pos x="T8" y="T9"/>
                    </a:cxn>
                  </a:cxnLst>
                  <a:rect l="T15" t="T16" r="T17" b="T18"/>
                  <a:pathLst>
                    <a:path w="13" h="21">
                      <a:moveTo>
                        <a:pt x="4" y="0"/>
                      </a:moveTo>
                      <a:lnTo>
                        <a:pt x="0" y="10"/>
                      </a:lnTo>
                      <a:lnTo>
                        <a:pt x="2" y="20"/>
                      </a:lnTo>
                      <a:lnTo>
                        <a:pt x="12" y="12"/>
                      </a:lnTo>
                      <a:lnTo>
                        <a:pt x="4" y="0"/>
                      </a:lnTo>
                    </a:path>
                  </a:pathLst>
                </a:custGeom>
                <a:solidFill>
                  <a:schemeClr val="hlink"/>
                </a:solidFill>
                <a:ln w="12700" cap="rnd">
                  <a:solidFill>
                    <a:schemeClr val="bg1"/>
                  </a:solidFill>
                  <a:round/>
                  <a:headEnd/>
                  <a:tailEnd/>
                </a:ln>
              </p:spPr>
              <p:txBody>
                <a:bodyPr/>
                <a:lstStyle/>
                <a:p>
                  <a:endParaRPr lang="en-US"/>
                </a:p>
              </p:txBody>
            </p:sp>
            <p:sp>
              <p:nvSpPr>
                <p:cNvPr id="13616" name="Freeform 720"/>
                <p:cNvSpPr>
                  <a:spLocks/>
                </p:cNvSpPr>
                <p:nvPr/>
              </p:nvSpPr>
              <p:spPr bwMode="ltGray">
                <a:xfrm>
                  <a:off x="5030" y="2886"/>
                  <a:ext cx="90" cy="30"/>
                </a:xfrm>
                <a:custGeom>
                  <a:avLst/>
                  <a:gdLst>
                    <a:gd name="T0" fmla="*/ 0 w 91"/>
                    <a:gd name="T1" fmla="*/ 0 h 27"/>
                    <a:gd name="T2" fmla="*/ 30 w 91"/>
                    <a:gd name="T3" fmla="*/ 11 h 27"/>
                    <a:gd name="T4" fmla="*/ 38 w 91"/>
                    <a:gd name="T5" fmla="*/ 30 h 27"/>
                    <a:gd name="T6" fmla="*/ 71 w 91"/>
                    <a:gd name="T7" fmla="*/ 36 h 27"/>
                    <a:gd name="T8" fmla="*/ 87 w 91"/>
                    <a:gd name="T9" fmla="*/ 16 h 27"/>
                    <a:gd name="T10" fmla="*/ 81 w 91"/>
                    <a:gd name="T11" fmla="*/ 2 h 27"/>
                    <a:gd name="T12" fmla="*/ 69 w 91"/>
                    <a:gd name="T13" fmla="*/ 20 h 27"/>
                    <a:gd name="T14" fmla="*/ 47 w 91"/>
                    <a:gd name="T15" fmla="*/ 13 h 27"/>
                    <a:gd name="T16" fmla="*/ 34 w 91"/>
                    <a:gd name="T17" fmla="*/ 9 h 27"/>
                    <a:gd name="T18" fmla="*/ 0 w 91"/>
                    <a:gd name="T19" fmla="*/ 0 h 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1"/>
                    <a:gd name="T31" fmla="*/ 0 h 27"/>
                    <a:gd name="T32" fmla="*/ 91 w 91"/>
                    <a:gd name="T33" fmla="*/ 27 h 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1" h="27">
                      <a:moveTo>
                        <a:pt x="0" y="0"/>
                      </a:moveTo>
                      <a:lnTo>
                        <a:pt x="30" y="8"/>
                      </a:lnTo>
                      <a:lnTo>
                        <a:pt x="38" y="22"/>
                      </a:lnTo>
                      <a:lnTo>
                        <a:pt x="74" y="26"/>
                      </a:lnTo>
                      <a:lnTo>
                        <a:pt x="90" y="12"/>
                      </a:lnTo>
                      <a:lnTo>
                        <a:pt x="84" y="2"/>
                      </a:lnTo>
                      <a:lnTo>
                        <a:pt x="72" y="14"/>
                      </a:lnTo>
                      <a:lnTo>
                        <a:pt x="50" y="10"/>
                      </a:lnTo>
                      <a:lnTo>
                        <a:pt x="3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617" name="Freeform 721"/>
                <p:cNvSpPr>
                  <a:spLocks/>
                </p:cNvSpPr>
                <p:nvPr/>
              </p:nvSpPr>
              <p:spPr bwMode="ltGray">
                <a:xfrm>
                  <a:off x="5088" y="2843"/>
                  <a:ext cx="46" cy="33"/>
                </a:xfrm>
                <a:custGeom>
                  <a:avLst/>
                  <a:gdLst>
                    <a:gd name="T0" fmla="*/ 0 w 47"/>
                    <a:gd name="T1" fmla="*/ 0 h 29"/>
                    <a:gd name="T2" fmla="*/ 18 w 47"/>
                    <a:gd name="T3" fmla="*/ 23 h 29"/>
                    <a:gd name="T4" fmla="*/ 43 w 47"/>
                    <a:gd name="T5" fmla="*/ 41 h 29"/>
                    <a:gd name="T6" fmla="*/ 20 w 47"/>
                    <a:gd name="T7" fmla="*/ 7 h 29"/>
                    <a:gd name="T8" fmla="*/ 0 w 47"/>
                    <a:gd name="T9" fmla="*/ 0 h 29"/>
                    <a:gd name="T10" fmla="*/ 0 60000 65536"/>
                    <a:gd name="T11" fmla="*/ 0 60000 65536"/>
                    <a:gd name="T12" fmla="*/ 0 60000 65536"/>
                    <a:gd name="T13" fmla="*/ 0 60000 65536"/>
                    <a:gd name="T14" fmla="*/ 0 60000 65536"/>
                    <a:gd name="T15" fmla="*/ 0 w 47"/>
                    <a:gd name="T16" fmla="*/ 0 h 29"/>
                    <a:gd name="T17" fmla="*/ 47 w 47"/>
                    <a:gd name="T18" fmla="*/ 29 h 29"/>
                  </a:gdLst>
                  <a:ahLst/>
                  <a:cxnLst>
                    <a:cxn ang="T10">
                      <a:pos x="T0" y="T1"/>
                    </a:cxn>
                    <a:cxn ang="T11">
                      <a:pos x="T2" y="T3"/>
                    </a:cxn>
                    <a:cxn ang="T12">
                      <a:pos x="T4" y="T5"/>
                    </a:cxn>
                    <a:cxn ang="T13">
                      <a:pos x="T6" y="T7"/>
                    </a:cxn>
                    <a:cxn ang="T14">
                      <a:pos x="T8" y="T9"/>
                    </a:cxn>
                  </a:cxnLst>
                  <a:rect l="T15" t="T16" r="T17" b="T18"/>
                  <a:pathLst>
                    <a:path w="47" h="29">
                      <a:moveTo>
                        <a:pt x="0" y="0"/>
                      </a:moveTo>
                      <a:lnTo>
                        <a:pt x="18" y="16"/>
                      </a:lnTo>
                      <a:lnTo>
                        <a:pt x="46" y="28"/>
                      </a:lnTo>
                      <a:lnTo>
                        <a:pt x="20"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618" name="Freeform 722"/>
                <p:cNvSpPr>
                  <a:spLocks/>
                </p:cNvSpPr>
                <p:nvPr/>
              </p:nvSpPr>
              <p:spPr bwMode="ltGray">
                <a:xfrm>
                  <a:off x="5157" y="2890"/>
                  <a:ext cx="29" cy="42"/>
                </a:xfrm>
                <a:custGeom>
                  <a:avLst/>
                  <a:gdLst>
                    <a:gd name="T0" fmla="*/ 0 w 29"/>
                    <a:gd name="T1" fmla="*/ 0 h 37"/>
                    <a:gd name="T2" fmla="*/ 6 w 29"/>
                    <a:gd name="T3" fmla="*/ 32 h 37"/>
                    <a:gd name="T4" fmla="*/ 28 w 29"/>
                    <a:gd name="T5" fmla="*/ 53 h 37"/>
                    <a:gd name="T6" fmla="*/ 26 w 29"/>
                    <a:gd name="T7" fmla="*/ 35 h 37"/>
                    <a:gd name="T8" fmla="*/ 12 w 29"/>
                    <a:gd name="T9" fmla="*/ 20 h 37"/>
                    <a:gd name="T10" fmla="*/ 0 w 29"/>
                    <a:gd name="T11" fmla="*/ 0 h 37"/>
                    <a:gd name="T12" fmla="*/ 0 60000 65536"/>
                    <a:gd name="T13" fmla="*/ 0 60000 65536"/>
                    <a:gd name="T14" fmla="*/ 0 60000 65536"/>
                    <a:gd name="T15" fmla="*/ 0 60000 65536"/>
                    <a:gd name="T16" fmla="*/ 0 60000 65536"/>
                    <a:gd name="T17" fmla="*/ 0 60000 65536"/>
                    <a:gd name="T18" fmla="*/ 0 w 29"/>
                    <a:gd name="T19" fmla="*/ 0 h 37"/>
                    <a:gd name="T20" fmla="*/ 29 w 29"/>
                    <a:gd name="T21" fmla="*/ 37 h 37"/>
                  </a:gdLst>
                  <a:ahLst/>
                  <a:cxnLst>
                    <a:cxn ang="T12">
                      <a:pos x="T0" y="T1"/>
                    </a:cxn>
                    <a:cxn ang="T13">
                      <a:pos x="T2" y="T3"/>
                    </a:cxn>
                    <a:cxn ang="T14">
                      <a:pos x="T4" y="T5"/>
                    </a:cxn>
                    <a:cxn ang="T15">
                      <a:pos x="T6" y="T7"/>
                    </a:cxn>
                    <a:cxn ang="T16">
                      <a:pos x="T8" y="T9"/>
                    </a:cxn>
                    <a:cxn ang="T17">
                      <a:pos x="T10" y="T11"/>
                    </a:cxn>
                  </a:cxnLst>
                  <a:rect l="T18" t="T19" r="T20" b="T21"/>
                  <a:pathLst>
                    <a:path w="29" h="37">
                      <a:moveTo>
                        <a:pt x="0" y="0"/>
                      </a:moveTo>
                      <a:lnTo>
                        <a:pt x="6" y="22"/>
                      </a:lnTo>
                      <a:lnTo>
                        <a:pt x="28" y="36"/>
                      </a:lnTo>
                      <a:lnTo>
                        <a:pt x="26" y="24"/>
                      </a:lnTo>
                      <a:lnTo>
                        <a:pt x="12" y="14"/>
                      </a:lnTo>
                      <a:lnTo>
                        <a:pt x="0" y="0"/>
                      </a:lnTo>
                    </a:path>
                  </a:pathLst>
                </a:custGeom>
                <a:solidFill>
                  <a:schemeClr val="hlink"/>
                </a:solidFill>
                <a:ln w="12700" cap="rnd">
                  <a:solidFill>
                    <a:schemeClr val="bg1"/>
                  </a:solidFill>
                  <a:round/>
                  <a:headEnd/>
                  <a:tailEnd/>
                </a:ln>
              </p:spPr>
              <p:txBody>
                <a:bodyPr/>
                <a:lstStyle/>
                <a:p>
                  <a:endParaRPr lang="en-US"/>
                </a:p>
              </p:txBody>
            </p:sp>
            <p:sp>
              <p:nvSpPr>
                <p:cNvPr id="13619" name="Freeform 723"/>
                <p:cNvSpPr>
                  <a:spLocks/>
                </p:cNvSpPr>
                <p:nvPr/>
              </p:nvSpPr>
              <p:spPr bwMode="ltGray">
                <a:xfrm>
                  <a:off x="5205" y="2953"/>
                  <a:ext cx="20" cy="21"/>
                </a:xfrm>
                <a:custGeom>
                  <a:avLst/>
                  <a:gdLst>
                    <a:gd name="T0" fmla="*/ 0 w 21"/>
                    <a:gd name="T1" fmla="*/ 0 h 19"/>
                    <a:gd name="T2" fmla="*/ 17 w 21"/>
                    <a:gd name="T3" fmla="*/ 24 h 19"/>
                    <a:gd name="T4" fmla="*/ 10 w 21"/>
                    <a:gd name="T5" fmla="*/ 0 h 19"/>
                    <a:gd name="T6" fmla="*/ 0 w 21"/>
                    <a:gd name="T7" fmla="*/ 0 h 19"/>
                    <a:gd name="T8" fmla="*/ 0 60000 65536"/>
                    <a:gd name="T9" fmla="*/ 0 60000 65536"/>
                    <a:gd name="T10" fmla="*/ 0 60000 65536"/>
                    <a:gd name="T11" fmla="*/ 0 60000 65536"/>
                    <a:gd name="T12" fmla="*/ 0 w 21"/>
                    <a:gd name="T13" fmla="*/ 0 h 19"/>
                    <a:gd name="T14" fmla="*/ 21 w 21"/>
                    <a:gd name="T15" fmla="*/ 19 h 19"/>
                  </a:gdLst>
                  <a:ahLst/>
                  <a:cxnLst>
                    <a:cxn ang="T8">
                      <a:pos x="T0" y="T1"/>
                    </a:cxn>
                    <a:cxn ang="T9">
                      <a:pos x="T2" y="T3"/>
                    </a:cxn>
                    <a:cxn ang="T10">
                      <a:pos x="T4" y="T5"/>
                    </a:cxn>
                    <a:cxn ang="T11">
                      <a:pos x="T6" y="T7"/>
                    </a:cxn>
                  </a:cxnLst>
                  <a:rect l="T12" t="T13" r="T14" b="T15"/>
                  <a:pathLst>
                    <a:path w="21" h="19">
                      <a:moveTo>
                        <a:pt x="0" y="0"/>
                      </a:moveTo>
                      <a:lnTo>
                        <a:pt x="20" y="18"/>
                      </a:lnTo>
                      <a:lnTo>
                        <a:pt x="12" y="0"/>
                      </a:lnTo>
                      <a:lnTo>
                        <a:pt x="0" y="0"/>
                      </a:lnTo>
                    </a:path>
                  </a:pathLst>
                </a:custGeom>
                <a:solidFill>
                  <a:schemeClr val="hlink"/>
                </a:solidFill>
                <a:ln w="12700" cap="rnd">
                  <a:solidFill>
                    <a:schemeClr val="bg1"/>
                  </a:solidFill>
                  <a:round/>
                  <a:headEnd/>
                  <a:tailEnd/>
                </a:ln>
              </p:spPr>
              <p:txBody>
                <a:bodyPr/>
                <a:lstStyle/>
                <a:p>
                  <a:endParaRPr lang="en-US"/>
                </a:p>
              </p:txBody>
            </p:sp>
            <p:sp>
              <p:nvSpPr>
                <p:cNvPr id="13620" name="Freeform 724"/>
                <p:cNvSpPr>
                  <a:spLocks/>
                </p:cNvSpPr>
                <p:nvPr/>
              </p:nvSpPr>
              <p:spPr bwMode="ltGray">
                <a:xfrm>
                  <a:off x="5229" y="2948"/>
                  <a:ext cx="24" cy="22"/>
                </a:xfrm>
                <a:custGeom>
                  <a:avLst/>
                  <a:gdLst>
                    <a:gd name="T0" fmla="*/ 0 w 25"/>
                    <a:gd name="T1" fmla="*/ 0 h 19"/>
                    <a:gd name="T2" fmla="*/ 21 w 25"/>
                    <a:gd name="T3" fmla="*/ 28 h 19"/>
                    <a:gd name="T4" fmla="*/ 12 w 25"/>
                    <a:gd name="T5" fmla="*/ 7 h 19"/>
                    <a:gd name="T6" fmla="*/ 0 w 25"/>
                    <a:gd name="T7" fmla="*/ 0 h 19"/>
                    <a:gd name="T8" fmla="*/ 0 60000 65536"/>
                    <a:gd name="T9" fmla="*/ 0 60000 65536"/>
                    <a:gd name="T10" fmla="*/ 0 60000 65536"/>
                    <a:gd name="T11" fmla="*/ 0 60000 65536"/>
                    <a:gd name="T12" fmla="*/ 0 w 25"/>
                    <a:gd name="T13" fmla="*/ 0 h 19"/>
                    <a:gd name="T14" fmla="*/ 25 w 25"/>
                    <a:gd name="T15" fmla="*/ 19 h 19"/>
                  </a:gdLst>
                  <a:ahLst/>
                  <a:cxnLst>
                    <a:cxn ang="T8">
                      <a:pos x="T0" y="T1"/>
                    </a:cxn>
                    <a:cxn ang="T9">
                      <a:pos x="T2" y="T3"/>
                    </a:cxn>
                    <a:cxn ang="T10">
                      <a:pos x="T4" y="T5"/>
                    </a:cxn>
                    <a:cxn ang="T11">
                      <a:pos x="T6" y="T7"/>
                    </a:cxn>
                  </a:cxnLst>
                  <a:rect l="T12" t="T13" r="T14" b="T15"/>
                  <a:pathLst>
                    <a:path w="25" h="19">
                      <a:moveTo>
                        <a:pt x="0" y="0"/>
                      </a:moveTo>
                      <a:lnTo>
                        <a:pt x="24" y="18"/>
                      </a:lnTo>
                      <a:lnTo>
                        <a:pt x="1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621" name="Freeform 725"/>
                <p:cNvSpPr>
                  <a:spLocks/>
                </p:cNvSpPr>
                <p:nvPr/>
              </p:nvSpPr>
              <p:spPr bwMode="ltGray">
                <a:xfrm>
                  <a:off x="5244" y="2980"/>
                  <a:ext cx="25" cy="16"/>
                </a:xfrm>
                <a:custGeom>
                  <a:avLst/>
                  <a:gdLst>
                    <a:gd name="T0" fmla="*/ 0 w 25"/>
                    <a:gd name="T1" fmla="*/ 0 h 15"/>
                    <a:gd name="T2" fmla="*/ 4 w 25"/>
                    <a:gd name="T3" fmla="*/ 13 h 15"/>
                    <a:gd name="T4" fmla="*/ 24 w 25"/>
                    <a:gd name="T5" fmla="*/ 17 h 15"/>
                    <a:gd name="T6" fmla="*/ 22 w 25"/>
                    <a:gd name="T7" fmla="*/ 6 h 15"/>
                    <a:gd name="T8" fmla="*/ 0 w 25"/>
                    <a:gd name="T9" fmla="*/ 0 h 15"/>
                    <a:gd name="T10" fmla="*/ 0 60000 65536"/>
                    <a:gd name="T11" fmla="*/ 0 60000 65536"/>
                    <a:gd name="T12" fmla="*/ 0 60000 65536"/>
                    <a:gd name="T13" fmla="*/ 0 60000 65536"/>
                    <a:gd name="T14" fmla="*/ 0 60000 65536"/>
                    <a:gd name="T15" fmla="*/ 0 w 25"/>
                    <a:gd name="T16" fmla="*/ 0 h 15"/>
                    <a:gd name="T17" fmla="*/ 25 w 25"/>
                    <a:gd name="T18" fmla="*/ 15 h 15"/>
                  </a:gdLst>
                  <a:ahLst/>
                  <a:cxnLst>
                    <a:cxn ang="T10">
                      <a:pos x="T0" y="T1"/>
                    </a:cxn>
                    <a:cxn ang="T11">
                      <a:pos x="T2" y="T3"/>
                    </a:cxn>
                    <a:cxn ang="T12">
                      <a:pos x="T4" y="T5"/>
                    </a:cxn>
                    <a:cxn ang="T13">
                      <a:pos x="T6" y="T7"/>
                    </a:cxn>
                    <a:cxn ang="T14">
                      <a:pos x="T8" y="T9"/>
                    </a:cxn>
                  </a:cxnLst>
                  <a:rect l="T15" t="T16" r="T17" b="T18"/>
                  <a:pathLst>
                    <a:path w="25" h="15">
                      <a:moveTo>
                        <a:pt x="0" y="0"/>
                      </a:moveTo>
                      <a:lnTo>
                        <a:pt x="4" y="10"/>
                      </a:lnTo>
                      <a:lnTo>
                        <a:pt x="24" y="14"/>
                      </a:lnTo>
                      <a:lnTo>
                        <a:pt x="22"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622" name="Freeform 726"/>
                <p:cNvSpPr>
                  <a:spLocks/>
                </p:cNvSpPr>
                <p:nvPr/>
              </p:nvSpPr>
              <p:spPr bwMode="ltGray">
                <a:xfrm>
                  <a:off x="5278" y="3002"/>
                  <a:ext cx="17" cy="19"/>
                </a:xfrm>
                <a:custGeom>
                  <a:avLst/>
                  <a:gdLst>
                    <a:gd name="T0" fmla="*/ 0 w 17"/>
                    <a:gd name="T1" fmla="*/ 0 h 17"/>
                    <a:gd name="T2" fmla="*/ 16 w 17"/>
                    <a:gd name="T3" fmla="*/ 22 h 17"/>
                    <a:gd name="T4" fmla="*/ 16 w 17"/>
                    <a:gd name="T5" fmla="*/ 9 h 17"/>
                    <a:gd name="T6" fmla="*/ 0 w 17"/>
                    <a:gd name="T7" fmla="*/ 0 h 17"/>
                    <a:gd name="T8" fmla="*/ 0 60000 65536"/>
                    <a:gd name="T9" fmla="*/ 0 60000 65536"/>
                    <a:gd name="T10" fmla="*/ 0 60000 65536"/>
                    <a:gd name="T11" fmla="*/ 0 60000 65536"/>
                    <a:gd name="T12" fmla="*/ 0 w 17"/>
                    <a:gd name="T13" fmla="*/ 0 h 17"/>
                    <a:gd name="T14" fmla="*/ 17 w 17"/>
                    <a:gd name="T15" fmla="*/ 17 h 17"/>
                  </a:gdLst>
                  <a:ahLst/>
                  <a:cxnLst>
                    <a:cxn ang="T8">
                      <a:pos x="T0" y="T1"/>
                    </a:cxn>
                    <a:cxn ang="T9">
                      <a:pos x="T2" y="T3"/>
                    </a:cxn>
                    <a:cxn ang="T10">
                      <a:pos x="T4" y="T5"/>
                    </a:cxn>
                    <a:cxn ang="T11">
                      <a:pos x="T6" y="T7"/>
                    </a:cxn>
                  </a:cxnLst>
                  <a:rect l="T12" t="T13" r="T14" b="T15"/>
                  <a:pathLst>
                    <a:path w="17" h="17">
                      <a:moveTo>
                        <a:pt x="0" y="0"/>
                      </a:moveTo>
                      <a:lnTo>
                        <a:pt x="16" y="16"/>
                      </a:lnTo>
                      <a:lnTo>
                        <a:pt x="16" y="6"/>
                      </a:lnTo>
                      <a:lnTo>
                        <a:pt x="0" y="0"/>
                      </a:lnTo>
                    </a:path>
                  </a:pathLst>
                </a:custGeom>
                <a:solidFill>
                  <a:schemeClr val="hlink"/>
                </a:solidFill>
                <a:ln w="12700" cap="rnd">
                  <a:solidFill>
                    <a:schemeClr val="bg1"/>
                  </a:solidFill>
                  <a:round/>
                  <a:headEnd/>
                  <a:tailEnd/>
                </a:ln>
              </p:spPr>
              <p:txBody>
                <a:bodyPr/>
                <a:lstStyle/>
                <a:p>
                  <a:endParaRPr lang="en-US"/>
                </a:p>
              </p:txBody>
            </p:sp>
          </p:grpSp>
        </p:grpSp>
        <p:sp>
          <p:nvSpPr>
            <p:cNvPr id="13530" name="Freeform 727"/>
            <p:cNvSpPr>
              <a:spLocks/>
            </p:cNvSpPr>
            <p:nvPr/>
          </p:nvSpPr>
          <p:spPr bwMode="ltGray">
            <a:xfrm>
              <a:off x="3262" y="2036"/>
              <a:ext cx="435" cy="236"/>
            </a:xfrm>
            <a:custGeom>
              <a:avLst/>
              <a:gdLst>
                <a:gd name="T0" fmla="*/ 299 w 437"/>
                <a:gd name="T1" fmla="*/ 294 h 211"/>
                <a:gd name="T2" fmla="*/ 297 w 437"/>
                <a:gd name="T3" fmla="*/ 263 h 211"/>
                <a:gd name="T4" fmla="*/ 281 w 437"/>
                <a:gd name="T5" fmla="*/ 244 h 211"/>
                <a:gd name="T6" fmla="*/ 283 w 437"/>
                <a:gd name="T7" fmla="*/ 218 h 211"/>
                <a:gd name="T8" fmla="*/ 315 w 437"/>
                <a:gd name="T9" fmla="*/ 181 h 211"/>
                <a:gd name="T10" fmla="*/ 328 w 437"/>
                <a:gd name="T11" fmla="*/ 168 h 211"/>
                <a:gd name="T12" fmla="*/ 348 w 437"/>
                <a:gd name="T13" fmla="*/ 151 h 211"/>
                <a:gd name="T14" fmla="*/ 362 w 437"/>
                <a:gd name="T15" fmla="*/ 166 h 211"/>
                <a:gd name="T16" fmla="*/ 388 w 437"/>
                <a:gd name="T17" fmla="*/ 210 h 211"/>
                <a:gd name="T18" fmla="*/ 412 w 437"/>
                <a:gd name="T19" fmla="*/ 208 h 211"/>
                <a:gd name="T20" fmla="*/ 430 w 437"/>
                <a:gd name="T21" fmla="*/ 201 h 211"/>
                <a:gd name="T22" fmla="*/ 422 w 437"/>
                <a:gd name="T23" fmla="*/ 188 h 211"/>
                <a:gd name="T24" fmla="*/ 410 w 437"/>
                <a:gd name="T25" fmla="*/ 186 h 211"/>
                <a:gd name="T26" fmla="*/ 392 w 437"/>
                <a:gd name="T27" fmla="*/ 157 h 211"/>
                <a:gd name="T28" fmla="*/ 406 w 437"/>
                <a:gd name="T29" fmla="*/ 108 h 211"/>
                <a:gd name="T30" fmla="*/ 416 w 437"/>
                <a:gd name="T31" fmla="*/ 95 h 211"/>
                <a:gd name="T32" fmla="*/ 400 w 437"/>
                <a:gd name="T33" fmla="*/ 78 h 211"/>
                <a:gd name="T34" fmla="*/ 362 w 437"/>
                <a:gd name="T35" fmla="*/ 102 h 211"/>
                <a:gd name="T36" fmla="*/ 332 w 437"/>
                <a:gd name="T37" fmla="*/ 75 h 211"/>
                <a:gd name="T38" fmla="*/ 328 w 437"/>
                <a:gd name="T39" fmla="*/ 75 h 211"/>
                <a:gd name="T40" fmla="*/ 311 w 437"/>
                <a:gd name="T41" fmla="*/ 75 h 211"/>
                <a:gd name="T42" fmla="*/ 293 w 437"/>
                <a:gd name="T43" fmla="*/ 97 h 211"/>
                <a:gd name="T44" fmla="*/ 271 w 437"/>
                <a:gd name="T45" fmla="*/ 106 h 211"/>
                <a:gd name="T46" fmla="*/ 257 w 437"/>
                <a:gd name="T47" fmla="*/ 126 h 211"/>
                <a:gd name="T48" fmla="*/ 235 w 437"/>
                <a:gd name="T49" fmla="*/ 134 h 211"/>
                <a:gd name="T50" fmla="*/ 211 w 437"/>
                <a:gd name="T51" fmla="*/ 106 h 211"/>
                <a:gd name="T52" fmla="*/ 189 w 437"/>
                <a:gd name="T53" fmla="*/ 86 h 211"/>
                <a:gd name="T54" fmla="*/ 165 w 437"/>
                <a:gd name="T55" fmla="*/ 31 h 211"/>
                <a:gd name="T56" fmla="*/ 157 w 437"/>
                <a:gd name="T57" fmla="*/ 20 h 211"/>
                <a:gd name="T58" fmla="*/ 125 w 437"/>
                <a:gd name="T59" fmla="*/ 28 h 211"/>
                <a:gd name="T60" fmla="*/ 98 w 437"/>
                <a:gd name="T61" fmla="*/ 39 h 211"/>
                <a:gd name="T62" fmla="*/ 84 w 437"/>
                <a:gd name="T63" fmla="*/ 59 h 211"/>
                <a:gd name="T64" fmla="*/ 76 w 437"/>
                <a:gd name="T65" fmla="*/ 54 h 211"/>
                <a:gd name="T66" fmla="*/ 44 w 437"/>
                <a:gd name="T67" fmla="*/ 0 h 211"/>
                <a:gd name="T68" fmla="*/ 0 w 437"/>
                <a:gd name="T69" fmla="*/ 22 h 211"/>
                <a:gd name="T70" fmla="*/ 0 w 437"/>
                <a:gd name="T71" fmla="*/ 95 h 211"/>
                <a:gd name="T72" fmla="*/ 20 w 437"/>
                <a:gd name="T73" fmla="*/ 102 h 211"/>
                <a:gd name="T74" fmla="*/ 34 w 437"/>
                <a:gd name="T75" fmla="*/ 112 h 211"/>
                <a:gd name="T76" fmla="*/ 50 w 437"/>
                <a:gd name="T77" fmla="*/ 115 h 211"/>
                <a:gd name="T78" fmla="*/ 52 w 437"/>
                <a:gd name="T79" fmla="*/ 104 h 211"/>
                <a:gd name="T80" fmla="*/ 68 w 437"/>
                <a:gd name="T81" fmla="*/ 112 h 211"/>
                <a:gd name="T82" fmla="*/ 76 w 437"/>
                <a:gd name="T83" fmla="*/ 104 h 211"/>
                <a:gd name="T84" fmla="*/ 96 w 437"/>
                <a:gd name="T85" fmla="*/ 117 h 211"/>
                <a:gd name="T86" fmla="*/ 111 w 437"/>
                <a:gd name="T87" fmla="*/ 138 h 211"/>
                <a:gd name="T88" fmla="*/ 125 w 437"/>
                <a:gd name="T89" fmla="*/ 138 h 211"/>
                <a:gd name="T90" fmla="*/ 131 w 437"/>
                <a:gd name="T91" fmla="*/ 157 h 211"/>
                <a:gd name="T92" fmla="*/ 163 w 437"/>
                <a:gd name="T93" fmla="*/ 197 h 211"/>
                <a:gd name="T94" fmla="*/ 173 w 437"/>
                <a:gd name="T95" fmla="*/ 213 h 211"/>
                <a:gd name="T96" fmla="*/ 195 w 437"/>
                <a:gd name="T97" fmla="*/ 215 h 211"/>
                <a:gd name="T98" fmla="*/ 211 w 437"/>
                <a:gd name="T99" fmla="*/ 224 h 211"/>
                <a:gd name="T100" fmla="*/ 229 w 437"/>
                <a:gd name="T101" fmla="*/ 229 h 211"/>
                <a:gd name="T102" fmla="*/ 229 w 437"/>
                <a:gd name="T103" fmla="*/ 249 h 211"/>
                <a:gd name="T104" fmla="*/ 227 w 437"/>
                <a:gd name="T105" fmla="*/ 266 h 211"/>
                <a:gd name="T106" fmla="*/ 229 w 437"/>
                <a:gd name="T107" fmla="*/ 281 h 211"/>
                <a:gd name="T108" fmla="*/ 245 w 437"/>
                <a:gd name="T109" fmla="*/ 281 h 211"/>
                <a:gd name="T110" fmla="*/ 253 w 437"/>
                <a:gd name="T111" fmla="*/ 281 h 211"/>
                <a:gd name="T112" fmla="*/ 267 w 437"/>
                <a:gd name="T113" fmla="*/ 281 h 211"/>
                <a:gd name="T114" fmla="*/ 269 w 437"/>
                <a:gd name="T115" fmla="*/ 287 h 211"/>
                <a:gd name="T116" fmla="*/ 279 w 437"/>
                <a:gd name="T117" fmla="*/ 292 h 211"/>
                <a:gd name="T118" fmla="*/ 281 w 437"/>
                <a:gd name="T119" fmla="*/ 294 h 211"/>
                <a:gd name="T120" fmla="*/ 299 w 437"/>
                <a:gd name="T121" fmla="*/ 294 h 2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37"/>
                <a:gd name="T184" fmla="*/ 0 h 211"/>
                <a:gd name="T185" fmla="*/ 437 w 437"/>
                <a:gd name="T186" fmla="*/ 211 h 2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37" h="211">
                  <a:moveTo>
                    <a:pt x="302" y="210"/>
                  </a:moveTo>
                  <a:lnTo>
                    <a:pt x="300" y="188"/>
                  </a:lnTo>
                  <a:lnTo>
                    <a:pt x="284" y="174"/>
                  </a:lnTo>
                  <a:lnTo>
                    <a:pt x="286" y="156"/>
                  </a:lnTo>
                  <a:lnTo>
                    <a:pt x="318" y="130"/>
                  </a:lnTo>
                  <a:lnTo>
                    <a:pt x="334" y="120"/>
                  </a:lnTo>
                  <a:lnTo>
                    <a:pt x="354" y="108"/>
                  </a:lnTo>
                  <a:lnTo>
                    <a:pt x="368" y="118"/>
                  </a:lnTo>
                  <a:lnTo>
                    <a:pt x="394" y="150"/>
                  </a:lnTo>
                  <a:lnTo>
                    <a:pt x="418" y="148"/>
                  </a:lnTo>
                  <a:lnTo>
                    <a:pt x="436" y="144"/>
                  </a:lnTo>
                  <a:lnTo>
                    <a:pt x="428" y="134"/>
                  </a:lnTo>
                  <a:lnTo>
                    <a:pt x="416" y="132"/>
                  </a:lnTo>
                  <a:lnTo>
                    <a:pt x="398" y="112"/>
                  </a:lnTo>
                  <a:lnTo>
                    <a:pt x="412" y="78"/>
                  </a:lnTo>
                  <a:lnTo>
                    <a:pt x="422" y="68"/>
                  </a:lnTo>
                  <a:lnTo>
                    <a:pt x="406" y="56"/>
                  </a:lnTo>
                  <a:lnTo>
                    <a:pt x="368" y="72"/>
                  </a:lnTo>
                  <a:lnTo>
                    <a:pt x="338" y="54"/>
                  </a:lnTo>
                  <a:lnTo>
                    <a:pt x="334" y="54"/>
                  </a:lnTo>
                  <a:lnTo>
                    <a:pt x="314" y="54"/>
                  </a:lnTo>
                  <a:lnTo>
                    <a:pt x="296" y="70"/>
                  </a:lnTo>
                  <a:lnTo>
                    <a:pt x="274" y="76"/>
                  </a:lnTo>
                  <a:lnTo>
                    <a:pt x="260" y="90"/>
                  </a:lnTo>
                  <a:lnTo>
                    <a:pt x="238" y="96"/>
                  </a:lnTo>
                  <a:lnTo>
                    <a:pt x="214" y="76"/>
                  </a:lnTo>
                  <a:lnTo>
                    <a:pt x="192" y="62"/>
                  </a:lnTo>
                  <a:lnTo>
                    <a:pt x="168" y="22"/>
                  </a:lnTo>
                  <a:lnTo>
                    <a:pt x="160" y="14"/>
                  </a:lnTo>
                  <a:lnTo>
                    <a:pt x="128" y="20"/>
                  </a:lnTo>
                  <a:lnTo>
                    <a:pt x="98" y="28"/>
                  </a:lnTo>
                  <a:lnTo>
                    <a:pt x="84" y="42"/>
                  </a:lnTo>
                  <a:lnTo>
                    <a:pt x="76" y="38"/>
                  </a:lnTo>
                  <a:lnTo>
                    <a:pt x="44" y="0"/>
                  </a:lnTo>
                  <a:lnTo>
                    <a:pt x="0" y="16"/>
                  </a:lnTo>
                  <a:lnTo>
                    <a:pt x="0" y="68"/>
                  </a:lnTo>
                  <a:lnTo>
                    <a:pt x="20" y="72"/>
                  </a:lnTo>
                  <a:lnTo>
                    <a:pt x="34" y="80"/>
                  </a:lnTo>
                  <a:lnTo>
                    <a:pt x="50" y="82"/>
                  </a:lnTo>
                  <a:lnTo>
                    <a:pt x="52" y="74"/>
                  </a:lnTo>
                  <a:lnTo>
                    <a:pt x="68" y="80"/>
                  </a:lnTo>
                  <a:lnTo>
                    <a:pt x="76" y="74"/>
                  </a:lnTo>
                  <a:lnTo>
                    <a:pt x="96" y="84"/>
                  </a:lnTo>
                  <a:lnTo>
                    <a:pt x="114" y="98"/>
                  </a:lnTo>
                  <a:lnTo>
                    <a:pt x="128" y="98"/>
                  </a:lnTo>
                  <a:lnTo>
                    <a:pt x="134" y="112"/>
                  </a:lnTo>
                  <a:lnTo>
                    <a:pt x="166" y="140"/>
                  </a:lnTo>
                  <a:lnTo>
                    <a:pt x="176" y="152"/>
                  </a:lnTo>
                  <a:lnTo>
                    <a:pt x="198" y="154"/>
                  </a:lnTo>
                  <a:lnTo>
                    <a:pt x="214" y="160"/>
                  </a:lnTo>
                  <a:lnTo>
                    <a:pt x="232" y="164"/>
                  </a:lnTo>
                  <a:lnTo>
                    <a:pt x="232" y="178"/>
                  </a:lnTo>
                  <a:lnTo>
                    <a:pt x="230" y="190"/>
                  </a:lnTo>
                  <a:lnTo>
                    <a:pt x="232" y="200"/>
                  </a:lnTo>
                  <a:lnTo>
                    <a:pt x="248" y="200"/>
                  </a:lnTo>
                  <a:lnTo>
                    <a:pt x="256" y="200"/>
                  </a:lnTo>
                  <a:lnTo>
                    <a:pt x="270" y="200"/>
                  </a:lnTo>
                  <a:lnTo>
                    <a:pt x="272" y="206"/>
                  </a:lnTo>
                  <a:lnTo>
                    <a:pt x="282" y="208"/>
                  </a:lnTo>
                  <a:lnTo>
                    <a:pt x="284" y="210"/>
                  </a:lnTo>
                  <a:lnTo>
                    <a:pt x="302" y="210"/>
                  </a:lnTo>
                </a:path>
              </a:pathLst>
            </a:custGeom>
            <a:solidFill>
              <a:schemeClr val="hlink"/>
            </a:solidFill>
            <a:ln w="12700" cap="rnd">
              <a:solidFill>
                <a:schemeClr val="bg1"/>
              </a:solidFill>
              <a:round/>
              <a:headEnd/>
              <a:tailEnd/>
            </a:ln>
          </p:spPr>
          <p:txBody>
            <a:bodyPr/>
            <a:lstStyle/>
            <a:p>
              <a:endParaRPr lang="en-US"/>
            </a:p>
          </p:txBody>
        </p:sp>
        <p:sp>
          <p:nvSpPr>
            <p:cNvPr id="13531" name="Freeform 728"/>
            <p:cNvSpPr>
              <a:spLocks/>
            </p:cNvSpPr>
            <p:nvPr/>
          </p:nvSpPr>
          <p:spPr bwMode="ltGray">
            <a:xfrm>
              <a:off x="3644" y="2112"/>
              <a:ext cx="141" cy="115"/>
            </a:xfrm>
            <a:custGeom>
              <a:avLst/>
              <a:gdLst>
                <a:gd name="T0" fmla="*/ 46 w 141"/>
                <a:gd name="T1" fmla="*/ 136 h 103"/>
                <a:gd name="T2" fmla="*/ 36 w 141"/>
                <a:gd name="T3" fmla="*/ 140 h 103"/>
                <a:gd name="T4" fmla="*/ 26 w 141"/>
                <a:gd name="T5" fmla="*/ 140 h 103"/>
                <a:gd name="T6" fmla="*/ 14 w 141"/>
                <a:gd name="T7" fmla="*/ 140 h 103"/>
                <a:gd name="T8" fmla="*/ 4 w 141"/>
                <a:gd name="T9" fmla="*/ 142 h 103"/>
                <a:gd name="T10" fmla="*/ 0 w 141"/>
                <a:gd name="T11" fmla="*/ 133 h 103"/>
                <a:gd name="T12" fmla="*/ 2 w 141"/>
                <a:gd name="T13" fmla="*/ 122 h 103"/>
                <a:gd name="T14" fmla="*/ 4 w 141"/>
                <a:gd name="T15" fmla="*/ 108 h 103"/>
                <a:gd name="T16" fmla="*/ 16 w 141"/>
                <a:gd name="T17" fmla="*/ 104 h 103"/>
                <a:gd name="T18" fmla="*/ 30 w 141"/>
                <a:gd name="T19" fmla="*/ 106 h 103"/>
                <a:gd name="T20" fmla="*/ 42 w 141"/>
                <a:gd name="T21" fmla="*/ 104 h 103"/>
                <a:gd name="T22" fmla="*/ 50 w 141"/>
                <a:gd name="T23" fmla="*/ 99 h 103"/>
                <a:gd name="T24" fmla="*/ 44 w 141"/>
                <a:gd name="T25" fmla="*/ 93 h 103"/>
                <a:gd name="T26" fmla="*/ 34 w 141"/>
                <a:gd name="T27" fmla="*/ 88 h 103"/>
                <a:gd name="T28" fmla="*/ 22 w 141"/>
                <a:gd name="T29" fmla="*/ 78 h 103"/>
                <a:gd name="T30" fmla="*/ 12 w 141"/>
                <a:gd name="T31" fmla="*/ 58 h 103"/>
                <a:gd name="T32" fmla="*/ 14 w 141"/>
                <a:gd name="T33" fmla="*/ 56 h 103"/>
                <a:gd name="T34" fmla="*/ 22 w 141"/>
                <a:gd name="T35" fmla="*/ 31 h 103"/>
                <a:gd name="T36" fmla="*/ 24 w 141"/>
                <a:gd name="T37" fmla="*/ 11 h 103"/>
                <a:gd name="T38" fmla="*/ 38 w 141"/>
                <a:gd name="T39" fmla="*/ 0 h 103"/>
                <a:gd name="T40" fmla="*/ 50 w 141"/>
                <a:gd name="T41" fmla="*/ 9 h 103"/>
                <a:gd name="T42" fmla="*/ 106 w 141"/>
                <a:gd name="T43" fmla="*/ 20 h 103"/>
                <a:gd name="T44" fmla="*/ 124 w 141"/>
                <a:gd name="T45" fmla="*/ 28 h 103"/>
                <a:gd name="T46" fmla="*/ 140 w 141"/>
                <a:gd name="T47" fmla="*/ 20 h 103"/>
                <a:gd name="T48" fmla="*/ 138 w 141"/>
                <a:gd name="T49" fmla="*/ 47 h 103"/>
                <a:gd name="T50" fmla="*/ 140 w 141"/>
                <a:gd name="T51" fmla="*/ 58 h 103"/>
                <a:gd name="T52" fmla="*/ 132 w 141"/>
                <a:gd name="T53" fmla="*/ 93 h 103"/>
                <a:gd name="T54" fmla="*/ 126 w 141"/>
                <a:gd name="T55" fmla="*/ 97 h 103"/>
                <a:gd name="T56" fmla="*/ 122 w 141"/>
                <a:gd name="T57" fmla="*/ 104 h 103"/>
                <a:gd name="T58" fmla="*/ 106 w 141"/>
                <a:gd name="T59" fmla="*/ 106 h 103"/>
                <a:gd name="T60" fmla="*/ 104 w 141"/>
                <a:gd name="T61" fmla="*/ 117 h 103"/>
                <a:gd name="T62" fmla="*/ 96 w 141"/>
                <a:gd name="T63" fmla="*/ 115 h 103"/>
                <a:gd name="T64" fmla="*/ 84 w 141"/>
                <a:gd name="T65" fmla="*/ 115 h 103"/>
                <a:gd name="T66" fmla="*/ 80 w 141"/>
                <a:gd name="T67" fmla="*/ 125 h 103"/>
                <a:gd name="T68" fmla="*/ 74 w 141"/>
                <a:gd name="T69" fmla="*/ 131 h 103"/>
                <a:gd name="T70" fmla="*/ 66 w 141"/>
                <a:gd name="T71" fmla="*/ 128 h 103"/>
                <a:gd name="T72" fmla="*/ 60 w 141"/>
                <a:gd name="T73" fmla="*/ 119 h 103"/>
                <a:gd name="T74" fmla="*/ 56 w 141"/>
                <a:gd name="T75" fmla="*/ 122 h 103"/>
                <a:gd name="T76" fmla="*/ 52 w 141"/>
                <a:gd name="T77" fmla="*/ 128 h 103"/>
                <a:gd name="T78" fmla="*/ 46 w 141"/>
                <a:gd name="T79" fmla="*/ 131 h 103"/>
                <a:gd name="T80" fmla="*/ 46 w 141"/>
                <a:gd name="T81" fmla="*/ 136 h 10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41"/>
                <a:gd name="T124" fmla="*/ 0 h 103"/>
                <a:gd name="T125" fmla="*/ 141 w 141"/>
                <a:gd name="T126" fmla="*/ 103 h 103"/>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41" h="103">
                  <a:moveTo>
                    <a:pt x="46" y="98"/>
                  </a:moveTo>
                  <a:lnTo>
                    <a:pt x="36" y="100"/>
                  </a:lnTo>
                  <a:lnTo>
                    <a:pt x="26" y="100"/>
                  </a:lnTo>
                  <a:lnTo>
                    <a:pt x="14" y="100"/>
                  </a:lnTo>
                  <a:lnTo>
                    <a:pt x="4" y="102"/>
                  </a:lnTo>
                  <a:lnTo>
                    <a:pt x="0" y="96"/>
                  </a:lnTo>
                  <a:lnTo>
                    <a:pt x="2" y="88"/>
                  </a:lnTo>
                  <a:lnTo>
                    <a:pt x="4" y="78"/>
                  </a:lnTo>
                  <a:lnTo>
                    <a:pt x="16" y="74"/>
                  </a:lnTo>
                  <a:lnTo>
                    <a:pt x="30" y="76"/>
                  </a:lnTo>
                  <a:lnTo>
                    <a:pt x="42" y="74"/>
                  </a:lnTo>
                  <a:lnTo>
                    <a:pt x="50" y="72"/>
                  </a:lnTo>
                  <a:lnTo>
                    <a:pt x="44" y="66"/>
                  </a:lnTo>
                  <a:lnTo>
                    <a:pt x="34" y="64"/>
                  </a:lnTo>
                  <a:lnTo>
                    <a:pt x="22" y="56"/>
                  </a:lnTo>
                  <a:lnTo>
                    <a:pt x="12" y="42"/>
                  </a:lnTo>
                  <a:lnTo>
                    <a:pt x="14" y="40"/>
                  </a:lnTo>
                  <a:lnTo>
                    <a:pt x="22" y="22"/>
                  </a:lnTo>
                  <a:lnTo>
                    <a:pt x="24" y="8"/>
                  </a:lnTo>
                  <a:lnTo>
                    <a:pt x="38" y="0"/>
                  </a:lnTo>
                  <a:lnTo>
                    <a:pt x="50" y="6"/>
                  </a:lnTo>
                  <a:lnTo>
                    <a:pt x="106" y="14"/>
                  </a:lnTo>
                  <a:lnTo>
                    <a:pt x="124" y="20"/>
                  </a:lnTo>
                  <a:lnTo>
                    <a:pt x="140" y="14"/>
                  </a:lnTo>
                  <a:lnTo>
                    <a:pt x="138" y="34"/>
                  </a:lnTo>
                  <a:lnTo>
                    <a:pt x="140" y="42"/>
                  </a:lnTo>
                  <a:lnTo>
                    <a:pt x="132" y="66"/>
                  </a:lnTo>
                  <a:lnTo>
                    <a:pt x="126" y="70"/>
                  </a:lnTo>
                  <a:lnTo>
                    <a:pt x="122" y="74"/>
                  </a:lnTo>
                  <a:lnTo>
                    <a:pt x="106" y="76"/>
                  </a:lnTo>
                  <a:lnTo>
                    <a:pt x="104" y="84"/>
                  </a:lnTo>
                  <a:lnTo>
                    <a:pt x="96" y="82"/>
                  </a:lnTo>
                  <a:lnTo>
                    <a:pt x="84" y="82"/>
                  </a:lnTo>
                  <a:lnTo>
                    <a:pt x="80" y="90"/>
                  </a:lnTo>
                  <a:lnTo>
                    <a:pt x="74" y="94"/>
                  </a:lnTo>
                  <a:lnTo>
                    <a:pt x="66" y="92"/>
                  </a:lnTo>
                  <a:lnTo>
                    <a:pt x="60" y="86"/>
                  </a:lnTo>
                  <a:lnTo>
                    <a:pt x="56" y="88"/>
                  </a:lnTo>
                  <a:lnTo>
                    <a:pt x="52" y="92"/>
                  </a:lnTo>
                  <a:lnTo>
                    <a:pt x="46" y="94"/>
                  </a:lnTo>
                  <a:lnTo>
                    <a:pt x="46" y="98"/>
                  </a:lnTo>
                </a:path>
              </a:pathLst>
            </a:custGeom>
            <a:solidFill>
              <a:schemeClr val="hlink"/>
            </a:solidFill>
            <a:ln w="12700" cap="rnd">
              <a:solidFill>
                <a:schemeClr val="bg1"/>
              </a:solidFill>
              <a:round/>
              <a:headEnd/>
              <a:tailEnd/>
            </a:ln>
          </p:spPr>
          <p:txBody>
            <a:bodyPr/>
            <a:lstStyle/>
            <a:p>
              <a:endParaRPr lang="en-US"/>
            </a:p>
          </p:txBody>
        </p:sp>
        <p:sp>
          <p:nvSpPr>
            <p:cNvPr id="13532" name="Freeform 729"/>
            <p:cNvSpPr>
              <a:spLocks/>
            </p:cNvSpPr>
            <p:nvPr/>
          </p:nvSpPr>
          <p:spPr bwMode="ltGray">
            <a:xfrm>
              <a:off x="2373" y="1928"/>
              <a:ext cx="9" cy="6"/>
            </a:xfrm>
            <a:custGeom>
              <a:avLst/>
              <a:gdLst>
                <a:gd name="T0" fmla="*/ 4 w 9"/>
                <a:gd name="T1" fmla="*/ 0 h 5"/>
                <a:gd name="T2" fmla="*/ 8 w 9"/>
                <a:gd name="T3" fmla="*/ 2 h 5"/>
                <a:gd name="T4" fmla="*/ 2 w 9"/>
                <a:gd name="T5" fmla="*/ 7 h 5"/>
                <a:gd name="T6" fmla="*/ 0 w 9"/>
                <a:gd name="T7" fmla="*/ 2 h 5"/>
                <a:gd name="T8" fmla="*/ 4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4" y="0"/>
                  </a:moveTo>
                  <a:lnTo>
                    <a:pt x="8" y="2"/>
                  </a:lnTo>
                  <a:lnTo>
                    <a:pt x="2" y="4"/>
                  </a:lnTo>
                  <a:lnTo>
                    <a:pt x="0" y="2"/>
                  </a:lnTo>
                  <a:lnTo>
                    <a:pt x="4" y="0"/>
                  </a:lnTo>
                </a:path>
              </a:pathLst>
            </a:custGeom>
            <a:solidFill>
              <a:schemeClr val="hlink"/>
            </a:solidFill>
            <a:ln w="12700" cap="rnd">
              <a:solidFill>
                <a:schemeClr val="bg1"/>
              </a:solidFill>
              <a:round/>
              <a:headEnd/>
              <a:tailEnd/>
            </a:ln>
          </p:spPr>
          <p:txBody>
            <a:bodyPr/>
            <a:lstStyle/>
            <a:p>
              <a:endParaRPr lang="en-US"/>
            </a:p>
          </p:txBody>
        </p:sp>
        <p:sp>
          <p:nvSpPr>
            <p:cNvPr id="13533" name="Freeform 730"/>
            <p:cNvSpPr>
              <a:spLocks/>
            </p:cNvSpPr>
            <p:nvPr/>
          </p:nvSpPr>
          <p:spPr bwMode="ltGray">
            <a:xfrm>
              <a:off x="2380" y="1935"/>
              <a:ext cx="9" cy="4"/>
            </a:xfrm>
            <a:custGeom>
              <a:avLst/>
              <a:gdLst>
                <a:gd name="T0" fmla="*/ 4 w 9"/>
                <a:gd name="T1" fmla="*/ 0 h 3"/>
                <a:gd name="T2" fmla="*/ 8 w 9"/>
                <a:gd name="T3" fmla="*/ 5 h 3"/>
                <a:gd name="T4" fmla="*/ 0 w 9"/>
                <a:gd name="T5" fmla="*/ 5 h 3"/>
                <a:gd name="T6" fmla="*/ 4 w 9"/>
                <a:gd name="T7" fmla="*/ 0 h 3"/>
                <a:gd name="T8" fmla="*/ 0 60000 65536"/>
                <a:gd name="T9" fmla="*/ 0 60000 65536"/>
                <a:gd name="T10" fmla="*/ 0 60000 65536"/>
                <a:gd name="T11" fmla="*/ 0 60000 65536"/>
                <a:gd name="T12" fmla="*/ 0 w 9"/>
                <a:gd name="T13" fmla="*/ 0 h 3"/>
                <a:gd name="T14" fmla="*/ 9 w 9"/>
                <a:gd name="T15" fmla="*/ 3 h 3"/>
              </a:gdLst>
              <a:ahLst/>
              <a:cxnLst>
                <a:cxn ang="T8">
                  <a:pos x="T0" y="T1"/>
                </a:cxn>
                <a:cxn ang="T9">
                  <a:pos x="T2" y="T3"/>
                </a:cxn>
                <a:cxn ang="T10">
                  <a:pos x="T4" y="T5"/>
                </a:cxn>
                <a:cxn ang="T11">
                  <a:pos x="T6" y="T7"/>
                </a:cxn>
              </a:cxnLst>
              <a:rect l="T12" t="T13" r="T14" b="T15"/>
              <a:pathLst>
                <a:path w="9" h="3">
                  <a:moveTo>
                    <a:pt x="4" y="0"/>
                  </a:moveTo>
                  <a:lnTo>
                    <a:pt x="8" y="2"/>
                  </a:lnTo>
                  <a:lnTo>
                    <a:pt x="0" y="2"/>
                  </a:lnTo>
                  <a:lnTo>
                    <a:pt x="4" y="0"/>
                  </a:lnTo>
                </a:path>
              </a:pathLst>
            </a:custGeom>
            <a:solidFill>
              <a:schemeClr val="hlink"/>
            </a:solidFill>
            <a:ln w="12700" cap="rnd">
              <a:solidFill>
                <a:schemeClr val="bg1"/>
              </a:solidFill>
              <a:round/>
              <a:headEnd/>
              <a:tailEnd/>
            </a:ln>
          </p:spPr>
          <p:txBody>
            <a:bodyPr/>
            <a:lstStyle/>
            <a:p>
              <a:endParaRPr lang="en-US"/>
            </a:p>
          </p:txBody>
        </p:sp>
        <p:sp>
          <p:nvSpPr>
            <p:cNvPr id="13534" name="Freeform 731"/>
            <p:cNvSpPr>
              <a:spLocks/>
            </p:cNvSpPr>
            <p:nvPr/>
          </p:nvSpPr>
          <p:spPr bwMode="ltGray">
            <a:xfrm>
              <a:off x="2611" y="1879"/>
              <a:ext cx="86" cy="77"/>
            </a:xfrm>
            <a:custGeom>
              <a:avLst/>
              <a:gdLst>
                <a:gd name="T0" fmla="*/ 22 w 87"/>
                <a:gd name="T1" fmla="*/ 88 h 69"/>
                <a:gd name="T2" fmla="*/ 30 w 87"/>
                <a:gd name="T3" fmla="*/ 86 h 69"/>
                <a:gd name="T4" fmla="*/ 38 w 87"/>
                <a:gd name="T5" fmla="*/ 95 h 69"/>
                <a:gd name="T6" fmla="*/ 42 w 87"/>
                <a:gd name="T7" fmla="*/ 86 h 69"/>
                <a:gd name="T8" fmla="*/ 42 w 87"/>
                <a:gd name="T9" fmla="*/ 75 h 69"/>
                <a:gd name="T10" fmla="*/ 45 w 87"/>
                <a:gd name="T11" fmla="*/ 69 h 69"/>
                <a:gd name="T12" fmla="*/ 51 w 87"/>
                <a:gd name="T13" fmla="*/ 75 h 69"/>
                <a:gd name="T14" fmla="*/ 53 w 87"/>
                <a:gd name="T15" fmla="*/ 75 h 69"/>
                <a:gd name="T16" fmla="*/ 59 w 87"/>
                <a:gd name="T17" fmla="*/ 77 h 69"/>
                <a:gd name="T18" fmla="*/ 83 w 87"/>
                <a:gd name="T19" fmla="*/ 36 h 69"/>
                <a:gd name="T20" fmla="*/ 69 w 87"/>
                <a:gd name="T21" fmla="*/ 22 h 69"/>
                <a:gd name="T22" fmla="*/ 47 w 87"/>
                <a:gd name="T23" fmla="*/ 22 h 69"/>
                <a:gd name="T24" fmla="*/ 45 w 87"/>
                <a:gd name="T25" fmla="*/ 13 h 69"/>
                <a:gd name="T26" fmla="*/ 45 w 87"/>
                <a:gd name="T27" fmla="*/ 2 h 69"/>
                <a:gd name="T28" fmla="*/ 43 w 87"/>
                <a:gd name="T29" fmla="*/ 0 h 69"/>
                <a:gd name="T30" fmla="*/ 32 w 87"/>
                <a:gd name="T31" fmla="*/ 2 h 69"/>
                <a:gd name="T32" fmla="*/ 26 w 87"/>
                <a:gd name="T33" fmla="*/ 9 h 69"/>
                <a:gd name="T34" fmla="*/ 18 w 87"/>
                <a:gd name="T35" fmla="*/ 17 h 69"/>
                <a:gd name="T36" fmla="*/ 10 w 87"/>
                <a:gd name="T37" fmla="*/ 28 h 69"/>
                <a:gd name="T38" fmla="*/ 4 w 87"/>
                <a:gd name="T39" fmla="*/ 31 h 69"/>
                <a:gd name="T40" fmla="*/ 0 w 87"/>
                <a:gd name="T41" fmla="*/ 36 h 69"/>
                <a:gd name="T42" fmla="*/ 22 w 87"/>
                <a:gd name="T43" fmla="*/ 88 h 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87"/>
                <a:gd name="T67" fmla="*/ 0 h 69"/>
                <a:gd name="T68" fmla="*/ 87 w 87"/>
                <a:gd name="T69" fmla="*/ 69 h 6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87" h="69">
                  <a:moveTo>
                    <a:pt x="22" y="64"/>
                  </a:moveTo>
                  <a:lnTo>
                    <a:pt x="30" y="62"/>
                  </a:lnTo>
                  <a:lnTo>
                    <a:pt x="38" y="68"/>
                  </a:lnTo>
                  <a:lnTo>
                    <a:pt x="42" y="62"/>
                  </a:lnTo>
                  <a:lnTo>
                    <a:pt x="42" y="54"/>
                  </a:lnTo>
                  <a:lnTo>
                    <a:pt x="48" y="50"/>
                  </a:lnTo>
                  <a:lnTo>
                    <a:pt x="54" y="54"/>
                  </a:lnTo>
                  <a:lnTo>
                    <a:pt x="56" y="54"/>
                  </a:lnTo>
                  <a:lnTo>
                    <a:pt x="62" y="56"/>
                  </a:lnTo>
                  <a:lnTo>
                    <a:pt x="86" y="26"/>
                  </a:lnTo>
                  <a:lnTo>
                    <a:pt x="72" y="16"/>
                  </a:lnTo>
                  <a:lnTo>
                    <a:pt x="50" y="16"/>
                  </a:lnTo>
                  <a:lnTo>
                    <a:pt x="48" y="10"/>
                  </a:lnTo>
                  <a:lnTo>
                    <a:pt x="48" y="2"/>
                  </a:lnTo>
                  <a:lnTo>
                    <a:pt x="46" y="0"/>
                  </a:lnTo>
                  <a:lnTo>
                    <a:pt x="32" y="2"/>
                  </a:lnTo>
                  <a:lnTo>
                    <a:pt x="26" y="6"/>
                  </a:lnTo>
                  <a:lnTo>
                    <a:pt x="18" y="12"/>
                  </a:lnTo>
                  <a:lnTo>
                    <a:pt x="10" y="20"/>
                  </a:lnTo>
                  <a:lnTo>
                    <a:pt x="4" y="22"/>
                  </a:lnTo>
                  <a:lnTo>
                    <a:pt x="0" y="26"/>
                  </a:lnTo>
                  <a:lnTo>
                    <a:pt x="22" y="64"/>
                  </a:lnTo>
                </a:path>
              </a:pathLst>
            </a:custGeom>
            <a:solidFill>
              <a:schemeClr val="hlink"/>
            </a:solidFill>
            <a:ln w="12700" cap="rnd">
              <a:solidFill>
                <a:schemeClr val="bg1"/>
              </a:solidFill>
              <a:round/>
              <a:headEnd/>
              <a:tailEnd/>
            </a:ln>
          </p:spPr>
          <p:txBody>
            <a:bodyPr/>
            <a:lstStyle/>
            <a:p>
              <a:endParaRPr lang="en-US"/>
            </a:p>
          </p:txBody>
        </p:sp>
        <p:grpSp>
          <p:nvGrpSpPr>
            <p:cNvPr id="22" name="Group 732"/>
            <p:cNvGrpSpPr>
              <a:grpSpLocks/>
            </p:cNvGrpSpPr>
            <p:nvPr/>
          </p:nvGrpSpPr>
          <p:grpSpPr bwMode="auto">
            <a:xfrm>
              <a:off x="2615" y="1940"/>
              <a:ext cx="253" cy="213"/>
              <a:chOff x="2754" y="1750"/>
              <a:chExt cx="253" cy="213"/>
            </a:xfrm>
          </p:grpSpPr>
          <p:sp>
            <p:nvSpPr>
              <p:cNvPr id="13603" name="Freeform 733"/>
              <p:cNvSpPr>
                <a:spLocks/>
              </p:cNvSpPr>
              <p:nvPr/>
            </p:nvSpPr>
            <p:spPr bwMode="ltGray">
              <a:xfrm>
                <a:off x="2805" y="1750"/>
                <a:ext cx="202" cy="126"/>
              </a:xfrm>
              <a:custGeom>
                <a:avLst/>
                <a:gdLst>
                  <a:gd name="T0" fmla="*/ 6 w 203"/>
                  <a:gd name="T1" fmla="*/ 50 h 113"/>
                  <a:gd name="T2" fmla="*/ 78 w 203"/>
                  <a:gd name="T3" fmla="*/ 0 h 113"/>
                  <a:gd name="T4" fmla="*/ 92 w 203"/>
                  <a:gd name="T5" fmla="*/ 11 h 113"/>
                  <a:gd name="T6" fmla="*/ 100 w 203"/>
                  <a:gd name="T7" fmla="*/ 16 h 113"/>
                  <a:gd name="T8" fmla="*/ 111 w 203"/>
                  <a:gd name="T9" fmla="*/ 13 h 113"/>
                  <a:gd name="T10" fmla="*/ 129 w 203"/>
                  <a:gd name="T11" fmla="*/ 31 h 113"/>
                  <a:gd name="T12" fmla="*/ 143 w 203"/>
                  <a:gd name="T13" fmla="*/ 13 h 113"/>
                  <a:gd name="T14" fmla="*/ 155 w 203"/>
                  <a:gd name="T15" fmla="*/ 4 h 113"/>
                  <a:gd name="T16" fmla="*/ 161 w 203"/>
                  <a:gd name="T17" fmla="*/ 16 h 113"/>
                  <a:gd name="T18" fmla="*/ 171 w 203"/>
                  <a:gd name="T19" fmla="*/ 31 h 113"/>
                  <a:gd name="T20" fmla="*/ 177 w 203"/>
                  <a:gd name="T21" fmla="*/ 47 h 113"/>
                  <a:gd name="T22" fmla="*/ 177 w 203"/>
                  <a:gd name="T23" fmla="*/ 67 h 113"/>
                  <a:gd name="T24" fmla="*/ 183 w 203"/>
                  <a:gd name="T25" fmla="*/ 86 h 113"/>
                  <a:gd name="T26" fmla="*/ 199 w 203"/>
                  <a:gd name="T27" fmla="*/ 97 h 113"/>
                  <a:gd name="T28" fmla="*/ 197 w 203"/>
                  <a:gd name="T29" fmla="*/ 122 h 113"/>
                  <a:gd name="T30" fmla="*/ 187 w 203"/>
                  <a:gd name="T31" fmla="*/ 122 h 113"/>
                  <a:gd name="T32" fmla="*/ 181 w 203"/>
                  <a:gd name="T33" fmla="*/ 149 h 113"/>
                  <a:gd name="T34" fmla="*/ 169 w 203"/>
                  <a:gd name="T35" fmla="*/ 153 h 113"/>
                  <a:gd name="T36" fmla="*/ 161 w 203"/>
                  <a:gd name="T37" fmla="*/ 139 h 113"/>
                  <a:gd name="T38" fmla="*/ 149 w 203"/>
                  <a:gd name="T39" fmla="*/ 136 h 113"/>
                  <a:gd name="T40" fmla="*/ 135 w 203"/>
                  <a:gd name="T41" fmla="*/ 147 h 113"/>
                  <a:gd name="T42" fmla="*/ 119 w 203"/>
                  <a:gd name="T43" fmla="*/ 153 h 113"/>
                  <a:gd name="T44" fmla="*/ 100 w 203"/>
                  <a:gd name="T45" fmla="*/ 155 h 113"/>
                  <a:gd name="T46" fmla="*/ 96 w 203"/>
                  <a:gd name="T47" fmla="*/ 133 h 113"/>
                  <a:gd name="T48" fmla="*/ 86 w 203"/>
                  <a:gd name="T49" fmla="*/ 119 h 113"/>
                  <a:gd name="T50" fmla="*/ 78 w 203"/>
                  <a:gd name="T51" fmla="*/ 108 h 113"/>
                  <a:gd name="T52" fmla="*/ 72 w 203"/>
                  <a:gd name="T53" fmla="*/ 97 h 113"/>
                  <a:gd name="T54" fmla="*/ 68 w 203"/>
                  <a:gd name="T55" fmla="*/ 86 h 113"/>
                  <a:gd name="T56" fmla="*/ 66 w 203"/>
                  <a:gd name="T57" fmla="*/ 75 h 113"/>
                  <a:gd name="T58" fmla="*/ 56 w 203"/>
                  <a:gd name="T59" fmla="*/ 75 h 113"/>
                  <a:gd name="T60" fmla="*/ 50 w 203"/>
                  <a:gd name="T61" fmla="*/ 86 h 113"/>
                  <a:gd name="T62" fmla="*/ 28 w 203"/>
                  <a:gd name="T63" fmla="*/ 86 h 113"/>
                  <a:gd name="T64" fmla="*/ 10 w 203"/>
                  <a:gd name="T65" fmla="*/ 77 h 113"/>
                  <a:gd name="T66" fmla="*/ 0 w 203"/>
                  <a:gd name="T67" fmla="*/ 58 h 11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03"/>
                  <a:gd name="T103" fmla="*/ 0 h 113"/>
                  <a:gd name="T104" fmla="*/ 203 w 203"/>
                  <a:gd name="T105" fmla="*/ 113 h 11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03" h="113">
                    <a:moveTo>
                      <a:pt x="0" y="42"/>
                    </a:moveTo>
                    <a:lnTo>
                      <a:pt x="6" y="36"/>
                    </a:lnTo>
                    <a:lnTo>
                      <a:pt x="62" y="2"/>
                    </a:lnTo>
                    <a:lnTo>
                      <a:pt x="78" y="0"/>
                    </a:lnTo>
                    <a:lnTo>
                      <a:pt x="88" y="4"/>
                    </a:lnTo>
                    <a:lnTo>
                      <a:pt x="92" y="8"/>
                    </a:lnTo>
                    <a:lnTo>
                      <a:pt x="96" y="10"/>
                    </a:lnTo>
                    <a:lnTo>
                      <a:pt x="100" y="12"/>
                    </a:lnTo>
                    <a:lnTo>
                      <a:pt x="108" y="12"/>
                    </a:lnTo>
                    <a:lnTo>
                      <a:pt x="114" y="10"/>
                    </a:lnTo>
                    <a:lnTo>
                      <a:pt x="124" y="12"/>
                    </a:lnTo>
                    <a:lnTo>
                      <a:pt x="132" y="22"/>
                    </a:lnTo>
                    <a:lnTo>
                      <a:pt x="138" y="18"/>
                    </a:lnTo>
                    <a:lnTo>
                      <a:pt x="146" y="10"/>
                    </a:lnTo>
                    <a:lnTo>
                      <a:pt x="150" y="6"/>
                    </a:lnTo>
                    <a:lnTo>
                      <a:pt x="158" y="4"/>
                    </a:lnTo>
                    <a:lnTo>
                      <a:pt x="162" y="6"/>
                    </a:lnTo>
                    <a:lnTo>
                      <a:pt x="164" y="12"/>
                    </a:lnTo>
                    <a:lnTo>
                      <a:pt x="170" y="20"/>
                    </a:lnTo>
                    <a:lnTo>
                      <a:pt x="174" y="22"/>
                    </a:lnTo>
                    <a:lnTo>
                      <a:pt x="178" y="26"/>
                    </a:lnTo>
                    <a:lnTo>
                      <a:pt x="180" y="34"/>
                    </a:lnTo>
                    <a:lnTo>
                      <a:pt x="180" y="42"/>
                    </a:lnTo>
                    <a:lnTo>
                      <a:pt x="180" y="48"/>
                    </a:lnTo>
                    <a:lnTo>
                      <a:pt x="180" y="58"/>
                    </a:lnTo>
                    <a:lnTo>
                      <a:pt x="186" y="62"/>
                    </a:lnTo>
                    <a:lnTo>
                      <a:pt x="196" y="64"/>
                    </a:lnTo>
                    <a:lnTo>
                      <a:pt x="202" y="70"/>
                    </a:lnTo>
                    <a:lnTo>
                      <a:pt x="200" y="82"/>
                    </a:lnTo>
                    <a:lnTo>
                      <a:pt x="200" y="88"/>
                    </a:lnTo>
                    <a:lnTo>
                      <a:pt x="194" y="88"/>
                    </a:lnTo>
                    <a:lnTo>
                      <a:pt x="190" y="88"/>
                    </a:lnTo>
                    <a:lnTo>
                      <a:pt x="186" y="96"/>
                    </a:lnTo>
                    <a:lnTo>
                      <a:pt x="184" y="108"/>
                    </a:lnTo>
                    <a:lnTo>
                      <a:pt x="182" y="112"/>
                    </a:lnTo>
                    <a:lnTo>
                      <a:pt x="172" y="110"/>
                    </a:lnTo>
                    <a:lnTo>
                      <a:pt x="166" y="108"/>
                    </a:lnTo>
                    <a:lnTo>
                      <a:pt x="164" y="100"/>
                    </a:lnTo>
                    <a:lnTo>
                      <a:pt x="158" y="96"/>
                    </a:lnTo>
                    <a:lnTo>
                      <a:pt x="152" y="98"/>
                    </a:lnTo>
                    <a:lnTo>
                      <a:pt x="144" y="102"/>
                    </a:lnTo>
                    <a:lnTo>
                      <a:pt x="138" y="106"/>
                    </a:lnTo>
                    <a:lnTo>
                      <a:pt x="134" y="110"/>
                    </a:lnTo>
                    <a:lnTo>
                      <a:pt x="122" y="110"/>
                    </a:lnTo>
                    <a:lnTo>
                      <a:pt x="106" y="108"/>
                    </a:lnTo>
                    <a:lnTo>
                      <a:pt x="100" y="112"/>
                    </a:lnTo>
                    <a:lnTo>
                      <a:pt x="96" y="108"/>
                    </a:lnTo>
                    <a:lnTo>
                      <a:pt x="96" y="96"/>
                    </a:lnTo>
                    <a:lnTo>
                      <a:pt x="96" y="88"/>
                    </a:lnTo>
                    <a:lnTo>
                      <a:pt x="86" y="86"/>
                    </a:lnTo>
                    <a:lnTo>
                      <a:pt x="82" y="82"/>
                    </a:lnTo>
                    <a:lnTo>
                      <a:pt x="78" y="78"/>
                    </a:lnTo>
                    <a:lnTo>
                      <a:pt x="74" y="74"/>
                    </a:lnTo>
                    <a:lnTo>
                      <a:pt x="72" y="70"/>
                    </a:lnTo>
                    <a:lnTo>
                      <a:pt x="70" y="64"/>
                    </a:lnTo>
                    <a:lnTo>
                      <a:pt x="68" y="62"/>
                    </a:lnTo>
                    <a:lnTo>
                      <a:pt x="68" y="58"/>
                    </a:lnTo>
                    <a:lnTo>
                      <a:pt x="66" y="54"/>
                    </a:lnTo>
                    <a:lnTo>
                      <a:pt x="64" y="54"/>
                    </a:lnTo>
                    <a:lnTo>
                      <a:pt x="56" y="54"/>
                    </a:lnTo>
                    <a:lnTo>
                      <a:pt x="52" y="56"/>
                    </a:lnTo>
                    <a:lnTo>
                      <a:pt x="50" y="62"/>
                    </a:lnTo>
                    <a:lnTo>
                      <a:pt x="46" y="64"/>
                    </a:lnTo>
                    <a:lnTo>
                      <a:pt x="28" y="62"/>
                    </a:lnTo>
                    <a:lnTo>
                      <a:pt x="22" y="60"/>
                    </a:lnTo>
                    <a:lnTo>
                      <a:pt x="10" y="56"/>
                    </a:lnTo>
                    <a:lnTo>
                      <a:pt x="8" y="48"/>
                    </a:lnTo>
                    <a:lnTo>
                      <a:pt x="0" y="42"/>
                    </a:lnTo>
                  </a:path>
                </a:pathLst>
              </a:custGeom>
              <a:solidFill>
                <a:schemeClr val="hlink"/>
              </a:solidFill>
              <a:ln w="12700" cap="rnd">
                <a:solidFill>
                  <a:schemeClr val="bg1"/>
                </a:solidFill>
                <a:round/>
                <a:headEnd/>
                <a:tailEnd/>
              </a:ln>
            </p:spPr>
            <p:txBody>
              <a:bodyPr/>
              <a:lstStyle/>
              <a:p>
                <a:endParaRPr lang="en-US"/>
              </a:p>
            </p:txBody>
          </p:sp>
          <p:sp>
            <p:nvSpPr>
              <p:cNvPr id="13604" name="Freeform 734"/>
              <p:cNvSpPr>
                <a:spLocks/>
              </p:cNvSpPr>
              <p:nvPr/>
            </p:nvSpPr>
            <p:spPr bwMode="ltGray">
              <a:xfrm>
                <a:off x="2845" y="1884"/>
                <a:ext cx="41" cy="79"/>
              </a:xfrm>
              <a:custGeom>
                <a:avLst/>
                <a:gdLst>
                  <a:gd name="T0" fmla="*/ 22 w 41"/>
                  <a:gd name="T1" fmla="*/ 97 h 71"/>
                  <a:gd name="T2" fmla="*/ 16 w 41"/>
                  <a:gd name="T3" fmla="*/ 90 h 71"/>
                  <a:gd name="T4" fmla="*/ 6 w 41"/>
                  <a:gd name="T5" fmla="*/ 77 h 71"/>
                  <a:gd name="T6" fmla="*/ 8 w 41"/>
                  <a:gd name="T7" fmla="*/ 50 h 71"/>
                  <a:gd name="T8" fmla="*/ 8 w 41"/>
                  <a:gd name="T9" fmla="*/ 45 h 71"/>
                  <a:gd name="T10" fmla="*/ 8 w 41"/>
                  <a:gd name="T11" fmla="*/ 38 h 71"/>
                  <a:gd name="T12" fmla="*/ 4 w 41"/>
                  <a:gd name="T13" fmla="*/ 36 h 71"/>
                  <a:gd name="T14" fmla="*/ 0 w 41"/>
                  <a:gd name="T15" fmla="*/ 11 h 71"/>
                  <a:gd name="T16" fmla="*/ 14 w 41"/>
                  <a:gd name="T17" fmla="*/ 2 h 71"/>
                  <a:gd name="T18" fmla="*/ 26 w 41"/>
                  <a:gd name="T19" fmla="*/ 0 h 71"/>
                  <a:gd name="T20" fmla="*/ 34 w 41"/>
                  <a:gd name="T21" fmla="*/ 9 h 71"/>
                  <a:gd name="T22" fmla="*/ 38 w 41"/>
                  <a:gd name="T23" fmla="*/ 22 h 71"/>
                  <a:gd name="T24" fmla="*/ 40 w 41"/>
                  <a:gd name="T25" fmla="*/ 36 h 71"/>
                  <a:gd name="T26" fmla="*/ 40 w 41"/>
                  <a:gd name="T27" fmla="*/ 52 h 71"/>
                  <a:gd name="T28" fmla="*/ 40 w 41"/>
                  <a:gd name="T29" fmla="*/ 63 h 71"/>
                  <a:gd name="T30" fmla="*/ 36 w 41"/>
                  <a:gd name="T31" fmla="*/ 72 h 71"/>
                  <a:gd name="T32" fmla="*/ 36 w 41"/>
                  <a:gd name="T33" fmla="*/ 75 h 71"/>
                  <a:gd name="T34" fmla="*/ 28 w 41"/>
                  <a:gd name="T35" fmla="*/ 90 h 71"/>
                  <a:gd name="T36" fmla="*/ 22 w 41"/>
                  <a:gd name="T37" fmla="*/ 97 h 7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1"/>
                  <a:gd name="T58" fmla="*/ 0 h 71"/>
                  <a:gd name="T59" fmla="*/ 41 w 41"/>
                  <a:gd name="T60" fmla="*/ 71 h 7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1" h="71">
                    <a:moveTo>
                      <a:pt x="22" y="70"/>
                    </a:moveTo>
                    <a:lnTo>
                      <a:pt x="16" y="66"/>
                    </a:lnTo>
                    <a:lnTo>
                      <a:pt x="6" y="56"/>
                    </a:lnTo>
                    <a:lnTo>
                      <a:pt x="8" y="36"/>
                    </a:lnTo>
                    <a:lnTo>
                      <a:pt x="8" y="32"/>
                    </a:lnTo>
                    <a:lnTo>
                      <a:pt x="8" y="28"/>
                    </a:lnTo>
                    <a:lnTo>
                      <a:pt x="4" y="26"/>
                    </a:lnTo>
                    <a:lnTo>
                      <a:pt x="0" y="8"/>
                    </a:lnTo>
                    <a:lnTo>
                      <a:pt x="14" y="2"/>
                    </a:lnTo>
                    <a:lnTo>
                      <a:pt x="26" y="0"/>
                    </a:lnTo>
                    <a:lnTo>
                      <a:pt x="34" y="6"/>
                    </a:lnTo>
                    <a:lnTo>
                      <a:pt x="38" y="16"/>
                    </a:lnTo>
                    <a:lnTo>
                      <a:pt x="40" y="26"/>
                    </a:lnTo>
                    <a:lnTo>
                      <a:pt x="40" y="38"/>
                    </a:lnTo>
                    <a:lnTo>
                      <a:pt x="40" y="46"/>
                    </a:lnTo>
                    <a:lnTo>
                      <a:pt x="36" y="52"/>
                    </a:lnTo>
                    <a:lnTo>
                      <a:pt x="36" y="54"/>
                    </a:lnTo>
                    <a:lnTo>
                      <a:pt x="28" y="66"/>
                    </a:lnTo>
                    <a:lnTo>
                      <a:pt x="22" y="70"/>
                    </a:lnTo>
                  </a:path>
                </a:pathLst>
              </a:custGeom>
              <a:solidFill>
                <a:schemeClr val="hlink"/>
              </a:solidFill>
              <a:ln w="12700" cap="rnd">
                <a:solidFill>
                  <a:schemeClr val="bg1"/>
                </a:solidFill>
                <a:round/>
                <a:headEnd/>
                <a:tailEnd/>
              </a:ln>
            </p:spPr>
            <p:txBody>
              <a:bodyPr/>
              <a:lstStyle/>
              <a:p>
                <a:endParaRPr lang="en-US"/>
              </a:p>
            </p:txBody>
          </p:sp>
          <p:sp>
            <p:nvSpPr>
              <p:cNvPr id="13605" name="Freeform 735"/>
              <p:cNvSpPr>
                <a:spLocks/>
              </p:cNvSpPr>
              <p:nvPr/>
            </p:nvSpPr>
            <p:spPr bwMode="ltGray">
              <a:xfrm>
                <a:off x="2754" y="1799"/>
                <a:ext cx="155" cy="137"/>
              </a:xfrm>
              <a:custGeom>
                <a:avLst/>
                <a:gdLst>
                  <a:gd name="T0" fmla="*/ 55 w 157"/>
                  <a:gd name="T1" fmla="*/ 0 h 123"/>
                  <a:gd name="T2" fmla="*/ 63 w 157"/>
                  <a:gd name="T3" fmla="*/ 11 h 123"/>
                  <a:gd name="T4" fmla="*/ 105 w 157"/>
                  <a:gd name="T5" fmla="*/ 11 h 123"/>
                  <a:gd name="T6" fmla="*/ 115 w 157"/>
                  <a:gd name="T7" fmla="*/ 13 h 123"/>
                  <a:gd name="T8" fmla="*/ 118 w 157"/>
                  <a:gd name="T9" fmla="*/ 22 h 123"/>
                  <a:gd name="T10" fmla="*/ 118 w 157"/>
                  <a:gd name="T11" fmla="*/ 33 h 123"/>
                  <a:gd name="T12" fmla="*/ 122 w 157"/>
                  <a:gd name="T13" fmla="*/ 39 h 123"/>
                  <a:gd name="T14" fmla="*/ 124 w 157"/>
                  <a:gd name="T15" fmla="*/ 45 h 123"/>
                  <a:gd name="T16" fmla="*/ 128 w 157"/>
                  <a:gd name="T17" fmla="*/ 52 h 123"/>
                  <a:gd name="T18" fmla="*/ 134 w 157"/>
                  <a:gd name="T19" fmla="*/ 56 h 123"/>
                  <a:gd name="T20" fmla="*/ 140 w 157"/>
                  <a:gd name="T21" fmla="*/ 58 h 123"/>
                  <a:gd name="T22" fmla="*/ 142 w 157"/>
                  <a:gd name="T23" fmla="*/ 63 h 123"/>
                  <a:gd name="T24" fmla="*/ 144 w 157"/>
                  <a:gd name="T25" fmla="*/ 69 h 123"/>
                  <a:gd name="T26" fmla="*/ 142 w 157"/>
                  <a:gd name="T27" fmla="*/ 77 h 123"/>
                  <a:gd name="T28" fmla="*/ 140 w 157"/>
                  <a:gd name="T29" fmla="*/ 88 h 123"/>
                  <a:gd name="T30" fmla="*/ 142 w 157"/>
                  <a:gd name="T31" fmla="*/ 99 h 123"/>
                  <a:gd name="T32" fmla="*/ 144 w 157"/>
                  <a:gd name="T33" fmla="*/ 106 h 123"/>
                  <a:gd name="T34" fmla="*/ 142 w 157"/>
                  <a:gd name="T35" fmla="*/ 112 h 123"/>
                  <a:gd name="T36" fmla="*/ 140 w 157"/>
                  <a:gd name="T37" fmla="*/ 119 h 123"/>
                  <a:gd name="T38" fmla="*/ 140 w 157"/>
                  <a:gd name="T39" fmla="*/ 130 h 123"/>
                  <a:gd name="T40" fmla="*/ 144 w 157"/>
                  <a:gd name="T41" fmla="*/ 138 h 123"/>
                  <a:gd name="T42" fmla="*/ 146 w 157"/>
                  <a:gd name="T43" fmla="*/ 146 h 123"/>
                  <a:gd name="T44" fmla="*/ 150 w 157"/>
                  <a:gd name="T45" fmla="*/ 157 h 123"/>
                  <a:gd name="T46" fmla="*/ 146 w 157"/>
                  <a:gd name="T47" fmla="*/ 163 h 123"/>
                  <a:gd name="T48" fmla="*/ 140 w 157"/>
                  <a:gd name="T49" fmla="*/ 166 h 123"/>
                  <a:gd name="T50" fmla="*/ 132 w 157"/>
                  <a:gd name="T51" fmla="*/ 166 h 123"/>
                  <a:gd name="T52" fmla="*/ 126 w 157"/>
                  <a:gd name="T53" fmla="*/ 168 h 123"/>
                  <a:gd name="T54" fmla="*/ 122 w 157"/>
                  <a:gd name="T55" fmla="*/ 168 h 123"/>
                  <a:gd name="T56" fmla="*/ 116 w 157"/>
                  <a:gd name="T57" fmla="*/ 160 h 123"/>
                  <a:gd name="T58" fmla="*/ 116 w 157"/>
                  <a:gd name="T59" fmla="*/ 149 h 123"/>
                  <a:gd name="T60" fmla="*/ 116 w 157"/>
                  <a:gd name="T61" fmla="*/ 144 h 123"/>
                  <a:gd name="T62" fmla="*/ 115 w 157"/>
                  <a:gd name="T63" fmla="*/ 133 h 123"/>
                  <a:gd name="T64" fmla="*/ 113 w 157"/>
                  <a:gd name="T65" fmla="*/ 124 h 123"/>
                  <a:gd name="T66" fmla="*/ 109 w 157"/>
                  <a:gd name="T67" fmla="*/ 121 h 123"/>
                  <a:gd name="T68" fmla="*/ 103 w 157"/>
                  <a:gd name="T69" fmla="*/ 119 h 123"/>
                  <a:gd name="T70" fmla="*/ 97 w 157"/>
                  <a:gd name="T71" fmla="*/ 124 h 123"/>
                  <a:gd name="T72" fmla="*/ 93 w 157"/>
                  <a:gd name="T73" fmla="*/ 135 h 123"/>
                  <a:gd name="T74" fmla="*/ 93 w 157"/>
                  <a:gd name="T75" fmla="*/ 141 h 123"/>
                  <a:gd name="T76" fmla="*/ 87 w 157"/>
                  <a:gd name="T77" fmla="*/ 130 h 123"/>
                  <a:gd name="T78" fmla="*/ 81 w 157"/>
                  <a:gd name="T79" fmla="*/ 124 h 123"/>
                  <a:gd name="T80" fmla="*/ 75 w 157"/>
                  <a:gd name="T81" fmla="*/ 119 h 123"/>
                  <a:gd name="T82" fmla="*/ 67 w 157"/>
                  <a:gd name="T83" fmla="*/ 112 h 123"/>
                  <a:gd name="T84" fmla="*/ 61 w 157"/>
                  <a:gd name="T85" fmla="*/ 101 h 123"/>
                  <a:gd name="T86" fmla="*/ 57 w 157"/>
                  <a:gd name="T87" fmla="*/ 97 h 123"/>
                  <a:gd name="T88" fmla="*/ 51 w 157"/>
                  <a:gd name="T89" fmla="*/ 99 h 123"/>
                  <a:gd name="T90" fmla="*/ 45 w 157"/>
                  <a:gd name="T91" fmla="*/ 95 h 123"/>
                  <a:gd name="T92" fmla="*/ 41 w 157"/>
                  <a:gd name="T93" fmla="*/ 84 h 123"/>
                  <a:gd name="T94" fmla="*/ 28 w 157"/>
                  <a:gd name="T95" fmla="*/ 56 h 123"/>
                  <a:gd name="T96" fmla="*/ 26 w 157"/>
                  <a:gd name="T97" fmla="*/ 61 h 123"/>
                  <a:gd name="T98" fmla="*/ 24 w 157"/>
                  <a:gd name="T99" fmla="*/ 63 h 123"/>
                  <a:gd name="T100" fmla="*/ 18 w 157"/>
                  <a:gd name="T101" fmla="*/ 61 h 123"/>
                  <a:gd name="T102" fmla="*/ 20 w 157"/>
                  <a:gd name="T103" fmla="*/ 56 h 123"/>
                  <a:gd name="T104" fmla="*/ 18 w 157"/>
                  <a:gd name="T105" fmla="*/ 45 h 123"/>
                  <a:gd name="T106" fmla="*/ 16 w 157"/>
                  <a:gd name="T107" fmla="*/ 41 h 123"/>
                  <a:gd name="T108" fmla="*/ 14 w 157"/>
                  <a:gd name="T109" fmla="*/ 39 h 123"/>
                  <a:gd name="T110" fmla="*/ 6 w 157"/>
                  <a:gd name="T111" fmla="*/ 36 h 123"/>
                  <a:gd name="T112" fmla="*/ 0 w 157"/>
                  <a:gd name="T113" fmla="*/ 28 h 123"/>
                  <a:gd name="T114" fmla="*/ 0 w 157"/>
                  <a:gd name="T115" fmla="*/ 4 h 123"/>
                  <a:gd name="T116" fmla="*/ 30 w 157"/>
                  <a:gd name="T117" fmla="*/ 0 h 123"/>
                  <a:gd name="T118" fmla="*/ 55 w 157"/>
                  <a:gd name="T119" fmla="*/ 0 h 12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7"/>
                  <a:gd name="T181" fmla="*/ 0 h 123"/>
                  <a:gd name="T182" fmla="*/ 157 w 157"/>
                  <a:gd name="T183" fmla="*/ 123 h 123"/>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7" h="123">
                    <a:moveTo>
                      <a:pt x="58" y="0"/>
                    </a:moveTo>
                    <a:lnTo>
                      <a:pt x="66" y="8"/>
                    </a:lnTo>
                    <a:lnTo>
                      <a:pt x="108" y="8"/>
                    </a:lnTo>
                    <a:lnTo>
                      <a:pt x="120" y="10"/>
                    </a:lnTo>
                    <a:lnTo>
                      <a:pt x="124" y="16"/>
                    </a:lnTo>
                    <a:lnTo>
                      <a:pt x="124" y="24"/>
                    </a:lnTo>
                    <a:lnTo>
                      <a:pt x="128" y="28"/>
                    </a:lnTo>
                    <a:lnTo>
                      <a:pt x="130" y="32"/>
                    </a:lnTo>
                    <a:lnTo>
                      <a:pt x="134" y="38"/>
                    </a:lnTo>
                    <a:lnTo>
                      <a:pt x="140" y="40"/>
                    </a:lnTo>
                    <a:lnTo>
                      <a:pt x="146" y="42"/>
                    </a:lnTo>
                    <a:lnTo>
                      <a:pt x="148" y="46"/>
                    </a:lnTo>
                    <a:lnTo>
                      <a:pt x="150" y="50"/>
                    </a:lnTo>
                    <a:lnTo>
                      <a:pt x="148" y="56"/>
                    </a:lnTo>
                    <a:lnTo>
                      <a:pt x="146" y="64"/>
                    </a:lnTo>
                    <a:lnTo>
                      <a:pt x="148" y="72"/>
                    </a:lnTo>
                    <a:lnTo>
                      <a:pt x="150" y="76"/>
                    </a:lnTo>
                    <a:lnTo>
                      <a:pt x="148" y="82"/>
                    </a:lnTo>
                    <a:lnTo>
                      <a:pt x="146" y="86"/>
                    </a:lnTo>
                    <a:lnTo>
                      <a:pt x="146" y="94"/>
                    </a:lnTo>
                    <a:lnTo>
                      <a:pt x="150" y="100"/>
                    </a:lnTo>
                    <a:lnTo>
                      <a:pt x="152" y="106"/>
                    </a:lnTo>
                    <a:lnTo>
                      <a:pt x="156" y="114"/>
                    </a:lnTo>
                    <a:lnTo>
                      <a:pt x="152" y="118"/>
                    </a:lnTo>
                    <a:lnTo>
                      <a:pt x="146" y="120"/>
                    </a:lnTo>
                    <a:lnTo>
                      <a:pt x="138" y="120"/>
                    </a:lnTo>
                    <a:lnTo>
                      <a:pt x="132" y="122"/>
                    </a:lnTo>
                    <a:lnTo>
                      <a:pt x="128" y="122"/>
                    </a:lnTo>
                    <a:lnTo>
                      <a:pt x="122" y="116"/>
                    </a:lnTo>
                    <a:lnTo>
                      <a:pt x="122" y="108"/>
                    </a:lnTo>
                    <a:lnTo>
                      <a:pt x="122" y="104"/>
                    </a:lnTo>
                    <a:lnTo>
                      <a:pt x="120" y="96"/>
                    </a:lnTo>
                    <a:lnTo>
                      <a:pt x="116" y="90"/>
                    </a:lnTo>
                    <a:lnTo>
                      <a:pt x="112" y="88"/>
                    </a:lnTo>
                    <a:lnTo>
                      <a:pt x="106" y="86"/>
                    </a:lnTo>
                    <a:lnTo>
                      <a:pt x="100" y="90"/>
                    </a:lnTo>
                    <a:lnTo>
                      <a:pt x="96" y="98"/>
                    </a:lnTo>
                    <a:lnTo>
                      <a:pt x="96" y="102"/>
                    </a:lnTo>
                    <a:lnTo>
                      <a:pt x="90" y="94"/>
                    </a:lnTo>
                    <a:lnTo>
                      <a:pt x="84" y="90"/>
                    </a:lnTo>
                    <a:lnTo>
                      <a:pt x="78" y="86"/>
                    </a:lnTo>
                    <a:lnTo>
                      <a:pt x="70" y="82"/>
                    </a:lnTo>
                    <a:lnTo>
                      <a:pt x="64" y="74"/>
                    </a:lnTo>
                    <a:lnTo>
                      <a:pt x="60" y="70"/>
                    </a:lnTo>
                    <a:lnTo>
                      <a:pt x="54" y="72"/>
                    </a:lnTo>
                    <a:lnTo>
                      <a:pt x="48" y="68"/>
                    </a:lnTo>
                    <a:lnTo>
                      <a:pt x="44" y="60"/>
                    </a:lnTo>
                    <a:lnTo>
                      <a:pt x="28" y="40"/>
                    </a:lnTo>
                    <a:lnTo>
                      <a:pt x="26" y="44"/>
                    </a:lnTo>
                    <a:lnTo>
                      <a:pt x="24" y="46"/>
                    </a:lnTo>
                    <a:lnTo>
                      <a:pt x="18" y="44"/>
                    </a:lnTo>
                    <a:lnTo>
                      <a:pt x="20" y="40"/>
                    </a:lnTo>
                    <a:lnTo>
                      <a:pt x="18" y="32"/>
                    </a:lnTo>
                    <a:lnTo>
                      <a:pt x="16" y="30"/>
                    </a:lnTo>
                    <a:lnTo>
                      <a:pt x="14" y="28"/>
                    </a:lnTo>
                    <a:lnTo>
                      <a:pt x="6" y="26"/>
                    </a:lnTo>
                    <a:lnTo>
                      <a:pt x="0" y="20"/>
                    </a:lnTo>
                    <a:lnTo>
                      <a:pt x="0" y="4"/>
                    </a:lnTo>
                    <a:lnTo>
                      <a:pt x="30" y="0"/>
                    </a:lnTo>
                    <a:lnTo>
                      <a:pt x="58" y="0"/>
                    </a:lnTo>
                  </a:path>
                </a:pathLst>
              </a:custGeom>
              <a:solidFill>
                <a:schemeClr val="hlink"/>
              </a:solidFill>
              <a:ln w="12700" cap="rnd">
                <a:solidFill>
                  <a:schemeClr val="bg1"/>
                </a:solidFill>
                <a:round/>
                <a:headEnd/>
                <a:tailEnd/>
              </a:ln>
            </p:spPr>
            <p:txBody>
              <a:bodyPr/>
              <a:lstStyle/>
              <a:p>
                <a:endParaRPr lang="en-US"/>
              </a:p>
            </p:txBody>
          </p:sp>
          <p:sp>
            <p:nvSpPr>
              <p:cNvPr id="13606" name="Freeform 736"/>
              <p:cNvSpPr>
                <a:spLocks/>
              </p:cNvSpPr>
              <p:nvPr/>
            </p:nvSpPr>
            <p:spPr bwMode="ltGray">
              <a:xfrm>
                <a:off x="2873" y="1902"/>
                <a:ext cx="36" cy="34"/>
              </a:xfrm>
              <a:custGeom>
                <a:avLst/>
                <a:gdLst>
                  <a:gd name="T0" fmla="*/ 0 w 37"/>
                  <a:gd name="T1" fmla="*/ 4 h 31"/>
                  <a:gd name="T2" fmla="*/ 4 w 37"/>
                  <a:gd name="T3" fmla="*/ 2 h 31"/>
                  <a:gd name="T4" fmla="*/ 8 w 37"/>
                  <a:gd name="T5" fmla="*/ 0 h 31"/>
                  <a:gd name="T6" fmla="*/ 14 w 37"/>
                  <a:gd name="T7" fmla="*/ 0 h 31"/>
                  <a:gd name="T8" fmla="*/ 18 w 37"/>
                  <a:gd name="T9" fmla="*/ 0 h 31"/>
                  <a:gd name="T10" fmla="*/ 23 w 37"/>
                  <a:gd name="T11" fmla="*/ 0 h 31"/>
                  <a:gd name="T12" fmla="*/ 25 w 37"/>
                  <a:gd name="T13" fmla="*/ 4 h 31"/>
                  <a:gd name="T14" fmla="*/ 27 w 37"/>
                  <a:gd name="T15" fmla="*/ 11 h 31"/>
                  <a:gd name="T16" fmla="*/ 29 w 37"/>
                  <a:gd name="T17" fmla="*/ 18 h 31"/>
                  <a:gd name="T18" fmla="*/ 33 w 37"/>
                  <a:gd name="T19" fmla="*/ 29 h 31"/>
                  <a:gd name="T20" fmla="*/ 29 w 37"/>
                  <a:gd name="T21" fmla="*/ 35 h 31"/>
                  <a:gd name="T22" fmla="*/ 23 w 37"/>
                  <a:gd name="T23" fmla="*/ 37 h 31"/>
                  <a:gd name="T24" fmla="*/ 14 w 37"/>
                  <a:gd name="T25" fmla="*/ 39 h 31"/>
                  <a:gd name="T26" fmla="*/ 8 w 37"/>
                  <a:gd name="T27" fmla="*/ 39 h 31"/>
                  <a:gd name="T28" fmla="*/ 2 w 37"/>
                  <a:gd name="T29" fmla="*/ 32 h 31"/>
                  <a:gd name="T30" fmla="*/ 2 w 37"/>
                  <a:gd name="T31" fmla="*/ 13 h 31"/>
                  <a:gd name="T32" fmla="*/ 0 w 37"/>
                  <a:gd name="T33" fmla="*/ 4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
                  <a:gd name="T52" fmla="*/ 0 h 31"/>
                  <a:gd name="T53" fmla="*/ 37 w 37"/>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 h="31">
                    <a:moveTo>
                      <a:pt x="0" y="4"/>
                    </a:moveTo>
                    <a:lnTo>
                      <a:pt x="4" y="2"/>
                    </a:lnTo>
                    <a:lnTo>
                      <a:pt x="8" y="0"/>
                    </a:lnTo>
                    <a:lnTo>
                      <a:pt x="14" y="0"/>
                    </a:lnTo>
                    <a:lnTo>
                      <a:pt x="20" y="0"/>
                    </a:lnTo>
                    <a:lnTo>
                      <a:pt x="26" y="0"/>
                    </a:lnTo>
                    <a:lnTo>
                      <a:pt x="28" y="4"/>
                    </a:lnTo>
                    <a:lnTo>
                      <a:pt x="30" y="8"/>
                    </a:lnTo>
                    <a:lnTo>
                      <a:pt x="32" y="14"/>
                    </a:lnTo>
                    <a:lnTo>
                      <a:pt x="36" y="22"/>
                    </a:lnTo>
                    <a:lnTo>
                      <a:pt x="32" y="26"/>
                    </a:lnTo>
                    <a:lnTo>
                      <a:pt x="26" y="28"/>
                    </a:lnTo>
                    <a:lnTo>
                      <a:pt x="14" y="30"/>
                    </a:lnTo>
                    <a:lnTo>
                      <a:pt x="8" y="30"/>
                    </a:lnTo>
                    <a:lnTo>
                      <a:pt x="2" y="24"/>
                    </a:lnTo>
                    <a:lnTo>
                      <a:pt x="2" y="10"/>
                    </a:lnTo>
                    <a:lnTo>
                      <a:pt x="0" y="4"/>
                    </a:lnTo>
                  </a:path>
                </a:pathLst>
              </a:custGeom>
              <a:solidFill>
                <a:schemeClr val="hlink"/>
              </a:solidFill>
              <a:ln w="12700" cap="rnd">
                <a:solidFill>
                  <a:schemeClr val="bg1"/>
                </a:solidFill>
                <a:round/>
                <a:headEnd/>
                <a:tailEnd/>
              </a:ln>
            </p:spPr>
            <p:txBody>
              <a:bodyPr/>
              <a:lstStyle/>
              <a:p>
                <a:endParaRPr lang="en-US"/>
              </a:p>
            </p:txBody>
          </p:sp>
        </p:grpSp>
        <p:sp>
          <p:nvSpPr>
            <p:cNvPr id="13536" name="Freeform 737"/>
            <p:cNvSpPr>
              <a:spLocks/>
            </p:cNvSpPr>
            <p:nvPr/>
          </p:nvSpPr>
          <p:spPr bwMode="ltGray">
            <a:xfrm>
              <a:off x="2652" y="2013"/>
              <a:ext cx="63" cy="73"/>
            </a:xfrm>
            <a:custGeom>
              <a:avLst/>
              <a:gdLst>
                <a:gd name="T0" fmla="*/ 40 w 63"/>
                <a:gd name="T1" fmla="*/ 91 h 65"/>
                <a:gd name="T2" fmla="*/ 40 w 63"/>
                <a:gd name="T3" fmla="*/ 84 h 65"/>
                <a:gd name="T4" fmla="*/ 44 w 63"/>
                <a:gd name="T5" fmla="*/ 80 h 65"/>
                <a:gd name="T6" fmla="*/ 50 w 63"/>
                <a:gd name="T7" fmla="*/ 77 h 65"/>
                <a:gd name="T8" fmla="*/ 56 w 63"/>
                <a:gd name="T9" fmla="*/ 71 h 65"/>
                <a:gd name="T10" fmla="*/ 62 w 63"/>
                <a:gd name="T11" fmla="*/ 71 h 65"/>
                <a:gd name="T12" fmla="*/ 60 w 63"/>
                <a:gd name="T13" fmla="*/ 62 h 65"/>
                <a:gd name="T14" fmla="*/ 60 w 63"/>
                <a:gd name="T15" fmla="*/ 57 h 65"/>
                <a:gd name="T16" fmla="*/ 62 w 63"/>
                <a:gd name="T17" fmla="*/ 48 h 65"/>
                <a:gd name="T18" fmla="*/ 60 w 63"/>
                <a:gd name="T19" fmla="*/ 34 h 65"/>
                <a:gd name="T20" fmla="*/ 60 w 63"/>
                <a:gd name="T21" fmla="*/ 31 h 65"/>
                <a:gd name="T22" fmla="*/ 58 w 63"/>
                <a:gd name="T23" fmla="*/ 22 h 65"/>
                <a:gd name="T24" fmla="*/ 52 w 63"/>
                <a:gd name="T25" fmla="*/ 20 h 65"/>
                <a:gd name="T26" fmla="*/ 48 w 63"/>
                <a:gd name="T27" fmla="*/ 22 h 65"/>
                <a:gd name="T28" fmla="*/ 42 w 63"/>
                <a:gd name="T29" fmla="*/ 20 h 65"/>
                <a:gd name="T30" fmla="*/ 38 w 63"/>
                <a:gd name="T31" fmla="*/ 20 h 65"/>
                <a:gd name="T32" fmla="*/ 30 w 63"/>
                <a:gd name="T33" fmla="*/ 17 h 65"/>
                <a:gd name="T34" fmla="*/ 18 w 63"/>
                <a:gd name="T35" fmla="*/ 13 h 65"/>
                <a:gd name="T36" fmla="*/ 12 w 63"/>
                <a:gd name="T37" fmla="*/ 9 h 65"/>
                <a:gd name="T38" fmla="*/ 6 w 63"/>
                <a:gd name="T39" fmla="*/ 9 h 65"/>
                <a:gd name="T40" fmla="*/ 2 w 63"/>
                <a:gd name="T41" fmla="*/ 0 h 65"/>
                <a:gd name="T42" fmla="*/ 0 w 63"/>
                <a:gd name="T43" fmla="*/ 4 h 65"/>
                <a:gd name="T44" fmla="*/ 34 w 63"/>
                <a:gd name="T45" fmla="*/ 73 h 65"/>
                <a:gd name="T46" fmla="*/ 36 w 63"/>
                <a:gd name="T47" fmla="*/ 82 h 65"/>
                <a:gd name="T48" fmla="*/ 36 w 63"/>
                <a:gd name="T49" fmla="*/ 89 h 65"/>
                <a:gd name="T50" fmla="*/ 40 w 63"/>
                <a:gd name="T51" fmla="*/ 91 h 6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
                <a:gd name="T79" fmla="*/ 0 h 65"/>
                <a:gd name="T80" fmla="*/ 63 w 63"/>
                <a:gd name="T81" fmla="*/ 65 h 6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 h="65">
                  <a:moveTo>
                    <a:pt x="40" y="64"/>
                  </a:moveTo>
                  <a:lnTo>
                    <a:pt x="40" y="60"/>
                  </a:lnTo>
                  <a:lnTo>
                    <a:pt x="44" y="56"/>
                  </a:lnTo>
                  <a:lnTo>
                    <a:pt x="50" y="54"/>
                  </a:lnTo>
                  <a:lnTo>
                    <a:pt x="56" y="50"/>
                  </a:lnTo>
                  <a:lnTo>
                    <a:pt x="62" y="50"/>
                  </a:lnTo>
                  <a:lnTo>
                    <a:pt x="60" y="44"/>
                  </a:lnTo>
                  <a:lnTo>
                    <a:pt x="60" y="40"/>
                  </a:lnTo>
                  <a:lnTo>
                    <a:pt x="62" y="34"/>
                  </a:lnTo>
                  <a:lnTo>
                    <a:pt x="60" y="24"/>
                  </a:lnTo>
                  <a:lnTo>
                    <a:pt x="60" y="22"/>
                  </a:lnTo>
                  <a:lnTo>
                    <a:pt x="58" y="16"/>
                  </a:lnTo>
                  <a:lnTo>
                    <a:pt x="52" y="14"/>
                  </a:lnTo>
                  <a:lnTo>
                    <a:pt x="48" y="16"/>
                  </a:lnTo>
                  <a:lnTo>
                    <a:pt x="42" y="14"/>
                  </a:lnTo>
                  <a:lnTo>
                    <a:pt x="38" y="14"/>
                  </a:lnTo>
                  <a:lnTo>
                    <a:pt x="30" y="12"/>
                  </a:lnTo>
                  <a:lnTo>
                    <a:pt x="18" y="10"/>
                  </a:lnTo>
                  <a:lnTo>
                    <a:pt x="12" y="6"/>
                  </a:lnTo>
                  <a:lnTo>
                    <a:pt x="6" y="6"/>
                  </a:lnTo>
                  <a:lnTo>
                    <a:pt x="2" y="0"/>
                  </a:lnTo>
                  <a:lnTo>
                    <a:pt x="0" y="4"/>
                  </a:lnTo>
                  <a:lnTo>
                    <a:pt x="34" y="52"/>
                  </a:lnTo>
                  <a:lnTo>
                    <a:pt x="36" y="58"/>
                  </a:lnTo>
                  <a:lnTo>
                    <a:pt x="36" y="62"/>
                  </a:lnTo>
                  <a:lnTo>
                    <a:pt x="40" y="64"/>
                  </a:lnTo>
                </a:path>
              </a:pathLst>
            </a:custGeom>
            <a:solidFill>
              <a:schemeClr val="hlink"/>
            </a:solidFill>
            <a:ln w="12700" cap="rnd">
              <a:solidFill>
                <a:schemeClr val="bg1"/>
              </a:solidFill>
              <a:round/>
              <a:headEnd/>
              <a:tailEnd/>
            </a:ln>
          </p:spPr>
          <p:txBody>
            <a:bodyPr/>
            <a:lstStyle/>
            <a:p>
              <a:endParaRPr lang="en-US"/>
            </a:p>
          </p:txBody>
        </p:sp>
        <p:sp>
          <p:nvSpPr>
            <p:cNvPr id="13537" name="Freeform 738"/>
            <p:cNvSpPr>
              <a:spLocks/>
            </p:cNvSpPr>
            <p:nvPr/>
          </p:nvSpPr>
          <p:spPr bwMode="ltGray">
            <a:xfrm>
              <a:off x="2633" y="2000"/>
              <a:ext cx="71" cy="84"/>
            </a:xfrm>
            <a:custGeom>
              <a:avLst/>
              <a:gdLst>
                <a:gd name="T0" fmla="*/ 53 w 73"/>
                <a:gd name="T1" fmla="*/ 104 h 75"/>
                <a:gd name="T2" fmla="*/ 52 w 73"/>
                <a:gd name="T3" fmla="*/ 95 h 75"/>
                <a:gd name="T4" fmla="*/ 51 w 73"/>
                <a:gd name="T5" fmla="*/ 86 h 75"/>
                <a:gd name="T6" fmla="*/ 18 w 73"/>
                <a:gd name="T7" fmla="*/ 22 h 75"/>
                <a:gd name="T8" fmla="*/ 19 w 73"/>
                <a:gd name="T9" fmla="*/ 17 h 75"/>
                <a:gd name="T10" fmla="*/ 25 w 73"/>
                <a:gd name="T11" fmla="*/ 25 h 75"/>
                <a:gd name="T12" fmla="*/ 29 w 73"/>
                <a:gd name="T13" fmla="*/ 28 h 75"/>
                <a:gd name="T14" fmla="*/ 45 w 73"/>
                <a:gd name="T15" fmla="*/ 34 h 75"/>
                <a:gd name="T16" fmla="*/ 54 w 73"/>
                <a:gd name="T17" fmla="*/ 39 h 75"/>
                <a:gd name="T18" fmla="*/ 64 w 73"/>
                <a:gd name="T19" fmla="*/ 39 h 75"/>
                <a:gd name="T20" fmla="*/ 66 w 73"/>
                <a:gd name="T21" fmla="*/ 20 h 75"/>
                <a:gd name="T22" fmla="*/ 52 w 73"/>
                <a:gd name="T23" fmla="*/ 17 h 75"/>
                <a:gd name="T24" fmla="*/ 43 w 73"/>
                <a:gd name="T25" fmla="*/ 9 h 75"/>
                <a:gd name="T26" fmla="*/ 39 w 73"/>
                <a:gd name="T27" fmla="*/ 0 h 75"/>
                <a:gd name="T28" fmla="*/ 18 w 73"/>
                <a:gd name="T29" fmla="*/ 9 h 75"/>
                <a:gd name="T30" fmla="*/ 12 w 73"/>
                <a:gd name="T31" fmla="*/ 17 h 75"/>
                <a:gd name="T32" fmla="*/ 0 w 73"/>
                <a:gd name="T33" fmla="*/ 36 h 75"/>
                <a:gd name="T34" fmla="*/ 2 w 73"/>
                <a:gd name="T35" fmla="*/ 43 h 75"/>
                <a:gd name="T36" fmla="*/ 0 w 73"/>
                <a:gd name="T37" fmla="*/ 48 h 75"/>
                <a:gd name="T38" fmla="*/ 6 w 73"/>
                <a:gd name="T39" fmla="*/ 50 h 75"/>
                <a:gd name="T40" fmla="*/ 10 w 73"/>
                <a:gd name="T41" fmla="*/ 48 h 75"/>
                <a:gd name="T42" fmla="*/ 10 w 73"/>
                <a:gd name="T43" fmla="*/ 45 h 75"/>
                <a:gd name="T44" fmla="*/ 23 w 73"/>
                <a:gd name="T45" fmla="*/ 71 h 75"/>
                <a:gd name="T46" fmla="*/ 27 w 73"/>
                <a:gd name="T47" fmla="*/ 82 h 75"/>
                <a:gd name="T48" fmla="*/ 33 w 73"/>
                <a:gd name="T49" fmla="*/ 86 h 75"/>
                <a:gd name="T50" fmla="*/ 41 w 73"/>
                <a:gd name="T51" fmla="*/ 86 h 75"/>
                <a:gd name="T52" fmla="*/ 49 w 73"/>
                <a:gd name="T53" fmla="*/ 102 h 75"/>
                <a:gd name="T54" fmla="*/ 53 w 73"/>
                <a:gd name="T55" fmla="*/ 104 h 7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3"/>
                <a:gd name="T85" fmla="*/ 0 h 75"/>
                <a:gd name="T86" fmla="*/ 73 w 73"/>
                <a:gd name="T87" fmla="*/ 75 h 75"/>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3" h="75">
                  <a:moveTo>
                    <a:pt x="58" y="74"/>
                  </a:moveTo>
                  <a:lnTo>
                    <a:pt x="56" y="68"/>
                  </a:lnTo>
                  <a:lnTo>
                    <a:pt x="54" y="62"/>
                  </a:lnTo>
                  <a:lnTo>
                    <a:pt x="20" y="16"/>
                  </a:lnTo>
                  <a:lnTo>
                    <a:pt x="22" y="12"/>
                  </a:lnTo>
                  <a:lnTo>
                    <a:pt x="28" y="18"/>
                  </a:lnTo>
                  <a:lnTo>
                    <a:pt x="32" y="20"/>
                  </a:lnTo>
                  <a:lnTo>
                    <a:pt x="48" y="24"/>
                  </a:lnTo>
                  <a:lnTo>
                    <a:pt x="60" y="28"/>
                  </a:lnTo>
                  <a:lnTo>
                    <a:pt x="70" y="28"/>
                  </a:lnTo>
                  <a:lnTo>
                    <a:pt x="72" y="14"/>
                  </a:lnTo>
                  <a:lnTo>
                    <a:pt x="56" y="12"/>
                  </a:lnTo>
                  <a:lnTo>
                    <a:pt x="46" y="6"/>
                  </a:lnTo>
                  <a:lnTo>
                    <a:pt x="42" y="0"/>
                  </a:lnTo>
                  <a:lnTo>
                    <a:pt x="18" y="6"/>
                  </a:lnTo>
                  <a:lnTo>
                    <a:pt x="12" y="12"/>
                  </a:lnTo>
                  <a:lnTo>
                    <a:pt x="0" y="26"/>
                  </a:lnTo>
                  <a:lnTo>
                    <a:pt x="2" y="30"/>
                  </a:lnTo>
                  <a:lnTo>
                    <a:pt x="0" y="34"/>
                  </a:lnTo>
                  <a:lnTo>
                    <a:pt x="6" y="36"/>
                  </a:lnTo>
                  <a:lnTo>
                    <a:pt x="10" y="34"/>
                  </a:lnTo>
                  <a:lnTo>
                    <a:pt x="10" y="32"/>
                  </a:lnTo>
                  <a:lnTo>
                    <a:pt x="26" y="50"/>
                  </a:lnTo>
                  <a:lnTo>
                    <a:pt x="30" y="58"/>
                  </a:lnTo>
                  <a:lnTo>
                    <a:pt x="36" y="62"/>
                  </a:lnTo>
                  <a:lnTo>
                    <a:pt x="44" y="62"/>
                  </a:lnTo>
                  <a:lnTo>
                    <a:pt x="52" y="72"/>
                  </a:lnTo>
                  <a:lnTo>
                    <a:pt x="58" y="74"/>
                  </a:lnTo>
                </a:path>
              </a:pathLst>
            </a:custGeom>
            <a:solidFill>
              <a:schemeClr val="hlink"/>
            </a:solidFill>
            <a:ln w="12700" cap="rnd">
              <a:solidFill>
                <a:schemeClr val="bg1"/>
              </a:solidFill>
              <a:round/>
              <a:headEnd/>
              <a:tailEnd/>
            </a:ln>
          </p:spPr>
          <p:txBody>
            <a:bodyPr/>
            <a:lstStyle/>
            <a:p>
              <a:endParaRPr lang="en-US"/>
            </a:p>
          </p:txBody>
        </p:sp>
        <p:sp>
          <p:nvSpPr>
            <p:cNvPr id="13538" name="Freeform 739"/>
            <p:cNvSpPr>
              <a:spLocks/>
            </p:cNvSpPr>
            <p:nvPr/>
          </p:nvSpPr>
          <p:spPr bwMode="ltGray">
            <a:xfrm>
              <a:off x="2841" y="1964"/>
              <a:ext cx="39" cy="53"/>
            </a:xfrm>
            <a:custGeom>
              <a:avLst/>
              <a:gdLst>
                <a:gd name="T0" fmla="*/ 2 w 39"/>
                <a:gd name="T1" fmla="*/ 54 h 47"/>
                <a:gd name="T2" fmla="*/ 4 w 39"/>
                <a:gd name="T3" fmla="*/ 60 h 47"/>
                <a:gd name="T4" fmla="*/ 10 w 39"/>
                <a:gd name="T5" fmla="*/ 67 h 47"/>
                <a:gd name="T6" fmla="*/ 20 w 39"/>
                <a:gd name="T7" fmla="*/ 63 h 47"/>
                <a:gd name="T8" fmla="*/ 28 w 39"/>
                <a:gd name="T9" fmla="*/ 46 h 47"/>
                <a:gd name="T10" fmla="*/ 38 w 39"/>
                <a:gd name="T11" fmla="*/ 41 h 47"/>
                <a:gd name="T12" fmla="*/ 28 w 39"/>
                <a:gd name="T13" fmla="*/ 20 h 47"/>
                <a:gd name="T14" fmla="*/ 10 w 39"/>
                <a:gd name="T15" fmla="*/ 7 h 47"/>
                <a:gd name="T16" fmla="*/ 0 w 39"/>
                <a:gd name="T17" fmla="*/ 0 h 47"/>
                <a:gd name="T18" fmla="*/ 2 w 39"/>
                <a:gd name="T19" fmla="*/ 54 h 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47"/>
                <a:gd name="T32" fmla="*/ 39 w 39"/>
                <a:gd name="T33" fmla="*/ 47 h 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47">
                  <a:moveTo>
                    <a:pt x="2" y="38"/>
                  </a:moveTo>
                  <a:lnTo>
                    <a:pt x="4" y="42"/>
                  </a:lnTo>
                  <a:lnTo>
                    <a:pt x="10" y="46"/>
                  </a:lnTo>
                  <a:lnTo>
                    <a:pt x="20" y="44"/>
                  </a:lnTo>
                  <a:lnTo>
                    <a:pt x="28" y="32"/>
                  </a:lnTo>
                  <a:lnTo>
                    <a:pt x="38" y="28"/>
                  </a:lnTo>
                  <a:lnTo>
                    <a:pt x="28" y="14"/>
                  </a:lnTo>
                  <a:lnTo>
                    <a:pt x="10" y="4"/>
                  </a:lnTo>
                  <a:lnTo>
                    <a:pt x="0" y="0"/>
                  </a:lnTo>
                  <a:lnTo>
                    <a:pt x="2" y="38"/>
                  </a:lnTo>
                </a:path>
              </a:pathLst>
            </a:custGeom>
            <a:solidFill>
              <a:schemeClr val="hlink"/>
            </a:solidFill>
            <a:ln w="12700" cap="rnd">
              <a:solidFill>
                <a:schemeClr val="bg1"/>
              </a:solidFill>
              <a:round/>
              <a:headEnd/>
              <a:tailEnd/>
            </a:ln>
          </p:spPr>
          <p:txBody>
            <a:bodyPr/>
            <a:lstStyle/>
            <a:p>
              <a:endParaRPr lang="en-US"/>
            </a:p>
          </p:txBody>
        </p:sp>
        <p:sp>
          <p:nvSpPr>
            <p:cNvPr id="13539" name="Freeform 740"/>
            <p:cNvSpPr>
              <a:spLocks/>
            </p:cNvSpPr>
            <p:nvPr/>
          </p:nvSpPr>
          <p:spPr bwMode="ltGray">
            <a:xfrm>
              <a:off x="2670" y="1940"/>
              <a:ext cx="115" cy="79"/>
            </a:xfrm>
            <a:custGeom>
              <a:avLst/>
              <a:gdLst>
                <a:gd name="T0" fmla="*/ 0 w 115"/>
                <a:gd name="T1" fmla="*/ 63 h 71"/>
                <a:gd name="T2" fmla="*/ 16 w 115"/>
                <a:gd name="T3" fmla="*/ 50 h 71"/>
                <a:gd name="T4" fmla="*/ 20 w 115"/>
                <a:gd name="T5" fmla="*/ 36 h 71"/>
                <a:gd name="T6" fmla="*/ 24 w 115"/>
                <a:gd name="T7" fmla="*/ 36 h 71"/>
                <a:gd name="T8" fmla="*/ 30 w 115"/>
                <a:gd name="T9" fmla="*/ 30 h 71"/>
                <a:gd name="T10" fmla="*/ 34 w 115"/>
                <a:gd name="T11" fmla="*/ 30 h 71"/>
                <a:gd name="T12" fmla="*/ 34 w 115"/>
                <a:gd name="T13" fmla="*/ 16 h 71"/>
                <a:gd name="T14" fmla="*/ 46 w 115"/>
                <a:gd name="T15" fmla="*/ 13 h 71"/>
                <a:gd name="T16" fmla="*/ 54 w 115"/>
                <a:gd name="T17" fmla="*/ 13 h 71"/>
                <a:gd name="T18" fmla="*/ 66 w 115"/>
                <a:gd name="T19" fmla="*/ 0 h 71"/>
                <a:gd name="T20" fmla="*/ 74 w 115"/>
                <a:gd name="T21" fmla="*/ 2 h 71"/>
                <a:gd name="T22" fmla="*/ 80 w 115"/>
                <a:gd name="T23" fmla="*/ 13 h 71"/>
                <a:gd name="T24" fmla="*/ 88 w 115"/>
                <a:gd name="T25" fmla="*/ 2 h 71"/>
                <a:gd name="T26" fmla="*/ 92 w 115"/>
                <a:gd name="T27" fmla="*/ 11 h 71"/>
                <a:gd name="T28" fmla="*/ 98 w 115"/>
                <a:gd name="T29" fmla="*/ 11 h 71"/>
                <a:gd name="T30" fmla="*/ 108 w 115"/>
                <a:gd name="T31" fmla="*/ 11 h 71"/>
                <a:gd name="T32" fmla="*/ 114 w 115"/>
                <a:gd name="T33" fmla="*/ 16 h 71"/>
                <a:gd name="T34" fmla="*/ 108 w 115"/>
                <a:gd name="T35" fmla="*/ 24 h 71"/>
                <a:gd name="T36" fmla="*/ 108 w 115"/>
                <a:gd name="T37" fmla="*/ 30 h 71"/>
                <a:gd name="T38" fmla="*/ 102 w 115"/>
                <a:gd name="T39" fmla="*/ 36 h 71"/>
                <a:gd name="T40" fmla="*/ 94 w 115"/>
                <a:gd name="T41" fmla="*/ 41 h 71"/>
                <a:gd name="T42" fmla="*/ 92 w 115"/>
                <a:gd name="T43" fmla="*/ 50 h 71"/>
                <a:gd name="T44" fmla="*/ 90 w 115"/>
                <a:gd name="T45" fmla="*/ 58 h 71"/>
                <a:gd name="T46" fmla="*/ 84 w 115"/>
                <a:gd name="T47" fmla="*/ 63 h 71"/>
                <a:gd name="T48" fmla="*/ 80 w 115"/>
                <a:gd name="T49" fmla="*/ 66 h 71"/>
                <a:gd name="T50" fmla="*/ 74 w 115"/>
                <a:gd name="T51" fmla="*/ 75 h 71"/>
                <a:gd name="T52" fmla="*/ 70 w 115"/>
                <a:gd name="T53" fmla="*/ 75 h 71"/>
                <a:gd name="T54" fmla="*/ 68 w 115"/>
                <a:gd name="T55" fmla="*/ 75 h 71"/>
                <a:gd name="T56" fmla="*/ 66 w 115"/>
                <a:gd name="T57" fmla="*/ 72 h 71"/>
                <a:gd name="T58" fmla="*/ 64 w 115"/>
                <a:gd name="T59" fmla="*/ 75 h 71"/>
                <a:gd name="T60" fmla="*/ 60 w 115"/>
                <a:gd name="T61" fmla="*/ 80 h 71"/>
                <a:gd name="T62" fmla="*/ 56 w 115"/>
                <a:gd name="T63" fmla="*/ 80 h 71"/>
                <a:gd name="T64" fmla="*/ 52 w 115"/>
                <a:gd name="T65" fmla="*/ 77 h 71"/>
                <a:gd name="T66" fmla="*/ 46 w 115"/>
                <a:gd name="T67" fmla="*/ 83 h 71"/>
                <a:gd name="T68" fmla="*/ 46 w 115"/>
                <a:gd name="T69" fmla="*/ 90 h 71"/>
                <a:gd name="T70" fmla="*/ 42 w 115"/>
                <a:gd name="T71" fmla="*/ 97 h 71"/>
                <a:gd name="T72" fmla="*/ 16 w 115"/>
                <a:gd name="T73" fmla="*/ 88 h 71"/>
                <a:gd name="T74" fmla="*/ 6 w 115"/>
                <a:gd name="T75" fmla="*/ 83 h 71"/>
                <a:gd name="T76" fmla="*/ 4 w 115"/>
                <a:gd name="T77" fmla="*/ 72 h 71"/>
                <a:gd name="T78" fmla="*/ 0 w 115"/>
                <a:gd name="T79" fmla="*/ 63 h 7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5"/>
                <a:gd name="T121" fmla="*/ 0 h 71"/>
                <a:gd name="T122" fmla="*/ 115 w 115"/>
                <a:gd name="T123" fmla="*/ 71 h 7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5" h="71">
                  <a:moveTo>
                    <a:pt x="0" y="46"/>
                  </a:moveTo>
                  <a:lnTo>
                    <a:pt x="16" y="36"/>
                  </a:lnTo>
                  <a:lnTo>
                    <a:pt x="20" y="26"/>
                  </a:lnTo>
                  <a:lnTo>
                    <a:pt x="24" y="26"/>
                  </a:lnTo>
                  <a:lnTo>
                    <a:pt x="30" y="22"/>
                  </a:lnTo>
                  <a:lnTo>
                    <a:pt x="34" y="22"/>
                  </a:lnTo>
                  <a:lnTo>
                    <a:pt x="34" y="12"/>
                  </a:lnTo>
                  <a:lnTo>
                    <a:pt x="46" y="10"/>
                  </a:lnTo>
                  <a:lnTo>
                    <a:pt x="54" y="10"/>
                  </a:lnTo>
                  <a:lnTo>
                    <a:pt x="66" y="0"/>
                  </a:lnTo>
                  <a:lnTo>
                    <a:pt x="74" y="2"/>
                  </a:lnTo>
                  <a:lnTo>
                    <a:pt x="80" y="10"/>
                  </a:lnTo>
                  <a:lnTo>
                    <a:pt x="88" y="2"/>
                  </a:lnTo>
                  <a:lnTo>
                    <a:pt x="92" y="8"/>
                  </a:lnTo>
                  <a:lnTo>
                    <a:pt x="98" y="8"/>
                  </a:lnTo>
                  <a:lnTo>
                    <a:pt x="108" y="8"/>
                  </a:lnTo>
                  <a:lnTo>
                    <a:pt x="114" y="12"/>
                  </a:lnTo>
                  <a:lnTo>
                    <a:pt x="108" y="18"/>
                  </a:lnTo>
                  <a:lnTo>
                    <a:pt x="108" y="22"/>
                  </a:lnTo>
                  <a:lnTo>
                    <a:pt x="102" y="26"/>
                  </a:lnTo>
                  <a:lnTo>
                    <a:pt x="94" y="30"/>
                  </a:lnTo>
                  <a:lnTo>
                    <a:pt x="92" y="36"/>
                  </a:lnTo>
                  <a:lnTo>
                    <a:pt x="90" y="42"/>
                  </a:lnTo>
                  <a:lnTo>
                    <a:pt x="84" y="46"/>
                  </a:lnTo>
                  <a:lnTo>
                    <a:pt x="80" y="48"/>
                  </a:lnTo>
                  <a:lnTo>
                    <a:pt x="74" y="54"/>
                  </a:lnTo>
                  <a:lnTo>
                    <a:pt x="70" y="54"/>
                  </a:lnTo>
                  <a:lnTo>
                    <a:pt x="68" y="54"/>
                  </a:lnTo>
                  <a:lnTo>
                    <a:pt x="66" y="52"/>
                  </a:lnTo>
                  <a:lnTo>
                    <a:pt x="64" y="54"/>
                  </a:lnTo>
                  <a:lnTo>
                    <a:pt x="60" y="58"/>
                  </a:lnTo>
                  <a:lnTo>
                    <a:pt x="56" y="58"/>
                  </a:lnTo>
                  <a:lnTo>
                    <a:pt x="52" y="56"/>
                  </a:lnTo>
                  <a:lnTo>
                    <a:pt x="46" y="60"/>
                  </a:lnTo>
                  <a:lnTo>
                    <a:pt x="46" y="66"/>
                  </a:lnTo>
                  <a:lnTo>
                    <a:pt x="42" y="70"/>
                  </a:lnTo>
                  <a:lnTo>
                    <a:pt x="16" y="64"/>
                  </a:lnTo>
                  <a:lnTo>
                    <a:pt x="6" y="60"/>
                  </a:lnTo>
                  <a:lnTo>
                    <a:pt x="4" y="52"/>
                  </a:lnTo>
                  <a:lnTo>
                    <a:pt x="0" y="46"/>
                  </a:lnTo>
                </a:path>
              </a:pathLst>
            </a:custGeom>
            <a:solidFill>
              <a:schemeClr val="hlink"/>
            </a:solidFill>
            <a:ln w="12700" cap="rnd">
              <a:solidFill>
                <a:schemeClr val="bg1"/>
              </a:solidFill>
              <a:round/>
              <a:headEnd/>
              <a:tailEnd/>
            </a:ln>
          </p:spPr>
          <p:txBody>
            <a:bodyPr/>
            <a:lstStyle/>
            <a:p>
              <a:endParaRPr lang="en-US"/>
            </a:p>
          </p:txBody>
        </p:sp>
        <p:sp>
          <p:nvSpPr>
            <p:cNvPr id="13540" name="Freeform 741"/>
            <p:cNvSpPr>
              <a:spLocks/>
            </p:cNvSpPr>
            <p:nvPr/>
          </p:nvSpPr>
          <p:spPr bwMode="ltGray">
            <a:xfrm>
              <a:off x="2767" y="1734"/>
              <a:ext cx="144" cy="140"/>
            </a:xfrm>
            <a:custGeom>
              <a:avLst/>
              <a:gdLst>
                <a:gd name="T0" fmla="*/ 2 w 145"/>
                <a:gd name="T1" fmla="*/ 97 h 125"/>
                <a:gd name="T2" fmla="*/ 20 w 145"/>
                <a:gd name="T3" fmla="*/ 91 h 125"/>
                <a:gd name="T4" fmla="*/ 28 w 145"/>
                <a:gd name="T5" fmla="*/ 80 h 125"/>
                <a:gd name="T6" fmla="*/ 34 w 145"/>
                <a:gd name="T7" fmla="*/ 62 h 125"/>
                <a:gd name="T8" fmla="*/ 42 w 145"/>
                <a:gd name="T9" fmla="*/ 48 h 125"/>
                <a:gd name="T10" fmla="*/ 48 w 145"/>
                <a:gd name="T11" fmla="*/ 34 h 125"/>
                <a:gd name="T12" fmla="*/ 42 w 145"/>
                <a:gd name="T13" fmla="*/ 17 h 125"/>
                <a:gd name="T14" fmla="*/ 60 w 145"/>
                <a:gd name="T15" fmla="*/ 0 h 125"/>
                <a:gd name="T16" fmla="*/ 66 w 145"/>
                <a:gd name="T17" fmla="*/ 9 h 125"/>
                <a:gd name="T18" fmla="*/ 77 w 145"/>
                <a:gd name="T19" fmla="*/ 13 h 125"/>
                <a:gd name="T20" fmla="*/ 91 w 145"/>
                <a:gd name="T21" fmla="*/ 17 h 125"/>
                <a:gd name="T22" fmla="*/ 103 w 145"/>
                <a:gd name="T23" fmla="*/ 17 h 125"/>
                <a:gd name="T24" fmla="*/ 117 w 145"/>
                <a:gd name="T25" fmla="*/ 17 h 125"/>
                <a:gd name="T26" fmla="*/ 123 w 145"/>
                <a:gd name="T27" fmla="*/ 34 h 125"/>
                <a:gd name="T28" fmla="*/ 123 w 145"/>
                <a:gd name="T29" fmla="*/ 50 h 125"/>
                <a:gd name="T30" fmla="*/ 129 w 145"/>
                <a:gd name="T31" fmla="*/ 67 h 125"/>
                <a:gd name="T32" fmla="*/ 135 w 145"/>
                <a:gd name="T33" fmla="*/ 73 h 125"/>
                <a:gd name="T34" fmla="*/ 141 w 145"/>
                <a:gd name="T35" fmla="*/ 82 h 125"/>
                <a:gd name="T36" fmla="*/ 135 w 145"/>
                <a:gd name="T37" fmla="*/ 95 h 125"/>
                <a:gd name="T38" fmla="*/ 133 w 145"/>
                <a:gd name="T39" fmla="*/ 109 h 125"/>
                <a:gd name="T40" fmla="*/ 137 w 145"/>
                <a:gd name="T41" fmla="*/ 129 h 125"/>
                <a:gd name="T42" fmla="*/ 133 w 145"/>
                <a:gd name="T43" fmla="*/ 138 h 125"/>
                <a:gd name="T44" fmla="*/ 101 w 145"/>
                <a:gd name="T45" fmla="*/ 146 h 125"/>
                <a:gd name="T46" fmla="*/ 95 w 145"/>
                <a:gd name="T47" fmla="*/ 146 h 125"/>
                <a:gd name="T48" fmla="*/ 64 w 145"/>
                <a:gd name="T49" fmla="*/ 152 h 125"/>
                <a:gd name="T50" fmla="*/ 54 w 145"/>
                <a:gd name="T51" fmla="*/ 157 h 125"/>
                <a:gd name="T52" fmla="*/ 36 w 145"/>
                <a:gd name="T53" fmla="*/ 164 h 125"/>
                <a:gd name="T54" fmla="*/ 22 w 145"/>
                <a:gd name="T55" fmla="*/ 164 h 125"/>
                <a:gd name="T56" fmla="*/ 8 w 145"/>
                <a:gd name="T57" fmla="*/ 175 h 125"/>
                <a:gd name="T58" fmla="*/ 6 w 145"/>
                <a:gd name="T59" fmla="*/ 164 h 125"/>
                <a:gd name="T60" fmla="*/ 2 w 145"/>
                <a:gd name="T61" fmla="*/ 155 h 125"/>
                <a:gd name="T62" fmla="*/ 0 w 145"/>
                <a:gd name="T63" fmla="*/ 146 h 125"/>
                <a:gd name="T64" fmla="*/ 4 w 145"/>
                <a:gd name="T65" fmla="*/ 136 h 125"/>
                <a:gd name="T66" fmla="*/ 6 w 145"/>
                <a:gd name="T67" fmla="*/ 115 h 125"/>
                <a:gd name="T68" fmla="*/ 2 w 145"/>
                <a:gd name="T69" fmla="*/ 97 h 12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5"/>
                <a:gd name="T106" fmla="*/ 0 h 125"/>
                <a:gd name="T107" fmla="*/ 145 w 145"/>
                <a:gd name="T108" fmla="*/ 125 h 12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5" h="125">
                  <a:moveTo>
                    <a:pt x="2" y="70"/>
                  </a:moveTo>
                  <a:lnTo>
                    <a:pt x="20" y="64"/>
                  </a:lnTo>
                  <a:lnTo>
                    <a:pt x="28" y="56"/>
                  </a:lnTo>
                  <a:lnTo>
                    <a:pt x="34" y="44"/>
                  </a:lnTo>
                  <a:lnTo>
                    <a:pt x="42" y="34"/>
                  </a:lnTo>
                  <a:lnTo>
                    <a:pt x="48" y="24"/>
                  </a:lnTo>
                  <a:lnTo>
                    <a:pt x="42" y="12"/>
                  </a:lnTo>
                  <a:lnTo>
                    <a:pt x="60" y="0"/>
                  </a:lnTo>
                  <a:lnTo>
                    <a:pt x="66" y="6"/>
                  </a:lnTo>
                  <a:lnTo>
                    <a:pt x="80" y="10"/>
                  </a:lnTo>
                  <a:lnTo>
                    <a:pt x="94" y="12"/>
                  </a:lnTo>
                  <a:lnTo>
                    <a:pt x="106" y="12"/>
                  </a:lnTo>
                  <a:lnTo>
                    <a:pt x="120" y="12"/>
                  </a:lnTo>
                  <a:lnTo>
                    <a:pt x="126" y="24"/>
                  </a:lnTo>
                  <a:lnTo>
                    <a:pt x="126" y="36"/>
                  </a:lnTo>
                  <a:lnTo>
                    <a:pt x="132" y="48"/>
                  </a:lnTo>
                  <a:lnTo>
                    <a:pt x="138" y="52"/>
                  </a:lnTo>
                  <a:lnTo>
                    <a:pt x="144" y="58"/>
                  </a:lnTo>
                  <a:lnTo>
                    <a:pt x="138" y="68"/>
                  </a:lnTo>
                  <a:lnTo>
                    <a:pt x="136" y="78"/>
                  </a:lnTo>
                  <a:lnTo>
                    <a:pt x="140" y="92"/>
                  </a:lnTo>
                  <a:lnTo>
                    <a:pt x="136" y="98"/>
                  </a:lnTo>
                  <a:lnTo>
                    <a:pt x="104" y="104"/>
                  </a:lnTo>
                  <a:lnTo>
                    <a:pt x="98" y="104"/>
                  </a:lnTo>
                  <a:lnTo>
                    <a:pt x="64" y="108"/>
                  </a:lnTo>
                  <a:lnTo>
                    <a:pt x="54" y="112"/>
                  </a:lnTo>
                  <a:lnTo>
                    <a:pt x="36" y="116"/>
                  </a:lnTo>
                  <a:lnTo>
                    <a:pt x="22" y="116"/>
                  </a:lnTo>
                  <a:lnTo>
                    <a:pt x="8" y="124"/>
                  </a:lnTo>
                  <a:lnTo>
                    <a:pt x="6" y="116"/>
                  </a:lnTo>
                  <a:lnTo>
                    <a:pt x="2" y="110"/>
                  </a:lnTo>
                  <a:lnTo>
                    <a:pt x="0" y="104"/>
                  </a:lnTo>
                  <a:lnTo>
                    <a:pt x="4" y="96"/>
                  </a:lnTo>
                  <a:lnTo>
                    <a:pt x="6" y="82"/>
                  </a:lnTo>
                  <a:lnTo>
                    <a:pt x="2" y="70"/>
                  </a:lnTo>
                </a:path>
              </a:pathLst>
            </a:custGeom>
            <a:solidFill>
              <a:schemeClr val="hlink"/>
            </a:solidFill>
            <a:ln w="12700" cap="rnd">
              <a:solidFill>
                <a:schemeClr val="bg1"/>
              </a:solidFill>
              <a:round/>
              <a:headEnd/>
              <a:tailEnd/>
            </a:ln>
          </p:spPr>
          <p:txBody>
            <a:bodyPr/>
            <a:lstStyle/>
            <a:p>
              <a:endParaRPr lang="en-US"/>
            </a:p>
          </p:txBody>
        </p:sp>
        <p:grpSp>
          <p:nvGrpSpPr>
            <p:cNvPr id="23" name="Group 742"/>
            <p:cNvGrpSpPr>
              <a:grpSpLocks/>
            </p:cNvGrpSpPr>
            <p:nvPr/>
          </p:nvGrpSpPr>
          <p:grpSpPr bwMode="auto">
            <a:xfrm>
              <a:off x="2722" y="1660"/>
              <a:ext cx="108" cy="155"/>
              <a:chOff x="2861" y="1470"/>
              <a:chExt cx="108" cy="155"/>
            </a:xfrm>
          </p:grpSpPr>
          <p:sp>
            <p:nvSpPr>
              <p:cNvPr id="13600" name="Freeform 743"/>
              <p:cNvSpPr>
                <a:spLocks/>
              </p:cNvSpPr>
              <p:nvPr/>
            </p:nvSpPr>
            <p:spPr bwMode="ltGray">
              <a:xfrm>
                <a:off x="2895" y="1470"/>
                <a:ext cx="73" cy="44"/>
              </a:xfrm>
              <a:custGeom>
                <a:avLst/>
                <a:gdLst>
                  <a:gd name="T0" fmla="*/ 16 w 73"/>
                  <a:gd name="T1" fmla="*/ 52 h 39"/>
                  <a:gd name="T2" fmla="*/ 32 w 73"/>
                  <a:gd name="T3" fmla="*/ 37 h 39"/>
                  <a:gd name="T4" fmla="*/ 56 w 73"/>
                  <a:gd name="T5" fmla="*/ 55 h 39"/>
                  <a:gd name="T6" fmla="*/ 70 w 73"/>
                  <a:gd name="T7" fmla="*/ 41 h 39"/>
                  <a:gd name="T8" fmla="*/ 62 w 73"/>
                  <a:gd name="T9" fmla="*/ 26 h 39"/>
                  <a:gd name="T10" fmla="*/ 66 w 73"/>
                  <a:gd name="T11" fmla="*/ 11 h 39"/>
                  <a:gd name="T12" fmla="*/ 72 w 73"/>
                  <a:gd name="T13" fmla="*/ 2 h 39"/>
                  <a:gd name="T14" fmla="*/ 52 w 73"/>
                  <a:gd name="T15" fmla="*/ 2 h 39"/>
                  <a:gd name="T16" fmla="*/ 42 w 73"/>
                  <a:gd name="T17" fmla="*/ 0 h 39"/>
                  <a:gd name="T18" fmla="*/ 26 w 73"/>
                  <a:gd name="T19" fmla="*/ 7 h 39"/>
                  <a:gd name="T20" fmla="*/ 0 w 73"/>
                  <a:gd name="T21" fmla="*/ 18 h 39"/>
                  <a:gd name="T22" fmla="*/ 16 w 73"/>
                  <a:gd name="T23" fmla="*/ 52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3"/>
                  <a:gd name="T37" fmla="*/ 0 h 39"/>
                  <a:gd name="T38" fmla="*/ 73 w 73"/>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3" h="39">
                    <a:moveTo>
                      <a:pt x="16" y="36"/>
                    </a:moveTo>
                    <a:lnTo>
                      <a:pt x="32" y="26"/>
                    </a:lnTo>
                    <a:lnTo>
                      <a:pt x="56" y="38"/>
                    </a:lnTo>
                    <a:lnTo>
                      <a:pt x="70" y="28"/>
                    </a:lnTo>
                    <a:lnTo>
                      <a:pt x="62" y="18"/>
                    </a:lnTo>
                    <a:lnTo>
                      <a:pt x="66" y="8"/>
                    </a:lnTo>
                    <a:lnTo>
                      <a:pt x="72" y="2"/>
                    </a:lnTo>
                    <a:lnTo>
                      <a:pt x="52" y="2"/>
                    </a:lnTo>
                    <a:lnTo>
                      <a:pt x="42" y="0"/>
                    </a:lnTo>
                    <a:lnTo>
                      <a:pt x="26" y="4"/>
                    </a:lnTo>
                    <a:lnTo>
                      <a:pt x="0" y="12"/>
                    </a:lnTo>
                    <a:lnTo>
                      <a:pt x="16" y="36"/>
                    </a:lnTo>
                  </a:path>
                </a:pathLst>
              </a:custGeom>
              <a:solidFill>
                <a:schemeClr val="hlink"/>
              </a:solidFill>
              <a:ln w="12700" cap="rnd">
                <a:solidFill>
                  <a:schemeClr val="bg1"/>
                </a:solidFill>
                <a:round/>
                <a:headEnd/>
                <a:tailEnd/>
              </a:ln>
            </p:spPr>
            <p:txBody>
              <a:bodyPr/>
              <a:lstStyle/>
              <a:p>
                <a:endParaRPr lang="en-US"/>
              </a:p>
            </p:txBody>
          </p:sp>
          <p:sp>
            <p:nvSpPr>
              <p:cNvPr id="13601" name="Freeform 744"/>
              <p:cNvSpPr>
                <a:spLocks/>
              </p:cNvSpPr>
              <p:nvPr/>
            </p:nvSpPr>
            <p:spPr bwMode="ltGray">
              <a:xfrm>
                <a:off x="2861" y="1533"/>
                <a:ext cx="97" cy="92"/>
              </a:xfrm>
              <a:custGeom>
                <a:avLst/>
                <a:gdLst>
                  <a:gd name="T0" fmla="*/ 48 w 97"/>
                  <a:gd name="T1" fmla="*/ 112 h 83"/>
                  <a:gd name="T2" fmla="*/ 64 w 97"/>
                  <a:gd name="T3" fmla="*/ 101 h 83"/>
                  <a:gd name="T4" fmla="*/ 74 w 97"/>
                  <a:gd name="T5" fmla="*/ 90 h 83"/>
                  <a:gd name="T6" fmla="*/ 80 w 97"/>
                  <a:gd name="T7" fmla="*/ 71 h 83"/>
                  <a:gd name="T8" fmla="*/ 88 w 97"/>
                  <a:gd name="T9" fmla="*/ 63 h 83"/>
                  <a:gd name="T10" fmla="*/ 96 w 97"/>
                  <a:gd name="T11" fmla="*/ 47 h 83"/>
                  <a:gd name="T12" fmla="*/ 90 w 97"/>
                  <a:gd name="T13" fmla="*/ 30 h 83"/>
                  <a:gd name="T14" fmla="*/ 72 w 97"/>
                  <a:gd name="T15" fmla="*/ 4 h 83"/>
                  <a:gd name="T16" fmla="*/ 50 w 97"/>
                  <a:gd name="T17" fmla="*/ 0 h 83"/>
                  <a:gd name="T18" fmla="*/ 40 w 97"/>
                  <a:gd name="T19" fmla="*/ 4 h 83"/>
                  <a:gd name="T20" fmla="*/ 28 w 97"/>
                  <a:gd name="T21" fmla="*/ 9 h 83"/>
                  <a:gd name="T22" fmla="*/ 16 w 97"/>
                  <a:gd name="T23" fmla="*/ 9 h 83"/>
                  <a:gd name="T24" fmla="*/ 0 w 97"/>
                  <a:gd name="T25" fmla="*/ 24 h 83"/>
                  <a:gd name="T26" fmla="*/ 4 w 97"/>
                  <a:gd name="T27" fmla="*/ 65 h 83"/>
                  <a:gd name="T28" fmla="*/ 2 w 97"/>
                  <a:gd name="T29" fmla="*/ 84 h 83"/>
                  <a:gd name="T30" fmla="*/ 42 w 97"/>
                  <a:gd name="T31" fmla="*/ 88 h 83"/>
                  <a:gd name="T32" fmla="*/ 48 w 97"/>
                  <a:gd name="T33" fmla="*/ 112 h 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7"/>
                  <a:gd name="T52" fmla="*/ 0 h 83"/>
                  <a:gd name="T53" fmla="*/ 97 w 97"/>
                  <a:gd name="T54" fmla="*/ 83 h 8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7" h="83">
                    <a:moveTo>
                      <a:pt x="48" y="82"/>
                    </a:moveTo>
                    <a:lnTo>
                      <a:pt x="64" y="74"/>
                    </a:lnTo>
                    <a:lnTo>
                      <a:pt x="74" y="66"/>
                    </a:lnTo>
                    <a:lnTo>
                      <a:pt x="80" y="52"/>
                    </a:lnTo>
                    <a:lnTo>
                      <a:pt x="88" y="46"/>
                    </a:lnTo>
                    <a:lnTo>
                      <a:pt x="96" y="34"/>
                    </a:lnTo>
                    <a:lnTo>
                      <a:pt x="90" y="22"/>
                    </a:lnTo>
                    <a:lnTo>
                      <a:pt x="72" y="4"/>
                    </a:lnTo>
                    <a:lnTo>
                      <a:pt x="50" y="0"/>
                    </a:lnTo>
                    <a:lnTo>
                      <a:pt x="40" y="4"/>
                    </a:lnTo>
                    <a:lnTo>
                      <a:pt x="28" y="6"/>
                    </a:lnTo>
                    <a:lnTo>
                      <a:pt x="16" y="6"/>
                    </a:lnTo>
                    <a:lnTo>
                      <a:pt x="0" y="18"/>
                    </a:lnTo>
                    <a:lnTo>
                      <a:pt x="4" y="48"/>
                    </a:lnTo>
                    <a:lnTo>
                      <a:pt x="2" y="62"/>
                    </a:lnTo>
                    <a:lnTo>
                      <a:pt x="42" y="64"/>
                    </a:lnTo>
                    <a:lnTo>
                      <a:pt x="48" y="82"/>
                    </a:lnTo>
                  </a:path>
                </a:pathLst>
              </a:custGeom>
              <a:solidFill>
                <a:schemeClr val="hlink"/>
              </a:solidFill>
              <a:ln w="12700" cap="rnd">
                <a:solidFill>
                  <a:schemeClr val="bg1"/>
                </a:solidFill>
                <a:round/>
                <a:headEnd/>
                <a:tailEnd/>
              </a:ln>
            </p:spPr>
            <p:txBody>
              <a:bodyPr/>
              <a:lstStyle/>
              <a:p>
                <a:endParaRPr lang="en-US"/>
              </a:p>
            </p:txBody>
          </p:sp>
          <p:sp>
            <p:nvSpPr>
              <p:cNvPr id="13602" name="Freeform 745"/>
              <p:cNvSpPr>
                <a:spLocks/>
              </p:cNvSpPr>
              <p:nvPr/>
            </p:nvSpPr>
            <p:spPr bwMode="ltGray">
              <a:xfrm>
                <a:off x="2901" y="1499"/>
                <a:ext cx="68" cy="59"/>
              </a:xfrm>
              <a:custGeom>
                <a:avLst/>
                <a:gdLst>
                  <a:gd name="T0" fmla="*/ 0 w 69"/>
                  <a:gd name="T1" fmla="*/ 47 h 53"/>
                  <a:gd name="T2" fmla="*/ 10 w 69"/>
                  <a:gd name="T3" fmla="*/ 41 h 53"/>
                  <a:gd name="T4" fmla="*/ 34 w 69"/>
                  <a:gd name="T5" fmla="*/ 47 h 53"/>
                  <a:gd name="T6" fmla="*/ 47 w 69"/>
                  <a:gd name="T7" fmla="*/ 72 h 53"/>
                  <a:gd name="T8" fmla="*/ 61 w 69"/>
                  <a:gd name="T9" fmla="*/ 56 h 53"/>
                  <a:gd name="T10" fmla="*/ 65 w 69"/>
                  <a:gd name="T11" fmla="*/ 39 h 53"/>
                  <a:gd name="T12" fmla="*/ 47 w 69"/>
                  <a:gd name="T13" fmla="*/ 13 h 53"/>
                  <a:gd name="T14" fmla="*/ 24 w 69"/>
                  <a:gd name="T15" fmla="*/ 0 h 53"/>
                  <a:gd name="T16" fmla="*/ 8 w 69"/>
                  <a:gd name="T17" fmla="*/ 13 h 53"/>
                  <a:gd name="T18" fmla="*/ 0 w 69"/>
                  <a:gd name="T19" fmla="*/ 47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53"/>
                  <a:gd name="T32" fmla="*/ 69 w 69"/>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53">
                    <a:moveTo>
                      <a:pt x="0" y="34"/>
                    </a:moveTo>
                    <a:lnTo>
                      <a:pt x="10" y="30"/>
                    </a:lnTo>
                    <a:lnTo>
                      <a:pt x="34" y="34"/>
                    </a:lnTo>
                    <a:lnTo>
                      <a:pt x="50" y="52"/>
                    </a:lnTo>
                    <a:lnTo>
                      <a:pt x="64" y="40"/>
                    </a:lnTo>
                    <a:lnTo>
                      <a:pt x="68" y="28"/>
                    </a:lnTo>
                    <a:lnTo>
                      <a:pt x="50" y="10"/>
                    </a:lnTo>
                    <a:lnTo>
                      <a:pt x="24" y="0"/>
                    </a:lnTo>
                    <a:lnTo>
                      <a:pt x="8" y="10"/>
                    </a:lnTo>
                    <a:lnTo>
                      <a:pt x="0" y="34"/>
                    </a:lnTo>
                  </a:path>
                </a:pathLst>
              </a:custGeom>
              <a:solidFill>
                <a:schemeClr val="hlink"/>
              </a:solidFill>
              <a:ln w="12700" cap="rnd">
                <a:solidFill>
                  <a:schemeClr val="bg1"/>
                </a:solidFill>
                <a:round/>
                <a:headEnd/>
                <a:tailEnd/>
              </a:ln>
            </p:spPr>
            <p:txBody>
              <a:bodyPr/>
              <a:lstStyle/>
              <a:p>
                <a:endParaRPr lang="en-US"/>
              </a:p>
            </p:txBody>
          </p:sp>
        </p:grpSp>
        <p:sp>
          <p:nvSpPr>
            <p:cNvPr id="13542" name="Freeform 746"/>
            <p:cNvSpPr>
              <a:spLocks/>
            </p:cNvSpPr>
            <p:nvPr/>
          </p:nvSpPr>
          <p:spPr bwMode="ltGray">
            <a:xfrm>
              <a:off x="2758" y="1828"/>
              <a:ext cx="273" cy="218"/>
            </a:xfrm>
            <a:custGeom>
              <a:avLst/>
              <a:gdLst>
                <a:gd name="T0" fmla="*/ 226 w 275"/>
                <a:gd name="T1" fmla="*/ 184 h 195"/>
                <a:gd name="T2" fmla="*/ 228 w 275"/>
                <a:gd name="T3" fmla="*/ 177 h 195"/>
                <a:gd name="T4" fmla="*/ 236 w 275"/>
                <a:gd name="T5" fmla="*/ 168 h 195"/>
                <a:gd name="T6" fmla="*/ 252 w 275"/>
                <a:gd name="T7" fmla="*/ 173 h 195"/>
                <a:gd name="T8" fmla="*/ 262 w 275"/>
                <a:gd name="T9" fmla="*/ 170 h 195"/>
                <a:gd name="T10" fmla="*/ 262 w 275"/>
                <a:gd name="T11" fmla="*/ 154 h 195"/>
                <a:gd name="T12" fmla="*/ 268 w 275"/>
                <a:gd name="T13" fmla="*/ 131 h 195"/>
                <a:gd name="T14" fmla="*/ 264 w 275"/>
                <a:gd name="T15" fmla="*/ 120 h 195"/>
                <a:gd name="T16" fmla="*/ 246 w 275"/>
                <a:gd name="T17" fmla="*/ 108 h 195"/>
                <a:gd name="T18" fmla="*/ 240 w 275"/>
                <a:gd name="T19" fmla="*/ 95 h 195"/>
                <a:gd name="T20" fmla="*/ 234 w 275"/>
                <a:gd name="T21" fmla="*/ 95 h 195"/>
                <a:gd name="T22" fmla="*/ 228 w 275"/>
                <a:gd name="T23" fmla="*/ 75 h 195"/>
                <a:gd name="T24" fmla="*/ 222 w 275"/>
                <a:gd name="T25" fmla="*/ 61 h 195"/>
                <a:gd name="T26" fmla="*/ 218 w 275"/>
                <a:gd name="T27" fmla="*/ 45 h 195"/>
                <a:gd name="T28" fmla="*/ 206 w 275"/>
                <a:gd name="T29" fmla="*/ 42 h 195"/>
                <a:gd name="T30" fmla="*/ 199 w 275"/>
                <a:gd name="T31" fmla="*/ 25 h 195"/>
                <a:gd name="T32" fmla="*/ 191 w 275"/>
                <a:gd name="T33" fmla="*/ 20 h 195"/>
                <a:gd name="T34" fmla="*/ 177 w 275"/>
                <a:gd name="T35" fmla="*/ 0 h 195"/>
                <a:gd name="T36" fmla="*/ 163 w 275"/>
                <a:gd name="T37" fmla="*/ 0 h 195"/>
                <a:gd name="T38" fmla="*/ 145 w 275"/>
                <a:gd name="T39" fmla="*/ 9 h 195"/>
                <a:gd name="T40" fmla="*/ 141 w 275"/>
                <a:gd name="T41" fmla="*/ 20 h 195"/>
                <a:gd name="T42" fmla="*/ 115 w 275"/>
                <a:gd name="T43" fmla="*/ 28 h 195"/>
                <a:gd name="T44" fmla="*/ 71 w 275"/>
                <a:gd name="T45" fmla="*/ 31 h 195"/>
                <a:gd name="T46" fmla="*/ 64 w 275"/>
                <a:gd name="T47" fmla="*/ 39 h 195"/>
                <a:gd name="T48" fmla="*/ 48 w 275"/>
                <a:gd name="T49" fmla="*/ 45 h 195"/>
                <a:gd name="T50" fmla="*/ 30 w 275"/>
                <a:gd name="T51" fmla="*/ 45 h 195"/>
                <a:gd name="T52" fmla="*/ 18 w 275"/>
                <a:gd name="T53" fmla="*/ 53 h 195"/>
                <a:gd name="T54" fmla="*/ 20 w 275"/>
                <a:gd name="T55" fmla="*/ 70 h 195"/>
                <a:gd name="T56" fmla="*/ 18 w 275"/>
                <a:gd name="T57" fmla="*/ 84 h 195"/>
                <a:gd name="T58" fmla="*/ 8 w 275"/>
                <a:gd name="T59" fmla="*/ 89 h 195"/>
                <a:gd name="T60" fmla="*/ 2 w 275"/>
                <a:gd name="T61" fmla="*/ 95 h 195"/>
                <a:gd name="T62" fmla="*/ 0 w 275"/>
                <a:gd name="T63" fmla="*/ 131 h 195"/>
                <a:gd name="T64" fmla="*/ 0 w 275"/>
                <a:gd name="T65" fmla="*/ 149 h 195"/>
                <a:gd name="T66" fmla="*/ 6 w 275"/>
                <a:gd name="T67" fmla="*/ 157 h 195"/>
                <a:gd name="T68" fmla="*/ 22 w 275"/>
                <a:gd name="T69" fmla="*/ 157 h 195"/>
                <a:gd name="T70" fmla="*/ 38 w 275"/>
                <a:gd name="T71" fmla="*/ 170 h 195"/>
                <a:gd name="T72" fmla="*/ 50 w 275"/>
                <a:gd name="T73" fmla="*/ 162 h 195"/>
                <a:gd name="T74" fmla="*/ 58 w 275"/>
                <a:gd name="T75" fmla="*/ 149 h 195"/>
                <a:gd name="T76" fmla="*/ 68 w 275"/>
                <a:gd name="T77" fmla="*/ 149 h 195"/>
                <a:gd name="T78" fmla="*/ 68 w 275"/>
                <a:gd name="T79" fmla="*/ 157 h 195"/>
                <a:gd name="T80" fmla="*/ 75 w 275"/>
                <a:gd name="T81" fmla="*/ 168 h 195"/>
                <a:gd name="T82" fmla="*/ 81 w 275"/>
                <a:gd name="T83" fmla="*/ 173 h 195"/>
                <a:gd name="T84" fmla="*/ 91 w 275"/>
                <a:gd name="T85" fmla="*/ 177 h 195"/>
                <a:gd name="T86" fmla="*/ 107 w 275"/>
                <a:gd name="T87" fmla="*/ 197 h 195"/>
                <a:gd name="T88" fmla="*/ 117 w 275"/>
                <a:gd name="T89" fmla="*/ 210 h 195"/>
                <a:gd name="T90" fmla="*/ 139 w 275"/>
                <a:gd name="T91" fmla="*/ 206 h 195"/>
                <a:gd name="T92" fmla="*/ 147 w 275"/>
                <a:gd name="T93" fmla="*/ 235 h 195"/>
                <a:gd name="T94" fmla="*/ 161 w 275"/>
                <a:gd name="T95" fmla="*/ 265 h 195"/>
                <a:gd name="T96" fmla="*/ 177 w 275"/>
                <a:gd name="T97" fmla="*/ 272 h 195"/>
                <a:gd name="T98" fmla="*/ 203 w 275"/>
                <a:gd name="T99" fmla="*/ 248 h 195"/>
                <a:gd name="T100" fmla="*/ 187 w 275"/>
                <a:gd name="T101" fmla="*/ 233 h 195"/>
                <a:gd name="T102" fmla="*/ 177 w 275"/>
                <a:gd name="T103" fmla="*/ 212 h 195"/>
                <a:gd name="T104" fmla="*/ 199 w 275"/>
                <a:gd name="T105" fmla="*/ 199 h 195"/>
                <a:gd name="T106" fmla="*/ 226 w 275"/>
                <a:gd name="T107" fmla="*/ 184 h 19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75"/>
                <a:gd name="T163" fmla="*/ 0 h 195"/>
                <a:gd name="T164" fmla="*/ 275 w 275"/>
                <a:gd name="T165" fmla="*/ 195 h 19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75" h="195">
                  <a:moveTo>
                    <a:pt x="232" y="132"/>
                  </a:moveTo>
                  <a:lnTo>
                    <a:pt x="234" y="126"/>
                  </a:lnTo>
                  <a:lnTo>
                    <a:pt x="242" y="120"/>
                  </a:lnTo>
                  <a:lnTo>
                    <a:pt x="258" y="124"/>
                  </a:lnTo>
                  <a:lnTo>
                    <a:pt x="268" y="122"/>
                  </a:lnTo>
                  <a:lnTo>
                    <a:pt x="268" y="110"/>
                  </a:lnTo>
                  <a:lnTo>
                    <a:pt x="274" y="94"/>
                  </a:lnTo>
                  <a:lnTo>
                    <a:pt x="270" y="86"/>
                  </a:lnTo>
                  <a:lnTo>
                    <a:pt x="252" y="78"/>
                  </a:lnTo>
                  <a:lnTo>
                    <a:pt x="246" y="68"/>
                  </a:lnTo>
                  <a:lnTo>
                    <a:pt x="240" y="68"/>
                  </a:lnTo>
                  <a:lnTo>
                    <a:pt x="234" y="54"/>
                  </a:lnTo>
                  <a:lnTo>
                    <a:pt x="228" y="44"/>
                  </a:lnTo>
                  <a:lnTo>
                    <a:pt x="224" y="32"/>
                  </a:lnTo>
                  <a:lnTo>
                    <a:pt x="212" y="30"/>
                  </a:lnTo>
                  <a:lnTo>
                    <a:pt x="202" y="18"/>
                  </a:lnTo>
                  <a:lnTo>
                    <a:pt x="194" y="14"/>
                  </a:lnTo>
                  <a:lnTo>
                    <a:pt x="180" y="0"/>
                  </a:lnTo>
                  <a:lnTo>
                    <a:pt x="166" y="0"/>
                  </a:lnTo>
                  <a:lnTo>
                    <a:pt x="148" y="6"/>
                  </a:lnTo>
                  <a:lnTo>
                    <a:pt x="144" y="14"/>
                  </a:lnTo>
                  <a:lnTo>
                    <a:pt x="118" y="20"/>
                  </a:lnTo>
                  <a:lnTo>
                    <a:pt x="74" y="22"/>
                  </a:lnTo>
                  <a:lnTo>
                    <a:pt x="64" y="28"/>
                  </a:lnTo>
                  <a:lnTo>
                    <a:pt x="48" y="32"/>
                  </a:lnTo>
                  <a:lnTo>
                    <a:pt x="30" y="32"/>
                  </a:lnTo>
                  <a:lnTo>
                    <a:pt x="18" y="38"/>
                  </a:lnTo>
                  <a:lnTo>
                    <a:pt x="20" y="50"/>
                  </a:lnTo>
                  <a:lnTo>
                    <a:pt x="18" y="60"/>
                  </a:lnTo>
                  <a:lnTo>
                    <a:pt x="8" y="64"/>
                  </a:lnTo>
                  <a:lnTo>
                    <a:pt x="2" y="68"/>
                  </a:lnTo>
                  <a:lnTo>
                    <a:pt x="0" y="94"/>
                  </a:lnTo>
                  <a:lnTo>
                    <a:pt x="0" y="106"/>
                  </a:lnTo>
                  <a:lnTo>
                    <a:pt x="6" y="112"/>
                  </a:lnTo>
                  <a:lnTo>
                    <a:pt x="22" y="112"/>
                  </a:lnTo>
                  <a:lnTo>
                    <a:pt x="38" y="122"/>
                  </a:lnTo>
                  <a:lnTo>
                    <a:pt x="50" y="116"/>
                  </a:lnTo>
                  <a:lnTo>
                    <a:pt x="58" y="106"/>
                  </a:lnTo>
                  <a:lnTo>
                    <a:pt x="68" y="106"/>
                  </a:lnTo>
                  <a:lnTo>
                    <a:pt x="70" y="112"/>
                  </a:lnTo>
                  <a:lnTo>
                    <a:pt x="78" y="120"/>
                  </a:lnTo>
                  <a:lnTo>
                    <a:pt x="84" y="124"/>
                  </a:lnTo>
                  <a:lnTo>
                    <a:pt x="94" y="126"/>
                  </a:lnTo>
                  <a:lnTo>
                    <a:pt x="110" y="140"/>
                  </a:lnTo>
                  <a:lnTo>
                    <a:pt x="120" y="150"/>
                  </a:lnTo>
                  <a:lnTo>
                    <a:pt x="142" y="148"/>
                  </a:lnTo>
                  <a:lnTo>
                    <a:pt x="150" y="168"/>
                  </a:lnTo>
                  <a:lnTo>
                    <a:pt x="164" y="190"/>
                  </a:lnTo>
                  <a:lnTo>
                    <a:pt x="180" y="194"/>
                  </a:lnTo>
                  <a:lnTo>
                    <a:pt x="206" y="178"/>
                  </a:lnTo>
                  <a:lnTo>
                    <a:pt x="190" y="166"/>
                  </a:lnTo>
                  <a:lnTo>
                    <a:pt x="180" y="152"/>
                  </a:lnTo>
                  <a:lnTo>
                    <a:pt x="202" y="142"/>
                  </a:lnTo>
                  <a:lnTo>
                    <a:pt x="232" y="132"/>
                  </a:lnTo>
                </a:path>
              </a:pathLst>
            </a:custGeom>
            <a:solidFill>
              <a:schemeClr val="hlink"/>
            </a:solidFill>
            <a:ln w="12700" cap="rnd">
              <a:solidFill>
                <a:schemeClr val="bg1"/>
              </a:solidFill>
              <a:round/>
              <a:headEnd/>
              <a:tailEnd/>
            </a:ln>
          </p:spPr>
          <p:txBody>
            <a:bodyPr/>
            <a:lstStyle/>
            <a:p>
              <a:endParaRPr lang="en-US"/>
            </a:p>
          </p:txBody>
        </p:sp>
        <p:sp>
          <p:nvSpPr>
            <p:cNvPr id="13543" name="Freeform 747"/>
            <p:cNvSpPr>
              <a:spLocks/>
            </p:cNvSpPr>
            <p:nvPr/>
          </p:nvSpPr>
          <p:spPr bwMode="ltGray">
            <a:xfrm>
              <a:off x="3051" y="2073"/>
              <a:ext cx="106" cy="59"/>
            </a:xfrm>
            <a:custGeom>
              <a:avLst/>
              <a:gdLst>
                <a:gd name="T0" fmla="*/ 103 w 107"/>
                <a:gd name="T1" fmla="*/ 50 h 53"/>
                <a:gd name="T2" fmla="*/ 86 w 107"/>
                <a:gd name="T3" fmla="*/ 36 h 53"/>
                <a:gd name="T4" fmla="*/ 73 w 107"/>
                <a:gd name="T5" fmla="*/ 26 h 53"/>
                <a:gd name="T6" fmla="*/ 64 w 107"/>
                <a:gd name="T7" fmla="*/ 12 h 53"/>
                <a:gd name="T8" fmla="*/ 55 w 107"/>
                <a:gd name="T9" fmla="*/ 0 h 53"/>
                <a:gd name="T10" fmla="*/ 55 w 107"/>
                <a:gd name="T11" fmla="*/ 20 h 53"/>
                <a:gd name="T12" fmla="*/ 52 w 107"/>
                <a:gd name="T13" fmla="*/ 23 h 53"/>
                <a:gd name="T14" fmla="*/ 45 w 107"/>
                <a:gd name="T15" fmla="*/ 23 h 53"/>
                <a:gd name="T16" fmla="*/ 39 w 107"/>
                <a:gd name="T17" fmla="*/ 12 h 53"/>
                <a:gd name="T18" fmla="*/ 28 w 107"/>
                <a:gd name="T19" fmla="*/ 12 h 53"/>
                <a:gd name="T20" fmla="*/ 20 w 107"/>
                <a:gd name="T21" fmla="*/ 12 h 53"/>
                <a:gd name="T22" fmla="*/ 9 w 107"/>
                <a:gd name="T23" fmla="*/ 10 h 53"/>
                <a:gd name="T24" fmla="*/ 0 w 107"/>
                <a:gd name="T25" fmla="*/ 22 h 53"/>
                <a:gd name="T26" fmla="*/ 13 w 107"/>
                <a:gd name="T27" fmla="*/ 36 h 53"/>
                <a:gd name="T28" fmla="*/ 33 w 107"/>
                <a:gd name="T29" fmla="*/ 65 h 53"/>
                <a:gd name="T30" fmla="*/ 45 w 107"/>
                <a:gd name="T31" fmla="*/ 72 h 53"/>
                <a:gd name="T32" fmla="*/ 53 w 107"/>
                <a:gd name="T33" fmla="*/ 68 h 53"/>
                <a:gd name="T34" fmla="*/ 55 w 107"/>
                <a:gd name="T35" fmla="*/ 52 h 53"/>
                <a:gd name="T36" fmla="*/ 66 w 107"/>
                <a:gd name="T37" fmla="*/ 52 h 53"/>
                <a:gd name="T38" fmla="*/ 79 w 107"/>
                <a:gd name="T39" fmla="*/ 59 h 53"/>
                <a:gd name="T40" fmla="*/ 86 w 107"/>
                <a:gd name="T41" fmla="*/ 58 h 53"/>
                <a:gd name="T42" fmla="*/ 103 w 107"/>
                <a:gd name="T43" fmla="*/ 50 h 5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7"/>
                <a:gd name="T67" fmla="*/ 0 h 53"/>
                <a:gd name="T68" fmla="*/ 107 w 107"/>
                <a:gd name="T69" fmla="*/ 53 h 5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7" h="53">
                  <a:moveTo>
                    <a:pt x="106" y="36"/>
                  </a:moveTo>
                  <a:lnTo>
                    <a:pt x="89" y="26"/>
                  </a:lnTo>
                  <a:lnTo>
                    <a:pt x="76" y="19"/>
                  </a:lnTo>
                  <a:lnTo>
                    <a:pt x="67" y="9"/>
                  </a:lnTo>
                  <a:lnTo>
                    <a:pt x="58" y="0"/>
                  </a:lnTo>
                  <a:lnTo>
                    <a:pt x="58" y="14"/>
                  </a:lnTo>
                  <a:lnTo>
                    <a:pt x="52" y="17"/>
                  </a:lnTo>
                  <a:lnTo>
                    <a:pt x="45" y="17"/>
                  </a:lnTo>
                  <a:lnTo>
                    <a:pt x="39" y="9"/>
                  </a:lnTo>
                  <a:lnTo>
                    <a:pt x="28" y="9"/>
                  </a:lnTo>
                  <a:lnTo>
                    <a:pt x="20" y="9"/>
                  </a:lnTo>
                  <a:lnTo>
                    <a:pt x="9" y="7"/>
                  </a:lnTo>
                  <a:lnTo>
                    <a:pt x="0" y="16"/>
                  </a:lnTo>
                  <a:lnTo>
                    <a:pt x="13" y="26"/>
                  </a:lnTo>
                  <a:lnTo>
                    <a:pt x="33" y="47"/>
                  </a:lnTo>
                  <a:lnTo>
                    <a:pt x="45" y="52"/>
                  </a:lnTo>
                  <a:lnTo>
                    <a:pt x="54" y="49"/>
                  </a:lnTo>
                  <a:lnTo>
                    <a:pt x="58" y="38"/>
                  </a:lnTo>
                  <a:lnTo>
                    <a:pt x="69" y="38"/>
                  </a:lnTo>
                  <a:lnTo>
                    <a:pt x="82" y="43"/>
                  </a:lnTo>
                  <a:lnTo>
                    <a:pt x="89" y="42"/>
                  </a:lnTo>
                  <a:lnTo>
                    <a:pt x="106" y="36"/>
                  </a:lnTo>
                </a:path>
              </a:pathLst>
            </a:custGeom>
            <a:solidFill>
              <a:schemeClr val="hlink"/>
            </a:solidFill>
            <a:ln w="12700" cap="rnd">
              <a:solidFill>
                <a:schemeClr val="bg1"/>
              </a:solidFill>
              <a:round/>
              <a:headEnd/>
              <a:tailEnd/>
            </a:ln>
          </p:spPr>
          <p:txBody>
            <a:bodyPr/>
            <a:lstStyle/>
            <a:p>
              <a:endParaRPr lang="en-US"/>
            </a:p>
          </p:txBody>
        </p:sp>
        <p:sp>
          <p:nvSpPr>
            <p:cNvPr id="13544" name="Freeform 748"/>
            <p:cNvSpPr>
              <a:spLocks/>
            </p:cNvSpPr>
            <p:nvPr/>
          </p:nvSpPr>
          <p:spPr bwMode="ltGray">
            <a:xfrm>
              <a:off x="3050" y="2072"/>
              <a:ext cx="114" cy="68"/>
            </a:xfrm>
            <a:custGeom>
              <a:avLst/>
              <a:gdLst>
                <a:gd name="T0" fmla="*/ 111 w 115"/>
                <a:gd name="T1" fmla="*/ 58 h 61"/>
                <a:gd name="T2" fmla="*/ 93 w 115"/>
                <a:gd name="T3" fmla="*/ 41 h 61"/>
                <a:gd name="T4" fmla="*/ 79 w 115"/>
                <a:gd name="T5" fmla="*/ 31 h 61"/>
                <a:gd name="T6" fmla="*/ 69 w 115"/>
                <a:gd name="T7" fmla="*/ 13 h 61"/>
                <a:gd name="T8" fmla="*/ 59 w 115"/>
                <a:gd name="T9" fmla="*/ 0 h 61"/>
                <a:gd name="T10" fmla="*/ 59 w 115"/>
                <a:gd name="T11" fmla="*/ 22 h 61"/>
                <a:gd name="T12" fmla="*/ 56 w 115"/>
                <a:gd name="T13" fmla="*/ 28 h 61"/>
                <a:gd name="T14" fmla="*/ 48 w 115"/>
                <a:gd name="T15" fmla="*/ 28 h 61"/>
                <a:gd name="T16" fmla="*/ 42 w 115"/>
                <a:gd name="T17" fmla="*/ 13 h 61"/>
                <a:gd name="T18" fmla="*/ 30 w 115"/>
                <a:gd name="T19" fmla="*/ 13 h 61"/>
                <a:gd name="T20" fmla="*/ 22 w 115"/>
                <a:gd name="T21" fmla="*/ 13 h 61"/>
                <a:gd name="T22" fmla="*/ 10 w 115"/>
                <a:gd name="T23" fmla="*/ 11 h 61"/>
                <a:gd name="T24" fmla="*/ 0 w 115"/>
                <a:gd name="T25" fmla="*/ 25 h 61"/>
                <a:gd name="T26" fmla="*/ 14 w 115"/>
                <a:gd name="T27" fmla="*/ 41 h 61"/>
                <a:gd name="T28" fmla="*/ 36 w 115"/>
                <a:gd name="T29" fmla="*/ 75 h 61"/>
                <a:gd name="T30" fmla="*/ 48 w 115"/>
                <a:gd name="T31" fmla="*/ 84 h 61"/>
                <a:gd name="T32" fmla="*/ 57 w 115"/>
                <a:gd name="T33" fmla="*/ 77 h 61"/>
                <a:gd name="T34" fmla="*/ 59 w 115"/>
                <a:gd name="T35" fmla="*/ 61 h 61"/>
                <a:gd name="T36" fmla="*/ 71 w 115"/>
                <a:gd name="T37" fmla="*/ 61 h 61"/>
                <a:gd name="T38" fmla="*/ 85 w 115"/>
                <a:gd name="T39" fmla="*/ 69 h 61"/>
                <a:gd name="T40" fmla="*/ 93 w 115"/>
                <a:gd name="T41" fmla="*/ 67 h 61"/>
                <a:gd name="T42" fmla="*/ 111 w 115"/>
                <a:gd name="T43" fmla="*/ 58 h 6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15"/>
                <a:gd name="T67" fmla="*/ 0 h 61"/>
                <a:gd name="T68" fmla="*/ 115 w 115"/>
                <a:gd name="T69" fmla="*/ 61 h 6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15" h="61">
                  <a:moveTo>
                    <a:pt x="114" y="42"/>
                  </a:moveTo>
                  <a:lnTo>
                    <a:pt x="96" y="30"/>
                  </a:lnTo>
                  <a:lnTo>
                    <a:pt x="82" y="22"/>
                  </a:lnTo>
                  <a:lnTo>
                    <a:pt x="72" y="10"/>
                  </a:lnTo>
                  <a:lnTo>
                    <a:pt x="62" y="0"/>
                  </a:lnTo>
                  <a:lnTo>
                    <a:pt x="62" y="16"/>
                  </a:lnTo>
                  <a:lnTo>
                    <a:pt x="56" y="20"/>
                  </a:lnTo>
                  <a:lnTo>
                    <a:pt x="48" y="20"/>
                  </a:lnTo>
                  <a:lnTo>
                    <a:pt x="42" y="10"/>
                  </a:lnTo>
                  <a:lnTo>
                    <a:pt x="30" y="10"/>
                  </a:lnTo>
                  <a:lnTo>
                    <a:pt x="22" y="10"/>
                  </a:lnTo>
                  <a:lnTo>
                    <a:pt x="10" y="8"/>
                  </a:lnTo>
                  <a:lnTo>
                    <a:pt x="0" y="18"/>
                  </a:lnTo>
                  <a:lnTo>
                    <a:pt x="14" y="30"/>
                  </a:lnTo>
                  <a:lnTo>
                    <a:pt x="36" y="54"/>
                  </a:lnTo>
                  <a:lnTo>
                    <a:pt x="48" y="60"/>
                  </a:lnTo>
                  <a:lnTo>
                    <a:pt x="58" y="56"/>
                  </a:lnTo>
                  <a:lnTo>
                    <a:pt x="62" y="44"/>
                  </a:lnTo>
                  <a:lnTo>
                    <a:pt x="74" y="44"/>
                  </a:lnTo>
                  <a:lnTo>
                    <a:pt x="88" y="50"/>
                  </a:lnTo>
                  <a:lnTo>
                    <a:pt x="96" y="48"/>
                  </a:lnTo>
                  <a:lnTo>
                    <a:pt x="114" y="42"/>
                  </a:lnTo>
                </a:path>
              </a:pathLst>
            </a:custGeom>
            <a:solidFill>
              <a:schemeClr val="hlink"/>
            </a:solidFill>
            <a:ln w="12700" cap="rnd">
              <a:solidFill>
                <a:schemeClr val="bg1"/>
              </a:solidFill>
              <a:round/>
              <a:headEnd/>
              <a:tailEnd/>
            </a:ln>
          </p:spPr>
          <p:txBody>
            <a:bodyPr/>
            <a:lstStyle/>
            <a:p>
              <a:endParaRPr lang="en-US"/>
            </a:p>
          </p:txBody>
        </p:sp>
        <p:sp>
          <p:nvSpPr>
            <p:cNvPr id="13545" name="Freeform 749"/>
            <p:cNvSpPr>
              <a:spLocks/>
            </p:cNvSpPr>
            <p:nvPr/>
          </p:nvSpPr>
          <p:spPr bwMode="ltGray">
            <a:xfrm>
              <a:off x="5129" y="3796"/>
              <a:ext cx="121" cy="82"/>
            </a:xfrm>
            <a:custGeom>
              <a:avLst/>
              <a:gdLst>
                <a:gd name="T0" fmla="*/ 0 w 121"/>
                <a:gd name="T1" fmla="*/ 80 h 73"/>
                <a:gd name="T2" fmla="*/ 12 w 121"/>
                <a:gd name="T3" fmla="*/ 82 h 73"/>
                <a:gd name="T4" fmla="*/ 18 w 121"/>
                <a:gd name="T5" fmla="*/ 100 h 73"/>
                <a:gd name="T6" fmla="*/ 30 w 121"/>
                <a:gd name="T7" fmla="*/ 102 h 73"/>
                <a:gd name="T8" fmla="*/ 50 w 121"/>
                <a:gd name="T9" fmla="*/ 89 h 73"/>
                <a:gd name="T10" fmla="*/ 54 w 121"/>
                <a:gd name="T11" fmla="*/ 78 h 73"/>
                <a:gd name="T12" fmla="*/ 68 w 121"/>
                <a:gd name="T13" fmla="*/ 57 h 73"/>
                <a:gd name="T14" fmla="*/ 78 w 121"/>
                <a:gd name="T15" fmla="*/ 51 h 73"/>
                <a:gd name="T16" fmla="*/ 80 w 121"/>
                <a:gd name="T17" fmla="*/ 54 h 73"/>
                <a:gd name="T18" fmla="*/ 110 w 121"/>
                <a:gd name="T19" fmla="*/ 25 h 73"/>
                <a:gd name="T20" fmla="*/ 118 w 121"/>
                <a:gd name="T21" fmla="*/ 11 h 73"/>
                <a:gd name="T22" fmla="*/ 120 w 121"/>
                <a:gd name="T23" fmla="*/ 0 h 73"/>
                <a:gd name="T24" fmla="*/ 98 w 121"/>
                <a:gd name="T25" fmla="*/ 4 h 73"/>
                <a:gd name="T26" fmla="*/ 72 w 121"/>
                <a:gd name="T27" fmla="*/ 22 h 73"/>
                <a:gd name="T28" fmla="*/ 48 w 121"/>
                <a:gd name="T29" fmla="*/ 34 h 73"/>
                <a:gd name="T30" fmla="*/ 20 w 121"/>
                <a:gd name="T31" fmla="*/ 51 h 73"/>
                <a:gd name="T32" fmla="*/ 6 w 121"/>
                <a:gd name="T33" fmla="*/ 69 h 73"/>
                <a:gd name="T34" fmla="*/ 0 w 121"/>
                <a:gd name="T35" fmla="*/ 80 h 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1"/>
                <a:gd name="T55" fmla="*/ 0 h 73"/>
                <a:gd name="T56" fmla="*/ 121 w 121"/>
                <a:gd name="T57" fmla="*/ 73 h 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1" h="73">
                  <a:moveTo>
                    <a:pt x="0" y="56"/>
                  </a:moveTo>
                  <a:lnTo>
                    <a:pt x="12" y="58"/>
                  </a:lnTo>
                  <a:lnTo>
                    <a:pt x="18" y="70"/>
                  </a:lnTo>
                  <a:lnTo>
                    <a:pt x="30" y="72"/>
                  </a:lnTo>
                  <a:lnTo>
                    <a:pt x="50" y="62"/>
                  </a:lnTo>
                  <a:lnTo>
                    <a:pt x="54" y="54"/>
                  </a:lnTo>
                  <a:lnTo>
                    <a:pt x="68" y="40"/>
                  </a:lnTo>
                  <a:lnTo>
                    <a:pt x="78" y="36"/>
                  </a:lnTo>
                  <a:lnTo>
                    <a:pt x="80" y="38"/>
                  </a:lnTo>
                  <a:lnTo>
                    <a:pt x="110" y="18"/>
                  </a:lnTo>
                  <a:lnTo>
                    <a:pt x="118" y="8"/>
                  </a:lnTo>
                  <a:lnTo>
                    <a:pt x="120" y="0"/>
                  </a:lnTo>
                  <a:lnTo>
                    <a:pt x="98" y="4"/>
                  </a:lnTo>
                  <a:lnTo>
                    <a:pt x="72" y="16"/>
                  </a:lnTo>
                  <a:lnTo>
                    <a:pt x="48" y="24"/>
                  </a:lnTo>
                  <a:lnTo>
                    <a:pt x="20" y="36"/>
                  </a:lnTo>
                  <a:lnTo>
                    <a:pt x="6" y="48"/>
                  </a:lnTo>
                  <a:lnTo>
                    <a:pt x="0" y="56"/>
                  </a:lnTo>
                </a:path>
              </a:pathLst>
            </a:custGeom>
            <a:solidFill>
              <a:schemeClr val="hlink"/>
            </a:solidFill>
            <a:ln w="12700" cap="rnd">
              <a:solidFill>
                <a:schemeClr val="bg1"/>
              </a:solidFill>
              <a:round/>
              <a:headEnd/>
              <a:tailEnd/>
            </a:ln>
          </p:spPr>
          <p:txBody>
            <a:bodyPr/>
            <a:lstStyle/>
            <a:p>
              <a:endParaRPr lang="en-US"/>
            </a:p>
          </p:txBody>
        </p:sp>
        <p:sp>
          <p:nvSpPr>
            <p:cNvPr id="13546" name="Freeform 750"/>
            <p:cNvSpPr>
              <a:spLocks/>
            </p:cNvSpPr>
            <p:nvPr/>
          </p:nvSpPr>
          <p:spPr bwMode="ltGray">
            <a:xfrm>
              <a:off x="5254" y="3670"/>
              <a:ext cx="64" cy="128"/>
            </a:xfrm>
            <a:custGeom>
              <a:avLst/>
              <a:gdLst>
                <a:gd name="T0" fmla="*/ 0 w 65"/>
                <a:gd name="T1" fmla="*/ 107 h 115"/>
                <a:gd name="T2" fmla="*/ 12 w 65"/>
                <a:gd name="T3" fmla="*/ 129 h 115"/>
                <a:gd name="T4" fmla="*/ 5 w 65"/>
                <a:gd name="T5" fmla="*/ 157 h 115"/>
                <a:gd name="T6" fmla="*/ 36 w 65"/>
                <a:gd name="T7" fmla="*/ 119 h 115"/>
                <a:gd name="T8" fmla="*/ 40 w 65"/>
                <a:gd name="T9" fmla="*/ 129 h 115"/>
                <a:gd name="T10" fmla="*/ 52 w 65"/>
                <a:gd name="T11" fmla="*/ 112 h 115"/>
                <a:gd name="T12" fmla="*/ 61 w 65"/>
                <a:gd name="T13" fmla="*/ 100 h 115"/>
                <a:gd name="T14" fmla="*/ 45 w 65"/>
                <a:gd name="T15" fmla="*/ 96 h 115"/>
                <a:gd name="T16" fmla="*/ 32 w 65"/>
                <a:gd name="T17" fmla="*/ 86 h 115"/>
                <a:gd name="T18" fmla="*/ 38 w 65"/>
                <a:gd name="T19" fmla="*/ 65 h 115"/>
                <a:gd name="T20" fmla="*/ 21 w 65"/>
                <a:gd name="T21" fmla="*/ 65 h 115"/>
                <a:gd name="T22" fmla="*/ 27 w 65"/>
                <a:gd name="T23" fmla="*/ 30 h 115"/>
                <a:gd name="T24" fmla="*/ 20 w 65"/>
                <a:gd name="T25" fmla="*/ 21 h 115"/>
                <a:gd name="T26" fmla="*/ 9 w 65"/>
                <a:gd name="T27" fmla="*/ 0 h 115"/>
                <a:gd name="T28" fmla="*/ 16 w 65"/>
                <a:gd name="T29" fmla="*/ 41 h 115"/>
                <a:gd name="T30" fmla="*/ 21 w 65"/>
                <a:gd name="T31" fmla="*/ 80 h 115"/>
                <a:gd name="T32" fmla="*/ 11 w 65"/>
                <a:gd name="T33" fmla="*/ 98 h 115"/>
                <a:gd name="T34" fmla="*/ 0 w 65"/>
                <a:gd name="T35" fmla="*/ 107 h 1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5"/>
                <a:gd name="T55" fmla="*/ 0 h 115"/>
                <a:gd name="T56" fmla="*/ 65 w 65"/>
                <a:gd name="T57" fmla="*/ 115 h 11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5" h="115">
                  <a:moveTo>
                    <a:pt x="0" y="77"/>
                  </a:moveTo>
                  <a:lnTo>
                    <a:pt x="12" y="93"/>
                  </a:lnTo>
                  <a:lnTo>
                    <a:pt x="5" y="114"/>
                  </a:lnTo>
                  <a:lnTo>
                    <a:pt x="39" y="86"/>
                  </a:lnTo>
                  <a:lnTo>
                    <a:pt x="43" y="93"/>
                  </a:lnTo>
                  <a:lnTo>
                    <a:pt x="55" y="82"/>
                  </a:lnTo>
                  <a:lnTo>
                    <a:pt x="64" y="73"/>
                  </a:lnTo>
                  <a:lnTo>
                    <a:pt x="48" y="69"/>
                  </a:lnTo>
                  <a:lnTo>
                    <a:pt x="34" y="62"/>
                  </a:lnTo>
                  <a:lnTo>
                    <a:pt x="41" y="47"/>
                  </a:lnTo>
                  <a:lnTo>
                    <a:pt x="21" y="47"/>
                  </a:lnTo>
                  <a:lnTo>
                    <a:pt x="27" y="22"/>
                  </a:lnTo>
                  <a:lnTo>
                    <a:pt x="20" y="15"/>
                  </a:lnTo>
                  <a:lnTo>
                    <a:pt x="9" y="0"/>
                  </a:lnTo>
                  <a:lnTo>
                    <a:pt x="16" y="30"/>
                  </a:lnTo>
                  <a:lnTo>
                    <a:pt x="21" y="58"/>
                  </a:lnTo>
                  <a:lnTo>
                    <a:pt x="11" y="71"/>
                  </a:lnTo>
                  <a:lnTo>
                    <a:pt x="0" y="77"/>
                  </a:lnTo>
                </a:path>
              </a:pathLst>
            </a:custGeom>
            <a:solidFill>
              <a:schemeClr val="hlink"/>
            </a:solidFill>
            <a:ln w="12700" cap="rnd">
              <a:solidFill>
                <a:schemeClr val="bg1"/>
              </a:solidFill>
              <a:round/>
              <a:headEnd/>
              <a:tailEnd/>
            </a:ln>
          </p:spPr>
          <p:txBody>
            <a:bodyPr/>
            <a:lstStyle/>
            <a:p>
              <a:endParaRPr lang="en-US"/>
            </a:p>
          </p:txBody>
        </p:sp>
        <p:sp>
          <p:nvSpPr>
            <p:cNvPr id="13547" name="Freeform 751"/>
            <p:cNvSpPr>
              <a:spLocks/>
            </p:cNvSpPr>
            <p:nvPr/>
          </p:nvSpPr>
          <p:spPr bwMode="ltGray">
            <a:xfrm>
              <a:off x="5253" y="3668"/>
              <a:ext cx="73" cy="138"/>
            </a:xfrm>
            <a:custGeom>
              <a:avLst/>
              <a:gdLst>
                <a:gd name="T0" fmla="*/ 0 w 73"/>
                <a:gd name="T1" fmla="*/ 116 h 123"/>
                <a:gd name="T2" fmla="*/ 14 w 73"/>
                <a:gd name="T3" fmla="*/ 141 h 123"/>
                <a:gd name="T4" fmla="*/ 6 w 73"/>
                <a:gd name="T5" fmla="*/ 173 h 123"/>
                <a:gd name="T6" fmla="*/ 44 w 73"/>
                <a:gd name="T7" fmla="*/ 130 h 123"/>
                <a:gd name="T8" fmla="*/ 48 w 73"/>
                <a:gd name="T9" fmla="*/ 141 h 123"/>
                <a:gd name="T10" fmla="*/ 62 w 73"/>
                <a:gd name="T11" fmla="*/ 125 h 123"/>
                <a:gd name="T12" fmla="*/ 72 w 73"/>
                <a:gd name="T13" fmla="*/ 111 h 123"/>
                <a:gd name="T14" fmla="*/ 54 w 73"/>
                <a:gd name="T15" fmla="*/ 104 h 123"/>
                <a:gd name="T16" fmla="*/ 38 w 73"/>
                <a:gd name="T17" fmla="*/ 93 h 123"/>
                <a:gd name="T18" fmla="*/ 46 w 73"/>
                <a:gd name="T19" fmla="*/ 71 h 123"/>
                <a:gd name="T20" fmla="*/ 24 w 73"/>
                <a:gd name="T21" fmla="*/ 71 h 123"/>
                <a:gd name="T22" fmla="*/ 30 w 73"/>
                <a:gd name="T23" fmla="*/ 34 h 123"/>
                <a:gd name="T24" fmla="*/ 22 w 73"/>
                <a:gd name="T25" fmla="*/ 22 h 123"/>
                <a:gd name="T26" fmla="*/ 10 w 73"/>
                <a:gd name="T27" fmla="*/ 0 h 123"/>
                <a:gd name="T28" fmla="*/ 18 w 73"/>
                <a:gd name="T29" fmla="*/ 45 h 123"/>
                <a:gd name="T30" fmla="*/ 24 w 73"/>
                <a:gd name="T31" fmla="*/ 89 h 123"/>
                <a:gd name="T32" fmla="*/ 12 w 73"/>
                <a:gd name="T33" fmla="*/ 107 h 123"/>
                <a:gd name="T34" fmla="*/ 0 w 73"/>
                <a:gd name="T35" fmla="*/ 116 h 1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3"/>
                <a:gd name="T55" fmla="*/ 0 h 123"/>
                <a:gd name="T56" fmla="*/ 73 w 73"/>
                <a:gd name="T57" fmla="*/ 123 h 1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3" h="123">
                  <a:moveTo>
                    <a:pt x="0" y="82"/>
                  </a:moveTo>
                  <a:lnTo>
                    <a:pt x="14" y="100"/>
                  </a:lnTo>
                  <a:lnTo>
                    <a:pt x="6" y="122"/>
                  </a:lnTo>
                  <a:lnTo>
                    <a:pt x="44" y="92"/>
                  </a:lnTo>
                  <a:lnTo>
                    <a:pt x="48" y="100"/>
                  </a:lnTo>
                  <a:lnTo>
                    <a:pt x="62" y="88"/>
                  </a:lnTo>
                  <a:lnTo>
                    <a:pt x="72" y="78"/>
                  </a:lnTo>
                  <a:lnTo>
                    <a:pt x="54" y="74"/>
                  </a:lnTo>
                  <a:lnTo>
                    <a:pt x="38" y="66"/>
                  </a:lnTo>
                  <a:lnTo>
                    <a:pt x="46" y="50"/>
                  </a:lnTo>
                  <a:lnTo>
                    <a:pt x="24" y="50"/>
                  </a:lnTo>
                  <a:lnTo>
                    <a:pt x="30" y="24"/>
                  </a:lnTo>
                  <a:lnTo>
                    <a:pt x="22" y="16"/>
                  </a:lnTo>
                  <a:lnTo>
                    <a:pt x="10" y="0"/>
                  </a:lnTo>
                  <a:lnTo>
                    <a:pt x="18" y="32"/>
                  </a:lnTo>
                  <a:lnTo>
                    <a:pt x="24" y="62"/>
                  </a:lnTo>
                  <a:lnTo>
                    <a:pt x="12" y="76"/>
                  </a:lnTo>
                  <a:lnTo>
                    <a:pt x="0" y="82"/>
                  </a:lnTo>
                </a:path>
              </a:pathLst>
            </a:custGeom>
            <a:solidFill>
              <a:schemeClr val="hlink"/>
            </a:solidFill>
            <a:ln w="12700" cap="rnd">
              <a:solidFill>
                <a:schemeClr val="bg1"/>
              </a:solidFill>
              <a:round/>
              <a:headEnd/>
              <a:tailEnd/>
            </a:ln>
          </p:spPr>
          <p:txBody>
            <a:bodyPr/>
            <a:lstStyle/>
            <a:p>
              <a:endParaRPr lang="en-US"/>
            </a:p>
          </p:txBody>
        </p:sp>
        <p:sp>
          <p:nvSpPr>
            <p:cNvPr id="13548" name="Freeform 752"/>
            <p:cNvSpPr>
              <a:spLocks/>
            </p:cNvSpPr>
            <p:nvPr/>
          </p:nvSpPr>
          <p:spPr bwMode="ltGray">
            <a:xfrm>
              <a:off x="4913" y="1660"/>
              <a:ext cx="22" cy="24"/>
            </a:xfrm>
            <a:custGeom>
              <a:avLst/>
              <a:gdLst>
                <a:gd name="T0" fmla="*/ 15 w 23"/>
                <a:gd name="T1" fmla="*/ 0 h 21"/>
                <a:gd name="T2" fmla="*/ 19 w 23"/>
                <a:gd name="T3" fmla="*/ 9 h 21"/>
                <a:gd name="T4" fmla="*/ 13 w 23"/>
                <a:gd name="T5" fmla="*/ 21 h 21"/>
                <a:gd name="T6" fmla="*/ 2 w 23"/>
                <a:gd name="T7" fmla="*/ 30 h 21"/>
                <a:gd name="T8" fmla="*/ 0 w 23"/>
                <a:gd name="T9" fmla="*/ 18 h 21"/>
                <a:gd name="T10" fmla="*/ 11 w 23"/>
                <a:gd name="T11" fmla="*/ 9 h 21"/>
                <a:gd name="T12" fmla="*/ 15 w 23"/>
                <a:gd name="T13" fmla="*/ 0 h 21"/>
                <a:gd name="T14" fmla="*/ 0 60000 65536"/>
                <a:gd name="T15" fmla="*/ 0 60000 65536"/>
                <a:gd name="T16" fmla="*/ 0 60000 65536"/>
                <a:gd name="T17" fmla="*/ 0 60000 65536"/>
                <a:gd name="T18" fmla="*/ 0 60000 65536"/>
                <a:gd name="T19" fmla="*/ 0 60000 65536"/>
                <a:gd name="T20" fmla="*/ 0 60000 65536"/>
                <a:gd name="T21" fmla="*/ 0 w 23"/>
                <a:gd name="T22" fmla="*/ 0 h 21"/>
                <a:gd name="T23" fmla="*/ 23 w 23"/>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21">
                  <a:moveTo>
                    <a:pt x="18" y="0"/>
                  </a:moveTo>
                  <a:lnTo>
                    <a:pt x="22" y="6"/>
                  </a:lnTo>
                  <a:lnTo>
                    <a:pt x="16" y="14"/>
                  </a:lnTo>
                  <a:lnTo>
                    <a:pt x="2" y="20"/>
                  </a:lnTo>
                  <a:lnTo>
                    <a:pt x="0" y="12"/>
                  </a:lnTo>
                  <a:lnTo>
                    <a:pt x="12" y="6"/>
                  </a:lnTo>
                  <a:lnTo>
                    <a:pt x="18" y="0"/>
                  </a:lnTo>
                </a:path>
              </a:pathLst>
            </a:custGeom>
            <a:solidFill>
              <a:schemeClr val="hlink"/>
            </a:solidFill>
            <a:ln w="12700" cap="rnd">
              <a:solidFill>
                <a:schemeClr val="bg1"/>
              </a:solidFill>
              <a:round/>
              <a:headEnd/>
              <a:tailEnd/>
            </a:ln>
          </p:spPr>
          <p:txBody>
            <a:bodyPr/>
            <a:lstStyle/>
            <a:p>
              <a:endParaRPr lang="en-US"/>
            </a:p>
          </p:txBody>
        </p:sp>
        <p:sp>
          <p:nvSpPr>
            <p:cNvPr id="13549" name="Freeform 753"/>
            <p:cNvSpPr>
              <a:spLocks/>
            </p:cNvSpPr>
            <p:nvPr/>
          </p:nvSpPr>
          <p:spPr bwMode="ltGray">
            <a:xfrm>
              <a:off x="4877" y="1676"/>
              <a:ext cx="25" cy="14"/>
            </a:xfrm>
            <a:custGeom>
              <a:avLst/>
              <a:gdLst>
                <a:gd name="T0" fmla="*/ 24 w 25"/>
                <a:gd name="T1" fmla="*/ 0 h 13"/>
                <a:gd name="T2" fmla="*/ 24 w 25"/>
                <a:gd name="T3" fmla="*/ 6 h 13"/>
                <a:gd name="T4" fmla="*/ 10 w 25"/>
                <a:gd name="T5" fmla="*/ 15 h 13"/>
                <a:gd name="T6" fmla="*/ 0 w 25"/>
                <a:gd name="T7" fmla="*/ 13 h 13"/>
                <a:gd name="T8" fmla="*/ 14 w 25"/>
                <a:gd name="T9" fmla="*/ 6 h 13"/>
                <a:gd name="T10" fmla="*/ 24 w 25"/>
                <a:gd name="T11" fmla="*/ 0 h 13"/>
                <a:gd name="T12" fmla="*/ 0 60000 65536"/>
                <a:gd name="T13" fmla="*/ 0 60000 65536"/>
                <a:gd name="T14" fmla="*/ 0 60000 65536"/>
                <a:gd name="T15" fmla="*/ 0 60000 65536"/>
                <a:gd name="T16" fmla="*/ 0 60000 65536"/>
                <a:gd name="T17" fmla="*/ 0 60000 65536"/>
                <a:gd name="T18" fmla="*/ 0 w 25"/>
                <a:gd name="T19" fmla="*/ 0 h 13"/>
                <a:gd name="T20" fmla="*/ 25 w 25"/>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25" h="13">
                  <a:moveTo>
                    <a:pt x="24" y="0"/>
                  </a:moveTo>
                  <a:lnTo>
                    <a:pt x="24" y="6"/>
                  </a:lnTo>
                  <a:lnTo>
                    <a:pt x="10" y="12"/>
                  </a:lnTo>
                  <a:lnTo>
                    <a:pt x="0" y="10"/>
                  </a:lnTo>
                  <a:lnTo>
                    <a:pt x="14" y="6"/>
                  </a:lnTo>
                  <a:lnTo>
                    <a:pt x="24" y="0"/>
                  </a:lnTo>
                </a:path>
              </a:pathLst>
            </a:custGeom>
            <a:solidFill>
              <a:schemeClr val="hlink"/>
            </a:solidFill>
            <a:ln w="12700" cap="rnd">
              <a:solidFill>
                <a:schemeClr val="bg1"/>
              </a:solidFill>
              <a:round/>
              <a:headEnd/>
              <a:tailEnd/>
            </a:ln>
          </p:spPr>
          <p:txBody>
            <a:bodyPr/>
            <a:lstStyle/>
            <a:p>
              <a:endParaRPr lang="en-US"/>
            </a:p>
          </p:txBody>
        </p:sp>
        <p:sp>
          <p:nvSpPr>
            <p:cNvPr id="13550" name="Freeform 754"/>
            <p:cNvSpPr>
              <a:spLocks/>
            </p:cNvSpPr>
            <p:nvPr/>
          </p:nvSpPr>
          <p:spPr bwMode="ltGray">
            <a:xfrm>
              <a:off x="4799" y="1694"/>
              <a:ext cx="17" cy="10"/>
            </a:xfrm>
            <a:custGeom>
              <a:avLst/>
              <a:gdLst>
                <a:gd name="T0" fmla="*/ 16 w 17"/>
                <a:gd name="T1" fmla="*/ 0 h 9"/>
                <a:gd name="T2" fmla="*/ 16 w 17"/>
                <a:gd name="T3" fmla="*/ 4 h 9"/>
                <a:gd name="T4" fmla="*/ 0 w 17"/>
                <a:gd name="T5" fmla="*/ 11 h 9"/>
                <a:gd name="T6" fmla="*/ 16 w 17"/>
                <a:gd name="T7" fmla="*/ 0 h 9"/>
                <a:gd name="T8" fmla="*/ 0 60000 65536"/>
                <a:gd name="T9" fmla="*/ 0 60000 65536"/>
                <a:gd name="T10" fmla="*/ 0 60000 65536"/>
                <a:gd name="T11" fmla="*/ 0 60000 65536"/>
                <a:gd name="T12" fmla="*/ 0 w 17"/>
                <a:gd name="T13" fmla="*/ 0 h 9"/>
                <a:gd name="T14" fmla="*/ 17 w 17"/>
                <a:gd name="T15" fmla="*/ 9 h 9"/>
              </a:gdLst>
              <a:ahLst/>
              <a:cxnLst>
                <a:cxn ang="T8">
                  <a:pos x="T0" y="T1"/>
                </a:cxn>
                <a:cxn ang="T9">
                  <a:pos x="T2" y="T3"/>
                </a:cxn>
                <a:cxn ang="T10">
                  <a:pos x="T4" y="T5"/>
                </a:cxn>
                <a:cxn ang="T11">
                  <a:pos x="T6" y="T7"/>
                </a:cxn>
              </a:cxnLst>
              <a:rect l="T12" t="T13" r="T14" b="T15"/>
              <a:pathLst>
                <a:path w="17" h="9">
                  <a:moveTo>
                    <a:pt x="16" y="0"/>
                  </a:moveTo>
                  <a:lnTo>
                    <a:pt x="16" y="4"/>
                  </a:lnTo>
                  <a:lnTo>
                    <a:pt x="0" y="8"/>
                  </a:lnTo>
                  <a:lnTo>
                    <a:pt x="16" y="0"/>
                  </a:lnTo>
                </a:path>
              </a:pathLst>
            </a:custGeom>
            <a:solidFill>
              <a:schemeClr val="hlink"/>
            </a:solidFill>
            <a:ln w="12700" cap="rnd">
              <a:solidFill>
                <a:schemeClr val="bg1"/>
              </a:solidFill>
              <a:round/>
              <a:headEnd/>
              <a:tailEnd/>
            </a:ln>
          </p:spPr>
          <p:txBody>
            <a:bodyPr/>
            <a:lstStyle/>
            <a:p>
              <a:endParaRPr lang="en-US"/>
            </a:p>
          </p:txBody>
        </p:sp>
        <p:sp>
          <p:nvSpPr>
            <p:cNvPr id="13551" name="Freeform 755"/>
            <p:cNvSpPr>
              <a:spLocks/>
            </p:cNvSpPr>
            <p:nvPr/>
          </p:nvSpPr>
          <p:spPr bwMode="ltGray">
            <a:xfrm>
              <a:off x="3122" y="2103"/>
              <a:ext cx="64" cy="52"/>
            </a:xfrm>
            <a:custGeom>
              <a:avLst/>
              <a:gdLst>
                <a:gd name="T0" fmla="*/ 0 w 65"/>
                <a:gd name="T1" fmla="*/ 19 h 47"/>
                <a:gd name="T2" fmla="*/ 32 w 65"/>
                <a:gd name="T3" fmla="*/ 62 h 47"/>
                <a:gd name="T4" fmla="*/ 47 w 65"/>
                <a:gd name="T5" fmla="*/ 60 h 47"/>
                <a:gd name="T6" fmla="*/ 61 w 65"/>
                <a:gd name="T7" fmla="*/ 35 h 47"/>
                <a:gd name="T8" fmla="*/ 22 w 65"/>
                <a:gd name="T9" fmla="*/ 0 h 47"/>
                <a:gd name="T10" fmla="*/ 0 w 65"/>
                <a:gd name="T11" fmla="*/ 19 h 47"/>
                <a:gd name="T12" fmla="*/ 0 60000 65536"/>
                <a:gd name="T13" fmla="*/ 0 60000 65536"/>
                <a:gd name="T14" fmla="*/ 0 60000 65536"/>
                <a:gd name="T15" fmla="*/ 0 60000 65536"/>
                <a:gd name="T16" fmla="*/ 0 60000 65536"/>
                <a:gd name="T17" fmla="*/ 0 60000 65536"/>
                <a:gd name="T18" fmla="*/ 0 w 65"/>
                <a:gd name="T19" fmla="*/ 0 h 47"/>
                <a:gd name="T20" fmla="*/ 65 w 65"/>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65" h="47">
                  <a:moveTo>
                    <a:pt x="0" y="14"/>
                  </a:moveTo>
                  <a:lnTo>
                    <a:pt x="34" y="46"/>
                  </a:lnTo>
                  <a:lnTo>
                    <a:pt x="50" y="44"/>
                  </a:lnTo>
                  <a:lnTo>
                    <a:pt x="64" y="26"/>
                  </a:lnTo>
                  <a:lnTo>
                    <a:pt x="22"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3552" name="Freeform 756"/>
            <p:cNvSpPr>
              <a:spLocks/>
            </p:cNvSpPr>
            <p:nvPr/>
          </p:nvSpPr>
          <p:spPr bwMode="ltGray">
            <a:xfrm>
              <a:off x="3290" y="3109"/>
              <a:ext cx="9" cy="13"/>
            </a:xfrm>
            <a:custGeom>
              <a:avLst/>
              <a:gdLst>
                <a:gd name="T0" fmla="*/ 0 w 9"/>
                <a:gd name="T1" fmla="*/ 17 h 11"/>
                <a:gd name="T2" fmla="*/ 6 w 9"/>
                <a:gd name="T3" fmla="*/ 7 h 11"/>
                <a:gd name="T4" fmla="*/ 8 w 9"/>
                <a:gd name="T5" fmla="*/ 0 h 11"/>
                <a:gd name="T6" fmla="*/ 0 w 9"/>
                <a:gd name="T7" fmla="*/ 2 h 11"/>
                <a:gd name="T8" fmla="*/ 0 w 9"/>
                <a:gd name="T9" fmla="*/ 17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10"/>
                  </a:moveTo>
                  <a:lnTo>
                    <a:pt x="6" y="4"/>
                  </a:lnTo>
                  <a:lnTo>
                    <a:pt x="8" y="0"/>
                  </a:lnTo>
                  <a:lnTo>
                    <a:pt x="0" y="2"/>
                  </a:lnTo>
                  <a:lnTo>
                    <a:pt x="0" y="10"/>
                  </a:lnTo>
                </a:path>
              </a:pathLst>
            </a:custGeom>
            <a:solidFill>
              <a:schemeClr val="hlink"/>
            </a:solidFill>
            <a:ln w="12700" cap="rnd">
              <a:solidFill>
                <a:schemeClr val="bg1"/>
              </a:solidFill>
              <a:round/>
              <a:headEnd/>
              <a:tailEnd/>
            </a:ln>
          </p:spPr>
          <p:txBody>
            <a:bodyPr/>
            <a:lstStyle/>
            <a:p>
              <a:endParaRPr lang="en-US"/>
            </a:p>
          </p:txBody>
        </p:sp>
        <p:grpSp>
          <p:nvGrpSpPr>
            <p:cNvPr id="24" name="Group 757"/>
            <p:cNvGrpSpPr>
              <a:grpSpLocks/>
            </p:cNvGrpSpPr>
            <p:nvPr/>
          </p:nvGrpSpPr>
          <p:grpSpPr bwMode="auto">
            <a:xfrm>
              <a:off x="4877" y="3358"/>
              <a:ext cx="850" cy="441"/>
              <a:chOff x="5016" y="3168"/>
              <a:chExt cx="850" cy="441"/>
            </a:xfrm>
          </p:grpSpPr>
          <p:sp>
            <p:nvSpPr>
              <p:cNvPr id="13585" name="Freeform 758"/>
              <p:cNvSpPr>
                <a:spLocks/>
              </p:cNvSpPr>
              <p:nvPr/>
            </p:nvSpPr>
            <p:spPr bwMode="ltGray">
              <a:xfrm>
                <a:off x="5016" y="3546"/>
                <a:ext cx="50" cy="63"/>
              </a:xfrm>
              <a:custGeom>
                <a:avLst/>
                <a:gdLst>
                  <a:gd name="T0" fmla="*/ 31 w 51"/>
                  <a:gd name="T1" fmla="*/ 13 h 57"/>
                  <a:gd name="T2" fmla="*/ 45 w 51"/>
                  <a:gd name="T3" fmla="*/ 2 h 57"/>
                  <a:gd name="T4" fmla="*/ 47 w 51"/>
                  <a:gd name="T5" fmla="*/ 33 h 57"/>
                  <a:gd name="T6" fmla="*/ 37 w 51"/>
                  <a:gd name="T7" fmla="*/ 60 h 57"/>
                  <a:gd name="T8" fmla="*/ 29 w 51"/>
                  <a:gd name="T9" fmla="*/ 76 h 57"/>
                  <a:gd name="T10" fmla="*/ 8 w 51"/>
                  <a:gd name="T11" fmla="*/ 40 h 57"/>
                  <a:gd name="T12" fmla="*/ 0 w 51"/>
                  <a:gd name="T13" fmla="*/ 9 h 57"/>
                  <a:gd name="T14" fmla="*/ 12 w 51"/>
                  <a:gd name="T15" fmla="*/ 0 h 57"/>
                  <a:gd name="T16" fmla="*/ 31 w 51"/>
                  <a:gd name="T17" fmla="*/ 13 h 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57"/>
                  <a:gd name="T29" fmla="*/ 51 w 51"/>
                  <a:gd name="T30" fmla="*/ 57 h 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57">
                    <a:moveTo>
                      <a:pt x="34" y="10"/>
                    </a:moveTo>
                    <a:lnTo>
                      <a:pt x="48" y="2"/>
                    </a:lnTo>
                    <a:lnTo>
                      <a:pt x="50" y="24"/>
                    </a:lnTo>
                    <a:lnTo>
                      <a:pt x="40" y="44"/>
                    </a:lnTo>
                    <a:lnTo>
                      <a:pt x="32" y="56"/>
                    </a:lnTo>
                    <a:lnTo>
                      <a:pt x="8" y="30"/>
                    </a:lnTo>
                    <a:lnTo>
                      <a:pt x="0" y="6"/>
                    </a:lnTo>
                    <a:lnTo>
                      <a:pt x="12" y="0"/>
                    </a:lnTo>
                    <a:lnTo>
                      <a:pt x="34" y="10"/>
                    </a:lnTo>
                  </a:path>
                </a:pathLst>
              </a:custGeom>
              <a:solidFill>
                <a:schemeClr val="hlink"/>
              </a:solidFill>
              <a:ln w="12700" cap="rnd">
                <a:solidFill>
                  <a:schemeClr val="bg1"/>
                </a:solidFill>
                <a:round/>
                <a:headEnd/>
                <a:tailEnd/>
              </a:ln>
            </p:spPr>
            <p:txBody>
              <a:bodyPr/>
              <a:lstStyle/>
              <a:p>
                <a:endParaRPr lang="en-US"/>
              </a:p>
            </p:txBody>
          </p:sp>
          <p:grpSp>
            <p:nvGrpSpPr>
              <p:cNvPr id="25" name="Group 759"/>
              <p:cNvGrpSpPr>
                <a:grpSpLocks/>
              </p:cNvGrpSpPr>
              <p:nvPr/>
            </p:nvGrpSpPr>
            <p:grpSpPr bwMode="auto">
              <a:xfrm>
                <a:off x="5231" y="3168"/>
                <a:ext cx="635" cy="224"/>
                <a:chOff x="5231" y="3168"/>
                <a:chExt cx="635" cy="224"/>
              </a:xfrm>
            </p:grpSpPr>
            <p:sp>
              <p:nvSpPr>
                <p:cNvPr id="13587" name="Freeform 760"/>
                <p:cNvSpPr>
                  <a:spLocks/>
                </p:cNvSpPr>
                <p:nvPr/>
              </p:nvSpPr>
              <p:spPr bwMode="ltGray">
                <a:xfrm>
                  <a:off x="5312" y="3194"/>
                  <a:ext cx="45" cy="53"/>
                </a:xfrm>
                <a:custGeom>
                  <a:avLst/>
                  <a:gdLst>
                    <a:gd name="T0" fmla="*/ 0 w 45"/>
                    <a:gd name="T1" fmla="*/ 0 h 47"/>
                    <a:gd name="T2" fmla="*/ 24 w 45"/>
                    <a:gd name="T3" fmla="*/ 46 h 47"/>
                    <a:gd name="T4" fmla="*/ 40 w 45"/>
                    <a:gd name="T5" fmla="*/ 67 h 47"/>
                    <a:gd name="T6" fmla="*/ 44 w 45"/>
                    <a:gd name="T7" fmla="*/ 58 h 47"/>
                    <a:gd name="T8" fmla="*/ 26 w 45"/>
                    <a:gd name="T9" fmla="*/ 20 h 47"/>
                    <a:gd name="T10" fmla="*/ 20 w 45"/>
                    <a:gd name="T11" fmla="*/ 7 h 47"/>
                    <a:gd name="T12" fmla="*/ 0 w 45"/>
                    <a:gd name="T13" fmla="*/ 0 h 47"/>
                    <a:gd name="T14" fmla="*/ 0 60000 65536"/>
                    <a:gd name="T15" fmla="*/ 0 60000 65536"/>
                    <a:gd name="T16" fmla="*/ 0 60000 65536"/>
                    <a:gd name="T17" fmla="*/ 0 60000 65536"/>
                    <a:gd name="T18" fmla="*/ 0 60000 65536"/>
                    <a:gd name="T19" fmla="*/ 0 60000 65536"/>
                    <a:gd name="T20" fmla="*/ 0 60000 65536"/>
                    <a:gd name="T21" fmla="*/ 0 w 45"/>
                    <a:gd name="T22" fmla="*/ 0 h 47"/>
                    <a:gd name="T23" fmla="*/ 45 w 45"/>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7">
                      <a:moveTo>
                        <a:pt x="0" y="0"/>
                      </a:moveTo>
                      <a:lnTo>
                        <a:pt x="24" y="32"/>
                      </a:lnTo>
                      <a:lnTo>
                        <a:pt x="40" y="46"/>
                      </a:lnTo>
                      <a:lnTo>
                        <a:pt x="44" y="40"/>
                      </a:lnTo>
                      <a:lnTo>
                        <a:pt x="26" y="14"/>
                      </a:lnTo>
                      <a:lnTo>
                        <a:pt x="20"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88" name="Freeform 761"/>
                <p:cNvSpPr>
                  <a:spLocks/>
                </p:cNvSpPr>
                <p:nvPr/>
              </p:nvSpPr>
              <p:spPr bwMode="ltGray">
                <a:xfrm>
                  <a:off x="5505" y="3194"/>
                  <a:ext cx="40" cy="31"/>
                </a:xfrm>
                <a:custGeom>
                  <a:avLst/>
                  <a:gdLst>
                    <a:gd name="T0" fmla="*/ 0 w 41"/>
                    <a:gd name="T1" fmla="*/ 21 h 27"/>
                    <a:gd name="T2" fmla="*/ 20 w 41"/>
                    <a:gd name="T3" fmla="*/ 39 h 27"/>
                    <a:gd name="T4" fmla="*/ 37 w 41"/>
                    <a:gd name="T5" fmla="*/ 39 h 27"/>
                    <a:gd name="T6" fmla="*/ 31 w 41"/>
                    <a:gd name="T7" fmla="*/ 15 h 27"/>
                    <a:gd name="T8" fmla="*/ 10 w 41"/>
                    <a:gd name="T9" fmla="*/ 0 h 27"/>
                    <a:gd name="T10" fmla="*/ 0 w 41"/>
                    <a:gd name="T11" fmla="*/ 21 h 27"/>
                    <a:gd name="T12" fmla="*/ 0 60000 65536"/>
                    <a:gd name="T13" fmla="*/ 0 60000 65536"/>
                    <a:gd name="T14" fmla="*/ 0 60000 65536"/>
                    <a:gd name="T15" fmla="*/ 0 60000 65536"/>
                    <a:gd name="T16" fmla="*/ 0 60000 65536"/>
                    <a:gd name="T17" fmla="*/ 0 60000 65536"/>
                    <a:gd name="T18" fmla="*/ 0 w 41"/>
                    <a:gd name="T19" fmla="*/ 0 h 27"/>
                    <a:gd name="T20" fmla="*/ 41 w 41"/>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41" h="27">
                      <a:moveTo>
                        <a:pt x="0" y="14"/>
                      </a:moveTo>
                      <a:lnTo>
                        <a:pt x="22" y="26"/>
                      </a:lnTo>
                      <a:lnTo>
                        <a:pt x="40" y="26"/>
                      </a:lnTo>
                      <a:lnTo>
                        <a:pt x="34" y="10"/>
                      </a:lnTo>
                      <a:lnTo>
                        <a:pt x="10" y="0"/>
                      </a:lnTo>
                      <a:lnTo>
                        <a:pt x="0" y="14"/>
                      </a:lnTo>
                    </a:path>
                  </a:pathLst>
                </a:custGeom>
                <a:solidFill>
                  <a:schemeClr val="hlink"/>
                </a:solidFill>
                <a:ln w="12700" cap="rnd">
                  <a:solidFill>
                    <a:schemeClr val="bg1"/>
                  </a:solidFill>
                  <a:round/>
                  <a:headEnd/>
                  <a:tailEnd/>
                </a:ln>
              </p:spPr>
              <p:txBody>
                <a:bodyPr/>
                <a:lstStyle/>
                <a:p>
                  <a:endParaRPr lang="en-US"/>
                </a:p>
              </p:txBody>
            </p:sp>
            <p:sp>
              <p:nvSpPr>
                <p:cNvPr id="13589" name="Freeform 762"/>
                <p:cNvSpPr>
                  <a:spLocks/>
                </p:cNvSpPr>
                <p:nvPr/>
              </p:nvSpPr>
              <p:spPr bwMode="ltGray">
                <a:xfrm>
                  <a:off x="5545" y="3170"/>
                  <a:ext cx="35" cy="26"/>
                </a:xfrm>
                <a:custGeom>
                  <a:avLst/>
                  <a:gdLst>
                    <a:gd name="T0" fmla="*/ 0 w 35"/>
                    <a:gd name="T1" fmla="*/ 11 h 23"/>
                    <a:gd name="T2" fmla="*/ 4 w 35"/>
                    <a:gd name="T3" fmla="*/ 29 h 23"/>
                    <a:gd name="T4" fmla="*/ 30 w 35"/>
                    <a:gd name="T5" fmla="*/ 32 h 23"/>
                    <a:gd name="T6" fmla="*/ 34 w 35"/>
                    <a:gd name="T7" fmla="*/ 0 h 23"/>
                    <a:gd name="T8" fmla="*/ 0 w 35"/>
                    <a:gd name="T9" fmla="*/ 11 h 23"/>
                    <a:gd name="T10" fmla="*/ 0 60000 65536"/>
                    <a:gd name="T11" fmla="*/ 0 60000 65536"/>
                    <a:gd name="T12" fmla="*/ 0 60000 65536"/>
                    <a:gd name="T13" fmla="*/ 0 60000 65536"/>
                    <a:gd name="T14" fmla="*/ 0 60000 65536"/>
                    <a:gd name="T15" fmla="*/ 0 w 35"/>
                    <a:gd name="T16" fmla="*/ 0 h 23"/>
                    <a:gd name="T17" fmla="*/ 35 w 35"/>
                    <a:gd name="T18" fmla="*/ 23 h 23"/>
                  </a:gdLst>
                  <a:ahLst/>
                  <a:cxnLst>
                    <a:cxn ang="T10">
                      <a:pos x="T0" y="T1"/>
                    </a:cxn>
                    <a:cxn ang="T11">
                      <a:pos x="T2" y="T3"/>
                    </a:cxn>
                    <a:cxn ang="T12">
                      <a:pos x="T4" y="T5"/>
                    </a:cxn>
                    <a:cxn ang="T13">
                      <a:pos x="T6" y="T7"/>
                    </a:cxn>
                    <a:cxn ang="T14">
                      <a:pos x="T8" y="T9"/>
                    </a:cxn>
                  </a:cxnLst>
                  <a:rect l="T15" t="T16" r="T17" b="T18"/>
                  <a:pathLst>
                    <a:path w="35" h="23">
                      <a:moveTo>
                        <a:pt x="0" y="8"/>
                      </a:moveTo>
                      <a:lnTo>
                        <a:pt x="4" y="20"/>
                      </a:lnTo>
                      <a:lnTo>
                        <a:pt x="30" y="22"/>
                      </a:lnTo>
                      <a:lnTo>
                        <a:pt x="34" y="0"/>
                      </a:lnTo>
                      <a:lnTo>
                        <a:pt x="0" y="8"/>
                      </a:lnTo>
                    </a:path>
                  </a:pathLst>
                </a:custGeom>
                <a:solidFill>
                  <a:schemeClr val="hlink"/>
                </a:solidFill>
                <a:ln w="12700" cap="rnd">
                  <a:solidFill>
                    <a:schemeClr val="bg1"/>
                  </a:solidFill>
                  <a:round/>
                  <a:headEnd/>
                  <a:tailEnd/>
                </a:ln>
              </p:spPr>
              <p:txBody>
                <a:bodyPr/>
                <a:lstStyle/>
                <a:p>
                  <a:endParaRPr lang="en-US"/>
                </a:p>
              </p:txBody>
            </p:sp>
            <p:sp>
              <p:nvSpPr>
                <p:cNvPr id="13590" name="Freeform 763"/>
                <p:cNvSpPr>
                  <a:spLocks/>
                </p:cNvSpPr>
                <p:nvPr/>
              </p:nvSpPr>
              <p:spPr bwMode="ltGray">
                <a:xfrm>
                  <a:off x="5857" y="3302"/>
                  <a:ext cx="9" cy="5"/>
                </a:xfrm>
                <a:custGeom>
                  <a:avLst/>
                  <a:gdLst>
                    <a:gd name="T0" fmla="*/ 0 w 9"/>
                    <a:gd name="T1" fmla="*/ 0 h 5"/>
                    <a:gd name="T2" fmla="*/ 8 w 9"/>
                    <a:gd name="T3" fmla="*/ 0 h 5"/>
                    <a:gd name="T4" fmla="*/ 6 w 9"/>
                    <a:gd name="T5" fmla="*/ 4 h 5"/>
                    <a:gd name="T6" fmla="*/ 4 w 9"/>
                    <a:gd name="T7" fmla="*/ 4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91" name="Freeform 764"/>
                <p:cNvSpPr>
                  <a:spLocks/>
                </p:cNvSpPr>
                <p:nvPr/>
              </p:nvSpPr>
              <p:spPr bwMode="ltGray">
                <a:xfrm>
                  <a:off x="5831" y="3257"/>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92" name="Freeform 765"/>
                <p:cNvSpPr>
                  <a:spLocks/>
                </p:cNvSpPr>
                <p:nvPr/>
              </p:nvSpPr>
              <p:spPr bwMode="ltGray">
                <a:xfrm>
                  <a:off x="5811" y="3239"/>
                  <a:ext cx="7" cy="19"/>
                </a:xfrm>
                <a:custGeom>
                  <a:avLst/>
                  <a:gdLst>
                    <a:gd name="T0" fmla="*/ 0 w 7"/>
                    <a:gd name="T1" fmla="*/ 0 h 17"/>
                    <a:gd name="T2" fmla="*/ 6 w 7"/>
                    <a:gd name="T3" fmla="*/ 0 h 17"/>
                    <a:gd name="T4" fmla="*/ 6 w 7"/>
                    <a:gd name="T5" fmla="*/ 22 h 17"/>
                    <a:gd name="T6" fmla="*/ 2 w 7"/>
                    <a:gd name="T7" fmla="*/ 22 h 17"/>
                    <a:gd name="T8" fmla="*/ 0 w 7"/>
                    <a:gd name="T9" fmla="*/ 0 h 17"/>
                    <a:gd name="T10" fmla="*/ 0 60000 65536"/>
                    <a:gd name="T11" fmla="*/ 0 60000 65536"/>
                    <a:gd name="T12" fmla="*/ 0 60000 65536"/>
                    <a:gd name="T13" fmla="*/ 0 60000 65536"/>
                    <a:gd name="T14" fmla="*/ 0 60000 65536"/>
                    <a:gd name="T15" fmla="*/ 0 w 7"/>
                    <a:gd name="T16" fmla="*/ 0 h 17"/>
                    <a:gd name="T17" fmla="*/ 7 w 7"/>
                    <a:gd name="T18" fmla="*/ 17 h 17"/>
                  </a:gdLst>
                  <a:ahLst/>
                  <a:cxnLst>
                    <a:cxn ang="T10">
                      <a:pos x="T0" y="T1"/>
                    </a:cxn>
                    <a:cxn ang="T11">
                      <a:pos x="T2" y="T3"/>
                    </a:cxn>
                    <a:cxn ang="T12">
                      <a:pos x="T4" y="T5"/>
                    </a:cxn>
                    <a:cxn ang="T13">
                      <a:pos x="T6" y="T7"/>
                    </a:cxn>
                    <a:cxn ang="T14">
                      <a:pos x="T8" y="T9"/>
                    </a:cxn>
                  </a:cxnLst>
                  <a:rect l="T15" t="T16" r="T17" b="T18"/>
                  <a:pathLst>
                    <a:path w="7" h="17">
                      <a:moveTo>
                        <a:pt x="0" y="0"/>
                      </a:moveTo>
                      <a:lnTo>
                        <a:pt x="6" y="0"/>
                      </a:lnTo>
                      <a:lnTo>
                        <a:pt x="6" y="16"/>
                      </a:lnTo>
                      <a:lnTo>
                        <a:pt x="2" y="16"/>
                      </a:lnTo>
                      <a:lnTo>
                        <a:pt x="0" y="0"/>
                      </a:lnTo>
                    </a:path>
                  </a:pathLst>
                </a:custGeom>
                <a:solidFill>
                  <a:schemeClr val="hlink"/>
                </a:solidFill>
                <a:ln w="12700" cap="rnd">
                  <a:solidFill>
                    <a:schemeClr val="bg1"/>
                  </a:solidFill>
                  <a:round/>
                  <a:headEnd/>
                  <a:tailEnd/>
                </a:ln>
              </p:spPr>
              <p:txBody>
                <a:bodyPr/>
                <a:lstStyle/>
                <a:p>
                  <a:endParaRPr lang="en-US"/>
                </a:p>
              </p:txBody>
            </p:sp>
            <p:sp>
              <p:nvSpPr>
                <p:cNvPr id="13593" name="Freeform 766"/>
                <p:cNvSpPr>
                  <a:spLocks/>
                </p:cNvSpPr>
                <p:nvPr/>
              </p:nvSpPr>
              <p:spPr bwMode="ltGray">
                <a:xfrm>
                  <a:off x="5773" y="3219"/>
                  <a:ext cx="9" cy="6"/>
                </a:xfrm>
                <a:custGeom>
                  <a:avLst/>
                  <a:gdLst>
                    <a:gd name="T0" fmla="*/ 0 w 9"/>
                    <a:gd name="T1" fmla="*/ 0 h 5"/>
                    <a:gd name="T2" fmla="*/ 8 w 9"/>
                    <a:gd name="T3" fmla="*/ 0 h 5"/>
                    <a:gd name="T4" fmla="*/ 6 w 9"/>
                    <a:gd name="T5" fmla="*/ 7 h 5"/>
                    <a:gd name="T6" fmla="*/ 2 w 9"/>
                    <a:gd name="T7" fmla="*/ 7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2"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94" name="Freeform 767"/>
                <p:cNvSpPr>
                  <a:spLocks/>
                </p:cNvSpPr>
                <p:nvPr/>
              </p:nvSpPr>
              <p:spPr bwMode="ltGray">
                <a:xfrm>
                  <a:off x="5745" y="3212"/>
                  <a:ext cx="14" cy="8"/>
                </a:xfrm>
                <a:custGeom>
                  <a:avLst/>
                  <a:gdLst>
                    <a:gd name="T0" fmla="*/ 0 w 13"/>
                    <a:gd name="T1" fmla="*/ 0 h 7"/>
                    <a:gd name="T2" fmla="*/ 15 w 13"/>
                    <a:gd name="T3" fmla="*/ 0 h 7"/>
                    <a:gd name="T4" fmla="*/ 13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595" name="Freeform 768"/>
                <p:cNvSpPr>
                  <a:spLocks/>
                </p:cNvSpPr>
                <p:nvPr/>
              </p:nvSpPr>
              <p:spPr bwMode="ltGray">
                <a:xfrm>
                  <a:off x="5730" y="3183"/>
                  <a:ext cx="12" cy="8"/>
                </a:xfrm>
                <a:custGeom>
                  <a:avLst/>
                  <a:gdLst>
                    <a:gd name="T0" fmla="*/ 0 w 13"/>
                    <a:gd name="T1" fmla="*/ 0 h 7"/>
                    <a:gd name="T2" fmla="*/ 9 w 13"/>
                    <a:gd name="T3" fmla="*/ 0 h 7"/>
                    <a:gd name="T4" fmla="*/ 7 w 13"/>
                    <a:gd name="T5" fmla="*/ 9 h 7"/>
                    <a:gd name="T6" fmla="*/ 4 w 13"/>
                    <a:gd name="T7" fmla="*/ 9 h 7"/>
                    <a:gd name="T8" fmla="*/ 0 w 13"/>
                    <a:gd name="T9" fmla="*/ 0 h 7"/>
                    <a:gd name="T10" fmla="*/ 0 60000 65536"/>
                    <a:gd name="T11" fmla="*/ 0 60000 65536"/>
                    <a:gd name="T12" fmla="*/ 0 60000 65536"/>
                    <a:gd name="T13" fmla="*/ 0 60000 65536"/>
                    <a:gd name="T14" fmla="*/ 0 60000 65536"/>
                    <a:gd name="T15" fmla="*/ 0 w 13"/>
                    <a:gd name="T16" fmla="*/ 0 h 7"/>
                    <a:gd name="T17" fmla="*/ 13 w 13"/>
                    <a:gd name="T18" fmla="*/ 7 h 7"/>
                  </a:gdLst>
                  <a:ahLst/>
                  <a:cxnLst>
                    <a:cxn ang="T10">
                      <a:pos x="T0" y="T1"/>
                    </a:cxn>
                    <a:cxn ang="T11">
                      <a:pos x="T2" y="T3"/>
                    </a:cxn>
                    <a:cxn ang="T12">
                      <a:pos x="T4" y="T5"/>
                    </a:cxn>
                    <a:cxn ang="T13">
                      <a:pos x="T6" y="T7"/>
                    </a:cxn>
                    <a:cxn ang="T14">
                      <a:pos x="T8" y="T9"/>
                    </a:cxn>
                  </a:cxnLst>
                  <a:rect l="T15" t="T16" r="T17" b="T18"/>
                  <a:pathLst>
                    <a:path w="13" h="7">
                      <a:moveTo>
                        <a:pt x="0" y="0"/>
                      </a:moveTo>
                      <a:lnTo>
                        <a:pt x="12" y="0"/>
                      </a:lnTo>
                      <a:lnTo>
                        <a:pt x="10" y="6"/>
                      </a:lnTo>
                      <a:lnTo>
                        <a:pt x="4" y="6"/>
                      </a:lnTo>
                      <a:lnTo>
                        <a:pt x="0" y="0"/>
                      </a:lnTo>
                    </a:path>
                  </a:pathLst>
                </a:custGeom>
                <a:solidFill>
                  <a:schemeClr val="hlink"/>
                </a:solidFill>
                <a:ln w="12700" cap="rnd">
                  <a:solidFill>
                    <a:schemeClr val="bg1"/>
                  </a:solidFill>
                  <a:round/>
                  <a:headEnd/>
                  <a:tailEnd/>
                </a:ln>
              </p:spPr>
              <p:txBody>
                <a:bodyPr/>
                <a:lstStyle/>
                <a:p>
                  <a:endParaRPr lang="en-US"/>
                </a:p>
              </p:txBody>
            </p:sp>
            <p:sp>
              <p:nvSpPr>
                <p:cNvPr id="13596" name="Freeform 769"/>
                <p:cNvSpPr>
                  <a:spLocks/>
                </p:cNvSpPr>
                <p:nvPr/>
              </p:nvSpPr>
              <p:spPr bwMode="ltGray">
                <a:xfrm>
                  <a:off x="5384" y="3212"/>
                  <a:ext cx="9" cy="6"/>
                </a:xfrm>
                <a:custGeom>
                  <a:avLst/>
                  <a:gdLst>
                    <a:gd name="T0" fmla="*/ 0 w 9"/>
                    <a:gd name="T1" fmla="*/ 0 h 5"/>
                    <a:gd name="T2" fmla="*/ 8 w 9"/>
                    <a:gd name="T3" fmla="*/ 0 h 5"/>
                    <a:gd name="T4" fmla="*/ 6 w 9"/>
                    <a:gd name="T5" fmla="*/ 7 h 5"/>
                    <a:gd name="T6" fmla="*/ 4 w 9"/>
                    <a:gd name="T7" fmla="*/ 7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97" name="Freeform 770"/>
                <p:cNvSpPr>
                  <a:spLocks/>
                </p:cNvSpPr>
                <p:nvPr/>
              </p:nvSpPr>
              <p:spPr bwMode="ltGray">
                <a:xfrm>
                  <a:off x="5357" y="3168"/>
                  <a:ext cx="18" cy="10"/>
                </a:xfrm>
                <a:custGeom>
                  <a:avLst/>
                  <a:gdLst>
                    <a:gd name="T0" fmla="*/ 0 w 17"/>
                    <a:gd name="T1" fmla="*/ 0 h 9"/>
                    <a:gd name="T2" fmla="*/ 19 w 17"/>
                    <a:gd name="T3" fmla="*/ 0 h 9"/>
                    <a:gd name="T4" fmla="*/ 17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98" name="Freeform 771"/>
                <p:cNvSpPr>
                  <a:spLocks/>
                </p:cNvSpPr>
                <p:nvPr/>
              </p:nvSpPr>
              <p:spPr bwMode="ltGray">
                <a:xfrm>
                  <a:off x="5257" y="3387"/>
                  <a:ext cx="9" cy="5"/>
                </a:xfrm>
                <a:custGeom>
                  <a:avLst/>
                  <a:gdLst>
                    <a:gd name="T0" fmla="*/ 0 w 9"/>
                    <a:gd name="T1" fmla="*/ 0 h 5"/>
                    <a:gd name="T2" fmla="*/ 8 w 9"/>
                    <a:gd name="T3" fmla="*/ 0 h 5"/>
                    <a:gd name="T4" fmla="*/ 6 w 9"/>
                    <a:gd name="T5" fmla="*/ 4 h 5"/>
                    <a:gd name="T6" fmla="*/ 4 w 9"/>
                    <a:gd name="T7" fmla="*/ 4 h 5"/>
                    <a:gd name="T8" fmla="*/ 0 w 9"/>
                    <a:gd name="T9" fmla="*/ 0 h 5"/>
                    <a:gd name="T10" fmla="*/ 0 60000 65536"/>
                    <a:gd name="T11" fmla="*/ 0 60000 65536"/>
                    <a:gd name="T12" fmla="*/ 0 60000 65536"/>
                    <a:gd name="T13" fmla="*/ 0 60000 65536"/>
                    <a:gd name="T14" fmla="*/ 0 60000 65536"/>
                    <a:gd name="T15" fmla="*/ 0 w 9"/>
                    <a:gd name="T16" fmla="*/ 0 h 5"/>
                    <a:gd name="T17" fmla="*/ 9 w 9"/>
                    <a:gd name="T18" fmla="*/ 5 h 5"/>
                  </a:gdLst>
                  <a:ahLst/>
                  <a:cxnLst>
                    <a:cxn ang="T10">
                      <a:pos x="T0" y="T1"/>
                    </a:cxn>
                    <a:cxn ang="T11">
                      <a:pos x="T2" y="T3"/>
                    </a:cxn>
                    <a:cxn ang="T12">
                      <a:pos x="T4" y="T5"/>
                    </a:cxn>
                    <a:cxn ang="T13">
                      <a:pos x="T6" y="T7"/>
                    </a:cxn>
                    <a:cxn ang="T14">
                      <a:pos x="T8" y="T9"/>
                    </a:cxn>
                  </a:cxnLst>
                  <a:rect l="T15" t="T16" r="T17" b="T18"/>
                  <a:pathLst>
                    <a:path w="9" h="5">
                      <a:moveTo>
                        <a:pt x="0" y="0"/>
                      </a:moveTo>
                      <a:lnTo>
                        <a:pt x="8" y="0"/>
                      </a:lnTo>
                      <a:lnTo>
                        <a:pt x="6" y="4"/>
                      </a:lnTo>
                      <a:lnTo>
                        <a:pt x="4"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99" name="Freeform 772"/>
                <p:cNvSpPr>
                  <a:spLocks/>
                </p:cNvSpPr>
                <p:nvPr/>
              </p:nvSpPr>
              <p:spPr bwMode="ltGray">
                <a:xfrm>
                  <a:off x="5231" y="3329"/>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grpSp>
        </p:grpSp>
        <p:sp>
          <p:nvSpPr>
            <p:cNvPr id="13554" name="Freeform 773"/>
            <p:cNvSpPr>
              <a:spLocks/>
            </p:cNvSpPr>
            <p:nvPr/>
          </p:nvSpPr>
          <p:spPr bwMode="ltGray">
            <a:xfrm>
              <a:off x="5120" y="3988"/>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55" name="Freeform 774"/>
            <p:cNvSpPr>
              <a:spLocks/>
            </p:cNvSpPr>
            <p:nvPr/>
          </p:nvSpPr>
          <p:spPr bwMode="ltGray">
            <a:xfrm>
              <a:off x="5156" y="4091"/>
              <a:ext cx="16" cy="10"/>
            </a:xfrm>
            <a:custGeom>
              <a:avLst/>
              <a:gdLst>
                <a:gd name="T0" fmla="*/ 0 w 17"/>
                <a:gd name="T1" fmla="*/ 0 h 9"/>
                <a:gd name="T2" fmla="*/ 13 w 17"/>
                <a:gd name="T3" fmla="*/ 0 h 9"/>
                <a:gd name="T4" fmla="*/ 11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56" name="Freeform 775"/>
            <p:cNvSpPr>
              <a:spLocks/>
            </p:cNvSpPr>
            <p:nvPr/>
          </p:nvSpPr>
          <p:spPr bwMode="ltGray">
            <a:xfrm>
              <a:off x="5335" y="3966"/>
              <a:ext cx="16" cy="10"/>
            </a:xfrm>
            <a:custGeom>
              <a:avLst/>
              <a:gdLst>
                <a:gd name="T0" fmla="*/ 0 w 17"/>
                <a:gd name="T1" fmla="*/ 0 h 9"/>
                <a:gd name="T2" fmla="*/ 13 w 17"/>
                <a:gd name="T3" fmla="*/ 0 h 9"/>
                <a:gd name="T4" fmla="*/ 11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57" name="Freeform 776"/>
            <p:cNvSpPr>
              <a:spLocks/>
            </p:cNvSpPr>
            <p:nvPr/>
          </p:nvSpPr>
          <p:spPr bwMode="ltGray">
            <a:xfrm>
              <a:off x="5378" y="3809"/>
              <a:ext cx="17" cy="10"/>
            </a:xfrm>
            <a:custGeom>
              <a:avLst/>
              <a:gdLst>
                <a:gd name="T0" fmla="*/ 0 w 17"/>
                <a:gd name="T1" fmla="*/ 0 h 9"/>
                <a:gd name="T2" fmla="*/ 16 w 17"/>
                <a:gd name="T3" fmla="*/ 0 h 9"/>
                <a:gd name="T4" fmla="*/ 14 w 17"/>
                <a:gd name="T5" fmla="*/ 11 h 9"/>
                <a:gd name="T6" fmla="*/ 6 w 17"/>
                <a:gd name="T7" fmla="*/ 11 h 9"/>
                <a:gd name="T8" fmla="*/ 0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0" y="0"/>
                  </a:moveTo>
                  <a:lnTo>
                    <a:pt x="16" y="0"/>
                  </a:lnTo>
                  <a:lnTo>
                    <a:pt x="14" y="8"/>
                  </a:lnTo>
                  <a:lnTo>
                    <a:pt x="6" y="8"/>
                  </a:lnTo>
                  <a:lnTo>
                    <a:pt x="0" y="0"/>
                  </a:lnTo>
                </a:path>
              </a:pathLst>
            </a:custGeom>
            <a:solidFill>
              <a:schemeClr val="hlink"/>
            </a:solidFill>
            <a:ln w="12700" cap="rnd">
              <a:solidFill>
                <a:schemeClr val="bg1"/>
              </a:solidFill>
              <a:round/>
              <a:headEnd/>
              <a:tailEnd/>
            </a:ln>
          </p:spPr>
          <p:txBody>
            <a:bodyPr/>
            <a:lstStyle/>
            <a:p>
              <a:endParaRPr lang="en-US"/>
            </a:p>
          </p:txBody>
        </p:sp>
        <p:sp>
          <p:nvSpPr>
            <p:cNvPr id="13558" name="Freeform 777"/>
            <p:cNvSpPr>
              <a:spLocks/>
            </p:cNvSpPr>
            <p:nvPr/>
          </p:nvSpPr>
          <p:spPr bwMode="ltGray">
            <a:xfrm>
              <a:off x="488" y="1200"/>
              <a:ext cx="172" cy="368"/>
            </a:xfrm>
            <a:custGeom>
              <a:avLst/>
              <a:gdLst>
                <a:gd name="T0" fmla="*/ 2 w 173"/>
                <a:gd name="T1" fmla="*/ 453 h 329"/>
                <a:gd name="T2" fmla="*/ 8 w 173"/>
                <a:gd name="T3" fmla="*/ 442 h 329"/>
                <a:gd name="T4" fmla="*/ 12 w 173"/>
                <a:gd name="T5" fmla="*/ 432 h 329"/>
                <a:gd name="T6" fmla="*/ 16 w 173"/>
                <a:gd name="T7" fmla="*/ 421 h 329"/>
                <a:gd name="T8" fmla="*/ 20 w 173"/>
                <a:gd name="T9" fmla="*/ 409 h 329"/>
                <a:gd name="T10" fmla="*/ 20 w 173"/>
                <a:gd name="T11" fmla="*/ 398 h 329"/>
                <a:gd name="T12" fmla="*/ 26 w 173"/>
                <a:gd name="T13" fmla="*/ 387 h 329"/>
                <a:gd name="T14" fmla="*/ 26 w 173"/>
                <a:gd name="T15" fmla="*/ 376 h 329"/>
                <a:gd name="T16" fmla="*/ 30 w 173"/>
                <a:gd name="T17" fmla="*/ 364 h 329"/>
                <a:gd name="T18" fmla="*/ 32 w 173"/>
                <a:gd name="T19" fmla="*/ 352 h 329"/>
                <a:gd name="T20" fmla="*/ 34 w 173"/>
                <a:gd name="T21" fmla="*/ 341 h 329"/>
                <a:gd name="T22" fmla="*/ 36 w 173"/>
                <a:gd name="T23" fmla="*/ 330 h 329"/>
                <a:gd name="T24" fmla="*/ 42 w 173"/>
                <a:gd name="T25" fmla="*/ 321 h 329"/>
                <a:gd name="T26" fmla="*/ 46 w 173"/>
                <a:gd name="T27" fmla="*/ 310 h 329"/>
                <a:gd name="T28" fmla="*/ 52 w 173"/>
                <a:gd name="T29" fmla="*/ 296 h 329"/>
                <a:gd name="T30" fmla="*/ 56 w 173"/>
                <a:gd name="T31" fmla="*/ 285 h 329"/>
                <a:gd name="T32" fmla="*/ 60 w 173"/>
                <a:gd name="T33" fmla="*/ 272 h 329"/>
                <a:gd name="T34" fmla="*/ 62 w 173"/>
                <a:gd name="T35" fmla="*/ 261 h 329"/>
                <a:gd name="T36" fmla="*/ 66 w 173"/>
                <a:gd name="T37" fmla="*/ 246 h 329"/>
                <a:gd name="T38" fmla="*/ 72 w 173"/>
                <a:gd name="T39" fmla="*/ 229 h 329"/>
                <a:gd name="T40" fmla="*/ 76 w 173"/>
                <a:gd name="T41" fmla="*/ 218 h 329"/>
                <a:gd name="T42" fmla="*/ 82 w 173"/>
                <a:gd name="T43" fmla="*/ 208 h 329"/>
                <a:gd name="T44" fmla="*/ 86 w 173"/>
                <a:gd name="T45" fmla="*/ 197 h 329"/>
                <a:gd name="T46" fmla="*/ 89 w 173"/>
                <a:gd name="T47" fmla="*/ 181 h 329"/>
                <a:gd name="T48" fmla="*/ 95 w 173"/>
                <a:gd name="T49" fmla="*/ 173 h 329"/>
                <a:gd name="T50" fmla="*/ 101 w 173"/>
                <a:gd name="T51" fmla="*/ 162 h 329"/>
                <a:gd name="T52" fmla="*/ 107 w 173"/>
                <a:gd name="T53" fmla="*/ 151 h 329"/>
                <a:gd name="T54" fmla="*/ 113 w 173"/>
                <a:gd name="T55" fmla="*/ 140 h 329"/>
                <a:gd name="T56" fmla="*/ 117 w 173"/>
                <a:gd name="T57" fmla="*/ 126 h 329"/>
                <a:gd name="T58" fmla="*/ 119 w 173"/>
                <a:gd name="T59" fmla="*/ 115 h 329"/>
                <a:gd name="T60" fmla="*/ 121 w 173"/>
                <a:gd name="T61" fmla="*/ 104 h 329"/>
                <a:gd name="T62" fmla="*/ 127 w 173"/>
                <a:gd name="T63" fmla="*/ 93 h 329"/>
                <a:gd name="T64" fmla="*/ 131 w 173"/>
                <a:gd name="T65" fmla="*/ 82 h 329"/>
                <a:gd name="T66" fmla="*/ 137 w 173"/>
                <a:gd name="T67" fmla="*/ 70 h 329"/>
                <a:gd name="T68" fmla="*/ 143 w 173"/>
                <a:gd name="T69" fmla="*/ 62 h 329"/>
                <a:gd name="T70" fmla="*/ 151 w 173"/>
                <a:gd name="T71" fmla="*/ 48 h 329"/>
                <a:gd name="T72" fmla="*/ 155 w 173"/>
                <a:gd name="T73" fmla="*/ 36 h 329"/>
                <a:gd name="T74" fmla="*/ 159 w 173"/>
                <a:gd name="T75" fmla="*/ 25 h 329"/>
                <a:gd name="T76" fmla="*/ 163 w 173"/>
                <a:gd name="T77" fmla="*/ 13 h 329"/>
                <a:gd name="T78" fmla="*/ 167 w 173"/>
                <a:gd name="T79" fmla="*/ 2 h 32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73"/>
                <a:gd name="T121" fmla="*/ 0 h 329"/>
                <a:gd name="T122" fmla="*/ 173 w 173"/>
                <a:gd name="T123" fmla="*/ 329 h 32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73" h="329">
                  <a:moveTo>
                    <a:pt x="0" y="328"/>
                  </a:moveTo>
                  <a:lnTo>
                    <a:pt x="2" y="324"/>
                  </a:lnTo>
                  <a:lnTo>
                    <a:pt x="6" y="320"/>
                  </a:lnTo>
                  <a:lnTo>
                    <a:pt x="8" y="316"/>
                  </a:lnTo>
                  <a:lnTo>
                    <a:pt x="10" y="312"/>
                  </a:lnTo>
                  <a:lnTo>
                    <a:pt x="12" y="308"/>
                  </a:lnTo>
                  <a:lnTo>
                    <a:pt x="14" y="304"/>
                  </a:lnTo>
                  <a:lnTo>
                    <a:pt x="16" y="300"/>
                  </a:lnTo>
                  <a:lnTo>
                    <a:pt x="18" y="296"/>
                  </a:lnTo>
                  <a:lnTo>
                    <a:pt x="20" y="292"/>
                  </a:lnTo>
                  <a:lnTo>
                    <a:pt x="20" y="288"/>
                  </a:lnTo>
                  <a:lnTo>
                    <a:pt x="20" y="284"/>
                  </a:lnTo>
                  <a:lnTo>
                    <a:pt x="24" y="280"/>
                  </a:lnTo>
                  <a:lnTo>
                    <a:pt x="26" y="276"/>
                  </a:lnTo>
                  <a:lnTo>
                    <a:pt x="26" y="272"/>
                  </a:lnTo>
                  <a:lnTo>
                    <a:pt x="26" y="268"/>
                  </a:lnTo>
                  <a:lnTo>
                    <a:pt x="28" y="264"/>
                  </a:lnTo>
                  <a:lnTo>
                    <a:pt x="30" y="260"/>
                  </a:lnTo>
                  <a:lnTo>
                    <a:pt x="32" y="256"/>
                  </a:lnTo>
                  <a:lnTo>
                    <a:pt x="32" y="252"/>
                  </a:lnTo>
                  <a:lnTo>
                    <a:pt x="34" y="248"/>
                  </a:lnTo>
                  <a:lnTo>
                    <a:pt x="34" y="244"/>
                  </a:lnTo>
                  <a:lnTo>
                    <a:pt x="36" y="240"/>
                  </a:lnTo>
                  <a:lnTo>
                    <a:pt x="36" y="236"/>
                  </a:lnTo>
                  <a:lnTo>
                    <a:pt x="40" y="234"/>
                  </a:lnTo>
                  <a:lnTo>
                    <a:pt x="42" y="230"/>
                  </a:lnTo>
                  <a:lnTo>
                    <a:pt x="44" y="226"/>
                  </a:lnTo>
                  <a:lnTo>
                    <a:pt x="46" y="222"/>
                  </a:lnTo>
                  <a:lnTo>
                    <a:pt x="48" y="218"/>
                  </a:lnTo>
                  <a:lnTo>
                    <a:pt x="52" y="212"/>
                  </a:lnTo>
                  <a:lnTo>
                    <a:pt x="54" y="208"/>
                  </a:lnTo>
                  <a:lnTo>
                    <a:pt x="56" y="204"/>
                  </a:lnTo>
                  <a:lnTo>
                    <a:pt x="58" y="198"/>
                  </a:lnTo>
                  <a:lnTo>
                    <a:pt x="60" y="194"/>
                  </a:lnTo>
                  <a:lnTo>
                    <a:pt x="60" y="190"/>
                  </a:lnTo>
                  <a:lnTo>
                    <a:pt x="62" y="186"/>
                  </a:lnTo>
                  <a:lnTo>
                    <a:pt x="64" y="182"/>
                  </a:lnTo>
                  <a:lnTo>
                    <a:pt x="66" y="176"/>
                  </a:lnTo>
                  <a:lnTo>
                    <a:pt x="68" y="170"/>
                  </a:lnTo>
                  <a:lnTo>
                    <a:pt x="72" y="164"/>
                  </a:lnTo>
                  <a:lnTo>
                    <a:pt x="74" y="160"/>
                  </a:lnTo>
                  <a:lnTo>
                    <a:pt x="76" y="156"/>
                  </a:lnTo>
                  <a:lnTo>
                    <a:pt x="80" y="152"/>
                  </a:lnTo>
                  <a:lnTo>
                    <a:pt x="82" y="148"/>
                  </a:lnTo>
                  <a:lnTo>
                    <a:pt x="86" y="144"/>
                  </a:lnTo>
                  <a:lnTo>
                    <a:pt x="88" y="140"/>
                  </a:lnTo>
                  <a:lnTo>
                    <a:pt x="90" y="134"/>
                  </a:lnTo>
                  <a:lnTo>
                    <a:pt x="92" y="130"/>
                  </a:lnTo>
                  <a:lnTo>
                    <a:pt x="94" y="126"/>
                  </a:lnTo>
                  <a:lnTo>
                    <a:pt x="98" y="124"/>
                  </a:lnTo>
                  <a:lnTo>
                    <a:pt x="100" y="120"/>
                  </a:lnTo>
                  <a:lnTo>
                    <a:pt x="104" y="116"/>
                  </a:lnTo>
                  <a:lnTo>
                    <a:pt x="106" y="112"/>
                  </a:lnTo>
                  <a:lnTo>
                    <a:pt x="110" y="108"/>
                  </a:lnTo>
                  <a:lnTo>
                    <a:pt x="112" y="104"/>
                  </a:lnTo>
                  <a:lnTo>
                    <a:pt x="116" y="100"/>
                  </a:lnTo>
                  <a:lnTo>
                    <a:pt x="116" y="96"/>
                  </a:lnTo>
                  <a:lnTo>
                    <a:pt x="120" y="90"/>
                  </a:lnTo>
                  <a:lnTo>
                    <a:pt x="120" y="86"/>
                  </a:lnTo>
                  <a:lnTo>
                    <a:pt x="122" y="82"/>
                  </a:lnTo>
                  <a:lnTo>
                    <a:pt x="124" y="78"/>
                  </a:lnTo>
                  <a:lnTo>
                    <a:pt x="124" y="74"/>
                  </a:lnTo>
                  <a:lnTo>
                    <a:pt x="128" y="70"/>
                  </a:lnTo>
                  <a:lnTo>
                    <a:pt x="130" y="66"/>
                  </a:lnTo>
                  <a:lnTo>
                    <a:pt x="132" y="62"/>
                  </a:lnTo>
                  <a:lnTo>
                    <a:pt x="134" y="58"/>
                  </a:lnTo>
                  <a:lnTo>
                    <a:pt x="138" y="54"/>
                  </a:lnTo>
                  <a:lnTo>
                    <a:pt x="140" y="50"/>
                  </a:lnTo>
                  <a:lnTo>
                    <a:pt x="144" y="48"/>
                  </a:lnTo>
                  <a:lnTo>
                    <a:pt x="146" y="44"/>
                  </a:lnTo>
                  <a:lnTo>
                    <a:pt x="150" y="40"/>
                  </a:lnTo>
                  <a:lnTo>
                    <a:pt x="154" y="34"/>
                  </a:lnTo>
                  <a:lnTo>
                    <a:pt x="156" y="30"/>
                  </a:lnTo>
                  <a:lnTo>
                    <a:pt x="158" y="26"/>
                  </a:lnTo>
                  <a:lnTo>
                    <a:pt x="160" y="22"/>
                  </a:lnTo>
                  <a:lnTo>
                    <a:pt x="162" y="18"/>
                  </a:lnTo>
                  <a:lnTo>
                    <a:pt x="164" y="14"/>
                  </a:lnTo>
                  <a:lnTo>
                    <a:pt x="166" y="10"/>
                  </a:lnTo>
                  <a:lnTo>
                    <a:pt x="168" y="6"/>
                  </a:lnTo>
                  <a:lnTo>
                    <a:pt x="170" y="2"/>
                  </a:lnTo>
                  <a:lnTo>
                    <a:pt x="172" y="0"/>
                  </a:lnTo>
                </a:path>
              </a:pathLst>
            </a:custGeom>
            <a:solidFill>
              <a:schemeClr val="hlink"/>
            </a:solidFill>
            <a:ln w="12700" cap="rnd">
              <a:solidFill>
                <a:schemeClr val="bg1"/>
              </a:solidFill>
              <a:round/>
              <a:headEnd/>
              <a:tailEnd/>
            </a:ln>
          </p:spPr>
          <p:txBody>
            <a:bodyPr/>
            <a:lstStyle/>
            <a:p>
              <a:endParaRPr lang="en-US"/>
            </a:p>
          </p:txBody>
        </p:sp>
        <p:grpSp>
          <p:nvGrpSpPr>
            <p:cNvPr id="26" name="Group 778"/>
            <p:cNvGrpSpPr>
              <a:grpSpLocks/>
            </p:cNvGrpSpPr>
            <p:nvPr/>
          </p:nvGrpSpPr>
          <p:grpSpPr bwMode="auto">
            <a:xfrm>
              <a:off x="996" y="2367"/>
              <a:ext cx="417" cy="345"/>
              <a:chOff x="1135" y="2177"/>
              <a:chExt cx="417" cy="345"/>
            </a:xfrm>
          </p:grpSpPr>
          <p:sp>
            <p:nvSpPr>
              <p:cNvPr id="13566" name="Oval 779"/>
              <p:cNvSpPr>
                <a:spLocks noChangeArrowheads="1"/>
              </p:cNvSpPr>
              <p:nvPr/>
            </p:nvSpPr>
            <p:spPr bwMode="ltGray">
              <a:xfrm>
                <a:off x="1135" y="2455"/>
                <a:ext cx="3" cy="2"/>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567" name="Oval 780"/>
              <p:cNvSpPr>
                <a:spLocks noChangeArrowheads="1"/>
              </p:cNvSpPr>
              <p:nvPr/>
            </p:nvSpPr>
            <p:spPr bwMode="ltGray">
              <a:xfrm>
                <a:off x="1309" y="2370"/>
                <a:ext cx="5" cy="5"/>
              </a:xfrm>
              <a:prstGeom prst="ellipse">
                <a:avLst/>
              </a:prstGeom>
              <a:solidFill>
                <a:schemeClr val="hlink"/>
              </a:solidFill>
              <a:ln w="12700">
                <a:solidFill>
                  <a:schemeClr val="bg1"/>
                </a:solidFill>
                <a:round/>
                <a:headEnd/>
                <a:tailEnd/>
              </a:ln>
            </p:spPr>
            <p:txBody>
              <a:bodyPr wrap="none" anchor="ctr"/>
              <a:lstStyle/>
              <a:p>
                <a:endParaRPr lang="en-US"/>
              </a:p>
            </p:txBody>
          </p:sp>
          <p:sp>
            <p:nvSpPr>
              <p:cNvPr id="13568" name="Freeform 781"/>
              <p:cNvSpPr>
                <a:spLocks/>
              </p:cNvSpPr>
              <p:nvPr/>
            </p:nvSpPr>
            <p:spPr bwMode="ltGray">
              <a:xfrm>
                <a:off x="1306" y="2313"/>
                <a:ext cx="27" cy="21"/>
              </a:xfrm>
              <a:custGeom>
                <a:avLst/>
                <a:gdLst>
                  <a:gd name="T0" fmla="*/ 14 w 27"/>
                  <a:gd name="T1" fmla="*/ 0 h 19"/>
                  <a:gd name="T2" fmla="*/ 26 w 27"/>
                  <a:gd name="T3" fmla="*/ 11 h 19"/>
                  <a:gd name="T4" fmla="*/ 24 w 27"/>
                  <a:gd name="T5" fmla="*/ 19 h 19"/>
                  <a:gd name="T6" fmla="*/ 12 w 27"/>
                  <a:gd name="T7" fmla="*/ 24 h 19"/>
                  <a:gd name="T8" fmla="*/ 2 w 27"/>
                  <a:gd name="T9" fmla="*/ 22 h 19"/>
                  <a:gd name="T10" fmla="*/ 0 w 27"/>
                  <a:gd name="T11" fmla="*/ 11 h 19"/>
                  <a:gd name="T12" fmla="*/ 14 w 27"/>
                  <a:gd name="T13" fmla="*/ 0 h 19"/>
                  <a:gd name="T14" fmla="*/ 0 60000 65536"/>
                  <a:gd name="T15" fmla="*/ 0 60000 65536"/>
                  <a:gd name="T16" fmla="*/ 0 60000 65536"/>
                  <a:gd name="T17" fmla="*/ 0 60000 65536"/>
                  <a:gd name="T18" fmla="*/ 0 60000 65536"/>
                  <a:gd name="T19" fmla="*/ 0 60000 65536"/>
                  <a:gd name="T20" fmla="*/ 0 60000 65536"/>
                  <a:gd name="T21" fmla="*/ 0 w 27"/>
                  <a:gd name="T22" fmla="*/ 0 h 19"/>
                  <a:gd name="T23" fmla="*/ 27 w 27"/>
                  <a:gd name="T24" fmla="*/ 19 h 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19">
                    <a:moveTo>
                      <a:pt x="14" y="0"/>
                    </a:moveTo>
                    <a:lnTo>
                      <a:pt x="26" y="8"/>
                    </a:lnTo>
                    <a:lnTo>
                      <a:pt x="24" y="14"/>
                    </a:lnTo>
                    <a:lnTo>
                      <a:pt x="12" y="18"/>
                    </a:lnTo>
                    <a:lnTo>
                      <a:pt x="2" y="16"/>
                    </a:lnTo>
                    <a:lnTo>
                      <a:pt x="0" y="8"/>
                    </a:lnTo>
                    <a:lnTo>
                      <a:pt x="14" y="0"/>
                    </a:lnTo>
                  </a:path>
                </a:pathLst>
              </a:custGeom>
              <a:solidFill>
                <a:schemeClr val="hlink"/>
              </a:solidFill>
              <a:ln w="12700" cap="rnd">
                <a:solidFill>
                  <a:schemeClr val="bg1"/>
                </a:solidFill>
                <a:round/>
                <a:headEnd/>
                <a:tailEnd/>
              </a:ln>
            </p:spPr>
            <p:txBody>
              <a:bodyPr/>
              <a:lstStyle/>
              <a:p>
                <a:endParaRPr lang="en-US"/>
              </a:p>
            </p:txBody>
          </p:sp>
          <p:sp>
            <p:nvSpPr>
              <p:cNvPr id="13569" name="Freeform 782"/>
              <p:cNvSpPr>
                <a:spLocks/>
              </p:cNvSpPr>
              <p:nvPr/>
            </p:nvSpPr>
            <p:spPr bwMode="ltGray">
              <a:xfrm>
                <a:off x="1323" y="2345"/>
                <a:ext cx="16" cy="21"/>
              </a:xfrm>
              <a:custGeom>
                <a:avLst/>
                <a:gdLst>
                  <a:gd name="T0" fmla="*/ 8 w 17"/>
                  <a:gd name="T1" fmla="*/ 0 h 19"/>
                  <a:gd name="T2" fmla="*/ 13 w 17"/>
                  <a:gd name="T3" fmla="*/ 9 h 19"/>
                  <a:gd name="T4" fmla="*/ 13 w 17"/>
                  <a:gd name="T5" fmla="*/ 19 h 19"/>
                  <a:gd name="T6" fmla="*/ 0 w 17"/>
                  <a:gd name="T7" fmla="*/ 24 h 19"/>
                  <a:gd name="T8" fmla="*/ 2 w 17"/>
                  <a:gd name="T9" fmla="*/ 4 h 19"/>
                  <a:gd name="T10" fmla="*/ 8 w 17"/>
                  <a:gd name="T11" fmla="*/ 0 h 19"/>
                  <a:gd name="T12" fmla="*/ 0 60000 65536"/>
                  <a:gd name="T13" fmla="*/ 0 60000 65536"/>
                  <a:gd name="T14" fmla="*/ 0 60000 65536"/>
                  <a:gd name="T15" fmla="*/ 0 60000 65536"/>
                  <a:gd name="T16" fmla="*/ 0 60000 65536"/>
                  <a:gd name="T17" fmla="*/ 0 60000 65536"/>
                  <a:gd name="T18" fmla="*/ 0 w 17"/>
                  <a:gd name="T19" fmla="*/ 0 h 19"/>
                  <a:gd name="T20" fmla="*/ 17 w 17"/>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17" h="19">
                    <a:moveTo>
                      <a:pt x="8" y="0"/>
                    </a:moveTo>
                    <a:lnTo>
                      <a:pt x="16" y="6"/>
                    </a:lnTo>
                    <a:lnTo>
                      <a:pt x="16" y="14"/>
                    </a:lnTo>
                    <a:lnTo>
                      <a:pt x="0" y="18"/>
                    </a:lnTo>
                    <a:lnTo>
                      <a:pt x="2" y="4"/>
                    </a:lnTo>
                    <a:lnTo>
                      <a:pt x="8" y="0"/>
                    </a:lnTo>
                  </a:path>
                </a:pathLst>
              </a:custGeom>
              <a:solidFill>
                <a:schemeClr val="hlink"/>
              </a:solidFill>
              <a:ln w="12700" cap="rnd">
                <a:solidFill>
                  <a:schemeClr val="bg1"/>
                </a:solidFill>
                <a:round/>
                <a:headEnd/>
                <a:tailEnd/>
              </a:ln>
            </p:spPr>
            <p:txBody>
              <a:bodyPr/>
              <a:lstStyle/>
              <a:p>
                <a:endParaRPr lang="en-US"/>
              </a:p>
            </p:txBody>
          </p:sp>
          <p:sp>
            <p:nvSpPr>
              <p:cNvPr id="13570" name="Freeform 783"/>
              <p:cNvSpPr>
                <a:spLocks/>
              </p:cNvSpPr>
              <p:nvPr/>
            </p:nvSpPr>
            <p:spPr bwMode="ltGray">
              <a:xfrm>
                <a:off x="1306" y="2349"/>
                <a:ext cx="11" cy="17"/>
              </a:xfrm>
              <a:custGeom>
                <a:avLst/>
                <a:gdLst>
                  <a:gd name="T0" fmla="*/ 6 w 11"/>
                  <a:gd name="T1" fmla="*/ 0 h 15"/>
                  <a:gd name="T2" fmla="*/ 10 w 11"/>
                  <a:gd name="T3" fmla="*/ 20 h 15"/>
                  <a:gd name="T4" fmla="*/ 0 w 11"/>
                  <a:gd name="T5" fmla="*/ 18 h 15"/>
                  <a:gd name="T6" fmla="*/ 6 w 11"/>
                  <a:gd name="T7" fmla="*/ 0 h 15"/>
                  <a:gd name="T8" fmla="*/ 0 60000 65536"/>
                  <a:gd name="T9" fmla="*/ 0 60000 65536"/>
                  <a:gd name="T10" fmla="*/ 0 60000 65536"/>
                  <a:gd name="T11" fmla="*/ 0 60000 65536"/>
                  <a:gd name="T12" fmla="*/ 0 w 11"/>
                  <a:gd name="T13" fmla="*/ 0 h 15"/>
                  <a:gd name="T14" fmla="*/ 11 w 11"/>
                  <a:gd name="T15" fmla="*/ 15 h 15"/>
                </a:gdLst>
                <a:ahLst/>
                <a:cxnLst>
                  <a:cxn ang="T8">
                    <a:pos x="T0" y="T1"/>
                  </a:cxn>
                  <a:cxn ang="T9">
                    <a:pos x="T2" y="T3"/>
                  </a:cxn>
                  <a:cxn ang="T10">
                    <a:pos x="T4" y="T5"/>
                  </a:cxn>
                  <a:cxn ang="T11">
                    <a:pos x="T6" y="T7"/>
                  </a:cxn>
                </a:cxnLst>
                <a:rect l="T12" t="T13" r="T14" b="T15"/>
                <a:pathLst>
                  <a:path w="11" h="15">
                    <a:moveTo>
                      <a:pt x="6" y="0"/>
                    </a:moveTo>
                    <a:lnTo>
                      <a:pt x="10" y="14"/>
                    </a:lnTo>
                    <a:lnTo>
                      <a:pt x="0" y="12"/>
                    </a:lnTo>
                    <a:lnTo>
                      <a:pt x="6" y="0"/>
                    </a:lnTo>
                  </a:path>
                </a:pathLst>
              </a:custGeom>
              <a:solidFill>
                <a:schemeClr val="hlink"/>
              </a:solidFill>
              <a:ln w="12700" cap="rnd">
                <a:solidFill>
                  <a:schemeClr val="bg1"/>
                </a:solidFill>
                <a:round/>
                <a:headEnd/>
                <a:tailEnd/>
              </a:ln>
            </p:spPr>
            <p:txBody>
              <a:bodyPr/>
              <a:lstStyle/>
              <a:p>
                <a:endParaRPr lang="en-US"/>
              </a:p>
            </p:txBody>
          </p:sp>
          <p:sp>
            <p:nvSpPr>
              <p:cNvPr id="13571" name="Freeform 784"/>
              <p:cNvSpPr>
                <a:spLocks/>
              </p:cNvSpPr>
              <p:nvPr/>
            </p:nvSpPr>
            <p:spPr bwMode="ltGray">
              <a:xfrm>
                <a:off x="1364" y="2436"/>
                <a:ext cx="109" cy="46"/>
              </a:xfrm>
              <a:custGeom>
                <a:avLst/>
                <a:gdLst>
                  <a:gd name="T0" fmla="*/ 18 w 109"/>
                  <a:gd name="T1" fmla="*/ 4 h 41"/>
                  <a:gd name="T2" fmla="*/ 30 w 109"/>
                  <a:gd name="T3" fmla="*/ 0 h 41"/>
                  <a:gd name="T4" fmla="*/ 42 w 109"/>
                  <a:gd name="T5" fmla="*/ 9 h 41"/>
                  <a:gd name="T6" fmla="*/ 56 w 109"/>
                  <a:gd name="T7" fmla="*/ 2 h 41"/>
                  <a:gd name="T8" fmla="*/ 72 w 109"/>
                  <a:gd name="T9" fmla="*/ 2 h 41"/>
                  <a:gd name="T10" fmla="*/ 78 w 109"/>
                  <a:gd name="T11" fmla="*/ 17 h 41"/>
                  <a:gd name="T12" fmla="*/ 88 w 109"/>
                  <a:gd name="T13" fmla="*/ 31 h 41"/>
                  <a:gd name="T14" fmla="*/ 108 w 109"/>
                  <a:gd name="T15" fmla="*/ 34 h 41"/>
                  <a:gd name="T16" fmla="*/ 92 w 109"/>
                  <a:gd name="T17" fmla="*/ 39 h 41"/>
                  <a:gd name="T18" fmla="*/ 70 w 109"/>
                  <a:gd name="T19" fmla="*/ 39 h 41"/>
                  <a:gd name="T20" fmla="*/ 64 w 109"/>
                  <a:gd name="T21" fmla="*/ 48 h 41"/>
                  <a:gd name="T22" fmla="*/ 52 w 109"/>
                  <a:gd name="T23" fmla="*/ 48 h 41"/>
                  <a:gd name="T24" fmla="*/ 42 w 109"/>
                  <a:gd name="T25" fmla="*/ 56 h 41"/>
                  <a:gd name="T26" fmla="*/ 32 w 109"/>
                  <a:gd name="T27" fmla="*/ 45 h 41"/>
                  <a:gd name="T28" fmla="*/ 10 w 109"/>
                  <a:gd name="T29" fmla="*/ 48 h 41"/>
                  <a:gd name="T30" fmla="*/ 4 w 109"/>
                  <a:gd name="T31" fmla="*/ 48 h 41"/>
                  <a:gd name="T32" fmla="*/ 0 w 109"/>
                  <a:gd name="T33" fmla="*/ 39 h 41"/>
                  <a:gd name="T34" fmla="*/ 20 w 109"/>
                  <a:gd name="T35" fmla="*/ 31 h 41"/>
                  <a:gd name="T36" fmla="*/ 28 w 109"/>
                  <a:gd name="T37" fmla="*/ 31 h 41"/>
                  <a:gd name="T38" fmla="*/ 26 w 109"/>
                  <a:gd name="T39" fmla="*/ 22 h 41"/>
                  <a:gd name="T40" fmla="*/ 26 w 109"/>
                  <a:gd name="T41" fmla="*/ 13 h 41"/>
                  <a:gd name="T42" fmla="*/ 18 w 109"/>
                  <a:gd name="T43" fmla="*/ 4 h 4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9"/>
                  <a:gd name="T67" fmla="*/ 0 h 41"/>
                  <a:gd name="T68" fmla="*/ 109 w 109"/>
                  <a:gd name="T69" fmla="*/ 41 h 4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9" h="41">
                    <a:moveTo>
                      <a:pt x="18" y="4"/>
                    </a:moveTo>
                    <a:lnTo>
                      <a:pt x="30" y="0"/>
                    </a:lnTo>
                    <a:lnTo>
                      <a:pt x="42" y="6"/>
                    </a:lnTo>
                    <a:lnTo>
                      <a:pt x="56" y="2"/>
                    </a:lnTo>
                    <a:lnTo>
                      <a:pt x="72" y="2"/>
                    </a:lnTo>
                    <a:lnTo>
                      <a:pt x="78" y="12"/>
                    </a:lnTo>
                    <a:lnTo>
                      <a:pt x="88" y="22"/>
                    </a:lnTo>
                    <a:lnTo>
                      <a:pt x="108" y="24"/>
                    </a:lnTo>
                    <a:lnTo>
                      <a:pt x="92" y="28"/>
                    </a:lnTo>
                    <a:lnTo>
                      <a:pt x="70" y="28"/>
                    </a:lnTo>
                    <a:lnTo>
                      <a:pt x="64" y="34"/>
                    </a:lnTo>
                    <a:lnTo>
                      <a:pt x="52" y="34"/>
                    </a:lnTo>
                    <a:lnTo>
                      <a:pt x="42" y="40"/>
                    </a:lnTo>
                    <a:lnTo>
                      <a:pt x="32" y="32"/>
                    </a:lnTo>
                    <a:lnTo>
                      <a:pt x="10" y="34"/>
                    </a:lnTo>
                    <a:lnTo>
                      <a:pt x="4" y="34"/>
                    </a:lnTo>
                    <a:lnTo>
                      <a:pt x="0" y="28"/>
                    </a:lnTo>
                    <a:lnTo>
                      <a:pt x="20" y="22"/>
                    </a:lnTo>
                    <a:lnTo>
                      <a:pt x="28" y="22"/>
                    </a:lnTo>
                    <a:lnTo>
                      <a:pt x="26" y="16"/>
                    </a:lnTo>
                    <a:lnTo>
                      <a:pt x="26" y="10"/>
                    </a:lnTo>
                    <a:lnTo>
                      <a:pt x="18" y="4"/>
                    </a:lnTo>
                  </a:path>
                </a:pathLst>
              </a:custGeom>
              <a:solidFill>
                <a:schemeClr val="hlink"/>
              </a:solidFill>
              <a:ln w="12700" cap="rnd">
                <a:solidFill>
                  <a:schemeClr val="bg1"/>
                </a:solidFill>
                <a:round/>
                <a:headEnd/>
                <a:tailEnd/>
              </a:ln>
            </p:spPr>
            <p:txBody>
              <a:bodyPr/>
              <a:lstStyle/>
              <a:p>
                <a:endParaRPr lang="en-US"/>
              </a:p>
            </p:txBody>
          </p:sp>
          <p:sp>
            <p:nvSpPr>
              <p:cNvPr id="13572" name="Freeform 785"/>
              <p:cNvSpPr>
                <a:spLocks/>
              </p:cNvSpPr>
              <p:nvPr/>
            </p:nvSpPr>
            <p:spPr bwMode="ltGray">
              <a:xfrm>
                <a:off x="1203" y="2380"/>
                <a:ext cx="166" cy="64"/>
              </a:xfrm>
              <a:custGeom>
                <a:avLst/>
                <a:gdLst>
                  <a:gd name="T0" fmla="*/ 82 w 167"/>
                  <a:gd name="T1" fmla="*/ 9 h 57"/>
                  <a:gd name="T2" fmla="*/ 70 w 167"/>
                  <a:gd name="T3" fmla="*/ 4 h 57"/>
                  <a:gd name="T4" fmla="*/ 52 w 167"/>
                  <a:gd name="T5" fmla="*/ 2 h 57"/>
                  <a:gd name="T6" fmla="*/ 38 w 167"/>
                  <a:gd name="T7" fmla="*/ 0 h 57"/>
                  <a:gd name="T8" fmla="*/ 20 w 167"/>
                  <a:gd name="T9" fmla="*/ 11 h 57"/>
                  <a:gd name="T10" fmla="*/ 10 w 167"/>
                  <a:gd name="T11" fmla="*/ 22 h 57"/>
                  <a:gd name="T12" fmla="*/ 0 w 167"/>
                  <a:gd name="T13" fmla="*/ 37 h 57"/>
                  <a:gd name="T14" fmla="*/ 12 w 167"/>
                  <a:gd name="T15" fmla="*/ 34 h 57"/>
                  <a:gd name="T16" fmla="*/ 24 w 167"/>
                  <a:gd name="T17" fmla="*/ 28 h 57"/>
                  <a:gd name="T18" fmla="*/ 36 w 167"/>
                  <a:gd name="T19" fmla="*/ 17 h 57"/>
                  <a:gd name="T20" fmla="*/ 46 w 167"/>
                  <a:gd name="T21" fmla="*/ 17 h 57"/>
                  <a:gd name="T22" fmla="*/ 42 w 167"/>
                  <a:gd name="T23" fmla="*/ 22 h 57"/>
                  <a:gd name="T24" fmla="*/ 36 w 167"/>
                  <a:gd name="T25" fmla="*/ 28 h 57"/>
                  <a:gd name="T26" fmla="*/ 46 w 167"/>
                  <a:gd name="T27" fmla="*/ 28 h 57"/>
                  <a:gd name="T28" fmla="*/ 58 w 167"/>
                  <a:gd name="T29" fmla="*/ 28 h 57"/>
                  <a:gd name="T30" fmla="*/ 74 w 167"/>
                  <a:gd name="T31" fmla="*/ 22 h 57"/>
                  <a:gd name="T32" fmla="*/ 74 w 167"/>
                  <a:gd name="T33" fmla="*/ 28 h 57"/>
                  <a:gd name="T34" fmla="*/ 78 w 167"/>
                  <a:gd name="T35" fmla="*/ 34 h 57"/>
                  <a:gd name="T36" fmla="*/ 95 w 167"/>
                  <a:gd name="T37" fmla="*/ 37 h 57"/>
                  <a:gd name="T38" fmla="*/ 97 w 167"/>
                  <a:gd name="T39" fmla="*/ 45 h 57"/>
                  <a:gd name="T40" fmla="*/ 99 w 167"/>
                  <a:gd name="T41" fmla="*/ 54 h 57"/>
                  <a:gd name="T42" fmla="*/ 103 w 167"/>
                  <a:gd name="T43" fmla="*/ 57 h 57"/>
                  <a:gd name="T44" fmla="*/ 117 w 167"/>
                  <a:gd name="T45" fmla="*/ 62 h 57"/>
                  <a:gd name="T46" fmla="*/ 119 w 167"/>
                  <a:gd name="T47" fmla="*/ 68 h 57"/>
                  <a:gd name="T48" fmla="*/ 109 w 167"/>
                  <a:gd name="T49" fmla="*/ 76 h 57"/>
                  <a:gd name="T50" fmla="*/ 133 w 167"/>
                  <a:gd name="T51" fmla="*/ 80 h 57"/>
                  <a:gd name="T52" fmla="*/ 147 w 167"/>
                  <a:gd name="T53" fmla="*/ 80 h 57"/>
                  <a:gd name="T54" fmla="*/ 151 w 167"/>
                  <a:gd name="T55" fmla="*/ 73 h 57"/>
                  <a:gd name="T56" fmla="*/ 161 w 167"/>
                  <a:gd name="T57" fmla="*/ 73 h 57"/>
                  <a:gd name="T58" fmla="*/ 163 w 167"/>
                  <a:gd name="T59" fmla="*/ 68 h 57"/>
                  <a:gd name="T60" fmla="*/ 159 w 167"/>
                  <a:gd name="T61" fmla="*/ 68 h 57"/>
                  <a:gd name="T62" fmla="*/ 153 w 167"/>
                  <a:gd name="T63" fmla="*/ 54 h 57"/>
                  <a:gd name="T64" fmla="*/ 143 w 167"/>
                  <a:gd name="T65" fmla="*/ 54 h 57"/>
                  <a:gd name="T66" fmla="*/ 141 w 167"/>
                  <a:gd name="T67" fmla="*/ 48 h 57"/>
                  <a:gd name="T68" fmla="*/ 133 w 167"/>
                  <a:gd name="T69" fmla="*/ 43 h 57"/>
                  <a:gd name="T70" fmla="*/ 117 w 167"/>
                  <a:gd name="T71" fmla="*/ 37 h 57"/>
                  <a:gd name="T72" fmla="*/ 111 w 167"/>
                  <a:gd name="T73" fmla="*/ 25 h 57"/>
                  <a:gd name="T74" fmla="*/ 99 w 167"/>
                  <a:gd name="T75" fmla="*/ 11 h 57"/>
                  <a:gd name="T76" fmla="*/ 101 w 167"/>
                  <a:gd name="T77" fmla="*/ 25 h 57"/>
                  <a:gd name="T78" fmla="*/ 93 w 167"/>
                  <a:gd name="T79" fmla="*/ 22 h 57"/>
                  <a:gd name="T80" fmla="*/ 85 w 167"/>
                  <a:gd name="T81" fmla="*/ 17 h 57"/>
                  <a:gd name="T82" fmla="*/ 82 w 167"/>
                  <a:gd name="T83" fmla="*/ 9 h 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7"/>
                  <a:gd name="T127" fmla="*/ 0 h 57"/>
                  <a:gd name="T128" fmla="*/ 167 w 167"/>
                  <a:gd name="T129" fmla="*/ 57 h 5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7" h="57">
                    <a:moveTo>
                      <a:pt x="82" y="6"/>
                    </a:moveTo>
                    <a:lnTo>
                      <a:pt x="70" y="4"/>
                    </a:lnTo>
                    <a:lnTo>
                      <a:pt x="52" y="2"/>
                    </a:lnTo>
                    <a:lnTo>
                      <a:pt x="38" y="0"/>
                    </a:lnTo>
                    <a:lnTo>
                      <a:pt x="20" y="8"/>
                    </a:lnTo>
                    <a:lnTo>
                      <a:pt x="10" y="16"/>
                    </a:lnTo>
                    <a:lnTo>
                      <a:pt x="0" y="26"/>
                    </a:lnTo>
                    <a:lnTo>
                      <a:pt x="12" y="24"/>
                    </a:lnTo>
                    <a:lnTo>
                      <a:pt x="24" y="20"/>
                    </a:lnTo>
                    <a:lnTo>
                      <a:pt x="36" y="12"/>
                    </a:lnTo>
                    <a:lnTo>
                      <a:pt x="46" y="12"/>
                    </a:lnTo>
                    <a:lnTo>
                      <a:pt x="42" y="16"/>
                    </a:lnTo>
                    <a:lnTo>
                      <a:pt x="36" y="20"/>
                    </a:lnTo>
                    <a:lnTo>
                      <a:pt x="46" y="20"/>
                    </a:lnTo>
                    <a:lnTo>
                      <a:pt x="58" y="20"/>
                    </a:lnTo>
                    <a:lnTo>
                      <a:pt x="74" y="16"/>
                    </a:lnTo>
                    <a:lnTo>
                      <a:pt x="74" y="20"/>
                    </a:lnTo>
                    <a:lnTo>
                      <a:pt x="78" y="24"/>
                    </a:lnTo>
                    <a:lnTo>
                      <a:pt x="98" y="26"/>
                    </a:lnTo>
                    <a:lnTo>
                      <a:pt x="100" y="32"/>
                    </a:lnTo>
                    <a:lnTo>
                      <a:pt x="102" y="38"/>
                    </a:lnTo>
                    <a:lnTo>
                      <a:pt x="106" y="40"/>
                    </a:lnTo>
                    <a:lnTo>
                      <a:pt x="120" y="44"/>
                    </a:lnTo>
                    <a:lnTo>
                      <a:pt x="122" y="48"/>
                    </a:lnTo>
                    <a:lnTo>
                      <a:pt x="112" y="54"/>
                    </a:lnTo>
                    <a:lnTo>
                      <a:pt x="136" y="56"/>
                    </a:lnTo>
                    <a:lnTo>
                      <a:pt x="150" y="56"/>
                    </a:lnTo>
                    <a:lnTo>
                      <a:pt x="154" y="52"/>
                    </a:lnTo>
                    <a:lnTo>
                      <a:pt x="164" y="52"/>
                    </a:lnTo>
                    <a:lnTo>
                      <a:pt x="166" y="48"/>
                    </a:lnTo>
                    <a:lnTo>
                      <a:pt x="162" y="48"/>
                    </a:lnTo>
                    <a:lnTo>
                      <a:pt x="156" y="38"/>
                    </a:lnTo>
                    <a:lnTo>
                      <a:pt x="146" y="38"/>
                    </a:lnTo>
                    <a:lnTo>
                      <a:pt x="144" y="34"/>
                    </a:lnTo>
                    <a:lnTo>
                      <a:pt x="136" y="30"/>
                    </a:lnTo>
                    <a:lnTo>
                      <a:pt x="120" y="26"/>
                    </a:lnTo>
                    <a:lnTo>
                      <a:pt x="114" y="18"/>
                    </a:lnTo>
                    <a:lnTo>
                      <a:pt x="102" y="8"/>
                    </a:lnTo>
                    <a:lnTo>
                      <a:pt x="104" y="18"/>
                    </a:lnTo>
                    <a:lnTo>
                      <a:pt x="96" y="16"/>
                    </a:lnTo>
                    <a:lnTo>
                      <a:pt x="88" y="12"/>
                    </a:lnTo>
                    <a:lnTo>
                      <a:pt x="82" y="6"/>
                    </a:lnTo>
                  </a:path>
                </a:pathLst>
              </a:custGeom>
              <a:solidFill>
                <a:schemeClr val="hlink"/>
              </a:solidFill>
              <a:ln w="12700" cap="rnd">
                <a:solidFill>
                  <a:schemeClr val="bg1"/>
                </a:solidFill>
                <a:round/>
                <a:headEnd/>
                <a:tailEnd/>
              </a:ln>
            </p:spPr>
            <p:txBody>
              <a:bodyPr/>
              <a:lstStyle/>
              <a:p>
                <a:endParaRPr lang="en-US"/>
              </a:p>
            </p:txBody>
          </p:sp>
          <p:sp>
            <p:nvSpPr>
              <p:cNvPr id="13573" name="Freeform 786"/>
              <p:cNvSpPr>
                <a:spLocks/>
              </p:cNvSpPr>
              <p:nvPr/>
            </p:nvSpPr>
            <p:spPr bwMode="ltGray">
              <a:xfrm>
                <a:off x="1305" y="2468"/>
                <a:ext cx="32" cy="16"/>
              </a:xfrm>
              <a:custGeom>
                <a:avLst/>
                <a:gdLst>
                  <a:gd name="T0" fmla="*/ 29 w 33"/>
                  <a:gd name="T1" fmla="*/ 13 h 15"/>
                  <a:gd name="T2" fmla="*/ 25 w 33"/>
                  <a:gd name="T3" fmla="*/ 6 h 15"/>
                  <a:gd name="T4" fmla="*/ 21 w 33"/>
                  <a:gd name="T5" fmla="*/ 0 h 15"/>
                  <a:gd name="T6" fmla="*/ 12 w 33"/>
                  <a:gd name="T7" fmla="*/ 0 h 15"/>
                  <a:gd name="T8" fmla="*/ 4 w 33"/>
                  <a:gd name="T9" fmla="*/ 2 h 15"/>
                  <a:gd name="T10" fmla="*/ 0 w 33"/>
                  <a:gd name="T11" fmla="*/ 11 h 15"/>
                  <a:gd name="T12" fmla="*/ 6 w 33"/>
                  <a:gd name="T13" fmla="*/ 11 h 15"/>
                  <a:gd name="T14" fmla="*/ 10 w 33"/>
                  <a:gd name="T15" fmla="*/ 15 h 15"/>
                  <a:gd name="T16" fmla="*/ 21 w 33"/>
                  <a:gd name="T17" fmla="*/ 17 h 15"/>
                  <a:gd name="T18" fmla="*/ 29 w 33"/>
                  <a:gd name="T19" fmla="*/ 13 h 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3"/>
                  <a:gd name="T31" fmla="*/ 0 h 15"/>
                  <a:gd name="T32" fmla="*/ 33 w 33"/>
                  <a:gd name="T33" fmla="*/ 15 h 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3" h="15">
                    <a:moveTo>
                      <a:pt x="32" y="10"/>
                    </a:moveTo>
                    <a:lnTo>
                      <a:pt x="28" y="6"/>
                    </a:lnTo>
                    <a:lnTo>
                      <a:pt x="24" y="0"/>
                    </a:lnTo>
                    <a:lnTo>
                      <a:pt x="12" y="0"/>
                    </a:lnTo>
                    <a:lnTo>
                      <a:pt x="4" y="2"/>
                    </a:lnTo>
                    <a:lnTo>
                      <a:pt x="0" y="8"/>
                    </a:lnTo>
                    <a:lnTo>
                      <a:pt x="6" y="8"/>
                    </a:lnTo>
                    <a:lnTo>
                      <a:pt x="10" y="12"/>
                    </a:lnTo>
                    <a:lnTo>
                      <a:pt x="24" y="14"/>
                    </a:lnTo>
                    <a:lnTo>
                      <a:pt x="32" y="10"/>
                    </a:lnTo>
                  </a:path>
                </a:pathLst>
              </a:custGeom>
              <a:solidFill>
                <a:schemeClr val="hlink"/>
              </a:solidFill>
              <a:ln w="12700" cap="rnd">
                <a:solidFill>
                  <a:schemeClr val="bg1"/>
                </a:solidFill>
                <a:round/>
                <a:headEnd/>
                <a:tailEnd/>
              </a:ln>
            </p:spPr>
            <p:txBody>
              <a:bodyPr/>
              <a:lstStyle/>
              <a:p>
                <a:endParaRPr lang="en-US"/>
              </a:p>
            </p:txBody>
          </p:sp>
          <p:sp>
            <p:nvSpPr>
              <p:cNvPr id="13574" name="Freeform 787"/>
              <p:cNvSpPr>
                <a:spLocks/>
              </p:cNvSpPr>
              <p:nvPr/>
            </p:nvSpPr>
            <p:spPr bwMode="ltGray">
              <a:xfrm>
                <a:off x="1471" y="2463"/>
                <a:ext cx="27" cy="12"/>
              </a:xfrm>
              <a:custGeom>
                <a:avLst/>
                <a:gdLst>
                  <a:gd name="T0" fmla="*/ 22 w 27"/>
                  <a:gd name="T1" fmla="*/ 13 h 11"/>
                  <a:gd name="T2" fmla="*/ 26 w 27"/>
                  <a:gd name="T3" fmla="*/ 4 h 11"/>
                  <a:gd name="T4" fmla="*/ 18 w 27"/>
                  <a:gd name="T5" fmla="*/ 0 h 11"/>
                  <a:gd name="T6" fmla="*/ 4 w 27"/>
                  <a:gd name="T7" fmla="*/ 0 h 11"/>
                  <a:gd name="T8" fmla="*/ 0 w 27"/>
                  <a:gd name="T9" fmla="*/ 11 h 11"/>
                  <a:gd name="T10" fmla="*/ 8 w 27"/>
                  <a:gd name="T11" fmla="*/ 11 h 11"/>
                  <a:gd name="T12" fmla="*/ 16 w 27"/>
                  <a:gd name="T13" fmla="*/ 11 h 11"/>
                  <a:gd name="T14" fmla="*/ 22 w 27"/>
                  <a:gd name="T15" fmla="*/ 13 h 1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11"/>
                  <a:gd name="T26" fmla="*/ 27 w 2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11">
                    <a:moveTo>
                      <a:pt x="22" y="10"/>
                    </a:moveTo>
                    <a:lnTo>
                      <a:pt x="26" y="4"/>
                    </a:lnTo>
                    <a:lnTo>
                      <a:pt x="18" y="0"/>
                    </a:lnTo>
                    <a:lnTo>
                      <a:pt x="4" y="0"/>
                    </a:lnTo>
                    <a:lnTo>
                      <a:pt x="0" y="8"/>
                    </a:lnTo>
                    <a:lnTo>
                      <a:pt x="8" y="8"/>
                    </a:lnTo>
                    <a:lnTo>
                      <a:pt x="16" y="8"/>
                    </a:lnTo>
                    <a:lnTo>
                      <a:pt x="22" y="10"/>
                    </a:lnTo>
                  </a:path>
                </a:pathLst>
              </a:custGeom>
              <a:solidFill>
                <a:schemeClr val="hlink"/>
              </a:solidFill>
              <a:ln w="12700" cap="rnd">
                <a:solidFill>
                  <a:schemeClr val="bg1"/>
                </a:solidFill>
                <a:round/>
                <a:headEnd/>
                <a:tailEnd/>
              </a:ln>
            </p:spPr>
            <p:txBody>
              <a:bodyPr/>
              <a:lstStyle/>
              <a:p>
                <a:endParaRPr lang="en-US"/>
              </a:p>
            </p:txBody>
          </p:sp>
          <p:sp>
            <p:nvSpPr>
              <p:cNvPr id="13575" name="Freeform 788"/>
              <p:cNvSpPr>
                <a:spLocks/>
              </p:cNvSpPr>
              <p:nvPr/>
            </p:nvSpPr>
            <p:spPr bwMode="ltGray">
              <a:xfrm>
                <a:off x="1507" y="2479"/>
                <a:ext cx="7" cy="5"/>
              </a:xfrm>
              <a:custGeom>
                <a:avLst/>
                <a:gdLst>
                  <a:gd name="T0" fmla="*/ 0 w 7"/>
                  <a:gd name="T1" fmla="*/ 0 h 5"/>
                  <a:gd name="T2" fmla="*/ 6 w 7"/>
                  <a:gd name="T3" fmla="*/ 0 h 5"/>
                  <a:gd name="T4" fmla="*/ 6 w 7"/>
                  <a:gd name="T5" fmla="*/ 4 h 5"/>
                  <a:gd name="T6" fmla="*/ 2 w 7"/>
                  <a:gd name="T7" fmla="*/ 4 h 5"/>
                  <a:gd name="T8" fmla="*/ 0 w 7"/>
                  <a:gd name="T9" fmla="*/ 0 h 5"/>
                  <a:gd name="T10" fmla="*/ 0 60000 65536"/>
                  <a:gd name="T11" fmla="*/ 0 60000 65536"/>
                  <a:gd name="T12" fmla="*/ 0 60000 65536"/>
                  <a:gd name="T13" fmla="*/ 0 60000 65536"/>
                  <a:gd name="T14" fmla="*/ 0 60000 65536"/>
                  <a:gd name="T15" fmla="*/ 0 w 7"/>
                  <a:gd name="T16" fmla="*/ 0 h 5"/>
                  <a:gd name="T17" fmla="*/ 7 w 7"/>
                  <a:gd name="T18" fmla="*/ 5 h 5"/>
                </a:gdLst>
                <a:ahLst/>
                <a:cxnLst>
                  <a:cxn ang="T10">
                    <a:pos x="T0" y="T1"/>
                  </a:cxn>
                  <a:cxn ang="T11">
                    <a:pos x="T2" y="T3"/>
                  </a:cxn>
                  <a:cxn ang="T12">
                    <a:pos x="T4" y="T5"/>
                  </a:cxn>
                  <a:cxn ang="T13">
                    <a:pos x="T6" y="T7"/>
                  </a:cxn>
                  <a:cxn ang="T14">
                    <a:pos x="T8" y="T9"/>
                  </a:cxn>
                </a:cxnLst>
                <a:rect l="T15" t="T16" r="T17" b="T18"/>
                <a:pathLst>
                  <a:path w="7" h="5">
                    <a:moveTo>
                      <a:pt x="0" y="0"/>
                    </a:moveTo>
                    <a:lnTo>
                      <a:pt x="6" y="0"/>
                    </a:lnTo>
                    <a:lnTo>
                      <a:pt x="6" y="4"/>
                    </a:lnTo>
                    <a:lnTo>
                      <a:pt x="2" y="4"/>
                    </a:lnTo>
                    <a:lnTo>
                      <a:pt x="0" y="0"/>
                    </a:lnTo>
                  </a:path>
                </a:pathLst>
              </a:custGeom>
              <a:solidFill>
                <a:schemeClr val="hlink"/>
              </a:solidFill>
              <a:ln w="12700" cap="rnd">
                <a:solidFill>
                  <a:schemeClr val="bg1"/>
                </a:solidFill>
                <a:round/>
                <a:headEnd/>
                <a:tailEnd/>
              </a:ln>
            </p:spPr>
            <p:txBody>
              <a:bodyPr/>
              <a:lstStyle/>
              <a:p>
                <a:endParaRPr lang="en-US"/>
              </a:p>
            </p:txBody>
          </p:sp>
          <p:sp>
            <p:nvSpPr>
              <p:cNvPr id="13576" name="Freeform 789"/>
              <p:cNvSpPr>
                <a:spLocks/>
              </p:cNvSpPr>
              <p:nvPr/>
            </p:nvSpPr>
            <p:spPr bwMode="ltGray">
              <a:xfrm>
                <a:off x="1523" y="2485"/>
                <a:ext cx="3" cy="4"/>
              </a:xfrm>
              <a:custGeom>
                <a:avLst/>
                <a:gdLst>
                  <a:gd name="T0" fmla="*/ 0 w 3"/>
                  <a:gd name="T1" fmla="*/ 0 h 3"/>
                  <a:gd name="T2" fmla="*/ 2 w 3"/>
                  <a:gd name="T3" fmla="*/ 0 h 3"/>
                  <a:gd name="T4" fmla="*/ 2 w 3"/>
                  <a:gd name="T5" fmla="*/ 5 h 3"/>
                  <a:gd name="T6" fmla="*/ 0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0"/>
                    </a:moveTo>
                    <a:lnTo>
                      <a:pt x="2" y="0"/>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577" name="Freeform 790"/>
              <p:cNvSpPr>
                <a:spLocks/>
              </p:cNvSpPr>
              <p:nvPr/>
            </p:nvSpPr>
            <p:spPr bwMode="ltGray">
              <a:xfrm>
                <a:off x="1534" y="2491"/>
                <a:ext cx="5" cy="8"/>
              </a:xfrm>
              <a:custGeom>
                <a:avLst/>
                <a:gdLst>
                  <a:gd name="T0" fmla="*/ 4 w 5"/>
                  <a:gd name="T1" fmla="*/ 9 h 7"/>
                  <a:gd name="T2" fmla="*/ 0 w 5"/>
                  <a:gd name="T3" fmla="*/ 0 h 7"/>
                  <a:gd name="T4" fmla="*/ 4 w 5"/>
                  <a:gd name="T5" fmla="*/ 0 h 7"/>
                  <a:gd name="T6" fmla="*/ 4 w 5"/>
                  <a:gd name="T7" fmla="*/ 9 h 7"/>
                  <a:gd name="T8" fmla="*/ 0 60000 65536"/>
                  <a:gd name="T9" fmla="*/ 0 60000 65536"/>
                  <a:gd name="T10" fmla="*/ 0 60000 65536"/>
                  <a:gd name="T11" fmla="*/ 0 60000 65536"/>
                  <a:gd name="T12" fmla="*/ 0 w 5"/>
                  <a:gd name="T13" fmla="*/ 0 h 7"/>
                  <a:gd name="T14" fmla="*/ 5 w 5"/>
                  <a:gd name="T15" fmla="*/ 7 h 7"/>
                </a:gdLst>
                <a:ahLst/>
                <a:cxnLst>
                  <a:cxn ang="T8">
                    <a:pos x="T0" y="T1"/>
                  </a:cxn>
                  <a:cxn ang="T9">
                    <a:pos x="T2" y="T3"/>
                  </a:cxn>
                  <a:cxn ang="T10">
                    <a:pos x="T4" y="T5"/>
                  </a:cxn>
                  <a:cxn ang="T11">
                    <a:pos x="T6" y="T7"/>
                  </a:cxn>
                </a:cxnLst>
                <a:rect l="T12" t="T13" r="T14" b="T15"/>
                <a:pathLst>
                  <a:path w="5" h="7">
                    <a:moveTo>
                      <a:pt x="4" y="6"/>
                    </a:moveTo>
                    <a:lnTo>
                      <a:pt x="0" y="0"/>
                    </a:lnTo>
                    <a:lnTo>
                      <a:pt x="4" y="0"/>
                    </a:lnTo>
                    <a:lnTo>
                      <a:pt x="4" y="6"/>
                    </a:lnTo>
                  </a:path>
                </a:pathLst>
              </a:custGeom>
              <a:solidFill>
                <a:schemeClr val="hlink"/>
              </a:solidFill>
              <a:ln w="12700" cap="rnd">
                <a:solidFill>
                  <a:schemeClr val="bg1"/>
                </a:solidFill>
                <a:round/>
                <a:headEnd/>
                <a:tailEnd/>
              </a:ln>
            </p:spPr>
            <p:txBody>
              <a:bodyPr/>
              <a:lstStyle/>
              <a:p>
                <a:endParaRPr lang="en-US"/>
              </a:p>
            </p:txBody>
          </p:sp>
          <p:sp>
            <p:nvSpPr>
              <p:cNvPr id="13578" name="Freeform 791"/>
              <p:cNvSpPr>
                <a:spLocks/>
              </p:cNvSpPr>
              <p:nvPr/>
            </p:nvSpPr>
            <p:spPr bwMode="ltGray">
              <a:xfrm>
                <a:off x="1537" y="2497"/>
                <a:ext cx="5" cy="3"/>
              </a:xfrm>
              <a:custGeom>
                <a:avLst/>
                <a:gdLst>
                  <a:gd name="T0" fmla="*/ 0 w 5"/>
                  <a:gd name="T1" fmla="*/ 0 h 3"/>
                  <a:gd name="T2" fmla="*/ 4 w 5"/>
                  <a:gd name="T3" fmla="*/ 2 h 3"/>
                  <a:gd name="T4" fmla="*/ 0 w 5"/>
                  <a:gd name="T5" fmla="*/ 2 h 3"/>
                  <a:gd name="T6" fmla="*/ 0 w 5"/>
                  <a:gd name="T7" fmla="*/ 0 h 3"/>
                  <a:gd name="T8" fmla="*/ 0 60000 65536"/>
                  <a:gd name="T9" fmla="*/ 0 60000 65536"/>
                  <a:gd name="T10" fmla="*/ 0 60000 65536"/>
                  <a:gd name="T11" fmla="*/ 0 60000 65536"/>
                  <a:gd name="T12" fmla="*/ 0 w 5"/>
                  <a:gd name="T13" fmla="*/ 0 h 3"/>
                  <a:gd name="T14" fmla="*/ 5 w 5"/>
                  <a:gd name="T15" fmla="*/ 3 h 3"/>
                </a:gdLst>
                <a:ahLst/>
                <a:cxnLst>
                  <a:cxn ang="T8">
                    <a:pos x="T0" y="T1"/>
                  </a:cxn>
                  <a:cxn ang="T9">
                    <a:pos x="T2" y="T3"/>
                  </a:cxn>
                  <a:cxn ang="T10">
                    <a:pos x="T4" y="T5"/>
                  </a:cxn>
                  <a:cxn ang="T11">
                    <a:pos x="T6" y="T7"/>
                  </a:cxn>
                </a:cxnLst>
                <a:rect l="T12" t="T13" r="T14" b="T15"/>
                <a:pathLst>
                  <a:path w="5" h="3">
                    <a:moveTo>
                      <a:pt x="0" y="0"/>
                    </a:moveTo>
                    <a:lnTo>
                      <a:pt x="4" y="2"/>
                    </a:lnTo>
                    <a:lnTo>
                      <a:pt x="0"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579" name="Freeform 792"/>
              <p:cNvSpPr>
                <a:spLocks/>
              </p:cNvSpPr>
              <p:nvPr/>
            </p:nvSpPr>
            <p:spPr bwMode="ltGray">
              <a:xfrm>
                <a:off x="1545" y="2510"/>
                <a:ext cx="7" cy="12"/>
              </a:xfrm>
              <a:custGeom>
                <a:avLst/>
                <a:gdLst>
                  <a:gd name="T0" fmla="*/ 2 w 7"/>
                  <a:gd name="T1" fmla="*/ 0 h 11"/>
                  <a:gd name="T2" fmla="*/ 0 w 7"/>
                  <a:gd name="T3" fmla="*/ 4 h 11"/>
                  <a:gd name="T4" fmla="*/ 2 w 7"/>
                  <a:gd name="T5" fmla="*/ 9 h 11"/>
                  <a:gd name="T6" fmla="*/ 2 w 7"/>
                  <a:gd name="T7" fmla="*/ 13 h 11"/>
                  <a:gd name="T8" fmla="*/ 4 w 7"/>
                  <a:gd name="T9" fmla="*/ 11 h 11"/>
                  <a:gd name="T10" fmla="*/ 6 w 7"/>
                  <a:gd name="T11" fmla="*/ 9 h 11"/>
                  <a:gd name="T12" fmla="*/ 6 w 7"/>
                  <a:gd name="T13" fmla="*/ 2 h 11"/>
                  <a:gd name="T14" fmla="*/ 2 w 7"/>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1"/>
                  <a:gd name="T26" fmla="*/ 7 w 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1">
                    <a:moveTo>
                      <a:pt x="2" y="0"/>
                    </a:moveTo>
                    <a:lnTo>
                      <a:pt x="0" y="4"/>
                    </a:lnTo>
                    <a:lnTo>
                      <a:pt x="2" y="6"/>
                    </a:lnTo>
                    <a:lnTo>
                      <a:pt x="2" y="10"/>
                    </a:lnTo>
                    <a:lnTo>
                      <a:pt x="4" y="8"/>
                    </a:lnTo>
                    <a:lnTo>
                      <a:pt x="6" y="6"/>
                    </a:lnTo>
                    <a:lnTo>
                      <a:pt x="6" y="2"/>
                    </a:lnTo>
                    <a:lnTo>
                      <a:pt x="2" y="0"/>
                    </a:lnTo>
                  </a:path>
                </a:pathLst>
              </a:custGeom>
              <a:solidFill>
                <a:schemeClr val="hlink"/>
              </a:solidFill>
              <a:ln w="12700" cap="rnd">
                <a:solidFill>
                  <a:schemeClr val="bg1"/>
                </a:solidFill>
                <a:round/>
                <a:headEnd/>
                <a:tailEnd/>
              </a:ln>
            </p:spPr>
            <p:txBody>
              <a:bodyPr/>
              <a:lstStyle/>
              <a:p>
                <a:endParaRPr lang="en-US"/>
              </a:p>
            </p:txBody>
          </p:sp>
          <p:sp>
            <p:nvSpPr>
              <p:cNvPr id="13580" name="Freeform 793"/>
              <p:cNvSpPr>
                <a:spLocks/>
              </p:cNvSpPr>
              <p:nvPr/>
            </p:nvSpPr>
            <p:spPr bwMode="ltGray">
              <a:xfrm>
                <a:off x="1479" y="2177"/>
                <a:ext cx="7" cy="8"/>
              </a:xfrm>
              <a:custGeom>
                <a:avLst/>
                <a:gdLst>
                  <a:gd name="T0" fmla="*/ 4 w 7"/>
                  <a:gd name="T1" fmla="*/ 0 h 7"/>
                  <a:gd name="T2" fmla="*/ 6 w 7"/>
                  <a:gd name="T3" fmla="*/ 2 h 7"/>
                  <a:gd name="T4" fmla="*/ 4 w 7"/>
                  <a:gd name="T5" fmla="*/ 7 h 7"/>
                  <a:gd name="T6" fmla="*/ 0 w 7"/>
                  <a:gd name="T7" fmla="*/ 9 h 7"/>
                  <a:gd name="T8" fmla="*/ 2 w 7"/>
                  <a:gd name="T9" fmla="*/ 7 h 7"/>
                  <a:gd name="T10" fmla="*/ 4 w 7"/>
                  <a:gd name="T11" fmla="*/ 0 h 7"/>
                  <a:gd name="T12" fmla="*/ 0 60000 65536"/>
                  <a:gd name="T13" fmla="*/ 0 60000 65536"/>
                  <a:gd name="T14" fmla="*/ 0 60000 65536"/>
                  <a:gd name="T15" fmla="*/ 0 60000 65536"/>
                  <a:gd name="T16" fmla="*/ 0 60000 65536"/>
                  <a:gd name="T17" fmla="*/ 0 60000 65536"/>
                  <a:gd name="T18" fmla="*/ 0 w 7"/>
                  <a:gd name="T19" fmla="*/ 0 h 7"/>
                  <a:gd name="T20" fmla="*/ 7 w 7"/>
                  <a:gd name="T21" fmla="*/ 7 h 7"/>
                </a:gdLst>
                <a:ahLst/>
                <a:cxnLst>
                  <a:cxn ang="T12">
                    <a:pos x="T0" y="T1"/>
                  </a:cxn>
                  <a:cxn ang="T13">
                    <a:pos x="T2" y="T3"/>
                  </a:cxn>
                  <a:cxn ang="T14">
                    <a:pos x="T4" y="T5"/>
                  </a:cxn>
                  <a:cxn ang="T15">
                    <a:pos x="T6" y="T7"/>
                  </a:cxn>
                  <a:cxn ang="T16">
                    <a:pos x="T8" y="T9"/>
                  </a:cxn>
                  <a:cxn ang="T17">
                    <a:pos x="T10" y="T11"/>
                  </a:cxn>
                </a:cxnLst>
                <a:rect l="T18" t="T19" r="T20" b="T21"/>
                <a:pathLst>
                  <a:path w="7" h="7">
                    <a:moveTo>
                      <a:pt x="4" y="0"/>
                    </a:moveTo>
                    <a:lnTo>
                      <a:pt x="6" y="2"/>
                    </a:lnTo>
                    <a:lnTo>
                      <a:pt x="4" y="4"/>
                    </a:lnTo>
                    <a:lnTo>
                      <a:pt x="0" y="6"/>
                    </a:lnTo>
                    <a:lnTo>
                      <a:pt x="2" y="4"/>
                    </a:lnTo>
                    <a:lnTo>
                      <a:pt x="4" y="0"/>
                    </a:lnTo>
                  </a:path>
                </a:pathLst>
              </a:custGeom>
              <a:solidFill>
                <a:schemeClr val="hlink"/>
              </a:solidFill>
              <a:ln w="12700" cap="rnd">
                <a:solidFill>
                  <a:schemeClr val="bg1"/>
                </a:solidFill>
                <a:round/>
                <a:headEnd/>
                <a:tailEnd/>
              </a:ln>
            </p:spPr>
            <p:txBody>
              <a:bodyPr/>
              <a:lstStyle/>
              <a:p>
                <a:endParaRPr lang="en-US"/>
              </a:p>
            </p:txBody>
          </p:sp>
          <p:sp>
            <p:nvSpPr>
              <p:cNvPr id="13581" name="Freeform 794"/>
              <p:cNvSpPr>
                <a:spLocks/>
              </p:cNvSpPr>
              <p:nvPr/>
            </p:nvSpPr>
            <p:spPr bwMode="ltGray">
              <a:xfrm>
                <a:off x="1485" y="2195"/>
                <a:ext cx="8" cy="5"/>
              </a:xfrm>
              <a:custGeom>
                <a:avLst/>
                <a:gdLst>
                  <a:gd name="T0" fmla="*/ 7 w 7"/>
                  <a:gd name="T1" fmla="*/ 0 h 5"/>
                  <a:gd name="T2" fmla="*/ 9 w 7"/>
                  <a:gd name="T3" fmla="*/ 0 h 5"/>
                  <a:gd name="T4" fmla="*/ 7 w 7"/>
                  <a:gd name="T5" fmla="*/ 2 h 5"/>
                  <a:gd name="T6" fmla="*/ 0 w 7"/>
                  <a:gd name="T7" fmla="*/ 4 h 5"/>
                  <a:gd name="T8" fmla="*/ 2 w 7"/>
                  <a:gd name="T9" fmla="*/ 2 h 5"/>
                  <a:gd name="T10" fmla="*/ 7 w 7"/>
                  <a:gd name="T11" fmla="*/ 0 h 5"/>
                  <a:gd name="T12" fmla="*/ 0 60000 65536"/>
                  <a:gd name="T13" fmla="*/ 0 60000 65536"/>
                  <a:gd name="T14" fmla="*/ 0 60000 65536"/>
                  <a:gd name="T15" fmla="*/ 0 60000 65536"/>
                  <a:gd name="T16" fmla="*/ 0 60000 65536"/>
                  <a:gd name="T17" fmla="*/ 0 60000 65536"/>
                  <a:gd name="T18" fmla="*/ 0 w 7"/>
                  <a:gd name="T19" fmla="*/ 0 h 5"/>
                  <a:gd name="T20" fmla="*/ 7 w 7"/>
                  <a:gd name="T21" fmla="*/ 5 h 5"/>
                </a:gdLst>
                <a:ahLst/>
                <a:cxnLst>
                  <a:cxn ang="T12">
                    <a:pos x="T0" y="T1"/>
                  </a:cxn>
                  <a:cxn ang="T13">
                    <a:pos x="T2" y="T3"/>
                  </a:cxn>
                  <a:cxn ang="T14">
                    <a:pos x="T4" y="T5"/>
                  </a:cxn>
                  <a:cxn ang="T15">
                    <a:pos x="T6" y="T7"/>
                  </a:cxn>
                  <a:cxn ang="T16">
                    <a:pos x="T8" y="T9"/>
                  </a:cxn>
                  <a:cxn ang="T17">
                    <a:pos x="T10" y="T11"/>
                  </a:cxn>
                </a:cxnLst>
                <a:rect l="T18" t="T19" r="T20" b="T21"/>
                <a:pathLst>
                  <a:path w="7" h="5">
                    <a:moveTo>
                      <a:pt x="4" y="0"/>
                    </a:moveTo>
                    <a:lnTo>
                      <a:pt x="6" y="0"/>
                    </a:lnTo>
                    <a:lnTo>
                      <a:pt x="4" y="2"/>
                    </a:lnTo>
                    <a:lnTo>
                      <a:pt x="0" y="4"/>
                    </a:lnTo>
                    <a:lnTo>
                      <a:pt x="2" y="2"/>
                    </a:lnTo>
                    <a:lnTo>
                      <a:pt x="4" y="0"/>
                    </a:lnTo>
                  </a:path>
                </a:pathLst>
              </a:custGeom>
              <a:solidFill>
                <a:schemeClr val="hlink"/>
              </a:solidFill>
              <a:ln w="12700" cap="rnd">
                <a:solidFill>
                  <a:schemeClr val="bg1"/>
                </a:solidFill>
                <a:round/>
                <a:headEnd/>
                <a:tailEnd/>
              </a:ln>
            </p:spPr>
            <p:txBody>
              <a:bodyPr/>
              <a:lstStyle/>
              <a:p>
                <a:endParaRPr lang="en-US"/>
              </a:p>
            </p:txBody>
          </p:sp>
          <p:sp>
            <p:nvSpPr>
              <p:cNvPr id="13582" name="Freeform 795"/>
              <p:cNvSpPr>
                <a:spLocks/>
              </p:cNvSpPr>
              <p:nvPr/>
            </p:nvSpPr>
            <p:spPr bwMode="ltGray">
              <a:xfrm>
                <a:off x="1464" y="2463"/>
                <a:ext cx="26" cy="12"/>
              </a:xfrm>
              <a:custGeom>
                <a:avLst/>
                <a:gdLst>
                  <a:gd name="T0" fmla="*/ 19 w 27"/>
                  <a:gd name="T1" fmla="*/ 13 h 11"/>
                  <a:gd name="T2" fmla="*/ 23 w 27"/>
                  <a:gd name="T3" fmla="*/ 4 h 11"/>
                  <a:gd name="T4" fmla="*/ 15 w 27"/>
                  <a:gd name="T5" fmla="*/ 0 h 11"/>
                  <a:gd name="T6" fmla="*/ 4 w 27"/>
                  <a:gd name="T7" fmla="*/ 0 h 11"/>
                  <a:gd name="T8" fmla="*/ 0 w 27"/>
                  <a:gd name="T9" fmla="*/ 11 h 11"/>
                  <a:gd name="T10" fmla="*/ 8 w 27"/>
                  <a:gd name="T11" fmla="*/ 11 h 11"/>
                  <a:gd name="T12" fmla="*/ 13 w 27"/>
                  <a:gd name="T13" fmla="*/ 11 h 11"/>
                  <a:gd name="T14" fmla="*/ 19 w 27"/>
                  <a:gd name="T15" fmla="*/ 13 h 1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11"/>
                  <a:gd name="T26" fmla="*/ 27 w 2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11">
                    <a:moveTo>
                      <a:pt x="22" y="10"/>
                    </a:moveTo>
                    <a:lnTo>
                      <a:pt x="26" y="4"/>
                    </a:lnTo>
                    <a:lnTo>
                      <a:pt x="18" y="0"/>
                    </a:lnTo>
                    <a:lnTo>
                      <a:pt x="4" y="0"/>
                    </a:lnTo>
                    <a:lnTo>
                      <a:pt x="0" y="8"/>
                    </a:lnTo>
                    <a:lnTo>
                      <a:pt x="8" y="8"/>
                    </a:lnTo>
                    <a:lnTo>
                      <a:pt x="16" y="8"/>
                    </a:lnTo>
                    <a:lnTo>
                      <a:pt x="22" y="10"/>
                    </a:lnTo>
                  </a:path>
                </a:pathLst>
              </a:custGeom>
              <a:solidFill>
                <a:schemeClr val="hlink"/>
              </a:solidFill>
              <a:ln w="12700" cap="rnd">
                <a:solidFill>
                  <a:schemeClr val="bg1"/>
                </a:solidFill>
                <a:round/>
                <a:headEnd/>
                <a:tailEnd/>
              </a:ln>
            </p:spPr>
            <p:txBody>
              <a:bodyPr/>
              <a:lstStyle/>
              <a:p>
                <a:endParaRPr lang="en-US"/>
              </a:p>
            </p:txBody>
          </p:sp>
          <p:sp>
            <p:nvSpPr>
              <p:cNvPr id="13583" name="Freeform 796"/>
              <p:cNvSpPr>
                <a:spLocks/>
              </p:cNvSpPr>
              <p:nvPr/>
            </p:nvSpPr>
            <p:spPr bwMode="ltGray">
              <a:xfrm>
                <a:off x="1515" y="2485"/>
                <a:ext cx="3" cy="4"/>
              </a:xfrm>
              <a:custGeom>
                <a:avLst/>
                <a:gdLst>
                  <a:gd name="T0" fmla="*/ 0 w 3"/>
                  <a:gd name="T1" fmla="*/ 0 h 3"/>
                  <a:gd name="T2" fmla="*/ 2 w 3"/>
                  <a:gd name="T3" fmla="*/ 0 h 3"/>
                  <a:gd name="T4" fmla="*/ 2 w 3"/>
                  <a:gd name="T5" fmla="*/ 5 h 3"/>
                  <a:gd name="T6" fmla="*/ 0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0" y="0"/>
                    </a:moveTo>
                    <a:lnTo>
                      <a:pt x="2" y="0"/>
                    </a:lnTo>
                    <a:lnTo>
                      <a:pt x="2" y="2"/>
                    </a:lnTo>
                    <a:lnTo>
                      <a:pt x="0" y="0"/>
                    </a:lnTo>
                  </a:path>
                </a:pathLst>
              </a:custGeom>
              <a:solidFill>
                <a:schemeClr val="hlink"/>
              </a:solidFill>
              <a:ln w="12700" cap="rnd">
                <a:solidFill>
                  <a:schemeClr val="bg1"/>
                </a:solidFill>
                <a:round/>
                <a:headEnd/>
                <a:tailEnd/>
              </a:ln>
            </p:spPr>
            <p:txBody>
              <a:bodyPr/>
              <a:lstStyle/>
              <a:p>
                <a:endParaRPr lang="en-US"/>
              </a:p>
            </p:txBody>
          </p:sp>
          <p:sp>
            <p:nvSpPr>
              <p:cNvPr id="13584" name="Freeform 797"/>
              <p:cNvSpPr>
                <a:spLocks/>
              </p:cNvSpPr>
              <p:nvPr/>
            </p:nvSpPr>
            <p:spPr bwMode="ltGray">
              <a:xfrm>
                <a:off x="1537" y="2510"/>
                <a:ext cx="7" cy="12"/>
              </a:xfrm>
              <a:custGeom>
                <a:avLst/>
                <a:gdLst>
                  <a:gd name="T0" fmla="*/ 2 w 7"/>
                  <a:gd name="T1" fmla="*/ 0 h 11"/>
                  <a:gd name="T2" fmla="*/ 0 w 7"/>
                  <a:gd name="T3" fmla="*/ 4 h 11"/>
                  <a:gd name="T4" fmla="*/ 2 w 7"/>
                  <a:gd name="T5" fmla="*/ 9 h 11"/>
                  <a:gd name="T6" fmla="*/ 2 w 7"/>
                  <a:gd name="T7" fmla="*/ 13 h 11"/>
                  <a:gd name="T8" fmla="*/ 4 w 7"/>
                  <a:gd name="T9" fmla="*/ 11 h 11"/>
                  <a:gd name="T10" fmla="*/ 6 w 7"/>
                  <a:gd name="T11" fmla="*/ 9 h 11"/>
                  <a:gd name="T12" fmla="*/ 6 w 7"/>
                  <a:gd name="T13" fmla="*/ 2 h 11"/>
                  <a:gd name="T14" fmla="*/ 2 w 7"/>
                  <a:gd name="T15" fmla="*/ 0 h 11"/>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11"/>
                  <a:gd name="T26" fmla="*/ 7 w 7"/>
                  <a:gd name="T27" fmla="*/ 11 h 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11">
                    <a:moveTo>
                      <a:pt x="2" y="0"/>
                    </a:moveTo>
                    <a:lnTo>
                      <a:pt x="0" y="4"/>
                    </a:lnTo>
                    <a:lnTo>
                      <a:pt x="2" y="6"/>
                    </a:lnTo>
                    <a:lnTo>
                      <a:pt x="2" y="10"/>
                    </a:lnTo>
                    <a:lnTo>
                      <a:pt x="4" y="8"/>
                    </a:lnTo>
                    <a:lnTo>
                      <a:pt x="6" y="6"/>
                    </a:lnTo>
                    <a:lnTo>
                      <a:pt x="6" y="2"/>
                    </a:lnTo>
                    <a:lnTo>
                      <a:pt x="2" y="0"/>
                    </a:lnTo>
                  </a:path>
                </a:pathLst>
              </a:custGeom>
              <a:solidFill>
                <a:schemeClr val="hlink"/>
              </a:solidFill>
              <a:ln w="12700" cap="rnd">
                <a:solidFill>
                  <a:schemeClr val="bg1"/>
                </a:solidFill>
                <a:round/>
                <a:headEnd/>
                <a:tailEnd/>
              </a:ln>
            </p:spPr>
            <p:txBody>
              <a:bodyPr/>
              <a:lstStyle/>
              <a:p>
                <a:endParaRPr lang="en-US"/>
              </a:p>
            </p:txBody>
          </p:sp>
        </p:grpSp>
        <p:sp>
          <p:nvSpPr>
            <p:cNvPr id="13560" name="Freeform 798"/>
            <p:cNvSpPr>
              <a:spLocks/>
            </p:cNvSpPr>
            <p:nvPr/>
          </p:nvSpPr>
          <p:spPr bwMode="ltGray">
            <a:xfrm>
              <a:off x="113" y="1065"/>
              <a:ext cx="549" cy="628"/>
            </a:xfrm>
            <a:custGeom>
              <a:avLst/>
              <a:gdLst>
                <a:gd name="T0" fmla="*/ 546 w 549"/>
                <a:gd name="T1" fmla="*/ 139 h 628"/>
                <a:gd name="T2" fmla="*/ 507 w 549"/>
                <a:gd name="T3" fmla="*/ 127 h 628"/>
                <a:gd name="T4" fmla="*/ 477 w 549"/>
                <a:gd name="T5" fmla="*/ 70 h 628"/>
                <a:gd name="T6" fmla="*/ 462 w 549"/>
                <a:gd name="T7" fmla="*/ 85 h 628"/>
                <a:gd name="T8" fmla="*/ 447 w 549"/>
                <a:gd name="T9" fmla="*/ 52 h 628"/>
                <a:gd name="T10" fmla="*/ 429 w 549"/>
                <a:gd name="T11" fmla="*/ 49 h 628"/>
                <a:gd name="T12" fmla="*/ 423 w 549"/>
                <a:gd name="T13" fmla="*/ 4 h 628"/>
                <a:gd name="T14" fmla="*/ 399 w 549"/>
                <a:gd name="T15" fmla="*/ 25 h 628"/>
                <a:gd name="T16" fmla="*/ 372 w 549"/>
                <a:gd name="T17" fmla="*/ 4 h 628"/>
                <a:gd name="T18" fmla="*/ 366 w 549"/>
                <a:gd name="T19" fmla="*/ 34 h 628"/>
                <a:gd name="T20" fmla="*/ 357 w 549"/>
                <a:gd name="T21" fmla="*/ 61 h 628"/>
                <a:gd name="T22" fmla="*/ 342 w 549"/>
                <a:gd name="T23" fmla="*/ 37 h 628"/>
                <a:gd name="T24" fmla="*/ 267 w 549"/>
                <a:gd name="T25" fmla="*/ 91 h 628"/>
                <a:gd name="T26" fmla="*/ 249 w 549"/>
                <a:gd name="T27" fmla="*/ 139 h 628"/>
                <a:gd name="T28" fmla="*/ 282 w 549"/>
                <a:gd name="T29" fmla="*/ 205 h 628"/>
                <a:gd name="T30" fmla="*/ 243 w 549"/>
                <a:gd name="T31" fmla="*/ 202 h 628"/>
                <a:gd name="T32" fmla="*/ 207 w 549"/>
                <a:gd name="T33" fmla="*/ 199 h 628"/>
                <a:gd name="T34" fmla="*/ 219 w 549"/>
                <a:gd name="T35" fmla="*/ 178 h 628"/>
                <a:gd name="T36" fmla="*/ 159 w 549"/>
                <a:gd name="T37" fmla="*/ 199 h 628"/>
                <a:gd name="T38" fmla="*/ 180 w 549"/>
                <a:gd name="T39" fmla="*/ 232 h 628"/>
                <a:gd name="T40" fmla="*/ 150 w 549"/>
                <a:gd name="T41" fmla="*/ 238 h 628"/>
                <a:gd name="T42" fmla="*/ 156 w 549"/>
                <a:gd name="T43" fmla="*/ 262 h 628"/>
                <a:gd name="T44" fmla="*/ 231 w 549"/>
                <a:gd name="T45" fmla="*/ 250 h 628"/>
                <a:gd name="T46" fmla="*/ 213 w 549"/>
                <a:gd name="T47" fmla="*/ 307 h 628"/>
                <a:gd name="T48" fmla="*/ 156 w 549"/>
                <a:gd name="T49" fmla="*/ 325 h 628"/>
                <a:gd name="T50" fmla="*/ 90 w 549"/>
                <a:gd name="T51" fmla="*/ 364 h 628"/>
                <a:gd name="T52" fmla="*/ 93 w 549"/>
                <a:gd name="T53" fmla="*/ 430 h 628"/>
                <a:gd name="T54" fmla="*/ 123 w 549"/>
                <a:gd name="T55" fmla="*/ 448 h 628"/>
                <a:gd name="T56" fmla="*/ 168 w 549"/>
                <a:gd name="T57" fmla="*/ 499 h 628"/>
                <a:gd name="T58" fmla="*/ 90 w 549"/>
                <a:gd name="T59" fmla="*/ 562 h 628"/>
                <a:gd name="T60" fmla="*/ 42 w 549"/>
                <a:gd name="T61" fmla="*/ 586 h 628"/>
                <a:gd name="T62" fmla="*/ 9 w 549"/>
                <a:gd name="T63" fmla="*/ 628 h 628"/>
                <a:gd name="T64" fmla="*/ 96 w 549"/>
                <a:gd name="T65" fmla="*/ 586 h 628"/>
                <a:gd name="T66" fmla="*/ 177 w 549"/>
                <a:gd name="T67" fmla="*/ 532 h 628"/>
                <a:gd name="T68" fmla="*/ 207 w 549"/>
                <a:gd name="T69" fmla="*/ 499 h 628"/>
                <a:gd name="T70" fmla="*/ 210 w 549"/>
                <a:gd name="T71" fmla="*/ 478 h 628"/>
                <a:gd name="T72" fmla="*/ 282 w 549"/>
                <a:gd name="T73" fmla="*/ 421 h 628"/>
                <a:gd name="T74" fmla="*/ 285 w 549"/>
                <a:gd name="T75" fmla="*/ 442 h 628"/>
                <a:gd name="T76" fmla="*/ 231 w 549"/>
                <a:gd name="T77" fmla="*/ 499 h 628"/>
                <a:gd name="T78" fmla="*/ 279 w 549"/>
                <a:gd name="T79" fmla="*/ 481 h 628"/>
                <a:gd name="T80" fmla="*/ 309 w 549"/>
                <a:gd name="T81" fmla="*/ 484 h 628"/>
                <a:gd name="T82" fmla="*/ 312 w 549"/>
                <a:gd name="T83" fmla="*/ 454 h 628"/>
                <a:gd name="T84" fmla="*/ 342 w 549"/>
                <a:gd name="T85" fmla="*/ 469 h 628"/>
                <a:gd name="T86" fmla="*/ 327 w 549"/>
                <a:gd name="T87" fmla="*/ 490 h 628"/>
                <a:gd name="T88" fmla="*/ 378 w 549"/>
                <a:gd name="T89" fmla="*/ 502 h 628"/>
                <a:gd name="T90" fmla="*/ 411 w 549"/>
                <a:gd name="T91" fmla="*/ 439 h 628"/>
                <a:gd name="T92" fmla="*/ 429 w 549"/>
                <a:gd name="T93" fmla="*/ 355 h 628"/>
                <a:gd name="T94" fmla="*/ 462 w 549"/>
                <a:gd name="T95" fmla="*/ 280 h 628"/>
                <a:gd name="T96" fmla="*/ 525 w 549"/>
                <a:gd name="T97" fmla="*/ 181 h 628"/>
                <a:gd name="T98" fmla="*/ 546 w 549"/>
                <a:gd name="T99" fmla="*/ 139 h 62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49"/>
                <a:gd name="T151" fmla="*/ 0 h 628"/>
                <a:gd name="T152" fmla="*/ 549 w 549"/>
                <a:gd name="T153" fmla="*/ 628 h 62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49" h="628">
                  <a:moveTo>
                    <a:pt x="546" y="139"/>
                  </a:moveTo>
                  <a:cubicBezTo>
                    <a:pt x="543" y="130"/>
                    <a:pt x="518" y="138"/>
                    <a:pt x="507" y="127"/>
                  </a:cubicBezTo>
                  <a:cubicBezTo>
                    <a:pt x="496" y="116"/>
                    <a:pt x="484" y="77"/>
                    <a:pt x="477" y="70"/>
                  </a:cubicBezTo>
                  <a:cubicBezTo>
                    <a:pt x="470" y="63"/>
                    <a:pt x="467" y="88"/>
                    <a:pt x="462" y="85"/>
                  </a:cubicBezTo>
                  <a:cubicBezTo>
                    <a:pt x="457" y="82"/>
                    <a:pt x="452" y="58"/>
                    <a:pt x="447" y="52"/>
                  </a:cubicBezTo>
                  <a:cubicBezTo>
                    <a:pt x="442" y="46"/>
                    <a:pt x="433" y="57"/>
                    <a:pt x="429" y="49"/>
                  </a:cubicBezTo>
                  <a:cubicBezTo>
                    <a:pt x="425" y="41"/>
                    <a:pt x="428" y="8"/>
                    <a:pt x="423" y="4"/>
                  </a:cubicBezTo>
                  <a:cubicBezTo>
                    <a:pt x="418" y="0"/>
                    <a:pt x="407" y="25"/>
                    <a:pt x="399" y="25"/>
                  </a:cubicBezTo>
                  <a:cubicBezTo>
                    <a:pt x="391" y="25"/>
                    <a:pt x="377" y="3"/>
                    <a:pt x="372" y="4"/>
                  </a:cubicBezTo>
                  <a:cubicBezTo>
                    <a:pt x="367" y="5"/>
                    <a:pt x="368" y="25"/>
                    <a:pt x="366" y="34"/>
                  </a:cubicBezTo>
                  <a:cubicBezTo>
                    <a:pt x="364" y="43"/>
                    <a:pt x="361" y="61"/>
                    <a:pt x="357" y="61"/>
                  </a:cubicBezTo>
                  <a:cubicBezTo>
                    <a:pt x="353" y="61"/>
                    <a:pt x="357" y="32"/>
                    <a:pt x="342" y="37"/>
                  </a:cubicBezTo>
                  <a:cubicBezTo>
                    <a:pt x="327" y="42"/>
                    <a:pt x="282" y="74"/>
                    <a:pt x="267" y="91"/>
                  </a:cubicBezTo>
                  <a:cubicBezTo>
                    <a:pt x="252" y="108"/>
                    <a:pt x="247" y="120"/>
                    <a:pt x="249" y="139"/>
                  </a:cubicBezTo>
                  <a:cubicBezTo>
                    <a:pt x="251" y="158"/>
                    <a:pt x="283" y="195"/>
                    <a:pt x="282" y="205"/>
                  </a:cubicBezTo>
                  <a:cubicBezTo>
                    <a:pt x="281" y="215"/>
                    <a:pt x="255" y="203"/>
                    <a:pt x="243" y="202"/>
                  </a:cubicBezTo>
                  <a:cubicBezTo>
                    <a:pt x="231" y="201"/>
                    <a:pt x="211" y="203"/>
                    <a:pt x="207" y="199"/>
                  </a:cubicBezTo>
                  <a:cubicBezTo>
                    <a:pt x="203" y="195"/>
                    <a:pt x="227" y="178"/>
                    <a:pt x="219" y="178"/>
                  </a:cubicBezTo>
                  <a:cubicBezTo>
                    <a:pt x="211" y="178"/>
                    <a:pt x="165" y="190"/>
                    <a:pt x="159" y="199"/>
                  </a:cubicBezTo>
                  <a:cubicBezTo>
                    <a:pt x="153" y="208"/>
                    <a:pt x="181" y="226"/>
                    <a:pt x="180" y="232"/>
                  </a:cubicBezTo>
                  <a:cubicBezTo>
                    <a:pt x="179" y="238"/>
                    <a:pt x="154" y="233"/>
                    <a:pt x="150" y="238"/>
                  </a:cubicBezTo>
                  <a:cubicBezTo>
                    <a:pt x="146" y="243"/>
                    <a:pt x="143" y="260"/>
                    <a:pt x="156" y="262"/>
                  </a:cubicBezTo>
                  <a:cubicBezTo>
                    <a:pt x="169" y="264"/>
                    <a:pt x="222" y="243"/>
                    <a:pt x="231" y="250"/>
                  </a:cubicBezTo>
                  <a:cubicBezTo>
                    <a:pt x="240" y="257"/>
                    <a:pt x="225" y="295"/>
                    <a:pt x="213" y="307"/>
                  </a:cubicBezTo>
                  <a:cubicBezTo>
                    <a:pt x="201" y="319"/>
                    <a:pt x="176" y="316"/>
                    <a:pt x="156" y="325"/>
                  </a:cubicBezTo>
                  <a:cubicBezTo>
                    <a:pt x="136" y="334"/>
                    <a:pt x="100" y="347"/>
                    <a:pt x="90" y="364"/>
                  </a:cubicBezTo>
                  <a:cubicBezTo>
                    <a:pt x="80" y="381"/>
                    <a:pt x="88" y="416"/>
                    <a:pt x="93" y="430"/>
                  </a:cubicBezTo>
                  <a:cubicBezTo>
                    <a:pt x="98" y="444"/>
                    <a:pt x="111" y="437"/>
                    <a:pt x="123" y="448"/>
                  </a:cubicBezTo>
                  <a:cubicBezTo>
                    <a:pt x="135" y="459"/>
                    <a:pt x="173" y="480"/>
                    <a:pt x="168" y="499"/>
                  </a:cubicBezTo>
                  <a:cubicBezTo>
                    <a:pt x="163" y="518"/>
                    <a:pt x="111" y="547"/>
                    <a:pt x="90" y="562"/>
                  </a:cubicBezTo>
                  <a:cubicBezTo>
                    <a:pt x="69" y="577"/>
                    <a:pt x="55" y="575"/>
                    <a:pt x="42" y="586"/>
                  </a:cubicBezTo>
                  <a:cubicBezTo>
                    <a:pt x="29" y="597"/>
                    <a:pt x="0" y="628"/>
                    <a:pt x="9" y="628"/>
                  </a:cubicBezTo>
                  <a:cubicBezTo>
                    <a:pt x="18" y="628"/>
                    <a:pt x="68" y="602"/>
                    <a:pt x="96" y="586"/>
                  </a:cubicBezTo>
                  <a:cubicBezTo>
                    <a:pt x="124" y="570"/>
                    <a:pt x="158" y="547"/>
                    <a:pt x="177" y="532"/>
                  </a:cubicBezTo>
                  <a:cubicBezTo>
                    <a:pt x="196" y="517"/>
                    <a:pt x="202" y="508"/>
                    <a:pt x="207" y="499"/>
                  </a:cubicBezTo>
                  <a:cubicBezTo>
                    <a:pt x="212" y="490"/>
                    <a:pt x="198" y="491"/>
                    <a:pt x="210" y="478"/>
                  </a:cubicBezTo>
                  <a:cubicBezTo>
                    <a:pt x="222" y="465"/>
                    <a:pt x="269" y="427"/>
                    <a:pt x="282" y="421"/>
                  </a:cubicBezTo>
                  <a:cubicBezTo>
                    <a:pt x="295" y="415"/>
                    <a:pt x="294" y="429"/>
                    <a:pt x="285" y="442"/>
                  </a:cubicBezTo>
                  <a:cubicBezTo>
                    <a:pt x="276" y="455"/>
                    <a:pt x="232" y="493"/>
                    <a:pt x="231" y="499"/>
                  </a:cubicBezTo>
                  <a:cubicBezTo>
                    <a:pt x="230" y="505"/>
                    <a:pt x="266" y="483"/>
                    <a:pt x="279" y="481"/>
                  </a:cubicBezTo>
                  <a:cubicBezTo>
                    <a:pt x="292" y="479"/>
                    <a:pt x="304" y="488"/>
                    <a:pt x="309" y="484"/>
                  </a:cubicBezTo>
                  <a:cubicBezTo>
                    <a:pt x="314" y="480"/>
                    <a:pt x="307" y="456"/>
                    <a:pt x="312" y="454"/>
                  </a:cubicBezTo>
                  <a:cubicBezTo>
                    <a:pt x="317" y="452"/>
                    <a:pt x="340" y="463"/>
                    <a:pt x="342" y="469"/>
                  </a:cubicBezTo>
                  <a:cubicBezTo>
                    <a:pt x="344" y="475"/>
                    <a:pt x="321" y="485"/>
                    <a:pt x="327" y="490"/>
                  </a:cubicBezTo>
                  <a:cubicBezTo>
                    <a:pt x="333" y="495"/>
                    <a:pt x="364" y="510"/>
                    <a:pt x="378" y="502"/>
                  </a:cubicBezTo>
                  <a:cubicBezTo>
                    <a:pt x="392" y="494"/>
                    <a:pt x="403" y="463"/>
                    <a:pt x="411" y="439"/>
                  </a:cubicBezTo>
                  <a:cubicBezTo>
                    <a:pt x="419" y="415"/>
                    <a:pt x="421" y="381"/>
                    <a:pt x="429" y="355"/>
                  </a:cubicBezTo>
                  <a:cubicBezTo>
                    <a:pt x="437" y="329"/>
                    <a:pt x="446" y="309"/>
                    <a:pt x="462" y="280"/>
                  </a:cubicBezTo>
                  <a:cubicBezTo>
                    <a:pt x="478" y="251"/>
                    <a:pt x="511" y="206"/>
                    <a:pt x="525" y="181"/>
                  </a:cubicBezTo>
                  <a:cubicBezTo>
                    <a:pt x="539" y="156"/>
                    <a:pt x="549" y="148"/>
                    <a:pt x="546" y="139"/>
                  </a:cubicBezTo>
                  <a:close/>
                </a:path>
              </a:pathLst>
            </a:custGeom>
            <a:solidFill>
              <a:schemeClr val="hlink"/>
            </a:solidFill>
            <a:ln w="12700">
              <a:solidFill>
                <a:schemeClr val="bg1"/>
              </a:solidFill>
              <a:round/>
              <a:headEnd/>
              <a:tailEnd/>
            </a:ln>
          </p:spPr>
          <p:txBody>
            <a:bodyPr wrap="none" anchor="ctr"/>
            <a:lstStyle/>
            <a:p>
              <a:endParaRPr lang="en-US"/>
            </a:p>
          </p:txBody>
        </p:sp>
        <p:sp>
          <p:nvSpPr>
            <p:cNvPr id="13561" name="Freeform 799"/>
            <p:cNvSpPr>
              <a:spLocks/>
            </p:cNvSpPr>
            <p:nvPr/>
          </p:nvSpPr>
          <p:spPr bwMode="ltGray">
            <a:xfrm>
              <a:off x="481" y="1205"/>
              <a:ext cx="1084" cy="947"/>
            </a:xfrm>
            <a:custGeom>
              <a:avLst/>
              <a:gdLst>
                <a:gd name="T0" fmla="*/ 244 w 1084"/>
                <a:gd name="T1" fmla="*/ 92 h 947"/>
                <a:gd name="T2" fmla="*/ 262 w 1084"/>
                <a:gd name="T3" fmla="*/ 74 h 947"/>
                <a:gd name="T4" fmla="*/ 295 w 1084"/>
                <a:gd name="T5" fmla="*/ 59 h 947"/>
                <a:gd name="T6" fmla="*/ 355 w 1084"/>
                <a:gd name="T7" fmla="*/ 53 h 947"/>
                <a:gd name="T8" fmla="*/ 388 w 1084"/>
                <a:gd name="T9" fmla="*/ 71 h 947"/>
                <a:gd name="T10" fmla="*/ 460 w 1084"/>
                <a:gd name="T11" fmla="*/ 155 h 947"/>
                <a:gd name="T12" fmla="*/ 466 w 1084"/>
                <a:gd name="T13" fmla="*/ 173 h 947"/>
                <a:gd name="T14" fmla="*/ 463 w 1084"/>
                <a:gd name="T15" fmla="*/ 203 h 947"/>
                <a:gd name="T16" fmla="*/ 547 w 1084"/>
                <a:gd name="T17" fmla="*/ 242 h 947"/>
                <a:gd name="T18" fmla="*/ 580 w 1084"/>
                <a:gd name="T19" fmla="*/ 197 h 947"/>
                <a:gd name="T20" fmla="*/ 670 w 1084"/>
                <a:gd name="T21" fmla="*/ 236 h 947"/>
                <a:gd name="T22" fmla="*/ 751 w 1084"/>
                <a:gd name="T23" fmla="*/ 347 h 947"/>
                <a:gd name="T24" fmla="*/ 706 w 1084"/>
                <a:gd name="T25" fmla="*/ 368 h 947"/>
                <a:gd name="T26" fmla="*/ 649 w 1084"/>
                <a:gd name="T27" fmla="*/ 359 h 947"/>
                <a:gd name="T28" fmla="*/ 679 w 1084"/>
                <a:gd name="T29" fmla="*/ 407 h 947"/>
                <a:gd name="T30" fmla="*/ 604 w 1084"/>
                <a:gd name="T31" fmla="*/ 530 h 947"/>
                <a:gd name="T32" fmla="*/ 631 w 1084"/>
                <a:gd name="T33" fmla="*/ 596 h 947"/>
                <a:gd name="T34" fmla="*/ 712 w 1084"/>
                <a:gd name="T35" fmla="*/ 647 h 947"/>
                <a:gd name="T36" fmla="*/ 730 w 1084"/>
                <a:gd name="T37" fmla="*/ 719 h 947"/>
                <a:gd name="T38" fmla="*/ 787 w 1084"/>
                <a:gd name="T39" fmla="*/ 728 h 947"/>
                <a:gd name="T40" fmla="*/ 829 w 1084"/>
                <a:gd name="T41" fmla="*/ 638 h 947"/>
                <a:gd name="T42" fmla="*/ 859 w 1084"/>
                <a:gd name="T43" fmla="*/ 524 h 947"/>
                <a:gd name="T44" fmla="*/ 859 w 1084"/>
                <a:gd name="T45" fmla="*/ 455 h 947"/>
                <a:gd name="T46" fmla="*/ 916 w 1084"/>
                <a:gd name="T47" fmla="*/ 515 h 947"/>
                <a:gd name="T48" fmla="*/ 940 w 1084"/>
                <a:gd name="T49" fmla="*/ 542 h 947"/>
                <a:gd name="T50" fmla="*/ 955 w 1084"/>
                <a:gd name="T51" fmla="*/ 602 h 947"/>
                <a:gd name="T52" fmla="*/ 1027 w 1084"/>
                <a:gd name="T53" fmla="*/ 635 h 947"/>
                <a:gd name="T54" fmla="*/ 1081 w 1084"/>
                <a:gd name="T55" fmla="*/ 734 h 947"/>
                <a:gd name="T56" fmla="*/ 1018 w 1084"/>
                <a:gd name="T57" fmla="*/ 803 h 947"/>
                <a:gd name="T58" fmla="*/ 946 w 1084"/>
                <a:gd name="T59" fmla="*/ 836 h 947"/>
                <a:gd name="T60" fmla="*/ 922 w 1084"/>
                <a:gd name="T61" fmla="*/ 902 h 947"/>
                <a:gd name="T62" fmla="*/ 886 w 1084"/>
                <a:gd name="T63" fmla="*/ 887 h 947"/>
                <a:gd name="T64" fmla="*/ 859 w 1084"/>
                <a:gd name="T65" fmla="*/ 851 h 947"/>
                <a:gd name="T66" fmla="*/ 787 w 1084"/>
                <a:gd name="T67" fmla="*/ 908 h 947"/>
                <a:gd name="T68" fmla="*/ 715 w 1084"/>
                <a:gd name="T69" fmla="*/ 911 h 947"/>
                <a:gd name="T70" fmla="*/ 523 w 1084"/>
                <a:gd name="T71" fmla="*/ 803 h 947"/>
                <a:gd name="T72" fmla="*/ 376 w 1084"/>
                <a:gd name="T73" fmla="*/ 785 h 947"/>
                <a:gd name="T74" fmla="*/ 163 w 1084"/>
                <a:gd name="T75" fmla="*/ 767 h 947"/>
                <a:gd name="T76" fmla="*/ 85 w 1084"/>
                <a:gd name="T77" fmla="*/ 683 h 947"/>
                <a:gd name="T78" fmla="*/ 67 w 1084"/>
                <a:gd name="T79" fmla="*/ 596 h 947"/>
                <a:gd name="T80" fmla="*/ 67 w 1084"/>
                <a:gd name="T81" fmla="*/ 491 h 947"/>
                <a:gd name="T82" fmla="*/ 73 w 1084"/>
                <a:gd name="T83" fmla="*/ 419 h 947"/>
                <a:gd name="T84" fmla="*/ 46 w 1084"/>
                <a:gd name="T85" fmla="*/ 415 h 947"/>
                <a:gd name="T86" fmla="*/ 43 w 1084"/>
                <a:gd name="T87" fmla="*/ 557 h 947"/>
                <a:gd name="T88" fmla="*/ 30 w 1084"/>
                <a:gd name="T89" fmla="*/ 515 h 947"/>
                <a:gd name="T90" fmla="*/ 28 w 1084"/>
                <a:gd name="T91" fmla="*/ 380 h 947"/>
                <a:gd name="T92" fmla="*/ 37 w 1084"/>
                <a:gd name="T93" fmla="*/ 284 h 947"/>
                <a:gd name="T94" fmla="*/ 181 w 1084"/>
                <a:gd name="T95" fmla="*/ 5 h 94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084"/>
                <a:gd name="T145" fmla="*/ 0 h 947"/>
                <a:gd name="T146" fmla="*/ 1084 w 1084"/>
                <a:gd name="T147" fmla="*/ 947 h 94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084" h="947">
                  <a:moveTo>
                    <a:pt x="181" y="5"/>
                  </a:moveTo>
                  <a:cubicBezTo>
                    <a:pt x="199" y="0"/>
                    <a:pt x="232" y="85"/>
                    <a:pt x="244" y="92"/>
                  </a:cubicBezTo>
                  <a:cubicBezTo>
                    <a:pt x="256" y="99"/>
                    <a:pt x="247" y="53"/>
                    <a:pt x="250" y="50"/>
                  </a:cubicBezTo>
                  <a:cubicBezTo>
                    <a:pt x="253" y="47"/>
                    <a:pt x="255" y="77"/>
                    <a:pt x="262" y="74"/>
                  </a:cubicBezTo>
                  <a:cubicBezTo>
                    <a:pt x="269" y="71"/>
                    <a:pt x="287" y="37"/>
                    <a:pt x="292" y="35"/>
                  </a:cubicBezTo>
                  <a:cubicBezTo>
                    <a:pt x="297" y="33"/>
                    <a:pt x="292" y="52"/>
                    <a:pt x="295" y="59"/>
                  </a:cubicBezTo>
                  <a:cubicBezTo>
                    <a:pt x="298" y="66"/>
                    <a:pt x="303" y="78"/>
                    <a:pt x="313" y="77"/>
                  </a:cubicBezTo>
                  <a:cubicBezTo>
                    <a:pt x="323" y="76"/>
                    <a:pt x="346" y="51"/>
                    <a:pt x="355" y="53"/>
                  </a:cubicBezTo>
                  <a:cubicBezTo>
                    <a:pt x="364" y="55"/>
                    <a:pt x="362" y="86"/>
                    <a:pt x="367" y="89"/>
                  </a:cubicBezTo>
                  <a:cubicBezTo>
                    <a:pt x="372" y="92"/>
                    <a:pt x="379" y="65"/>
                    <a:pt x="388" y="71"/>
                  </a:cubicBezTo>
                  <a:cubicBezTo>
                    <a:pt x="397" y="77"/>
                    <a:pt x="412" y="114"/>
                    <a:pt x="424" y="128"/>
                  </a:cubicBezTo>
                  <a:cubicBezTo>
                    <a:pt x="436" y="142"/>
                    <a:pt x="451" y="151"/>
                    <a:pt x="460" y="155"/>
                  </a:cubicBezTo>
                  <a:cubicBezTo>
                    <a:pt x="469" y="159"/>
                    <a:pt x="477" y="152"/>
                    <a:pt x="478" y="155"/>
                  </a:cubicBezTo>
                  <a:cubicBezTo>
                    <a:pt x="479" y="158"/>
                    <a:pt x="473" y="170"/>
                    <a:pt x="466" y="173"/>
                  </a:cubicBezTo>
                  <a:cubicBezTo>
                    <a:pt x="459" y="176"/>
                    <a:pt x="436" y="171"/>
                    <a:pt x="436" y="176"/>
                  </a:cubicBezTo>
                  <a:cubicBezTo>
                    <a:pt x="436" y="181"/>
                    <a:pt x="449" y="198"/>
                    <a:pt x="463" y="203"/>
                  </a:cubicBezTo>
                  <a:cubicBezTo>
                    <a:pt x="477" y="208"/>
                    <a:pt x="506" y="200"/>
                    <a:pt x="520" y="206"/>
                  </a:cubicBezTo>
                  <a:cubicBezTo>
                    <a:pt x="534" y="212"/>
                    <a:pt x="542" y="244"/>
                    <a:pt x="547" y="242"/>
                  </a:cubicBezTo>
                  <a:cubicBezTo>
                    <a:pt x="552" y="240"/>
                    <a:pt x="548" y="201"/>
                    <a:pt x="553" y="194"/>
                  </a:cubicBezTo>
                  <a:cubicBezTo>
                    <a:pt x="558" y="187"/>
                    <a:pt x="569" y="188"/>
                    <a:pt x="580" y="197"/>
                  </a:cubicBezTo>
                  <a:cubicBezTo>
                    <a:pt x="591" y="206"/>
                    <a:pt x="607" y="241"/>
                    <a:pt x="622" y="248"/>
                  </a:cubicBezTo>
                  <a:cubicBezTo>
                    <a:pt x="637" y="255"/>
                    <a:pt x="656" y="227"/>
                    <a:pt x="670" y="236"/>
                  </a:cubicBezTo>
                  <a:cubicBezTo>
                    <a:pt x="684" y="245"/>
                    <a:pt x="696" y="287"/>
                    <a:pt x="709" y="305"/>
                  </a:cubicBezTo>
                  <a:cubicBezTo>
                    <a:pt x="722" y="323"/>
                    <a:pt x="745" y="333"/>
                    <a:pt x="751" y="347"/>
                  </a:cubicBezTo>
                  <a:cubicBezTo>
                    <a:pt x="757" y="361"/>
                    <a:pt x="755" y="386"/>
                    <a:pt x="748" y="389"/>
                  </a:cubicBezTo>
                  <a:cubicBezTo>
                    <a:pt x="741" y="392"/>
                    <a:pt x="713" y="367"/>
                    <a:pt x="706" y="368"/>
                  </a:cubicBezTo>
                  <a:cubicBezTo>
                    <a:pt x="699" y="369"/>
                    <a:pt x="712" y="399"/>
                    <a:pt x="703" y="398"/>
                  </a:cubicBezTo>
                  <a:cubicBezTo>
                    <a:pt x="694" y="397"/>
                    <a:pt x="661" y="363"/>
                    <a:pt x="649" y="359"/>
                  </a:cubicBezTo>
                  <a:cubicBezTo>
                    <a:pt x="637" y="355"/>
                    <a:pt x="626" y="363"/>
                    <a:pt x="631" y="371"/>
                  </a:cubicBezTo>
                  <a:cubicBezTo>
                    <a:pt x="636" y="379"/>
                    <a:pt x="682" y="389"/>
                    <a:pt x="679" y="407"/>
                  </a:cubicBezTo>
                  <a:cubicBezTo>
                    <a:pt x="676" y="425"/>
                    <a:pt x="622" y="462"/>
                    <a:pt x="610" y="482"/>
                  </a:cubicBezTo>
                  <a:cubicBezTo>
                    <a:pt x="598" y="502"/>
                    <a:pt x="602" y="515"/>
                    <a:pt x="604" y="530"/>
                  </a:cubicBezTo>
                  <a:cubicBezTo>
                    <a:pt x="606" y="545"/>
                    <a:pt x="618" y="564"/>
                    <a:pt x="622" y="575"/>
                  </a:cubicBezTo>
                  <a:cubicBezTo>
                    <a:pt x="626" y="586"/>
                    <a:pt x="622" y="590"/>
                    <a:pt x="631" y="596"/>
                  </a:cubicBezTo>
                  <a:cubicBezTo>
                    <a:pt x="640" y="602"/>
                    <a:pt x="663" y="606"/>
                    <a:pt x="676" y="614"/>
                  </a:cubicBezTo>
                  <a:cubicBezTo>
                    <a:pt x="689" y="622"/>
                    <a:pt x="702" y="638"/>
                    <a:pt x="712" y="647"/>
                  </a:cubicBezTo>
                  <a:cubicBezTo>
                    <a:pt x="722" y="656"/>
                    <a:pt x="733" y="656"/>
                    <a:pt x="736" y="668"/>
                  </a:cubicBezTo>
                  <a:cubicBezTo>
                    <a:pt x="739" y="680"/>
                    <a:pt x="728" y="703"/>
                    <a:pt x="730" y="719"/>
                  </a:cubicBezTo>
                  <a:cubicBezTo>
                    <a:pt x="732" y="735"/>
                    <a:pt x="739" y="763"/>
                    <a:pt x="748" y="764"/>
                  </a:cubicBezTo>
                  <a:cubicBezTo>
                    <a:pt x="757" y="765"/>
                    <a:pt x="781" y="743"/>
                    <a:pt x="787" y="728"/>
                  </a:cubicBezTo>
                  <a:cubicBezTo>
                    <a:pt x="793" y="713"/>
                    <a:pt x="777" y="686"/>
                    <a:pt x="784" y="671"/>
                  </a:cubicBezTo>
                  <a:cubicBezTo>
                    <a:pt x="791" y="656"/>
                    <a:pt x="822" y="657"/>
                    <a:pt x="829" y="638"/>
                  </a:cubicBezTo>
                  <a:cubicBezTo>
                    <a:pt x="836" y="619"/>
                    <a:pt x="821" y="576"/>
                    <a:pt x="826" y="557"/>
                  </a:cubicBezTo>
                  <a:cubicBezTo>
                    <a:pt x="831" y="538"/>
                    <a:pt x="853" y="537"/>
                    <a:pt x="859" y="524"/>
                  </a:cubicBezTo>
                  <a:cubicBezTo>
                    <a:pt x="865" y="511"/>
                    <a:pt x="862" y="493"/>
                    <a:pt x="862" y="482"/>
                  </a:cubicBezTo>
                  <a:cubicBezTo>
                    <a:pt x="862" y="471"/>
                    <a:pt x="851" y="455"/>
                    <a:pt x="859" y="455"/>
                  </a:cubicBezTo>
                  <a:cubicBezTo>
                    <a:pt x="867" y="455"/>
                    <a:pt x="901" y="469"/>
                    <a:pt x="910" y="479"/>
                  </a:cubicBezTo>
                  <a:cubicBezTo>
                    <a:pt x="919" y="489"/>
                    <a:pt x="911" y="512"/>
                    <a:pt x="916" y="515"/>
                  </a:cubicBezTo>
                  <a:cubicBezTo>
                    <a:pt x="921" y="518"/>
                    <a:pt x="939" y="495"/>
                    <a:pt x="943" y="500"/>
                  </a:cubicBezTo>
                  <a:cubicBezTo>
                    <a:pt x="947" y="505"/>
                    <a:pt x="943" y="532"/>
                    <a:pt x="940" y="542"/>
                  </a:cubicBezTo>
                  <a:cubicBezTo>
                    <a:pt x="937" y="552"/>
                    <a:pt x="922" y="553"/>
                    <a:pt x="925" y="563"/>
                  </a:cubicBezTo>
                  <a:cubicBezTo>
                    <a:pt x="928" y="573"/>
                    <a:pt x="941" y="603"/>
                    <a:pt x="955" y="602"/>
                  </a:cubicBezTo>
                  <a:cubicBezTo>
                    <a:pt x="969" y="601"/>
                    <a:pt x="997" y="551"/>
                    <a:pt x="1009" y="557"/>
                  </a:cubicBezTo>
                  <a:cubicBezTo>
                    <a:pt x="1021" y="563"/>
                    <a:pt x="1026" y="618"/>
                    <a:pt x="1027" y="635"/>
                  </a:cubicBezTo>
                  <a:cubicBezTo>
                    <a:pt x="1028" y="652"/>
                    <a:pt x="1009" y="645"/>
                    <a:pt x="1018" y="662"/>
                  </a:cubicBezTo>
                  <a:cubicBezTo>
                    <a:pt x="1027" y="679"/>
                    <a:pt x="1078" y="715"/>
                    <a:pt x="1081" y="734"/>
                  </a:cubicBezTo>
                  <a:cubicBezTo>
                    <a:pt x="1084" y="753"/>
                    <a:pt x="1049" y="765"/>
                    <a:pt x="1039" y="776"/>
                  </a:cubicBezTo>
                  <a:cubicBezTo>
                    <a:pt x="1029" y="787"/>
                    <a:pt x="1028" y="796"/>
                    <a:pt x="1018" y="803"/>
                  </a:cubicBezTo>
                  <a:cubicBezTo>
                    <a:pt x="1008" y="810"/>
                    <a:pt x="988" y="812"/>
                    <a:pt x="976" y="818"/>
                  </a:cubicBezTo>
                  <a:cubicBezTo>
                    <a:pt x="964" y="824"/>
                    <a:pt x="954" y="827"/>
                    <a:pt x="946" y="836"/>
                  </a:cubicBezTo>
                  <a:cubicBezTo>
                    <a:pt x="938" y="845"/>
                    <a:pt x="929" y="864"/>
                    <a:pt x="925" y="875"/>
                  </a:cubicBezTo>
                  <a:cubicBezTo>
                    <a:pt x="921" y="886"/>
                    <a:pt x="925" y="895"/>
                    <a:pt x="922" y="902"/>
                  </a:cubicBezTo>
                  <a:cubicBezTo>
                    <a:pt x="919" y="909"/>
                    <a:pt x="910" y="919"/>
                    <a:pt x="904" y="917"/>
                  </a:cubicBezTo>
                  <a:cubicBezTo>
                    <a:pt x="898" y="915"/>
                    <a:pt x="887" y="898"/>
                    <a:pt x="886" y="887"/>
                  </a:cubicBezTo>
                  <a:cubicBezTo>
                    <a:pt x="885" y="876"/>
                    <a:pt x="902" y="854"/>
                    <a:pt x="898" y="848"/>
                  </a:cubicBezTo>
                  <a:cubicBezTo>
                    <a:pt x="894" y="842"/>
                    <a:pt x="870" y="842"/>
                    <a:pt x="859" y="851"/>
                  </a:cubicBezTo>
                  <a:cubicBezTo>
                    <a:pt x="848" y="860"/>
                    <a:pt x="847" y="890"/>
                    <a:pt x="835" y="899"/>
                  </a:cubicBezTo>
                  <a:cubicBezTo>
                    <a:pt x="823" y="908"/>
                    <a:pt x="803" y="900"/>
                    <a:pt x="787" y="908"/>
                  </a:cubicBezTo>
                  <a:cubicBezTo>
                    <a:pt x="771" y="916"/>
                    <a:pt x="751" y="947"/>
                    <a:pt x="739" y="947"/>
                  </a:cubicBezTo>
                  <a:cubicBezTo>
                    <a:pt x="727" y="947"/>
                    <a:pt x="731" y="925"/>
                    <a:pt x="715" y="911"/>
                  </a:cubicBezTo>
                  <a:cubicBezTo>
                    <a:pt x="699" y="897"/>
                    <a:pt x="675" y="881"/>
                    <a:pt x="643" y="863"/>
                  </a:cubicBezTo>
                  <a:cubicBezTo>
                    <a:pt x="611" y="845"/>
                    <a:pt x="549" y="816"/>
                    <a:pt x="523" y="803"/>
                  </a:cubicBezTo>
                  <a:cubicBezTo>
                    <a:pt x="497" y="790"/>
                    <a:pt x="508" y="788"/>
                    <a:pt x="484" y="785"/>
                  </a:cubicBezTo>
                  <a:cubicBezTo>
                    <a:pt x="460" y="782"/>
                    <a:pt x="412" y="788"/>
                    <a:pt x="376" y="785"/>
                  </a:cubicBezTo>
                  <a:cubicBezTo>
                    <a:pt x="340" y="782"/>
                    <a:pt x="300" y="770"/>
                    <a:pt x="265" y="767"/>
                  </a:cubicBezTo>
                  <a:cubicBezTo>
                    <a:pt x="230" y="764"/>
                    <a:pt x="189" y="770"/>
                    <a:pt x="163" y="767"/>
                  </a:cubicBezTo>
                  <a:cubicBezTo>
                    <a:pt x="137" y="764"/>
                    <a:pt x="122" y="763"/>
                    <a:pt x="109" y="749"/>
                  </a:cubicBezTo>
                  <a:cubicBezTo>
                    <a:pt x="96" y="735"/>
                    <a:pt x="86" y="703"/>
                    <a:pt x="85" y="683"/>
                  </a:cubicBezTo>
                  <a:cubicBezTo>
                    <a:pt x="84" y="663"/>
                    <a:pt x="103" y="643"/>
                    <a:pt x="100" y="629"/>
                  </a:cubicBezTo>
                  <a:cubicBezTo>
                    <a:pt x="97" y="615"/>
                    <a:pt x="68" y="612"/>
                    <a:pt x="67" y="596"/>
                  </a:cubicBezTo>
                  <a:cubicBezTo>
                    <a:pt x="66" y="580"/>
                    <a:pt x="94" y="550"/>
                    <a:pt x="94" y="533"/>
                  </a:cubicBezTo>
                  <a:cubicBezTo>
                    <a:pt x="94" y="516"/>
                    <a:pt x="67" y="504"/>
                    <a:pt x="67" y="491"/>
                  </a:cubicBezTo>
                  <a:cubicBezTo>
                    <a:pt x="67" y="478"/>
                    <a:pt x="96" y="464"/>
                    <a:pt x="97" y="452"/>
                  </a:cubicBezTo>
                  <a:cubicBezTo>
                    <a:pt x="98" y="440"/>
                    <a:pt x="78" y="437"/>
                    <a:pt x="73" y="419"/>
                  </a:cubicBezTo>
                  <a:cubicBezTo>
                    <a:pt x="68" y="401"/>
                    <a:pt x="71" y="342"/>
                    <a:pt x="67" y="341"/>
                  </a:cubicBezTo>
                  <a:cubicBezTo>
                    <a:pt x="63" y="340"/>
                    <a:pt x="49" y="388"/>
                    <a:pt x="46" y="415"/>
                  </a:cubicBezTo>
                  <a:cubicBezTo>
                    <a:pt x="43" y="442"/>
                    <a:pt x="48" y="479"/>
                    <a:pt x="48" y="503"/>
                  </a:cubicBezTo>
                  <a:cubicBezTo>
                    <a:pt x="48" y="527"/>
                    <a:pt x="47" y="539"/>
                    <a:pt x="43" y="557"/>
                  </a:cubicBezTo>
                  <a:cubicBezTo>
                    <a:pt x="39" y="575"/>
                    <a:pt x="26" y="617"/>
                    <a:pt x="24" y="610"/>
                  </a:cubicBezTo>
                  <a:cubicBezTo>
                    <a:pt x="22" y="603"/>
                    <a:pt x="30" y="542"/>
                    <a:pt x="30" y="515"/>
                  </a:cubicBezTo>
                  <a:cubicBezTo>
                    <a:pt x="30" y="488"/>
                    <a:pt x="25" y="470"/>
                    <a:pt x="25" y="448"/>
                  </a:cubicBezTo>
                  <a:cubicBezTo>
                    <a:pt x="25" y="426"/>
                    <a:pt x="32" y="394"/>
                    <a:pt x="28" y="380"/>
                  </a:cubicBezTo>
                  <a:cubicBezTo>
                    <a:pt x="24" y="366"/>
                    <a:pt x="0" y="378"/>
                    <a:pt x="1" y="362"/>
                  </a:cubicBezTo>
                  <a:cubicBezTo>
                    <a:pt x="2" y="346"/>
                    <a:pt x="23" y="319"/>
                    <a:pt x="37" y="284"/>
                  </a:cubicBezTo>
                  <a:cubicBezTo>
                    <a:pt x="51" y="249"/>
                    <a:pt x="61" y="195"/>
                    <a:pt x="85" y="149"/>
                  </a:cubicBezTo>
                  <a:cubicBezTo>
                    <a:pt x="109" y="103"/>
                    <a:pt x="161" y="35"/>
                    <a:pt x="181" y="5"/>
                  </a:cubicBezTo>
                  <a:close/>
                </a:path>
              </a:pathLst>
            </a:custGeom>
            <a:solidFill>
              <a:schemeClr val="hlink"/>
            </a:solidFill>
            <a:ln w="12700">
              <a:solidFill>
                <a:schemeClr val="bg1"/>
              </a:solidFill>
              <a:round/>
              <a:headEnd/>
              <a:tailEnd/>
            </a:ln>
          </p:spPr>
          <p:txBody>
            <a:bodyPr wrap="none" anchor="ctr"/>
            <a:lstStyle/>
            <a:p>
              <a:endParaRPr lang="en-US"/>
            </a:p>
          </p:txBody>
        </p:sp>
        <p:sp>
          <p:nvSpPr>
            <p:cNvPr id="13562" name="Freeform 800"/>
            <p:cNvSpPr>
              <a:spLocks/>
            </p:cNvSpPr>
            <p:nvPr/>
          </p:nvSpPr>
          <p:spPr bwMode="ltGray">
            <a:xfrm>
              <a:off x="2918" y="2654"/>
              <a:ext cx="277" cy="303"/>
            </a:xfrm>
            <a:custGeom>
              <a:avLst/>
              <a:gdLst>
                <a:gd name="T0" fmla="*/ 104 w 279"/>
                <a:gd name="T1" fmla="*/ 0 h 271"/>
                <a:gd name="T2" fmla="*/ 108 w 279"/>
                <a:gd name="T3" fmla="*/ 0 h 271"/>
                <a:gd name="T4" fmla="*/ 118 w 279"/>
                <a:gd name="T5" fmla="*/ 17 h 271"/>
                <a:gd name="T6" fmla="*/ 119 w 279"/>
                <a:gd name="T7" fmla="*/ 29 h 271"/>
                <a:gd name="T8" fmla="*/ 121 w 279"/>
                <a:gd name="T9" fmla="*/ 35 h 271"/>
                <a:gd name="T10" fmla="*/ 123 w 279"/>
                <a:gd name="T11" fmla="*/ 51 h 271"/>
                <a:gd name="T12" fmla="*/ 127 w 279"/>
                <a:gd name="T13" fmla="*/ 63 h 271"/>
                <a:gd name="T14" fmla="*/ 129 w 279"/>
                <a:gd name="T15" fmla="*/ 73 h 271"/>
                <a:gd name="T16" fmla="*/ 129 w 279"/>
                <a:gd name="T17" fmla="*/ 78 h 271"/>
                <a:gd name="T18" fmla="*/ 129 w 279"/>
                <a:gd name="T19" fmla="*/ 73 h 271"/>
                <a:gd name="T20" fmla="*/ 137 w 279"/>
                <a:gd name="T21" fmla="*/ 75 h 271"/>
                <a:gd name="T22" fmla="*/ 139 w 279"/>
                <a:gd name="T23" fmla="*/ 86 h 271"/>
                <a:gd name="T24" fmla="*/ 145 w 279"/>
                <a:gd name="T25" fmla="*/ 84 h 271"/>
                <a:gd name="T26" fmla="*/ 154 w 279"/>
                <a:gd name="T27" fmla="*/ 91 h 271"/>
                <a:gd name="T28" fmla="*/ 158 w 279"/>
                <a:gd name="T29" fmla="*/ 95 h 271"/>
                <a:gd name="T30" fmla="*/ 162 w 279"/>
                <a:gd name="T31" fmla="*/ 102 h 271"/>
                <a:gd name="T32" fmla="*/ 164 w 279"/>
                <a:gd name="T33" fmla="*/ 112 h 271"/>
                <a:gd name="T34" fmla="*/ 168 w 279"/>
                <a:gd name="T35" fmla="*/ 117 h 271"/>
                <a:gd name="T36" fmla="*/ 178 w 279"/>
                <a:gd name="T37" fmla="*/ 127 h 271"/>
                <a:gd name="T38" fmla="*/ 191 w 279"/>
                <a:gd name="T39" fmla="*/ 141 h 271"/>
                <a:gd name="T40" fmla="*/ 182 w 279"/>
                <a:gd name="T41" fmla="*/ 146 h 271"/>
                <a:gd name="T42" fmla="*/ 172 w 279"/>
                <a:gd name="T43" fmla="*/ 158 h 271"/>
                <a:gd name="T44" fmla="*/ 166 w 279"/>
                <a:gd name="T45" fmla="*/ 170 h 271"/>
                <a:gd name="T46" fmla="*/ 166 w 279"/>
                <a:gd name="T47" fmla="*/ 184 h 271"/>
                <a:gd name="T48" fmla="*/ 174 w 279"/>
                <a:gd name="T49" fmla="*/ 184 h 271"/>
                <a:gd name="T50" fmla="*/ 182 w 279"/>
                <a:gd name="T51" fmla="*/ 188 h 271"/>
                <a:gd name="T52" fmla="*/ 189 w 279"/>
                <a:gd name="T53" fmla="*/ 190 h 271"/>
                <a:gd name="T54" fmla="*/ 186 w 279"/>
                <a:gd name="T55" fmla="*/ 197 h 271"/>
                <a:gd name="T56" fmla="*/ 188 w 279"/>
                <a:gd name="T57" fmla="*/ 206 h 271"/>
                <a:gd name="T58" fmla="*/ 195 w 279"/>
                <a:gd name="T59" fmla="*/ 225 h 271"/>
                <a:gd name="T60" fmla="*/ 199 w 279"/>
                <a:gd name="T61" fmla="*/ 230 h 271"/>
                <a:gd name="T62" fmla="*/ 208 w 279"/>
                <a:gd name="T63" fmla="*/ 242 h 271"/>
                <a:gd name="T64" fmla="*/ 235 w 279"/>
                <a:gd name="T65" fmla="*/ 256 h 271"/>
                <a:gd name="T66" fmla="*/ 256 w 279"/>
                <a:gd name="T67" fmla="*/ 263 h 271"/>
                <a:gd name="T68" fmla="*/ 272 w 279"/>
                <a:gd name="T69" fmla="*/ 265 h 271"/>
                <a:gd name="T70" fmla="*/ 221 w 279"/>
                <a:gd name="T71" fmla="*/ 340 h 271"/>
                <a:gd name="T72" fmla="*/ 206 w 279"/>
                <a:gd name="T73" fmla="*/ 342 h 271"/>
                <a:gd name="T74" fmla="*/ 201 w 279"/>
                <a:gd name="T75" fmla="*/ 345 h 271"/>
                <a:gd name="T76" fmla="*/ 197 w 279"/>
                <a:gd name="T77" fmla="*/ 351 h 271"/>
                <a:gd name="T78" fmla="*/ 191 w 279"/>
                <a:gd name="T79" fmla="*/ 358 h 271"/>
                <a:gd name="T80" fmla="*/ 176 w 279"/>
                <a:gd name="T81" fmla="*/ 358 h 271"/>
                <a:gd name="T82" fmla="*/ 168 w 279"/>
                <a:gd name="T83" fmla="*/ 356 h 271"/>
                <a:gd name="T84" fmla="*/ 166 w 279"/>
                <a:gd name="T85" fmla="*/ 363 h 271"/>
                <a:gd name="T86" fmla="*/ 137 w 279"/>
                <a:gd name="T87" fmla="*/ 358 h 271"/>
                <a:gd name="T88" fmla="*/ 129 w 279"/>
                <a:gd name="T89" fmla="*/ 367 h 271"/>
                <a:gd name="T90" fmla="*/ 129 w 279"/>
                <a:gd name="T91" fmla="*/ 371 h 271"/>
                <a:gd name="T92" fmla="*/ 125 w 279"/>
                <a:gd name="T93" fmla="*/ 378 h 271"/>
                <a:gd name="T94" fmla="*/ 112 w 279"/>
                <a:gd name="T95" fmla="*/ 371 h 271"/>
                <a:gd name="T96" fmla="*/ 104 w 279"/>
                <a:gd name="T97" fmla="*/ 371 h 271"/>
                <a:gd name="T98" fmla="*/ 104 w 279"/>
                <a:gd name="T99" fmla="*/ 369 h 271"/>
                <a:gd name="T100" fmla="*/ 100 w 279"/>
                <a:gd name="T101" fmla="*/ 358 h 271"/>
                <a:gd name="T102" fmla="*/ 86 w 279"/>
                <a:gd name="T103" fmla="*/ 345 h 271"/>
                <a:gd name="T104" fmla="*/ 81 w 279"/>
                <a:gd name="T105" fmla="*/ 342 h 271"/>
                <a:gd name="T106" fmla="*/ 69 w 279"/>
                <a:gd name="T107" fmla="*/ 340 h 271"/>
                <a:gd name="T108" fmla="*/ 62 w 279"/>
                <a:gd name="T109" fmla="*/ 337 h 271"/>
                <a:gd name="T110" fmla="*/ 51 w 279"/>
                <a:gd name="T111" fmla="*/ 315 h 271"/>
                <a:gd name="T112" fmla="*/ 0 w 279"/>
                <a:gd name="T113" fmla="*/ 253 h 271"/>
                <a:gd name="T114" fmla="*/ 83 w 279"/>
                <a:gd name="T115" fmla="*/ 26 h 271"/>
                <a:gd name="T116" fmla="*/ 104 w 279"/>
                <a:gd name="T117" fmla="*/ 0 h 27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79"/>
                <a:gd name="T178" fmla="*/ 0 h 271"/>
                <a:gd name="T179" fmla="*/ 279 w 279"/>
                <a:gd name="T180" fmla="*/ 271 h 27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79" h="271">
                  <a:moveTo>
                    <a:pt x="107" y="0"/>
                  </a:moveTo>
                  <a:lnTo>
                    <a:pt x="111" y="0"/>
                  </a:lnTo>
                  <a:lnTo>
                    <a:pt x="121" y="12"/>
                  </a:lnTo>
                  <a:lnTo>
                    <a:pt x="122" y="21"/>
                  </a:lnTo>
                  <a:lnTo>
                    <a:pt x="124" y="25"/>
                  </a:lnTo>
                  <a:lnTo>
                    <a:pt x="126" y="37"/>
                  </a:lnTo>
                  <a:lnTo>
                    <a:pt x="130" y="45"/>
                  </a:lnTo>
                  <a:lnTo>
                    <a:pt x="132" y="52"/>
                  </a:lnTo>
                  <a:lnTo>
                    <a:pt x="132" y="56"/>
                  </a:lnTo>
                  <a:lnTo>
                    <a:pt x="132" y="52"/>
                  </a:lnTo>
                  <a:lnTo>
                    <a:pt x="140" y="54"/>
                  </a:lnTo>
                  <a:lnTo>
                    <a:pt x="142" y="62"/>
                  </a:lnTo>
                  <a:lnTo>
                    <a:pt x="148" y="60"/>
                  </a:lnTo>
                  <a:lnTo>
                    <a:pt x="157" y="64"/>
                  </a:lnTo>
                  <a:lnTo>
                    <a:pt x="161" y="68"/>
                  </a:lnTo>
                  <a:lnTo>
                    <a:pt x="165" y="72"/>
                  </a:lnTo>
                  <a:lnTo>
                    <a:pt x="167" y="80"/>
                  </a:lnTo>
                  <a:lnTo>
                    <a:pt x="171" y="84"/>
                  </a:lnTo>
                  <a:lnTo>
                    <a:pt x="181" y="91"/>
                  </a:lnTo>
                  <a:lnTo>
                    <a:pt x="194" y="101"/>
                  </a:lnTo>
                  <a:lnTo>
                    <a:pt x="185" y="105"/>
                  </a:lnTo>
                  <a:lnTo>
                    <a:pt x="175" y="113"/>
                  </a:lnTo>
                  <a:lnTo>
                    <a:pt x="169" y="122"/>
                  </a:lnTo>
                  <a:lnTo>
                    <a:pt x="169" y="132"/>
                  </a:lnTo>
                  <a:lnTo>
                    <a:pt x="177" y="132"/>
                  </a:lnTo>
                  <a:lnTo>
                    <a:pt x="185" y="134"/>
                  </a:lnTo>
                  <a:lnTo>
                    <a:pt x="192" y="136"/>
                  </a:lnTo>
                  <a:lnTo>
                    <a:pt x="189" y="140"/>
                  </a:lnTo>
                  <a:lnTo>
                    <a:pt x="191" y="148"/>
                  </a:lnTo>
                  <a:lnTo>
                    <a:pt x="198" y="161"/>
                  </a:lnTo>
                  <a:lnTo>
                    <a:pt x="202" y="165"/>
                  </a:lnTo>
                  <a:lnTo>
                    <a:pt x="214" y="173"/>
                  </a:lnTo>
                  <a:lnTo>
                    <a:pt x="241" y="183"/>
                  </a:lnTo>
                  <a:lnTo>
                    <a:pt x="262" y="188"/>
                  </a:lnTo>
                  <a:lnTo>
                    <a:pt x="278" y="190"/>
                  </a:lnTo>
                  <a:lnTo>
                    <a:pt x="227" y="243"/>
                  </a:lnTo>
                  <a:lnTo>
                    <a:pt x="210" y="245"/>
                  </a:lnTo>
                  <a:lnTo>
                    <a:pt x="204" y="247"/>
                  </a:lnTo>
                  <a:lnTo>
                    <a:pt x="200" y="251"/>
                  </a:lnTo>
                  <a:lnTo>
                    <a:pt x="194" y="256"/>
                  </a:lnTo>
                  <a:lnTo>
                    <a:pt x="179" y="256"/>
                  </a:lnTo>
                  <a:lnTo>
                    <a:pt x="171" y="254"/>
                  </a:lnTo>
                  <a:lnTo>
                    <a:pt x="169" y="260"/>
                  </a:lnTo>
                  <a:lnTo>
                    <a:pt x="140" y="256"/>
                  </a:lnTo>
                  <a:lnTo>
                    <a:pt x="132" y="262"/>
                  </a:lnTo>
                  <a:lnTo>
                    <a:pt x="132" y="266"/>
                  </a:lnTo>
                  <a:lnTo>
                    <a:pt x="128" y="270"/>
                  </a:lnTo>
                  <a:lnTo>
                    <a:pt x="115" y="266"/>
                  </a:lnTo>
                  <a:lnTo>
                    <a:pt x="107" y="266"/>
                  </a:lnTo>
                  <a:lnTo>
                    <a:pt x="107" y="264"/>
                  </a:lnTo>
                  <a:lnTo>
                    <a:pt x="103" y="256"/>
                  </a:lnTo>
                  <a:lnTo>
                    <a:pt x="89" y="247"/>
                  </a:lnTo>
                  <a:lnTo>
                    <a:pt x="84" y="245"/>
                  </a:lnTo>
                  <a:lnTo>
                    <a:pt x="72" y="243"/>
                  </a:lnTo>
                  <a:lnTo>
                    <a:pt x="62" y="241"/>
                  </a:lnTo>
                  <a:lnTo>
                    <a:pt x="51" y="225"/>
                  </a:lnTo>
                  <a:lnTo>
                    <a:pt x="0" y="181"/>
                  </a:lnTo>
                  <a:lnTo>
                    <a:pt x="86" y="19"/>
                  </a:lnTo>
                  <a:lnTo>
                    <a:pt x="107" y="0"/>
                  </a:lnTo>
                </a:path>
              </a:pathLst>
            </a:custGeom>
            <a:solidFill>
              <a:schemeClr val="hlink"/>
            </a:solidFill>
            <a:ln w="12700" cap="rnd">
              <a:solidFill>
                <a:schemeClr val="bg1"/>
              </a:solidFill>
              <a:round/>
              <a:headEnd/>
              <a:tailEnd/>
            </a:ln>
          </p:spPr>
          <p:txBody>
            <a:bodyPr/>
            <a:lstStyle/>
            <a:p>
              <a:endParaRPr lang="en-US"/>
            </a:p>
          </p:txBody>
        </p:sp>
        <p:sp>
          <p:nvSpPr>
            <p:cNvPr id="13563" name="Freeform 801"/>
            <p:cNvSpPr>
              <a:spLocks/>
            </p:cNvSpPr>
            <p:nvPr/>
          </p:nvSpPr>
          <p:spPr bwMode="ltGray">
            <a:xfrm>
              <a:off x="3150" y="2170"/>
              <a:ext cx="336" cy="354"/>
            </a:xfrm>
            <a:custGeom>
              <a:avLst/>
              <a:gdLst>
                <a:gd name="T0" fmla="*/ 285 w 339"/>
                <a:gd name="T1" fmla="*/ 440 h 317"/>
                <a:gd name="T2" fmla="*/ 264 w 339"/>
                <a:gd name="T3" fmla="*/ 434 h 317"/>
                <a:gd name="T4" fmla="*/ 242 w 339"/>
                <a:gd name="T5" fmla="*/ 429 h 317"/>
                <a:gd name="T6" fmla="*/ 228 w 339"/>
                <a:gd name="T7" fmla="*/ 423 h 317"/>
                <a:gd name="T8" fmla="*/ 216 w 339"/>
                <a:gd name="T9" fmla="*/ 420 h 317"/>
                <a:gd name="T10" fmla="*/ 208 w 339"/>
                <a:gd name="T11" fmla="*/ 393 h 317"/>
                <a:gd name="T12" fmla="*/ 204 w 339"/>
                <a:gd name="T13" fmla="*/ 379 h 317"/>
                <a:gd name="T14" fmla="*/ 178 w 339"/>
                <a:gd name="T15" fmla="*/ 382 h 317"/>
                <a:gd name="T16" fmla="*/ 163 w 339"/>
                <a:gd name="T17" fmla="*/ 382 h 317"/>
                <a:gd name="T18" fmla="*/ 139 w 339"/>
                <a:gd name="T19" fmla="*/ 365 h 317"/>
                <a:gd name="T20" fmla="*/ 127 w 339"/>
                <a:gd name="T21" fmla="*/ 348 h 317"/>
                <a:gd name="T22" fmla="*/ 105 w 339"/>
                <a:gd name="T23" fmla="*/ 314 h 317"/>
                <a:gd name="T24" fmla="*/ 89 w 339"/>
                <a:gd name="T25" fmla="*/ 281 h 317"/>
                <a:gd name="T26" fmla="*/ 67 w 339"/>
                <a:gd name="T27" fmla="*/ 270 h 317"/>
                <a:gd name="T28" fmla="*/ 61 w 339"/>
                <a:gd name="T29" fmla="*/ 256 h 317"/>
                <a:gd name="T30" fmla="*/ 59 w 339"/>
                <a:gd name="T31" fmla="*/ 228 h 317"/>
                <a:gd name="T32" fmla="*/ 50 w 339"/>
                <a:gd name="T33" fmla="*/ 205 h 317"/>
                <a:gd name="T34" fmla="*/ 34 w 339"/>
                <a:gd name="T35" fmla="*/ 181 h 317"/>
                <a:gd name="T36" fmla="*/ 26 w 339"/>
                <a:gd name="T37" fmla="*/ 170 h 317"/>
                <a:gd name="T38" fmla="*/ 28 w 339"/>
                <a:gd name="T39" fmla="*/ 153 h 317"/>
                <a:gd name="T40" fmla="*/ 38 w 339"/>
                <a:gd name="T41" fmla="*/ 117 h 317"/>
                <a:gd name="T42" fmla="*/ 12 w 339"/>
                <a:gd name="T43" fmla="*/ 95 h 317"/>
                <a:gd name="T44" fmla="*/ 6 w 339"/>
                <a:gd name="T45" fmla="*/ 67 h 317"/>
                <a:gd name="T46" fmla="*/ 2 w 339"/>
                <a:gd name="T47" fmla="*/ 64 h 317"/>
                <a:gd name="T48" fmla="*/ 2 w 339"/>
                <a:gd name="T49" fmla="*/ 42 h 317"/>
                <a:gd name="T50" fmla="*/ 0 w 339"/>
                <a:gd name="T51" fmla="*/ 13 h 317"/>
                <a:gd name="T52" fmla="*/ 10 w 339"/>
                <a:gd name="T53" fmla="*/ 0 h 317"/>
                <a:gd name="T54" fmla="*/ 24 w 339"/>
                <a:gd name="T55" fmla="*/ 25 h 317"/>
                <a:gd name="T56" fmla="*/ 54 w 339"/>
                <a:gd name="T57" fmla="*/ 22 h 317"/>
                <a:gd name="T58" fmla="*/ 67 w 339"/>
                <a:gd name="T59" fmla="*/ 28 h 317"/>
                <a:gd name="T60" fmla="*/ 67 w 339"/>
                <a:gd name="T61" fmla="*/ 47 h 317"/>
                <a:gd name="T62" fmla="*/ 77 w 339"/>
                <a:gd name="T63" fmla="*/ 75 h 317"/>
                <a:gd name="T64" fmla="*/ 103 w 339"/>
                <a:gd name="T65" fmla="*/ 93 h 317"/>
                <a:gd name="T66" fmla="*/ 129 w 339"/>
                <a:gd name="T67" fmla="*/ 108 h 317"/>
                <a:gd name="T68" fmla="*/ 163 w 339"/>
                <a:gd name="T69" fmla="*/ 111 h 317"/>
                <a:gd name="T70" fmla="*/ 170 w 339"/>
                <a:gd name="T71" fmla="*/ 88 h 317"/>
                <a:gd name="T72" fmla="*/ 176 w 339"/>
                <a:gd name="T73" fmla="*/ 73 h 317"/>
                <a:gd name="T74" fmla="*/ 198 w 339"/>
                <a:gd name="T75" fmla="*/ 73 h 317"/>
                <a:gd name="T76" fmla="*/ 220 w 339"/>
                <a:gd name="T77" fmla="*/ 73 h 317"/>
                <a:gd name="T78" fmla="*/ 238 w 339"/>
                <a:gd name="T79" fmla="*/ 86 h 317"/>
                <a:gd name="T80" fmla="*/ 248 w 339"/>
                <a:gd name="T81" fmla="*/ 104 h 317"/>
                <a:gd name="T82" fmla="*/ 260 w 339"/>
                <a:gd name="T83" fmla="*/ 119 h 317"/>
                <a:gd name="T84" fmla="*/ 276 w 339"/>
                <a:gd name="T85" fmla="*/ 133 h 317"/>
                <a:gd name="T86" fmla="*/ 303 w 339"/>
                <a:gd name="T87" fmla="*/ 300 h 317"/>
                <a:gd name="T88" fmla="*/ 291 w 339"/>
                <a:gd name="T89" fmla="*/ 431 h 31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39"/>
                <a:gd name="T136" fmla="*/ 0 h 317"/>
                <a:gd name="T137" fmla="*/ 339 w 339"/>
                <a:gd name="T138" fmla="*/ 317 h 31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39" h="317">
                  <a:moveTo>
                    <a:pt x="300" y="310"/>
                  </a:moveTo>
                  <a:lnTo>
                    <a:pt x="294" y="316"/>
                  </a:lnTo>
                  <a:lnTo>
                    <a:pt x="284" y="316"/>
                  </a:lnTo>
                  <a:lnTo>
                    <a:pt x="270" y="312"/>
                  </a:lnTo>
                  <a:lnTo>
                    <a:pt x="254" y="306"/>
                  </a:lnTo>
                  <a:lnTo>
                    <a:pt x="248" y="308"/>
                  </a:lnTo>
                  <a:lnTo>
                    <a:pt x="244" y="304"/>
                  </a:lnTo>
                  <a:lnTo>
                    <a:pt x="234" y="304"/>
                  </a:lnTo>
                  <a:lnTo>
                    <a:pt x="228" y="304"/>
                  </a:lnTo>
                  <a:lnTo>
                    <a:pt x="222" y="302"/>
                  </a:lnTo>
                  <a:lnTo>
                    <a:pt x="216" y="290"/>
                  </a:lnTo>
                  <a:lnTo>
                    <a:pt x="214" y="282"/>
                  </a:lnTo>
                  <a:lnTo>
                    <a:pt x="214" y="278"/>
                  </a:lnTo>
                  <a:lnTo>
                    <a:pt x="210" y="272"/>
                  </a:lnTo>
                  <a:lnTo>
                    <a:pt x="194" y="270"/>
                  </a:lnTo>
                  <a:lnTo>
                    <a:pt x="184" y="274"/>
                  </a:lnTo>
                  <a:lnTo>
                    <a:pt x="176" y="280"/>
                  </a:lnTo>
                  <a:lnTo>
                    <a:pt x="166" y="274"/>
                  </a:lnTo>
                  <a:lnTo>
                    <a:pt x="158" y="274"/>
                  </a:lnTo>
                  <a:lnTo>
                    <a:pt x="142" y="262"/>
                  </a:lnTo>
                  <a:lnTo>
                    <a:pt x="140" y="256"/>
                  </a:lnTo>
                  <a:lnTo>
                    <a:pt x="130" y="250"/>
                  </a:lnTo>
                  <a:lnTo>
                    <a:pt x="120" y="250"/>
                  </a:lnTo>
                  <a:lnTo>
                    <a:pt x="108" y="226"/>
                  </a:lnTo>
                  <a:lnTo>
                    <a:pt x="102" y="212"/>
                  </a:lnTo>
                  <a:lnTo>
                    <a:pt x="92" y="202"/>
                  </a:lnTo>
                  <a:lnTo>
                    <a:pt x="74" y="206"/>
                  </a:lnTo>
                  <a:lnTo>
                    <a:pt x="70" y="194"/>
                  </a:lnTo>
                  <a:lnTo>
                    <a:pt x="70" y="182"/>
                  </a:lnTo>
                  <a:lnTo>
                    <a:pt x="64" y="184"/>
                  </a:lnTo>
                  <a:lnTo>
                    <a:pt x="58" y="176"/>
                  </a:lnTo>
                  <a:lnTo>
                    <a:pt x="62" y="164"/>
                  </a:lnTo>
                  <a:lnTo>
                    <a:pt x="60" y="158"/>
                  </a:lnTo>
                  <a:lnTo>
                    <a:pt x="50" y="148"/>
                  </a:lnTo>
                  <a:lnTo>
                    <a:pt x="34" y="144"/>
                  </a:lnTo>
                  <a:lnTo>
                    <a:pt x="34" y="130"/>
                  </a:lnTo>
                  <a:lnTo>
                    <a:pt x="30" y="130"/>
                  </a:lnTo>
                  <a:lnTo>
                    <a:pt x="26" y="122"/>
                  </a:lnTo>
                  <a:lnTo>
                    <a:pt x="26" y="116"/>
                  </a:lnTo>
                  <a:lnTo>
                    <a:pt x="28" y="110"/>
                  </a:lnTo>
                  <a:lnTo>
                    <a:pt x="30" y="102"/>
                  </a:lnTo>
                  <a:lnTo>
                    <a:pt x="38" y="84"/>
                  </a:lnTo>
                  <a:lnTo>
                    <a:pt x="20" y="80"/>
                  </a:lnTo>
                  <a:lnTo>
                    <a:pt x="12" y="68"/>
                  </a:lnTo>
                  <a:lnTo>
                    <a:pt x="12" y="62"/>
                  </a:lnTo>
                  <a:lnTo>
                    <a:pt x="6" y="48"/>
                  </a:lnTo>
                  <a:lnTo>
                    <a:pt x="4" y="48"/>
                  </a:lnTo>
                  <a:lnTo>
                    <a:pt x="2" y="46"/>
                  </a:lnTo>
                  <a:lnTo>
                    <a:pt x="0" y="40"/>
                  </a:lnTo>
                  <a:lnTo>
                    <a:pt x="2" y="30"/>
                  </a:lnTo>
                  <a:lnTo>
                    <a:pt x="0" y="18"/>
                  </a:lnTo>
                  <a:lnTo>
                    <a:pt x="0" y="10"/>
                  </a:lnTo>
                  <a:lnTo>
                    <a:pt x="6" y="8"/>
                  </a:lnTo>
                  <a:lnTo>
                    <a:pt x="10" y="0"/>
                  </a:lnTo>
                  <a:lnTo>
                    <a:pt x="16" y="8"/>
                  </a:lnTo>
                  <a:lnTo>
                    <a:pt x="24" y="18"/>
                  </a:lnTo>
                  <a:lnTo>
                    <a:pt x="36" y="24"/>
                  </a:lnTo>
                  <a:lnTo>
                    <a:pt x="54" y="16"/>
                  </a:lnTo>
                  <a:lnTo>
                    <a:pt x="62" y="10"/>
                  </a:lnTo>
                  <a:lnTo>
                    <a:pt x="70" y="20"/>
                  </a:lnTo>
                  <a:lnTo>
                    <a:pt x="62" y="28"/>
                  </a:lnTo>
                  <a:lnTo>
                    <a:pt x="70" y="34"/>
                  </a:lnTo>
                  <a:lnTo>
                    <a:pt x="80" y="42"/>
                  </a:lnTo>
                  <a:lnTo>
                    <a:pt x="80" y="54"/>
                  </a:lnTo>
                  <a:lnTo>
                    <a:pt x="94" y="58"/>
                  </a:lnTo>
                  <a:lnTo>
                    <a:pt x="106" y="66"/>
                  </a:lnTo>
                  <a:lnTo>
                    <a:pt x="118" y="74"/>
                  </a:lnTo>
                  <a:lnTo>
                    <a:pt x="132" y="78"/>
                  </a:lnTo>
                  <a:lnTo>
                    <a:pt x="148" y="80"/>
                  </a:lnTo>
                  <a:lnTo>
                    <a:pt x="166" y="80"/>
                  </a:lnTo>
                  <a:lnTo>
                    <a:pt x="162" y="66"/>
                  </a:lnTo>
                  <a:lnTo>
                    <a:pt x="176" y="64"/>
                  </a:lnTo>
                  <a:lnTo>
                    <a:pt x="176" y="60"/>
                  </a:lnTo>
                  <a:lnTo>
                    <a:pt x="182" y="52"/>
                  </a:lnTo>
                  <a:lnTo>
                    <a:pt x="196" y="50"/>
                  </a:lnTo>
                  <a:lnTo>
                    <a:pt x="204" y="52"/>
                  </a:lnTo>
                  <a:lnTo>
                    <a:pt x="210" y="48"/>
                  </a:lnTo>
                  <a:lnTo>
                    <a:pt x="226" y="52"/>
                  </a:lnTo>
                  <a:lnTo>
                    <a:pt x="232" y="60"/>
                  </a:lnTo>
                  <a:lnTo>
                    <a:pt x="244" y="62"/>
                  </a:lnTo>
                  <a:lnTo>
                    <a:pt x="252" y="70"/>
                  </a:lnTo>
                  <a:lnTo>
                    <a:pt x="254" y="74"/>
                  </a:lnTo>
                  <a:lnTo>
                    <a:pt x="262" y="78"/>
                  </a:lnTo>
                  <a:lnTo>
                    <a:pt x="266" y="86"/>
                  </a:lnTo>
                  <a:lnTo>
                    <a:pt x="278" y="90"/>
                  </a:lnTo>
                  <a:lnTo>
                    <a:pt x="282" y="96"/>
                  </a:lnTo>
                  <a:lnTo>
                    <a:pt x="286" y="118"/>
                  </a:lnTo>
                  <a:lnTo>
                    <a:pt x="312" y="216"/>
                  </a:lnTo>
                  <a:lnTo>
                    <a:pt x="338" y="278"/>
                  </a:lnTo>
                  <a:lnTo>
                    <a:pt x="300" y="310"/>
                  </a:lnTo>
                </a:path>
              </a:pathLst>
            </a:custGeom>
            <a:solidFill>
              <a:schemeClr val="hlink"/>
            </a:solidFill>
            <a:ln w="12700" cap="rnd">
              <a:solidFill>
                <a:schemeClr val="bg1"/>
              </a:solidFill>
              <a:round/>
              <a:headEnd/>
              <a:tailEnd/>
            </a:ln>
          </p:spPr>
          <p:txBody>
            <a:bodyPr/>
            <a:lstStyle/>
            <a:p>
              <a:endParaRPr lang="en-US"/>
            </a:p>
          </p:txBody>
        </p:sp>
        <p:sp>
          <p:nvSpPr>
            <p:cNvPr id="13564" name="Freeform 802"/>
            <p:cNvSpPr>
              <a:spLocks/>
            </p:cNvSpPr>
            <p:nvPr/>
          </p:nvSpPr>
          <p:spPr bwMode="ltGray">
            <a:xfrm>
              <a:off x="3421" y="2235"/>
              <a:ext cx="205" cy="222"/>
            </a:xfrm>
            <a:custGeom>
              <a:avLst/>
              <a:gdLst>
                <a:gd name="T0" fmla="*/ 10 w 205"/>
                <a:gd name="T1" fmla="*/ 248 h 199"/>
                <a:gd name="T2" fmla="*/ 4 w 205"/>
                <a:gd name="T3" fmla="*/ 233 h 199"/>
                <a:gd name="T4" fmla="*/ 18 w 205"/>
                <a:gd name="T5" fmla="*/ 212 h 199"/>
                <a:gd name="T6" fmla="*/ 20 w 205"/>
                <a:gd name="T7" fmla="*/ 205 h 199"/>
                <a:gd name="T8" fmla="*/ 18 w 205"/>
                <a:gd name="T9" fmla="*/ 190 h 199"/>
                <a:gd name="T10" fmla="*/ 12 w 205"/>
                <a:gd name="T11" fmla="*/ 181 h 199"/>
                <a:gd name="T12" fmla="*/ 8 w 205"/>
                <a:gd name="T13" fmla="*/ 181 h 199"/>
                <a:gd name="T14" fmla="*/ 4 w 205"/>
                <a:gd name="T15" fmla="*/ 185 h 199"/>
                <a:gd name="T16" fmla="*/ 4 w 205"/>
                <a:gd name="T17" fmla="*/ 161 h 199"/>
                <a:gd name="T18" fmla="*/ 2 w 205"/>
                <a:gd name="T19" fmla="*/ 139 h 199"/>
                <a:gd name="T20" fmla="*/ 6 w 205"/>
                <a:gd name="T21" fmla="*/ 131 h 199"/>
                <a:gd name="T22" fmla="*/ 0 w 205"/>
                <a:gd name="T23" fmla="*/ 122 h 199"/>
                <a:gd name="T24" fmla="*/ 0 w 205"/>
                <a:gd name="T25" fmla="*/ 93 h 199"/>
                <a:gd name="T26" fmla="*/ 6 w 205"/>
                <a:gd name="T27" fmla="*/ 86 h 199"/>
                <a:gd name="T28" fmla="*/ 8 w 205"/>
                <a:gd name="T29" fmla="*/ 73 h 199"/>
                <a:gd name="T30" fmla="*/ 20 w 205"/>
                <a:gd name="T31" fmla="*/ 73 h 199"/>
                <a:gd name="T32" fmla="*/ 28 w 205"/>
                <a:gd name="T33" fmla="*/ 75 h 199"/>
                <a:gd name="T34" fmla="*/ 30 w 205"/>
                <a:gd name="T35" fmla="*/ 81 h 199"/>
                <a:gd name="T36" fmla="*/ 40 w 205"/>
                <a:gd name="T37" fmla="*/ 84 h 199"/>
                <a:gd name="T38" fmla="*/ 42 w 205"/>
                <a:gd name="T39" fmla="*/ 69 h 199"/>
                <a:gd name="T40" fmla="*/ 58 w 205"/>
                <a:gd name="T41" fmla="*/ 61 h 199"/>
                <a:gd name="T42" fmla="*/ 66 w 205"/>
                <a:gd name="T43" fmla="*/ 45 h 199"/>
                <a:gd name="T44" fmla="*/ 70 w 205"/>
                <a:gd name="T45" fmla="*/ 39 h 199"/>
                <a:gd name="T46" fmla="*/ 68 w 205"/>
                <a:gd name="T47" fmla="*/ 31 h 199"/>
                <a:gd name="T48" fmla="*/ 72 w 205"/>
                <a:gd name="T49" fmla="*/ 28 h 199"/>
                <a:gd name="T50" fmla="*/ 80 w 205"/>
                <a:gd name="T51" fmla="*/ 25 h 199"/>
                <a:gd name="T52" fmla="*/ 92 w 205"/>
                <a:gd name="T53" fmla="*/ 28 h 199"/>
                <a:gd name="T54" fmla="*/ 108 w 205"/>
                <a:gd name="T55" fmla="*/ 28 h 199"/>
                <a:gd name="T56" fmla="*/ 108 w 205"/>
                <a:gd name="T57" fmla="*/ 33 h 199"/>
                <a:gd name="T58" fmla="*/ 118 w 205"/>
                <a:gd name="T59" fmla="*/ 31 h 199"/>
                <a:gd name="T60" fmla="*/ 122 w 205"/>
                <a:gd name="T61" fmla="*/ 45 h 199"/>
                <a:gd name="T62" fmla="*/ 140 w 205"/>
                <a:gd name="T63" fmla="*/ 33 h 199"/>
                <a:gd name="T64" fmla="*/ 146 w 205"/>
                <a:gd name="T65" fmla="*/ 28 h 199"/>
                <a:gd name="T66" fmla="*/ 156 w 205"/>
                <a:gd name="T67" fmla="*/ 28 h 199"/>
                <a:gd name="T68" fmla="*/ 158 w 205"/>
                <a:gd name="T69" fmla="*/ 20 h 199"/>
                <a:gd name="T70" fmla="*/ 162 w 205"/>
                <a:gd name="T71" fmla="*/ 11 h 199"/>
                <a:gd name="T72" fmla="*/ 164 w 205"/>
                <a:gd name="T73" fmla="*/ 4 h 199"/>
                <a:gd name="T74" fmla="*/ 170 w 205"/>
                <a:gd name="T75" fmla="*/ 0 h 199"/>
                <a:gd name="T76" fmla="*/ 174 w 205"/>
                <a:gd name="T77" fmla="*/ 9 h 199"/>
                <a:gd name="T78" fmla="*/ 176 w 205"/>
                <a:gd name="T79" fmla="*/ 13 h 199"/>
                <a:gd name="T80" fmla="*/ 176 w 205"/>
                <a:gd name="T81" fmla="*/ 22 h 199"/>
                <a:gd name="T82" fmla="*/ 178 w 205"/>
                <a:gd name="T83" fmla="*/ 25 h 199"/>
                <a:gd name="T84" fmla="*/ 178 w 205"/>
                <a:gd name="T85" fmla="*/ 39 h 199"/>
                <a:gd name="T86" fmla="*/ 182 w 205"/>
                <a:gd name="T87" fmla="*/ 52 h 199"/>
                <a:gd name="T88" fmla="*/ 204 w 205"/>
                <a:gd name="T89" fmla="*/ 50 h 199"/>
                <a:gd name="T90" fmla="*/ 156 w 205"/>
                <a:gd name="T91" fmla="*/ 214 h 199"/>
                <a:gd name="T92" fmla="*/ 72 w 205"/>
                <a:gd name="T93" fmla="*/ 276 h 199"/>
                <a:gd name="T94" fmla="*/ 22 w 205"/>
                <a:gd name="T95" fmla="*/ 261 h 199"/>
                <a:gd name="T96" fmla="*/ 10 w 205"/>
                <a:gd name="T97" fmla="*/ 248 h 19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5"/>
                <a:gd name="T148" fmla="*/ 0 h 199"/>
                <a:gd name="T149" fmla="*/ 205 w 205"/>
                <a:gd name="T150" fmla="*/ 199 h 19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5" h="199">
                  <a:moveTo>
                    <a:pt x="10" y="178"/>
                  </a:moveTo>
                  <a:lnTo>
                    <a:pt x="4" y="168"/>
                  </a:lnTo>
                  <a:lnTo>
                    <a:pt x="18" y="152"/>
                  </a:lnTo>
                  <a:lnTo>
                    <a:pt x="20" y="148"/>
                  </a:lnTo>
                  <a:lnTo>
                    <a:pt x="18" y="136"/>
                  </a:lnTo>
                  <a:lnTo>
                    <a:pt x="12" y="130"/>
                  </a:lnTo>
                  <a:lnTo>
                    <a:pt x="8" y="130"/>
                  </a:lnTo>
                  <a:lnTo>
                    <a:pt x="4" y="134"/>
                  </a:lnTo>
                  <a:lnTo>
                    <a:pt x="4" y="116"/>
                  </a:lnTo>
                  <a:lnTo>
                    <a:pt x="2" y="100"/>
                  </a:lnTo>
                  <a:lnTo>
                    <a:pt x="6" y="94"/>
                  </a:lnTo>
                  <a:lnTo>
                    <a:pt x="0" y="88"/>
                  </a:lnTo>
                  <a:lnTo>
                    <a:pt x="0" y="66"/>
                  </a:lnTo>
                  <a:lnTo>
                    <a:pt x="6" y="62"/>
                  </a:lnTo>
                  <a:lnTo>
                    <a:pt x="8" y="52"/>
                  </a:lnTo>
                  <a:lnTo>
                    <a:pt x="20" y="52"/>
                  </a:lnTo>
                  <a:lnTo>
                    <a:pt x="28" y="54"/>
                  </a:lnTo>
                  <a:lnTo>
                    <a:pt x="30" y="58"/>
                  </a:lnTo>
                  <a:lnTo>
                    <a:pt x="40" y="60"/>
                  </a:lnTo>
                  <a:lnTo>
                    <a:pt x="42" y="50"/>
                  </a:lnTo>
                  <a:lnTo>
                    <a:pt x="58" y="44"/>
                  </a:lnTo>
                  <a:lnTo>
                    <a:pt x="66" y="32"/>
                  </a:lnTo>
                  <a:lnTo>
                    <a:pt x="70" y="28"/>
                  </a:lnTo>
                  <a:lnTo>
                    <a:pt x="68" y="22"/>
                  </a:lnTo>
                  <a:lnTo>
                    <a:pt x="72" y="20"/>
                  </a:lnTo>
                  <a:lnTo>
                    <a:pt x="80" y="18"/>
                  </a:lnTo>
                  <a:lnTo>
                    <a:pt x="92" y="20"/>
                  </a:lnTo>
                  <a:lnTo>
                    <a:pt x="108" y="20"/>
                  </a:lnTo>
                  <a:lnTo>
                    <a:pt x="108" y="24"/>
                  </a:lnTo>
                  <a:lnTo>
                    <a:pt x="118" y="22"/>
                  </a:lnTo>
                  <a:lnTo>
                    <a:pt x="122" y="32"/>
                  </a:lnTo>
                  <a:lnTo>
                    <a:pt x="140" y="24"/>
                  </a:lnTo>
                  <a:lnTo>
                    <a:pt x="146" y="20"/>
                  </a:lnTo>
                  <a:lnTo>
                    <a:pt x="156" y="20"/>
                  </a:lnTo>
                  <a:lnTo>
                    <a:pt x="158" y="14"/>
                  </a:lnTo>
                  <a:lnTo>
                    <a:pt x="162" y="8"/>
                  </a:lnTo>
                  <a:lnTo>
                    <a:pt x="164" y="4"/>
                  </a:lnTo>
                  <a:lnTo>
                    <a:pt x="170" y="0"/>
                  </a:lnTo>
                  <a:lnTo>
                    <a:pt x="174" y="6"/>
                  </a:lnTo>
                  <a:lnTo>
                    <a:pt x="176" y="10"/>
                  </a:lnTo>
                  <a:lnTo>
                    <a:pt x="176" y="16"/>
                  </a:lnTo>
                  <a:lnTo>
                    <a:pt x="178" y="18"/>
                  </a:lnTo>
                  <a:lnTo>
                    <a:pt x="178" y="28"/>
                  </a:lnTo>
                  <a:lnTo>
                    <a:pt x="182" y="38"/>
                  </a:lnTo>
                  <a:lnTo>
                    <a:pt x="204" y="36"/>
                  </a:lnTo>
                  <a:lnTo>
                    <a:pt x="156" y="154"/>
                  </a:lnTo>
                  <a:lnTo>
                    <a:pt x="72" y="198"/>
                  </a:lnTo>
                  <a:lnTo>
                    <a:pt x="22" y="188"/>
                  </a:lnTo>
                  <a:lnTo>
                    <a:pt x="10" y="178"/>
                  </a:lnTo>
                </a:path>
              </a:pathLst>
            </a:custGeom>
            <a:solidFill>
              <a:schemeClr val="hlink"/>
            </a:solidFill>
            <a:ln w="12700" cap="rnd">
              <a:solidFill>
                <a:schemeClr val="bg1"/>
              </a:solidFill>
              <a:round/>
              <a:headEnd/>
              <a:tailEnd/>
            </a:ln>
          </p:spPr>
          <p:txBody>
            <a:bodyPr/>
            <a:lstStyle/>
            <a:p>
              <a:endParaRPr lang="en-US"/>
            </a:p>
          </p:txBody>
        </p:sp>
        <p:sp>
          <p:nvSpPr>
            <p:cNvPr id="13565" name="Freeform 803"/>
            <p:cNvSpPr>
              <a:spLocks/>
            </p:cNvSpPr>
            <p:nvPr/>
          </p:nvSpPr>
          <p:spPr bwMode="ltGray">
            <a:xfrm>
              <a:off x="3224" y="2098"/>
              <a:ext cx="270" cy="205"/>
            </a:xfrm>
            <a:custGeom>
              <a:avLst/>
              <a:gdLst>
                <a:gd name="T0" fmla="*/ 265 w 271"/>
                <a:gd name="T1" fmla="*/ 186 h 183"/>
                <a:gd name="T2" fmla="*/ 265 w 271"/>
                <a:gd name="T3" fmla="*/ 149 h 183"/>
                <a:gd name="T4" fmla="*/ 227 w 271"/>
                <a:gd name="T5" fmla="*/ 132 h 183"/>
                <a:gd name="T6" fmla="*/ 199 w 271"/>
                <a:gd name="T7" fmla="*/ 113 h 183"/>
                <a:gd name="T8" fmla="*/ 179 w 271"/>
                <a:gd name="T9" fmla="*/ 86 h 183"/>
                <a:gd name="T10" fmla="*/ 163 w 271"/>
                <a:gd name="T11" fmla="*/ 56 h 183"/>
                <a:gd name="T12" fmla="*/ 139 w 271"/>
                <a:gd name="T13" fmla="*/ 50 h 183"/>
                <a:gd name="T14" fmla="*/ 110 w 271"/>
                <a:gd name="T15" fmla="*/ 22 h 183"/>
                <a:gd name="T16" fmla="*/ 86 w 271"/>
                <a:gd name="T17" fmla="*/ 22 h 183"/>
                <a:gd name="T18" fmla="*/ 68 w 271"/>
                <a:gd name="T19" fmla="*/ 31 h 183"/>
                <a:gd name="T20" fmla="*/ 40 w 271"/>
                <a:gd name="T21" fmla="*/ 17 h 183"/>
                <a:gd name="T22" fmla="*/ 4 w 271"/>
                <a:gd name="T23" fmla="*/ 0 h 183"/>
                <a:gd name="T24" fmla="*/ 18 w 271"/>
                <a:gd name="T25" fmla="*/ 20 h 183"/>
                <a:gd name="T26" fmla="*/ 6 w 271"/>
                <a:gd name="T27" fmla="*/ 34 h 183"/>
                <a:gd name="T28" fmla="*/ 10 w 271"/>
                <a:gd name="T29" fmla="*/ 86 h 183"/>
                <a:gd name="T30" fmla="*/ 6 w 271"/>
                <a:gd name="T31" fmla="*/ 152 h 183"/>
                <a:gd name="T32" fmla="*/ 20 w 271"/>
                <a:gd name="T33" fmla="*/ 171 h 183"/>
                <a:gd name="T34" fmla="*/ 72 w 271"/>
                <a:gd name="T35" fmla="*/ 202 h 183"/>
                <a:gd name="T36" fmla="*/ 88 w 271"/>
                <a:gd name="T37" fmla="*/ 184 h 183"/>
                <a:gd name="T38" fmla="*/ 100 w 271"/>
                <a:gd name="T39" fmla="*/ 175 h 183"/>
                <a:gd name="T40" fmla="*/ 114 w 271"/>
                <a:gd name="T41" fmla="*/ 164 h 183"/>
                <a:gd name="T42" fmla="*/ 128 w 271"/>
                <a:gd name="T43" fmla="*/ 164 h 183"/>
                <a:gd name="T44" fmla="*/ 145 w 271"/>
                <a:gd name="T45" fmla="*/ 164 h 183"/>
                <a:gd name="T46" fmla="*/ 165 w 271"/>
                <a:gd name="T47" fmla="*/ 177 h 183"/>
                <a:gd name="T48" fmla="*/ 175 w 271"/>
                <a:gd name="T49" fmla="*/ 195 h 183"/>
                <a:gd name="T50" fmla="*/ 185 w 271"/>
                <a:gd name="T51" fmla="*/ 211 h 183"/>
                <a:gd name="T52" fmla="*/ 203 w 271"/>
                <a:gd name="T53" fmla="*/ 222 h 183"/>
                <a:gd name="T54" fmla="*/ 223 w 271"/>
                <a:gd name="T55" fmla="*/ 248 h 183"/>
                <a:gd name="T56" fmla="*/ 235 w 271"/>
                <a:gd name="T57" fmla="*/ 257 h 183"/>
                <a:gd name="T58" fmla="*/ 251 w 271"/>
                <a:gd name="T59" fmla="*/ 233 h 183"/>
                <a:gd name="T60" fmla="*/ 265 w 271"/>
                <a:gd name="T61" fmla="*/ 211 h 183"/>
                <a:gd name="T62" fmla="*/ 265 w 271"/>
                <a:gd name="T63" fmla="*/ 202 h 18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71"/>
                <a:gd name="T97" fmla="*/ 0 h 183"/>
                <a:gd name="T98" fmla="*/ 271 w 271"/>
                <a:gd name="T99" fmla="*/ 183 h 18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71" h="183">
                  <a:moveTo>
                    <a:pt x="268" y="144"/>
                  </a:moveTo>
                  <a:lnTo>
                    <a:pt x="268" y="132"/>
                  </a:lnTo>
                  <a:lnTo>
                    <a:pt x="270" y="116"/>
                  </a:lnTo>
                  <a:lnTo>
                    <a:pt x="268" y="106"/>
                  </a:lnTo>
                  <a:lnTo>
                    <a:pt x="246" y="100"/>
                  </a:lnTo>
                  <a:lnTo>
                    <a:pt x="230" y="94"/>
                  </a:lnTo>
                  <a:lnTo>
                    <a:pt x="212" y="96"/>
                  </a:lnTo>
                  <a:lnTo>
                    <a:pt x="202" y="80"/>
                  </a:lnTo>
                  <a:lnTo>
                    <a:pt x="192" y="72"/>
                  </a:lnTo>
                  <a:lnTo>
                    <a:pt x="182" y="62"/>
                  </a:lnTo>
                  <a:lnTo>
                    <a:pt x="172" y="54"/>
                  </a:lnTo>
                  <a:lnTo>
                    <a:pt x="166" y="40"/>
                  </a:lnTo>
                  <a:lnTo>
                    <a:pt x="148" y="40"/>
                  </a:lnTo>
                  <a:lnTo>
                    <a:pt x="142" y="36"/>
                  </a:lnTo>
                  <a:lnTo>
                    <a:pt x="132" y="24"/>
                  </a:lnTo>
                  <a:lnTo>
                    <a:pt x="110" y="16"/>
                  </a:lnTo>
                  <a:lnTo>
                    <a:pt x="102" y="22"/>
                  </a:lnTo>
                  <a:lnTo>
                    <a:pt x="86" y="16"/>
                  </a:lnTo>
                  <a:lnTo>
                    <a:pt x="82" y="24"/>
                  </a:lnTo>
                  <a:lnTo>
                    <a:pt x="68" y="22"/>
                  </a:lnTo>
                  <a:lnTo>
                    <a:pt x="54" y="14"/>
                  </a:lnTo>
                  <a:lnTo>
                    <a:pt x="40" y="12"/>
                  </a:lnTo>
                  <a:lnTo>
                    <a:pt x="20" y="0"/>
                  </a:lnTo>
                  <a:lnTo>
                    <a:pt x="4" y="0"/>
                  </a:lnTo>
                  <a:lnTo>
                    <a:pt x="12" y="4"/>
                  </a:lnTo>
                  <a:lnTo>
                    <a:pt x="18" y="14"/>
                  </a:lnTo>
                  <a:lnTo>
                    <a:pt x="20" y="24"/>
                  </a:lnTo>
                  <a:lnTo>
                    <a:pt x="6" y="24"/>
                  </a:lnTo>
                  <a:lnTo>
                    <a:pt x="0" y="26"/>
                  </a:lnTo>
                  <a:lnTo>
                    <a:pt x="10" y="62"/>
                  </a:lnTo>
                  <a:lnTo>
                    <a:pt x="22" y="92"/>
                  </a:lnTo>
                  <a:lnTo>
                    <a:pt x="6" y="108"/>
                  </a:lnTo>
                  <a:lnTo>
                    <a:pt x="6" y="118"/>
                  </a:lnTo>
                  <a:lnTo>
                    <a:pt x="20" y="122"/>
                  </a:lnTo>
                  <a:lnTo>
                    <a:pt x="42" y="138"/>
                  </a:lnTo>
                  <a:lnTo>
                    <a:pt x="72" y="144"/>
                  </a:lnTo>
                  <a:lnTo>
                    <a:pt x="90" y="144"/>
                  </a:lnTo>
                  <a:lnTo>
                    <a:pt x="88" y="130"/>
                  </a:lnTo>
                  <a:lnTo>
                    <a:pt x="98" y="128"/>
                  </a:lnTo>
                  <a:lnTo>
                    <a:pt x="100" y="124"/>
                  </a:lnTo>
                  <a:lnTo>
                    <a:pt x="104" y="118"/>
                  </a:lnTo>
                  <a:lnTo>
                    <a:pt x="114" y="116"/>
                  </a:lnTo>
                  <a:lnTo>
                    <a:pt x="122" y="114"/>
                  </a:lnTo>
                  <a:lnTo>
                    <a:pt x="128" y="116"/>
                  </a:lnTo>
                  <a:lnTo>
                    <a:pt x="134" y="114"/>
                  </a:lnTo>
                  <a:lnTo>
                    <a:pt x="148" y="116"/>
                  </a:lnTo>
                  <a:lnTo>
                    <a:pt x="156" y="124"/>
                  </a:lnTo>
                  <a:lnTo>
                    <a:pt x="168" y="126"/>
                  </a:lnTo>
                  <a:lnTo>
                    <a:pt x="176" y="134"/>
                  </a:lnTo>
                  <a:lnTo>
                    <a:pt x="178" y="138"/>
                  </a:lnTo>
                  <a:lnTo>
                    <a:pt x="186" y="142"/>
                  </a:lnTo>
                  <a:lnTo>
                    <a:pt x="188" y="150"/>
                  </a:lnTo>
                  <a:lnTo>
                    <a:pt x="202" y="154"/>
                  </a:lnTo>
                  <a:lnTo>
                    <a:pt x="206" y="158"/>
                  </a:lnTo>
                  <a:lnTo>
                    <a:pt x="206" y="172"/>
                  </a:lnTo>
                  <a:lnTo>
                    <a:pt x="226" y="176"/>
                  </a:lnTo>
                  <a:lnTo>
                    <a:pt x="228" y="180"/>
                  </a:lnTo>
                  <a:lnTo>
                    <a:pt x="238" y="182"/>
                  </a:lnTo>
                  <a:lnTo>
                    <a:pt x="240" y="172"/>
                  </a:lnTo>
                  <a:lnTo>
                    <a:pt x="254" y="166"/>
                  </a:lnTo>
                  <a:lnTo>
                    <a:pt x="262" y="154"/>
                  </a:lnTo>
                  <a:lnTo>
                    <a:pt x="268" y="150"/>
                  </a:lnTo>
                  <a:lnTo>
                    <a:pt x="264" y="144"/>
                  </a:lnTo>
                  <a:lnTo>
                    <a:pt x="268" y="144"/>
                  </a:lnTo>
                </a:path>
              </a:pathLst>
            </a:custGeom>
            <a:solidFill>
              <a:schemeClr val="hlink"/>
            </a:solidFill>
            <a:ln w="12700" cap="rnd">
              <a:solidFill>
                <a:schemeClr val="bg1"/>
              </a:solidFill>
              <a:round/>
              <a:headEnd/>
              <a:tailEnd/>
            </a:ln>
          </p:spPr>
          <p:txBody>
            <a:bodyPr/>
            <a:lstStyle/>
            <a:p>
              <a:endParaRPr lang="en-US"/>
            </a:p>
          </p:txBody>
        </p:sp>
      </p:grpSp>
      <p:sp>
        <p:nvSpPr>
          <p:cNvPr id="13317" name="Text Box 804"/>
          <p:cNvSpPr txBox="1">
            <a:spLocks noChangeArrowheads="1"/>
          </p:cNvSpPr>
          <p:nvPr/>
        </p:nvSpPr>
        <p:spPr bwMode="auto">
          <a:xfrm>
            <a:off x="5929313" y="47625"/>
            <a:ext cx="3167062" cy="1323439"/>
          </a:xfrm>
          <a:prstGeom prst="rect">
            <a:avLst/>
          </a:prstGeom>
          <a:solidFill>
            <a:schemeClr val="accent1"/>
          </a:solidFill>
          <a:ln w="12700">
            <a:noFill/>
            <a:miter lim="800000"/>
            <a:headEnd/>
            <a:tailEnd/>
          </a:ln>
        </p:spPr>
        <p:txBody>
          <a:bodyPr>
            <a:spAutoFit/>
          </a:bodyPr>
          <a:lstStyle/>
          <a:p>
            <a:pPr marL="182563" indent="-182563">
              <a:buFontTx/>
              <a:buChar char="•"/>
            </a:pPr>
            <a:r>
              <a:rPr lang="en-GB" sz="1600" b="1" dirty="0" smtClean="0">
                <a:solidFill>
                  <a:schemeClr val="bg1"/>
                </a:solidFill>
              </a:rPr>
              <a:t>4 </a:t>
            </a:r>
            <a:r>
              <a:rPr lang="en-GB" sz="1600" b="1" dirty="0">
                <a:solidFill>
                  <a:schemeClr val="bg1"/>
                </a:solidFill>
              </a:rPr>
              <a:t>billion messages/year</a:t>
            </a:r>
          </a:p>
          <a:p>
            <a:pPr marL="182563" indent="-182563">
              <a:buFontTx/>
              <a:buChar char="•"/>
            </a:pPr>
            <a:r>
              <a:rPr lang="en-GB" sz="1600" b="1" dirty="0" smtClean="0">
                <a:solidFill>
                  <a:schemeClr val="bg1"/>
                </a:solidFill>
              </a:rPr>
              <a:t>9.761 </a:t>
            </a:r>
            <a:r>
              <a:rPr lang="en-GB" sz="1600" b="1" dirty="0">
                <a:solidFill>
                  <a:schemeClr val="bg1"/>
                </a:solidFill>
              </a:rPr>
              <a:t>customers</a:t>
            </a:r>
          </a:p>
          <a:p>
            <a:pPr marL="182563" indent="-182563">
              <a:buFontTx/>
              <a:buChar char="•"/>
            </a:pPr>
            <a:r>
              <a:rPr lang="en-GB" sz="1600" b="1" dirty="0">
                <a:solidFill>
                  <a:schemeClr val="bg1"/>
                </a:solidFill>
              </a:rPr>
              <a:t>209 </a:t>
            </a:r>
            <a:r>
              <a:rPr lang="en-GB" sz="1600" b="1" dirty="0" smtClean="0">
                <a:solidFill>
                  <a:schemeClr val="bg1"/>
                </a:solidFill>
              </a:rPr>
              <a:t>countries</a:t>
            </a:r>
          </a:p>
          <a:p>
            <a:pPr marL="182563" indent="-182563">
              <a:buFontTx/>
              <a:buChar char="•"/>
            </a:pPr>
            <a:r>
              <a:rPr lang="en-GB" sz="1600" b="1" dirty="0" smtClean="0">
                <a:solidFill>
                  <a:schemeClr val="bg1"/>
                </a:solidFill>
              </a:rPr>
              <a:t>19 Mio messages peak day</a:t>
            </a:r>
            <a:endParaRPr lang="en-GB" sz="1600" b="1" dirty="0">
              <a:solidFill>
                <a:schemeClr val="bg1"/>
              </a:solidFill>
            </a:endParaRPr>
          </a:p>
          <a:p>
            <a:pPr marL="182563" indent="-182563"/>
            <a:r>
              <a:rPr lang="en-GB" sz="1600" b="1" dirty="0">
                <a:solidFill>
                  <a:schemeClr val="bg1"/>
                </a:solidFill>
              </a:rPr>
              <a:t>			</a:t>
            </a:r>
            <a:r>
              <a:rPr lang="en-GB" sz="1600" b="1" dirty="0" smtClean="0">
                <a:solidFill>
                  <a:schemeClr val="bg1"/>
                </a:solidFill>
              </a:rPr>
              <a:t>(Marc 2011)</a:t>
            </a:r>
            <a:endParaRPr lang="en-GB" sz="16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6F915B5-A76D-47B2-9BCB-46486F91FD88}" type="slidenum">
              <a:rPr lang="en-GB"/>
              <a:pPr/>
              <a:t>4</a:t>
            </a:fld>
            <a:endParaRPr lang="en-GB"/>
          </a:p>
        </p:txBody>
      </p:sp>
      <p:sp>
        <p:nvSpPr>
          <p:cNvPr id="327682" name="Rectangle 2"/>
          <p:cNvSpPr>
            <a:spLocks noGrp="1" noChangeArrowheads="1"/>
          </p:cNvSpPr>
          <p:nvPr>
            <p:ph type="title"/>
          </p:nvPr>
        </p:nvSpPr>
        <p:spPr/>
        <p:txBody>
          <a:bodyPr/>
          <a:lstStyle/>
          <a:p>
            <a:r>
              <a:rPr lang="en-US" dirty="0" smtClean="0"/>
              <a:t>(Worker) Remittances - Market </a:t>
            </a:r>
            <a:r>
              <a:rPr lang="en-US" dirty="0"/>
              <a:t>overview</a:t>
            </a:r>
          </a:p>
        </p:txBody>
      </p:sp>
      <p:sp>
        <p:nvSpPr>
          <p:cNvPr id="327683" name="Rectangle 3"/>
          <p:cNvSpPr>
            <a:spLocks noGrp="1" noChangeArrowheads="1"/>
          </p:cNvSpPr>
          <p:nvPr>
            <p:ph type="body" idx="1"/>
          </p:nvPr>
        </p:nvSpPr>
        <p:spPr>
          <a:xfrm>
            <a:off x="947738" y="3068638"/>
            <a:ext cx="7440612" cy="3313112"/>
          </a:xfrm>
        </p:spPr>
        <p:txBody>
          <a:bodyPr/>
          <a:lstStyle/>
          <a:p>
            <a:pPr>
              <a:buFontTx/>
              <a:buNone/>
            </a:pPr>
            <a:r>
              <a:rPr lang="en-US" b="1" dirty="0">
                <a:solidFill>
                  <a:schemeClr val="tx1"/>
                </a:solidFill>
              </a:rPr>
              <a:t>Market:</a:t>
            </a:r>
          </a:p>
          <a:p>
            <a:r>
              <a:rPr lang="en-US" dirty="0">
                <a:solidFill>
                  <a:schemeClr val="tx1"/>
                </a:solidFill>
              </a:rPr>
              <a:t>International migrants		</a:t>
            </a:r>
            <a:r>
              <a:rPr lang="en-US" dirty="0">
                <a:solidFill>
                  <a:schemeClr val="tx1"/>
                </a:solidFill>
                <a:sym typeface="Wingdings" pitchFamily="2" charset="2"/>
              </a:rPr>
              <a:t>	200 million</a:t>
            </a:r>
          </a:p>
          <a:p>
            <a:r>
              <a:rPr lang="en-US" dirty="0">
                <a:solidFill>
                  <a:schemeClr val="tx1"/>
                </a:solidFill>
              </a:rPr>
              <a:t>Financial flows		</a:t>
            </a:r>
            <a:r>
              <a:rPr lang="en-US" dirty="0" smtClean="0">
                <a:solidFill>
                  <a:schemeClr val="tx1"/>
                </a:solidFill>
                <a:sym typeface="Wingdings" pitchFamily="2" charset="2"/>
              </a:rPr>
              <a:t></a:t>
            </a:r>
            <a:r>
              <a:rPr lang="en-US" dirty="0">
                <a:solidFill>
                  <a:schemeClr val="tx1"/>
                </a:solidFill>
                <a:sym typeface="Wingdings" pitchFamily="2" charset="2"/>
              </a:rPr>
              <a:t>	USD 400 billion</a:t>
            </a:r>
          </a:p>
          <a:p>
            <a:r>
              <a:rPr lang="en-US" dirty="0">
                <a:solidFill>
                  <a:schemeClr val="tx1"/>
                </a:solidFill>
              </a:rPr>
              <a:t>Industry revenue		</a:t>
            </a:r>
            <a:r>
              <a:rPr lang="en-US" dirty="0" smtClean="0">
                <a:solidFill>
                  <a:schemeClr val="tx1"/>
                </a:solidFill>
                <a:sym typeface="Wingdings" pitchFamily="2" charset="2"/>
              </a:rPr>
              <a:t></a:t>
            </a:r>
            <a:r>
              <a:rPr lang="en-US" dirty="0">
                <a:solidFill>
                  <a:schemeClr val="tx1"/>
                </a:solidFill>
                <a:sym typeface="Wingdings" pitchFamily="2" charset="2"/>
              </a:rPr>
              <a:t>	USD 15 billion</a:t>
            </a:r>
            <a:endParaRPr lang="en-US" dirty="0">
              <a:solidFill>
                <a:schemeClr val="tx1"/>
              </a:solidFill>
            </a:endParaRPr>
          </a:p>
          <a:p>
            <a:r>
              <a:rPr lang="en-US" dirty="0">
                <a:solidFill>
                  <a:schemeClr val="tx1"/>
                </a:solidFill>
              </a:rPr>
              <a:t>Annual transactions		</a:t>
            </a:r>
            <a:r>
              <a:rPr lang="en-US" dirty="0">
                <a:solidFill>
                  <a:schemeClr val="tx1"/>
                </a:solidFill>
                <a:sym typeface="Wingdings" pitchFamily="2" charset="2"/>
              </a:rPr>
              <a:t>	1 to 1.5 </a:t>
            </a:r>
            <a:r>
              <a:rPr lang="en-US" dirty="0" smtClean="0">
                <a:solidFill>
                  <a:schemeClr val="tx1"/>
                </a:solidFill>
                <a:sym typeface="Wingdings" pitchFamily="2" charset="2"/>
              </a:rPr>
              <a:t>billion</a:t>
            </a:r>
          </a:p>
          <a:p>
            <a:r>
              <a:rPr lang="en-US" dirty="0" smtClean="0">
                <a:solidFill>
                  <a:schemeClr val="tx1"/>
                </a:solidFill>
                <a:sym typeface="Wingdings" pitchFamily="2" charset="2"/>
              </a:rPr>
              <a:t>Average transaction value		+/- USD 300</a:t>
            </a:r>
            <a:endParaRPr lang="en-US" dirty="0">
              <a:solidFill>
                <a:schemeClr val="tx1"/>
              </a:solidFill>
              <a:sym typeface="Wingdings" pitchFamily="2" charset="2"/>
            </a:endParaRPr>
          </a:p>
          <a:p>
            <a:endParaRPr lang="en-US" dirty="0">
              <a:solidFill>
                <a:schemeClr val="tx1"/>
              </a:solidFill>
              <a:sym typeface="Wingdings" pitchFamily="2" charset="2"/>
            </a:endParaRPr>
          </a:p>
        </p:txBody>
      </p:sp>
      <p:sp>
        <p:nvSpPr>
          <p:cNvPr id="327685" name="Rectangle 5"/>
          <p:cNvSpPr>
            <a:spLocks noChangeArrowheads="1"/>
          </p:cNvSpPr>
          <p:nvPr/>
        </p:nvSpPr>
        <p:spPr bwMode="auto">
          <a:xfrm>
            <a:off x="947738" y="1916113"/>
            <a:ext cx="8196262" cy="792162"/>
          </a:xfrm>
          <a:prstGeom prst="rect">
            <a:avLst/>
          </a:prstGeom>
          <a:solidFill>
            <a:schemeClr val="accent1"/>
          </a:solidFill>
          <a:ln w="9525">
            <a:noFill/>
            <a:miter lim="800000"/>
            <a:headEnd/>
            <a:tailEnd/>
          </a:ln>
          <a:effectLst/>
        </p:spPr>
        <p:txBody>
          <a:bodyPr/>
          <a:lstStyle/>
          <a:p>
            <a:pPr marL="179388" lvl="1">
              <a:lnSpc>
                <a:spcPct val="95000"/>
              </a:lnSpc>
              <a:spcBef>
                <a:spcPct val="35000"/>
              </a:spcBef>
              <a:buClr>
                <a:srgbClr val="4ED8F4"/>
              </a:buClr>
            </a:pPr>
            <a:r>
              <a:rPr lang="en-US">
                <a:solidFill>
                  <a:schemeClr val="bg1"/>
                </a:solidFill>
              </a:rPr>
              <a:t>A remittance is a cross-border, person-to-person </a:t>
            </a:r>
            <a:br>
              <a:rPr lang="en-US">
                <a:solidFill>
                  <a:schemeClr val="bg1"/>
                </a:solidFill>
              </a:rPr>
            </a:br>
            <a:r>
              <a:rPr lang="en-US">
                <a:solidFill>
                  <a:schemeClr val="bg1"/>
                </a:solidFill>
              </a:rPr>
              <a:t>payment of relatively low value.</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10BF2E59-E5BE-436E-8302-DB01618D896F}" type="slidenum">
              <a:rPr lang="en-GB"/>
              <a:pPr/>
              <a:t>5</a:t>
            </a:fld>
            <a:endParaRPr lang="en-GB"/>
          </a:p>
        </p:txBody>
      </p:sp>
      <p:sp>
        <p:nvSpPr>
          <p:cNvPr id="332802" name="Rectangle 2"/>
          <p:cNvSpPr>
            <a:spLocks noGrp="1" noChangeArrowheads="1"/>
          </p:cNvSpPr>
          <p:nvPr>
            <p:ph type="title"/>
          </p:nvPr>
        </p:nvSpPr>
        <p:spPr/>
        <p:txBody>
          <a:bodyPr/>
          <a:lstStyle/>
          <a:p>
            <a:r>
              <a:rPr lang="en-US" dirty="0" smtClean="0"/>
              <a:t>Issues and options </a:t>
            </a:r>
            <a:r>
              <a:rPr lang="en-US" dirty="0"/>
              <a:t>for </a:t>
            </a:r>
            <a:r>
              <a:rPr lang="en-US" dirty="0" smtClean="0"/>
              <a:t>Bank service </a:t>
            </a:r>
            <a:r>
              <a:rPr lang="en-US" dirty="0"/>
              <a:t>delivery</a:t>
            </a:r>
          </a:p>
        </p:txBody>
      </p:sp>
      <p:sp>
        <p:nvSpPr>
          <p:cNvPr id="332804" name="Text Box 4"/>
          <p:cNvSpPr txBox="1">
            <a:spLocks noChangeArrowheads="1"/>
          </p:cNvSpPr>
          <p:nvPr/>
        </p:nvSpPr>
        <p:spPr bwMode="auto">
          <a:xfrm>
            <a:off x="947738" y="3982223"/>
            <a:ext cx="5305425" cy="384721"/>
          </a:xfrm>
          <a:prstGeom prst="rect">
            <a:avLst/>
          </a:prstGeom>
          <a:noFill/>
          <a:ln w="12700">
            <a:noFill/>
            <a:miter lim="800000"/>
            <a:headEnd/>
            <a:tailEnd/>
          </a:ln>
          <a:effectLst/>
        </p:spPr>
        <p:txBody>
          <a:bodyPr>
            <a:spAutoFit/>
          </a:bodyPr>
          <a:lstStyle/>
          <a:p>
            <a:pPr marL="457200" indent="-457200">
              <a:lnSpc>
                <a:spcPct val="95000"/>
              </a:lnSpc>
              <a:spcBef>
                <a:spcPct val="35000"/>
              </a:spcBef>
              <a:buClr>
                <a:schemeClr val="tx1"/>
              </a:buClr>
              <a:buFont typeface="Webdings" pitchFamily="18" charset="2"/>
              <a:buAutoNum type="arabicPeriod"/>
            </a:pPr>
            <a:r>
              <a:rPr lang="en-US" sz="2000" dirty="0"/>
              <a:t>Build a proprietary network</a:t>
            </a:r>
          </a:p>
        </p:txBody>
      </p:sp>
      <p:sp>
        <p:nvSpPr>
          <p:cNvPr id="332805" name="Text Box 5"/>
          <p:cNvSpPr txBox="1">
            <a:spLocks noChangeArrowheads="1"/>
          </p:cNvSpPr>
          <p:nvPr/>
        </p:nvSpPr>
        <p:spPr bwMode="auto">
          <a:xfrm>
            <a:off x="257175" y="5399861"/>
            <a:ext cx="646331" cy="707886"/>
          </a:xfrm>
          <a:prstGeom prst="rect">
            <a:avLst/>
          </a:prstGeom>
          <a:noFill/>
          <a:ln w="12700">
            <a:noFill/>
            <a:miter lim="800000"/>
            <a:headEnd/>
            <a:tailEnd/>
          </a:ln>
          <a:effectLst/>
        </p:spPr>
        <p:txBody>
          <a:bodyPr wrap="none">
            <a:spAutoFit/>
          </a:bodyPr>
          <a:lstStyle/>
          <a:p>
            <a:pPr marL="457200" indent="-457200">
              <a:buFontTx/>
              <a:buAutoNum type="arabicPeriod" startAt="2"/>
            </a:pPr>
            <a:endParaRPr lang="en-US" sz="2000"/>
          </a:p>
          <a:p>
            <a:pPr marL="457200" indent="-457200"/>
            <a:endParaRPr lang="en-US" sz="2000"/>
          </a:p>
        </p:txBody>
      </p:sp>
      <p:sp>
        <p:nvSpPr>
          <p:cNvPr id="332806" name="Text Box 6"/>
          <p:cNvSpPr txBox="1">
            <a:spLocks noChangeArrowheads="1"/>
          </p:cNvSpPr>
          <p:nvPr/>
        </p:nvSpPr>
        <p:spPr bwMode="auto">
          <a:xfrm>
            <a:off x="947738" y="4539436"/>
            <a:ext cx="5330825" cy="677108"/>
          </a:xfrm>
          <a:prstGeom prst="rect">
            <a:avLst/>
          </a:prstGeom>
          <a:noFill/>
          <a:ln w="12700">
            <a:noFill/>
            <a:miter lim="800000"/>
            <a:headEnd/>
            <a:tailEnd/>
          </a:ln>
          <a:effectLst/>
        </p:spPr>
        <p:txBody>
          <a:bodyPr>
            <a:spAutoFit/>
          </a:bodyPr>
          <a:lstStyle/>
          <a:p>
            <a:pPr marL="457200" indent="-457200">
              <a:lnSpc>
                <a:spcPct val="95000"/>
              </a:lnSpc>
              <a:spcBef>
                <a:spcPct val="35000"/>
              </a:spcBef>
              <a:buClr>
                <a:schemeClr val="tx1"/>
              </a:buClr>
              <a:buFont typeface="Webdings" pitchFamily="18" charset="2"/>
              <a:buAutoNum type="arabicPeriod" startAt="2"/>
            </a:pPr>
            <a:r>
              <a:rPr lang="en-US" sz="2000" dirty="0"/>
              <a:t>Build a bilateral service with a correspondent</a:t>
            </a:r>
          </a:p>
        </p:txBody>
      </p:sp>
      <p:sp>
        <p:nvSpPr>
          <p:cNvPr id="332807" name="Text Box 7"/>
          <p:cNvSpPr txBox="1">
            <a:spLocks noChangeArrowheads="1"/>
          </p:cNvSpPr>
          <p:nvPr/>
        </p:nvSpPr>
        <p:spPr bwMode="auto">
          <a:xfrm>
            <a:off x="947738" y="5327663"/>
            <a:ext cx="5319712" cy="677108"/>
          </a:xfrm>
          <a:prstGeom prst="rect">
            <a:avLst/>
          </a:prstGeom>
          <a:noFill/>
          <a:ln w="12700">
            <a:noFill/>
            <a:miter lim="800000"/>
            <a:headEnd/>
            <a:tailEnd/>
          </a:ln>
          <a:effectLst/>
        </p:spPr>
        <p:txBody>
          <a:bodyPr>
            <a:spAutoFit/>
          </a:bodyPr>
          <a:lstStyle/>
          <a:p>
            <a:pPr marL="457200" indent="-457200">
              <a:lnSpc>
                <a:spcPct val="95000"/>
              </a:lnSpc>
              <a:spcBef>
                <a:spcPct val="35000"/>
              </a:spcBef>
              <a:buClr>
                <a:schemeClr val="tx1"/>
              </a:buClr>
              <a:buFont typeface="Webdings" pitchFamily="18" charset="2"/>
              <a:buAutoNum type="arabicPeriod" startAt="3"/>
            </a:pPr>
            <a:r>
              <a:rPr lang="en-US" sz="2000" dirty="0"/>
              <a:t>Use open correspondent banking arrangements</a:t>
            </a:r>
          </a:p>
        </p:txBody>
      </p:sp>
      <p:sp>
        <p:nvSpPr>
          <p:cNvPr id="332808" name="Text Box 8"/>
          <p:cNvSpPr txBox="1">
            <a:spLocks noChangeArrowheads="1"/>
          </p:cNvSpPr>
          <p:nvPr/>
        </p:nvSpPr>
        <p:spPr bwMode="auto">
          <a:xfrm>
            <a:off x="6870700" y="3982223"/>
            <a:ext cx="2165350" cy="400110"/>
          </a:xfrm>
          <a:prstGeom prst="rect">
            <a:avLst/>
          </a:prstGeom>
          <a:noFill/>
          <a:ln w="12700">
            <a:noFill/>
            <a:miter lim="800000"/>
            <a:headEnd/>
            <a:tailEnd/>
          </a:ln>
          <a:effectLst/>
        </p:spPr>
        <p:txBody>
          <a:bodyPr>
            <a:spAutoFit/>
          </a:bodyPr>
          <a:lstStyle/>
          <a:p>
            <a:pPr>
              <a:spcBef>
                <a:spcPct val="50000"/>
              </a:spcBef>
            </a:pPr>
            <a:r>
              <a:rPr lang="en-US" sz="2000" dirty="0" smtClean="0"/>
              <a:t>Costly</a:t>
            </a:r>
            <a:endParaRPr lang="en-US" sz="2000" dirty="0"/>
          </a:p>
        </p:txBody>
      </p:sp>
      <p:sp>
        <p:nvSpPr>
          <p:cNvPr id="332809" name="Text Box 9"/>
          <p:cNvSpPr txBox="1">
            <a:spLocks noChangeArrowheads="1"/>
          </p:cNvSpPr>
          <p:nvPr/>
        </p:nvSpPr>
        <p:spPr bwMode="auto">
          <a:xfrm>
            <a:off x="6861175" y="4487048"/>
            <a:ext cx="2165350" cy="400110"/>
          </a:xfrm>
          <a:prstGeom prst="rect">
            <a:avLst/>
          </a:prstGeom>
          <a:noFill/>
          <a:ln w="12700">
            <a:noFill/>
            <a:miter lim="800000"/>
            <a:headEnd/>
            <a:tailEnd/>
          </a:ln>
          <a:effectLst/>
        </p:spPr>
        <p:txBody>
          <a:bodyPr>
            <a:spAutoFit/>
          </a:bodyPr>
          <a:lstStyle/>
          <a:p>
            <a:pPr>
              <a:spcBef>
                <a:spcPct val="50000"/>
              </a:spcBef>
            </a:pPr>
            <a:r>
              <a:rPr lang="en-US" sz="2000" dirty="0" smtClean="0"/>
              <a:t>Lacks scale</a:t>
            </a:r>
            <a:endParaRPr lang="en-US" sz="2000" dirty="0"/>
          </a:p>
        </p:txBody>
      </p:sp>
      <p:sp>
        <p:nvSpPr>
          <p:cNvPr id="332810" name="Text Box 10"/>
          <p:cNvSpPr txBox="1">
            <a:spLocks noChangeArrowheads="1"/>
          </p:cNvSpPr>
          <p:nvPr/>
        </p:nvSpPr>
        <p:spPr bwMode="auto">
          <a:xfrm>
            <a:off x="6856413" y="5286388"/>
            <a:ext cx="2165350" cy="400110"/>
          </a:xfrm>
          <a:prstGeom prst="rect">
            <a:avLst/>
          </a:prstGeom>
          <a:noFill/>
          <a:ln w="12700">
            <a:noFill/>
            <a:miter lim="800000"/>
            <a:headEnd/>
            <a:tailEnd/>
          </a:ln>
          <a:effectLst/>
        </p:spPr>
        <p:txBody>
          <a:bodyPr>
            <a:spAutoFit/>
          </a:bodyPr>
          <a:lstStyle/>
          <a:p>
            <a:pPr>
              <a:spcBef>
                <a:spcPct val="50000"/>
              </a:spcBef>
            </a:pPr>
            <a:r>
              <a:rPr lang="en-US" sz="2000" dirty="0" smtClean="0"/>
              <a:t>Poor service</a:t>
            </a:r>
            <a:endParaRPr lang="en-US" sz="2000" dirty="0"/>
          </a:p>
        </p:txBody>
      </p:sp>
      <p:sp>
        <p:nvSpPr>
          <p:cNvPr id="332811" name="Text Box 11"/>
          <p:cNvSpPr txBox="1">
            <a:spLocks noChangeArrowheads="1"/>
          </p:cNvSpPr>
          <p:nvPr/>
        </p:nvSpPr>
        <p:spPr bwMode="auto">
          <a:xfrm>
            <a:off x="947738" y="3525023"/>
            <a:ext cx="1676400" cy="396875"/>
          </a:xfrm>
          <a:prstGeom prst="rect">
            <a:avLst/>
          </a:prstGeom>
          <a:noFill/>
          <a:ln w="12700">
            <a:noFill/>
            <a:miter lim="800000"/>
            <a:headEnd/>
            <a:tailEnd/>
          </a:ln>
          <a:effectLst/>
        </p:spPr>
        <p:txBody>
          <a:bodyPr>
            <a:spAutoFit/>
          </a:bodyPr>
          <a:lstStyle/>
          <a:p>
            <a:pPr>
              <a:spcBef>
                <a:spcPct val="50000"/>
              </a:spcBef>
            </a:pPr>
            <a:r>
              <a:rPr lang="en-US" sz="2000" b="1" dirty="0" smtClean="0">
                <a:solidFill>
                  <a:schemeClr val="accent2"/>
                </a:solidFill>
              </a:rPr>
              <a:t>Options:</a:t>
            </a:r>
            <a:endParaRPr lang="en-US" sz="2000" b="1" dirty="0">
              <a:solidFill>
                <a:schemeClr val="accent2"/>
              </a:solidFill>
            </a:endParaRPr>
          </a:p>
        </p:txBody>
      </p:sp>
      <p:sp>
        <p:nvSpPr>
          <p:cNvPr id="14" name="Text Box 11"/>
          <p:cNvSpPr txBox="1">
            <a:spLocks noChangeArrowheads="1"/>
          </p:cNvSpPr>
          <p:nvPr/>
        </p:nvSpPr>
        <p:spPr bwMode="auto">
          <a:xfrm>
            <a:off x="928662" y="1565964"/>
            <a:ext cx="1676400" cy="396875"/>
          </a:xfrm>
          <a:prstGeom prst="rect">
            <a:avLst/>
          </a:prstGeom>
          <a:noFill/>
          <a:ln w="12700">
            <a:noFill/>
            <a:miter lim="800000"/>
            <a:headEnd/>
            <a:tailEnd/>
          </a:ln>
          <a:effectLst/>
        </p:spPr>
        <p:txBody>
          <a:bodyPr>
            <a:spAutoFit/>
          </a:bodyPr>
          <a:lstStyle/>
          <a:p>
            <a:pPr>
              <a:spcBef>
                <a:spcPct val="50000"/>
              </a:spcBef>
            </a:pPr>
            <a:r>
              <a:rPr lang="en-US" sz="2000" b="1" dirty="0" smtClean="0">
                <a:solidFill>
                  <a:schemeClr val="accent2"/>
                </a:solidFill>
              </a:rPr>
              <a:t>Issues:</a:t>
            </a:r>
            <a:endParaRPr lang="en-US" sz="2000" b="1" dirty="0">
              <a:solidFill>
                <a:schemeClr val="accent2"/>
              </a:solidFill>
            </a:endParaRPr>
          </a:p>
        </p:txBody>
      </p:sp>
      <p:sp>
        <p:nvSpPr>
          <p:cNvPr id="15" name="Text Box 4"/>
          <p:cNvSpPr txBox="1">
            <a:spLocks noChangeArrowheads="1"/>
          </p:cNvSpPr>
          <p:nvPr/>
        </p:nvSpPr>
        <p:spPr bwMode="auto">
          <a:xfrm>
            <a:off x="1000100" y="1994592"/>
            <a:ext cx="7358114" cy="1077218"/>
          </a:xfrm>
          <a:prstGeom prst="rect">
            <a:avLst/>
          </a:prstGeom>
          <a:noFill/>
          <a:ln w="12700">
            <a:noFill/>
            <a:miter lim="800000"/>
            <a:headEnd/>
            <a:tailEnd/>
          </a:ln>
          <a:effectLst/>
        </p:spPr>
        <p:txBody>
          <a:bodyPr wrap="square">
            <a:spAutoFit/>
          </a:bodyPr>
          <a:lstStyle/>
          <a:p>
            <a:pPr marL="457200" indent="-457200">
              <a:lnSpc>
                <a:spcPct val="95000"/>
              </a:lnSpc>
              <a:spcBef>
                <a:spcPct val="35000"/>
              </a:spcBef>
              <a:buClr>
                <a:schemeClr val="tx1"/>
              </a:buClr>
              <a:buAutoNum type="arabicPeriod"/>
            </a:pPr>
            <a:r>
              <a:rPr lang="en-US" sz="2000" dirty="0" smtClean="0"/>
              <a:t>Open correspondent arrangements do not deliver price and time transparency for consumers</a:t>
            </a:r>
          </a:p>
          <a:p>
            <a:pPr marL="457200" indent="-457200">
              <a:lnSpc>
                <a:spcPct val="95000"/>
              </a:lnSpc>
              <a:spcBef>
                <a:spcPct val="35000"/>
              </a:spcBef>
              <a:buClr>
                <a:schemeClr val="tx1"/>
              </a:buClr>
              <a:buAutoNum type="arabicPeriod"/>
            </a:pPr>
            <a:r>
              <a:rPr lang="en-US" sz="2000" dirty="0" smtClean="0"/>
              <a:t>Processing is inefficient and costly for banks</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3"/>
          <p:cNvSpPr>
            <a:spLocks noGrp="1"/>
          </p:cNvSpPr>
          <p:nvPr>
            <p:ph type="sldNum" sz="quarter" idx="11"/>
          </p:nvPr>
        </p:nvSpPr>
        <p:spPr/>
        <p:txBody>
          <a:bodyPr/>
          <a:lstStyle/>
          <a:p>
            <a:fld id="{D67A1035-0CAF-4D31-9BE5-76BEC76F6768}" type="slidenum">
              <a:rPr lang="en-GB"/>
              <a:pPr/>
              <a:t>6</a:t>
            </a:fld>
            <a:endParaRPr lang="en-GB"/>
          </a:p>
        </p:txBody>
      </p:sp>
      <p:sp>
        <p:nvSpPr>
          <p:cNvPr id="397314" name="Oval 2"/>
          <p:cNvSpPr>
            <a:spLocks noChangeArrowheads="1"/>
          </p:cNvSpPr>
          <p:nvPr/>
        </p:nvSpPr>
        <p:spPr bwMode="auto">
          <a:xfrm>
            <a:off x="2159000" y="1700213"/>
            <a:ext cx="4665663" cy="4278312"/>
          </a:xfrm>
          <a:prstGeom prst="ellipse">
            <a:avLst/>
          </a:prstGeom>
          <a:solidFill>
            <a:schemeClr val="accent3">
              <a:lumMod val="85000"/>
            </a:schemeClr>
          </a:solidFill>
          <a:ln w="12700">
            <a:solidFill>
              <a:schemeClr val="bg2"/>
            </a:solidFill>
            <a:round/>
            <a:headEnd/>
            <a:tailEnd/>
          </a:ln>
          <a:effectLst/>
        </p:spPr>
        <p:txBody>
          <a:bodyPr wrap="none" anchor="ctr"/>
          <a:lstStyle/>
          <a:p>
            <a:pPr algn="ctr"/>
            <a:endParaRPr lang="en-US"/>
          </a:p>
        </p:txBody>
      </p:sp>
      <p:sp>
        <p:nvSpPr>
          <p:cNvPr id="397315" name="Oval 3"/>
          <p:cNvSpPr>
            <a:spLocks noChangeArrowheads="1"/>
          </p:cNvSpPr>
          <p:nvPr/>
        </p:nvSpPr>
        <p:spPr bwMode="auto">
          <a:xfrm>
            <a:off x="2981325" y="2308225"/>
            <a:ext cx="3048000" cy="2911475"/>
          </a:xfrm>
          <a:prstGeom prst="ellipse">
            <a:avLst/>
          </a:prstGeom>
          <a:solidFill>
            <a:schemeClr val="accent3">
              <a:lumMod val="65000"/>
            </a:schemeClr>
          </a:solidFill>
          <a:ln w="12700">
            <a:solidFill>
              <a:schemeClr val="hlink"/>
            </a:solidFill>
            <a:round/>
            <a:headEnd/>
            <a:tailEnd/>
          </a:ln>
          <a:effectLst/>
        </p:spPr>
        <p:txBody>
          <a:bodyPr wrap="none" anchor="ctr"/>
          <a:lstStyle/>
          <a:p>
            <a:pPr algn="ctr"/>
            <a:endParaRPr lang="en-US"/>
          </a:p>
        </p:txBody>
      </p:sp>
      <p:sp>
        <p:nvSpPr>
          <p:cNvPr id="397316" name="Text Box 4"/>
          <p:cNvSpPr txBox="1">
            <a:spLocks noChangeArrowheads="1"/>
          </p:cNvSpPr>
          <p:nvPr/>
        </p:nvSpPr>
        <p:spPr bwMode="auto">
          <a:xfrm>
            <a:off x="3347864" y="2947570"/>
            <a:ext cx="2465740" cy="338554"/>
          </a:xfrm>
          <a:prstGeom prst="rect">
            <a:avLst/>
          </a:prstGeom>
          <a:noFill/>
          <a:ln w="12700">
            <a:noFill/>
            <a:miter lim="800000"/>
            <a:headEnd/>
            <a:tailEnd/>
          </a:ln>
          <a:effectLst/>
        </p:spPr>
        <p:txBody>
          <a:bodyPr wrap="none">
            <a:spAutoFit/>
          </a:bodyPr>
          <a:lstStyle/>
          <a:p>
            <a:r>
              <a:rPr lang="en-US" sz="1600" dirty="0" smtClean="0"/>
              <a:t>Reference data Directory</a:t>
            </a:r>
            <a:endParaRPr lang="en-US" sz="1600" dirty="0"/>
          </a:p>
        </p:txBody>
      </p:sp>
      <p:sp>
        <p:nvSpPr>
          <p:cNvPr id="397317" name="Line 5"/>
          <p:cNvSpPr>
            <a:spLocks noChangeShapeType="1"/>
          </p:cNvSpPr>
          <p:nvPr/>
        </p:nvSpPr>
        <p:spPr bwMode="auto">
          <a:xfrm>
            <a:off x="1487488" y="4349750"/>
            <a:ext cx="274637"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18" name="Line 6"/>
          <p:cNvSpPr>
            <a:spLocks noChangeShapeType="1"/>
          </p:cNvSpPr>
          <p:nvPr/>
        </p:nvSpPr>
        <p:spPr bwMode="auto">
          <a:xfrm>
            <a:off x="2219325" y="4349750"/>
            <a:ext cx="792163"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19" name="Line 7"/>
          <p:cNvSpPr>
            <a:spLocks noChangeShapeType="1"/>
          </p:cNvSpPr>
          <p:nvPr/>
        </p:nvSpPr>
        <p:spPr bwMode="auto">
          <a:xfrm>
            <a:off x="3376613" y="4349750"/>
            <a:ext cx="2149475"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0" name="Line 8"/>
          <p:cNvSpPr>
            <a:spLocks noChangeShapeType="1"/>
          </p:cNvSpPr>
          <p:nvPr/>
        </p:nvSpPr>
        <p:spPr bwMode="auto">
          <a:xfrm>
            <a:off x="5983288" y="4349750"/>
            <a:ext cx="806450"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1" name="Line 9"/>
          <p:cNvSpPr>
            <a:spLocks noChangeShapeType="1"/>
          </p:cNvSpPr>
          <p:nvPr/>
        </p:nvSpPr>
        <p:spPr bwMode="auto">
          <a:xfrm>
            <a:off x="7205663" y="4349750"/>
            <a:ext cx="669925" cy="0"/>
          </a:xfrm>
          <a:prstGeom prst="line">
            <a:avLst/>
          </a:prstGeom>
          <a:noFill/>
          <a:ln w="25400">
            <a:solidFill>
              <a:schemeClr val="accent1"/>
            </a:solidFill>
            <a:round/>
            <a:headEnd/>
            <a:tailEnd type="triangle" w="med" len="med"/>
          </a:ln>
          <a:effectLst/>
        </p:spPr>
        <p:txBody>
          <a:bodyPr anchor="ctr"/>
          <a:lstStyle/>
          <a:p>
            <a:endParaRPr lang="en-US"/>
          </a:p>
        </p:txBody>
      </p:sp>
      <p:sp>
        <p:nvSpPr>
          <p:cNvPr id="397322" name="Line 10"/>
          <p:cNvSpPr>
            <a:spLocks noChangeShapeType="1"/>
          </p:cNvSpPr>
          <p:nvPr/>
        </p:nvSpPr>
        <p:spPr bwMode="auto">
          <a:xfrm flipV="1">
            <a:off x="3238500" y="3436938"/>
            <a:ext cx="944563" cy="639762"/>
          </a:xfrm>
          <a:prstGeom prst="line">
            <a:avLst/>
          </a:prstGeom>
          <a:noFill/>
          <a:ln w="25400">
            <a:solidFill>
              <a:schemeClr val="bg2"/>
            </a:solidFill>
            <a:prstDash val="sysDot"/>
            <a:round/>
            <a:headEnd type="triangle" w="med" len="med"/>
            <a:tailEnd type="triangle" w="med" len="med"/>
          </a:ln>
          <a:effectLst/>
        </p:spPr>
        <p:txBody>
          <a:bodyPr anchor="ctr"/>
          <a:lstStyle/>
          <a:p>
            <a:endParaRPr lang="en-US"/>
          </a:p>
        </p:txBody>
      </p:sp>
      <p:sp>
        <p:nvSpPr>
          <p:cNvPr id="397323" name="Line 11"/>
          <p:cNvSpPr>
            <a:spLocks noChangeShapeType="1"/>
          </p:cNvSpPr>
          <p:nvPr/>
        </p:nvSpPr>
        <p:spPr bwMode="auto">
          <a:xfrm>
            <a:off x="4778375" y="3451225"/>
            <a:ext cx="854075" cy="655638"/>
          </a:xfrm>
          <a:prstGeom prst="line">
            <a:avLst/>
          </a:prstGeom>
          <a:noFill/>
          <a:ln w="25400">
            <a:solidFill>
              <a:schemeClr val="bg2"/>
            </a:solidFill>
            <a:prstDash val="sysDot"/>
            <a:round/>
            <a:headEnd type="triangle" w="med" len="med"/>
            <a:tailEnd type="triangle" w="med" len="med"/>
          </a:ln>
          <a:effectLst/>
        </p:spPr>
        <p:txBody>
          <a:bodyPr anchor="ctr"/>
          <a:lstStyle/>
          <a:p>
            <a:endParaRPr lang="en-US"/>
          </a:p>
        </p:txBody>
      </p:sp>
      <p:sp>
        <p:nvSpPr>
          <p:cNvPr id="397324" name="Text Box 12"/>
          <p:cNvSpPr txBox="1">
            <a:spLocks noChangeArrowheads="1"/>
          </p:cNvSpPr>
          <p:nvPr/>
        </p:nvSpPr>
        <p:spPr bwMode="auto">
          <a:xfrm>
            <a:off x="3662363" y="3857628"/>
            <a:ext cx="1677061" cy="738664"/>
          </a:xfrm>
          <a:prstGeom prst="rect">
            <a:avLst/>
          </a:prstGeom>
          <a:noFill/>
          <a:ln w="25400">
            <a:noFill/>
            <a:miter lim="800000"/>
            <a:headEnd/>
            <a:tailEnd/>
          </a:ln>
          <a:effectLst/>
        </p:spPr>
        <p:txBody>
          <a:bodyPr wrap="none">
            <a:spAutoFit/>
          </a:bodyPr>
          <a:lstStyle/>
          <a:p>
            <a:pPr algn="ctr"/>
            <a:r>
              <a:rPr lang="en-US" sz="1400" dirty="0" err="1"/>
              <a:t>FileAct</a:t>
            </a:r>
            <a:r>
              <a:rPr lang="en-US" sz="1400" dirty="0"/>
              <a:t>  </a:t>
            </a:r>
          </a:p>
          <a:p>
            <a:pPr algn="ctr"/>
            <a:r>
              <a:rPr lang="en-US" sz="1400" dirty="0"/>
              <a:t>ISO </a:t>
            </a:r>
            <a:r>
              <a:rPr lang="en-US" sz="1400" dirty="0" smtClean="0"/>
              <a:t>20022</a:t>
            </a:r>
          </a:p>
          <a:p>
            <a:pPr algn="ctr"/>
            <a:r>
              <a:rPr lang="en-US" sz="1400" dirty="0" err="1" smtClean="0"/>
              <a:t>Pacs</a:t>
            </a:r>
            <a:r>
              <a:rPr lang="en-US" sz="1400" dirty="0" smtClean="0"/>
              <a:t>. 008,002,004</a:t>
            </a:r>
            <a:endParaRPr lang="en-US" sz="1400" dirty="0"/>
          </a:p>
        </p:txBody>
      </p:sp>
      <p:sp>
        <p:nvSpPr>
          <p:cNvPr id="397325" name="Text Box 13"/>
          <p:cNvSpPr txBox="1">
            <a:spLocks noChangeArrowheads="1"/>
          </p:cNvSpPr>
          <p:nvPr/>
        </p:nvSpPr>
        <p:spPr bwMode="auto">
          <a:xfrm>
            <a:off x="3779838" y="2438400"/>
            <a:ext cx="1538287" cy="396875"/>
          </a:xfrm>
          <a:prstGeom prst="rect">
            <a:avLst/>
          </a:prstGeom>
          <a:noFill/>
          <a:ln w="12700">
            <a:noFill/>
            <a:miter lim="800000"/>
            <a:headEnd/>
            <a:tailEnd/>
          </a:ln>
          <a:effectLst/>
        </p:spPr>
        <p:txBody>
          <a:bodyPr wrap="none">
            <a:spAutoFit/>
          </a:bodyPr>
          <a:lstStyle/>
          <a:p>
            <a:r>
              <a:rPr lang="en-US" sz="2000" i="1"/>
              <a:t>Architecture</a:t>
            </a:r>
          </a:p>
        </p:txBody>
      </p:sp>
      <p:sp>
        <p:nvSpPr>
          <p:cNvPr id="397326" name="Line 14"/>
          <p:cNvSpPr>
            <a:spLocks noChangeShapeType="1"/>
          </p:cNvSpPr>
          <p:nvPr/>
        </p:nvSpPr>
        <p:spPr bwMode="auto">
          <a:xfrm>
            <a:off x="3270250" y="4516438"/>
            <a:ext cx="1015998" cy="984264"/>
          </a:xfrm>
          <a:prstGeom prst="line">
            <a:avLst/>
          </a:prstGeom>
          <a:noFill/>
          <a:ln w="25400">
            <a:solidFill>
              <a:schemeClr val="tx1"/>
            </a:solidFill>
            <a:round/>
            <a:headEnd/>
            <a:tailEnd type="triangle" w="med" len="med"/>
          </a:ln>
          <a:effectLst/>
        </p:spPr>
        <p:txBody>
          <a:bodyPr anchor="ctr"/>
          <a:lstStyle/>
          <a:p>
            <a:endParaRPr lang="en-US"/>
          </a:p>
        </p:txBody>
      </p:sp>
      <p:sp>
        <p:nvSpPr>
          <p:cNvPr id="397327" name="Text Box 15"/>
          <p:cNvSpPr txBox="1">
            <a:spLocks noChangeArrowheads="1"/>
          </p:cNvSpPr>
          <p:nvPr/>
        </p:nvSpPr>
        <p:spPr bwMode="auto">
          <a:xfrm>
            <a:off x="3394075" y="1920875"/>
            <a:ext cx="2324100" cy="396875"/>
          </a:xfrm>
          <a:prstGeom prst="rect">
            <a:avLst/>
          </a:prstGeom>
          <a:noFill/>
          <a:ln w="12700">
            <a:noFill/>
            <a:miter lim="800000"/>
            <a:headEnd/>
            <a:tailEnd/>
          </a:ln>
          <a:effectLst/>
        </p:spPr>
        <p:txBody>
          <a:bodyPr wrap="none">
            <a:spAutoFit/>
          </a:bodyPr>
          <a:lstStyle/>
          <a:p>
            <a:r>
              <a:rPr lang="en-US" sz="2000" i="1"/>
              <a:t>Rules + Guidelines</a:t>
            </a:r>
          </a:p>
        </p:txBody>
      </p:sp>
      <p:sp>
        <p:nvSpPr>
          <p:cNvPr id="397329" name="Line 17"/>
          <p:cNvSpPr>
            <a:spLocks noChangeShapeType="1"/>
          </p:cNvSpPr>
          <p:nvPr/>
        </p:nvSpPr>
        <p:spPr bwMode="auto">
          <a:xfrm flipV="1">
            <a:off x="4857752" y="4592638"/>
            <a:ext cx="911223" cy="765188"/>
          </a:xfrm>
          <a:prstGeom prst="line">
            <a:avLst/>
          </a:prstGeom>
          <a:noFill/>
          <a:ln w="25400">
            <a:solidFill>
              <a:schemeClr val="tx1"/>
            </a:solidFill>
            <a:round/>
            <a:headEnd/>
            <a:tailEnd type="triangle" w="med" len="med"/>
          </a:ln>
          <a:effectLst/>
        </p:spPr>
        <p:txBody>
          <a:bodyPr anchor="ctr"/>
          <a:lstStyle/>
          <a:p>
            <a:endParaRPr lang="en-US"/>
          </a:p>
        </p:txBody>
      </p:sp>
      <p:sp>
        <p:nvSpPr>
          <p:cNvPr id="397330" name="Line 18"/>
          <p:cNvSpPr>
            <a:spLocks noChangeShapeType="1"/>
          </p:cNvSpPr>
          <p:nvPr/>
        </p:nvSpPr>
        <p:spPr bwMode="auto">
          <a:xfrm>
            <a:off x="1304925" y="4581525"/>
            <a:ext cx="0" cy="1722438"/>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1" name="Line 19"/>
          <p:cNvSpPr>
            <a:spLocks noChangeShapeType="1"/>
          </p:cNvSpPr>
          <p:nvPr/>
        </p:nvSpPr>
        <p:spPr bwMode="auto">
          <a:xfrm>
            <a:off x="1304925" y="6318250"/>
            <a:ext cx="6765925" cy="0"/>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2" name="Line 20"/>
          <p:cNvSpPr>
            <a:spLocks noChangeShapeType="1"/>
          </p:cNvSpPr>
          <p:nvPr/>
        </p:nvSpPr>
        <p:spPr bwMode="auto">
          <a:xfrm flipV="1">
            <a:off x="8074025" y="4535488"/>
            <a:ext cx="0" cy="1782762"/>
          </a:xfrm>
          <a:prstGeom prst="line">
            <a:avLst/>
          </a:prstGeom>
          <a:noFill/>
          <a:ln w="25400">
            <a:solidFill>
              <a:schemeClr val="tx1"/>
            </a:solidFill>
            <a:prstDash val="sysDot"/>
            <a:round/>
            <a:headEnd/>
            <a:tailEnd type="triangle" w="med" len="med"/>
          </a:ln>
          <a:effectLst/>
        </p:spPr>
        <p:txBody>
          <a:bodyPr anchor="ctr"/>
          <a:lstStyle/>
          <a:p>
            <a:endParaRPr lang="en-US"/>
          </a:p>
        </p:txBody>
      </p:sp>
      <p:sp>
        <p:nvSpPr>
          <p:cNvPr id="397333" name="Text Box 21"/>
          <p:cNvSpPr txBox="1">
            <a:spLocks noChangeArrowheads="1"/>
          </p:cNvSpPr>
          <p:nvPr/>
        </p:nvSpPr>
        <p:spPr bwMode="auto">
          <a:xfrm>
            <a:off x="2870200" y="5710238"/>
            <a:ext cx="3260725" cy="304800"/>
          </a:xfrm>
          <a:prstGeom prst="rect">
            <a:avLst/>
          </a:prstGeom>
          <a:noFill/>
          <a:ln w="12700">
            <a:noFill/>
            <a:miter lim="800000"/>
            <a:headEnd/>
            <a:tailEnd/>
          </a:ln>
          <a:effectLst/>
        </p:spPr>
        <p:txBody>
          <a:bodyPr>
            <a:spAutoFit/>
          </a:bodyPr>
          <a:lstStyle/>
          <a:p>
            <a:pPr algn="ctr">
              <a:spcBef>
                <a:spcPct val="50000"/>
              </a:spcBef>
            </a:pPr>
            <a:r>
              <a:rPr lang="en-US" sz="1400" i="1" dirty="0" smtClean="0"/>
              <a:t>Settlement Agent </a:t>
            </a:r>
            <a:endParaRPr lang="en-US" sz="1400" i="1" dirty="0"/>
          </a:p>
        </p:txBody>
      </p:sp>
      <p:sp>
        <p:nvSpPr>
          <p:cNvPr id="397334" name="Text Box 22"/>
          <p:cNvSpPr txBox="1">
            <a:spLocks noChangeArrowheads="1"/>
          </p:cNvSpPr>
          <p:nvPr/>
        </p:nvSpPr>
        <p:spPr bwMode="auto">
          <a:xfrm>
            <a:off x="428596" y="3714752"/>
            <a:ext cx="761747" cy="523220"/>
          </a:xfrm>
          <a:prstGeom prst="rect">
            <a:avLst/>
          </a:prstGeom>
          <a:noFill/>
          <a:ln w="12700">
            <a:noFill/>
            <a:miter lim="800000"/>
            <a:headEnd/>
            <a:tailEnd/>
          </a:ln>
          <a:effectLst/>
        </p:spPr>
        <p:txBody>
          <a:bodyPr wrap="none">
            <a:spAutoFit/>
          </a:bodyPr>
          <a:lstStyle/>
          <a:p>
            <a:r>
              <a:rPr lang="en-GB" sz="1400" dirty="0" smtClean="0"/>
              <a:t>Sender</a:t>
            </a:r>
          </a:p>
          <a:p>
            <a:r>
              <a:rPr lang="fr-BE" sz="1400" dirty="0" err="1" smtClean="0"/>
              <a:t>debtor</a:t>
            </a:r>
            <a:endParaRPr lang="en-GB" sz="1400" dirty="0"/>
          </a:p>
        </p:txBody>
      </p:sp>
      <p:sp>
        <p:nvSpPr>
          <p:cNvPr id="397335" name="Text Box 23"/>
          <p:cNvSpPr txBox="1">
            <a:spLocks noChangeArrowheads="1"/>
          </p:cNvSpPr>
          <p:nvPr/>
        </p:nvSpPr>
        <p:spPr bwMode="auto">
          <a:xfrm>
            <a:off x="7930029" y="3571876"/>
            <a:ext cx="1071127" cy="523220"/>
          </a:xfrm>
          <a:prstGeom prst="rect">
            <a:avLst/>
          </a:prstGeom>
          <a:noFill/>
          <a:ln w="12700">
            <a:noFill/>
            <a:miter lim="800000"/>
            <a:headEnd/>
            <a:tailEnd/>
          </a:ln>
          <a:effectLst/>
        </p:spPr>
        <p:txBody>
          <a:bodyPr wrap="none">
            <a:spAutoFit/>
          </a:bodyPr>
          <a:lstStyle/>
          <a:p>
            <a:r>
              <a:rPr lang="en-GB" sz="1400" dirty="0" smtClean="0"/>
              <a:t>Beneficiary</a:t>
            </a:r>
          </a:p>
          <a:p>
            <a:r>
              <a:rPr lang="fr-BE" sz="1400" dirty="0" err="1" smtClean="0"/>
              <a:t>creditor</a:t>
            </a:r>
            <a:endParaRPr lang="en-GB" sz="1400" dirty="0"/>
          </a:p>
        </p:txBody>
      </p:sp>
      <p:sp>
        <p:nvSpPr>
          <p:cNvPr id="397336" name="Text Box 24"/>
          <p:cNvSpPr txBox="1">
            <a:spLocks noChangeArrowheads="1"/>
          </p:cNvSpPr>
          <p:nvPr/>
        </p:nvSpPr>
        <p:spPr bwMode="auto">
          <a:xfrm>
            <a:off x="1547813" y="3740150"/>
            <a:ext cx="817562" cy="336550"/>
          </a:xfrm>
          <a:prstGeom prst="rect">
            <a:avLst/>
          </a:prstGeom>
          <a:noFill/>
          <a:ln w="12700">
            <a:noFill/>
            <a:miter lim="800000"/>
            <a:headEnd/>
            <a:tailEnd/>
          </a:ln>
          <a:effectLst/>
        </p:spPr>
        <p:txBody>
          <a:bodyPr>
            <a:spAutoFit/>
          </a:bodyPr>
          <a:lstStyle/>
          <a:p>
            <a:pPr>
              <a:spcBef>
                <a:spcPct val="50000"/>
              </a:spcBef>
            </a:pPr>
            <a:r>
              <a:rPr lang="en-GB" sz="1600"/>
              <a:t>Agents</a:t>
            </a:r>
          </a:p>
        </p:txBody>
      </p:sp>
      <p:sp>
        <p:nvSpPr>
          <p:cNvPr id="397337" name="Text Box 25"/>
          <p:cNvSpPr txBox="1">
            <a:spLocks noChangeArrowheads="1"/>
          </p:cNvSpPr>
          <p:nvPr/>
        </p:nvSpPr>
        <p:spPr bwMode="auto">
          <a:xfrm>
            <a:off x="1662113" y="4587875"/>
            <a:ext cx="1889125" cy="623888"/>
          </a:xfrm>
          <a:prstGeom prst="rect">
            <a:avLst/>
          </a:prstGeom>
          <a:noFill/>
          <a:ln w="12700">
            <a:noFill/>
            <a:miter lim="800000"/>
            <a:headEnd/>
            <a:tailEnd/>
          </a:ln>
          <a:effectLst/>
        </p:spPr>
        <p:txBody>
          <a:bodyPr>
            <a:spAutoFit/>
          </a:bodyPr>
          <a:lstStyle/>
          <a:p>
            <a:pPr algn="ctr">
              <a:spcBef>
                <a:spcPct val="50000"/>
              </a:spcBef>
            </a:pPr>
            <a:r>
              <a:rPr lang="en-US" sz="1400" i="1"/>
              <a:t>Distribution network</a:t>
            </a:r>
          </a:p>
          <a:p>
            <a:pPr algn="ctr">
              <a:spcBef>
                <a:spcPct val="50000"/>
              </a:spcBef>
            </a:pPr>
            <a:r>
              <a:rPr lang="en-US" sz="1400" i="1"/>
              <a:t>sending country</a:t>
            </a:r>
          </a:p>
        </p:txBody>
      </p:sp>
      <p:sp>
        <p:nvSpPr>
          <p:cNvPr id="397338" name="Text Box 26"/>
          <p:cNvSpPr txBox="1">
            <a:spLocks noChangeArrowheads="1"/>
          </p:cNvSpPr>
          <p:nvPr/>
        </p:nvSpPr>
        <p:spPr bwMode="auto">
          <a:xfrm>
            <a:off x="5053013" y="4652963"/>
            <a:ext cx="3260725" cy="623887"/>
          </a:xfrm>
          <a:prstGeom prst="rect">
            <a:avLst/>
          </a:prstGeom>
          <a:noFill/>
          <a:ln w="12700">
            <a:noFill/>
            <a:miter lim="800000"/>
            <a:headEnd/>
            <a:tailEnd/>
          </a:ln>
          <a:effectLst/>
        </p:spPr>
        <p:txBody>
          <a:bodyPr>
            <a:spAutoFit/>
          </a:bodyPr>
          <a:lstStyle/>
          <a:p>
            <a:pPr algn="ctr">
              <a:spcBef>
                <a:spcPct val="50000"/>
              </a:spcBef>
            </a:pPr>
            <a:r>
              <a:rPr lang="en-US" sz="1400" i="1"/>
              <a:t>Distribution network</a:t>
            </a:r>
          </a:p>
          <a:p>
            <a:pPr algn="ctr">
              <a:spcBef>
                <a:spcPct val="50000"/>
              </a:spcBef>
            </a:pPr>
            <a:r>
              <a:rPr lang="en-US" sz="1400" i="1"/>
              <a:t>Receiving country</a:t>
            </a:r>
          </a:p>
        </p:txBody>
      </p:sp>
      <p:sp>
        <p:nvSpPr>
          <p:cNvPr id="397339" name="Text Box 27"/>
          <p:cNvSpPr txBox="1">
            <a:spLocks noChangeArrowheads="1"/>
          </p:cNvSpPr>
          <p:nvPr/>
        </p:nvSpPr>
        <p:spPr bwMode="auto">
          <a:xfrm>
            <a:off x="2484438" y="3668713"/>
            <a:ext cx="1366837" cy="336550"/>
          </a:xfrm>
          <a:prstGeom prst="rect">
            <a:avLst/>
          </a:prstGeom>
          <a:noFill/>
          <a:ln w="12700">
            <a:noFill/>
            <a:miter lim="800000"/>
            <a:headEnd/>
            <a:tailEnd/>
          </a:ln>
          <a:effectLst/>
        </p:spPr>
        <p:txBody>
          <a:bodyPr>
            <a:spAutoFit/>
          </a:bodyPr>
          <a:lstStyle/>
          <a:p>
            <a:pPr>
              <a:spcBef>
                <a:spcPct val="50000"/>
              </a:spcBef>
            </a:pPr>
            <a:r>
              <a:rPr lang="en-GB" sz="1600"/>
              <a:t>participants</a:t>
            </a:r>
          </a:p>
        </p:txBody>
      </p:sp>
      <p:sp>
        <p:nvSpPr>
          <p:cNvPr id="397341" name="Text Box 29"/>
          <p:cNvSpPr txBox="1">
            <a:spLocks noChangeArrowheads="1"/>
          </p:cNvSpPr>
          <p:nvPr/>
        </p:nvSpPr>
        <p:spPr bwMode="auto">
          <a:xfrm>
            <a:off x="3755192" y="4870450"/>
            <a:ext cx="1531188" cy="584775"/>
          </a:xfrm>
          <a:prstGeom prst="rect">
            <a:avLst/>
          </a:prstGeom>
          <a:noFill/>
          <a:ln w="25400">
            <a:noFill/>
            <a:miter lim="800000"/>
            <a:headEnd/>
            <a:tailEnd/>
          </a:ln>
          <a:effectLst/>
        </p:spPr>
        <p:txBody>
          <a:bodyPr wrap="none">
            <a:spAutoFit/>
          </a:bodyPr>
          <a:lstStyle/>
          <a:p>
            <a:pPr algn="ctr"/>
            <a:r>
              <a:rPr lang="en-US" sz="1600" dirty="0" smtClean="0"/>
              <a:t>cover </a:t>
            </a:r>
            <a:r>
              <a:rPr lang="en-US" sz="1600" dirty="0"/>
              <a:t>payment</a:t>
            </a:r>
          </a:p>
          <a:p>
            <a:pPr algn="ctr"/>
            <a:endParaRPr lang="en-US" sz="1600" dirty="0"/>
          </a:p>
        </p:txBody>
      </p:sp>
      <p:pic>
        <p:nvPicPr>
          <p:cNvPr id="397342" name="Picture 30"/>
          <p:cNvPicPr>
            <a:picLocks noChangeAspect="1" noChangeArrowheads="1"/>
          </p:cNvPicPr>
          <p:nvPr/>
        </p:nvPicPr>
        <p:blipFill>
          <a:blip r:embed="rId3" cstate="print"/>
          <a:srcRect/>
          <a:stretch>
            <a:fillRect/>
          </a:stretch>
        </p:blipFill>
        <p:spPr bwMode="auto">
          <a:xfrm>
            <a:off x="1762125" y="4052888"/>
            <a:ext cx="508000" cy="544512"/>
          </a:xfrm>
          <a:prstGeom prst="rect">
            <a:avLst/>
          </a:prstGeom>
          <a:noFill/>
        </p:spPr>
      </p:pic>
      <p:pic>
        <p:nvPicPr>
          <p:cNvPr id="397343" name="Picture 31"/>
          <p:cNvPicPr>
            <a:picLocks noChangeAspect="1" noChangeArrowheads="1"/>
          </p:cNvPicPr>
          <p:nvPr/>
        </p:nvPicPr>
        <p:blipFill>
          <a:blip r:embed="rId4" cstate="print"/>
          <a:srcRect/>
          <a:stretch>
            <a:fillRect/>
          </a:stretch>
        </p:blipFill>
        <p:spPr bwMode="auto">
          <a:xfrm>
            <a:off x="4214810" y="3236912"/>
            <a:ext cx="507974" cy="477840"/>
          </a:xfrm>
          <a:prstGeom prst="rect">
            <a:avLst/>
          </a:prstGeom>
          <a:noFill/>
        </p:spPr>
      </p:pic>
      <p:pic>
        <p:nvPicPr>
          <p:cNvPr id="397344" name="Picture 32"/>
          <p:cNvPicPr>
            <a:picLocks noChangeAspect="1" noChangeArrowheads="1"/>
          </p:cNvPicPr>
          <p:nvPr/>
        </p:nvPicPr>
        <p:blipFill>
          <a:blip r:embed="rId5" cstate="print"/>
          <a:srcRect/>
          <a:stretch>
            <a:fillRect/>
          </a:stretch>
        </p:blipFill>
        <p:spPr bwMode="auto">
          <a:xfrm>
            <a:off x="1017588" y="4070350"/>
            <a:ext cx="530225" cy="487363"/>
          </a:xfrm>
          <a:prstGeom prst="rect">
            <a:avLst/>
          </a:prstGeom>
          <a:noFill/>
        </p:spPr>
      </p:pic>
      <p:pic>
        <p:nvPicPr>
          <p:cNvPr id="397345" name="Picture 33"/>
          <p:cNvPicPr>
            <a:picLocks noChangeAspect="1" noChangeArrowheads="1"/>
          </p:cNvPicPr>
          <p:nvPr/>
        </p:nvPicPr>
        <p:blipFill>
          <a:blip r:embed="rId3" cstate="print"/>
          <a:srcRect/>
          <a:stretch>
            <a:fillRect/>
          </a:stretch>
        </p:blipFill>
        <p:spPr bwMode="auto">
          <a:xfrm>
            <a:off x="2913063" y="4052888"/>
            <a:ext cx="508000" cy="544512"/>
          </a:xfrm>
          <a:prstGeom prst="rect">
            <a:avLst/>
          </a:prstGeom>
          <a:noFill/>
        </p:spPr>
      </p:pic>
      <p:pic>
        <p:nvPicPr>
          <p:cNvPr id="397346" name="Picture 34"/>
          <p:cNvPicPr>
            <a:picLocks noChangeAspect="1" noChangeArrowheads="1"/>
          </p:cNvPicPr>
          <p:nvPr/>
        </p:nvPicPr>
        <p:blipFill>
          <a:blip r:embed="rId3" cstate="print"/>
          <a:srcRect/>
          <a:stretch>
            <a:fillRect/>
          </a:stretch>
        </p:blipFill>
        <p:spPr bwMode="auto">
          <a:xfrm>
            <a:off x="5578475" y="4059238"/>
            <a:ext cx="508000" cy="544512"/>
          </a:xfrm>
          <a:prstGeom prst="rect">
            <a:avLst/>
          </a:prstGeom>
          <a:noFill/>
        </p:spPr>
      </p:pic>
      <p:pic>
        <p:nvPicPr>
          <p:cNvPr id="397347" name="Picture 35"/>
          <p:cNvPicPr>
            <a:picLocks noChangeAspect="1" noChangeArrowheads="1"/>
          </p:cNvPicPr>
          <p:nvPr/>
        </p:nvPicPr>
        <p:blipFill>
          <a:blip r:embed="rId3" cstate="print"/>
          <a:srcRect/>
          <a:stretch>
            <a:fillRect/>
          </a:stretch>
        </p:blipFill>
        <p:spPr bwMode="auto">
          <a:xfrm>
            <a:off x="6729413" y="4059238"/>
            <a:ext cx="508000" cy="544512"/>
          </a:xfrm>
          <a:prstGeom prst="rect">
            <a:avLst/>
          </a:prstGeom>
          <a:noFill/>
        </p:spPr>
      </p:pic>
      <p:pic>
        <p:nvPicPr>
          <p:cNvPr id="397348" name="Picture 36"/>
          <p:cNvPicPr>
            <a:picLocks noChangeAspect="1" noChangeArrowheads="1"/>
          </p:cNvPicPr>
          <p:nvPr/>
        </p:nvPicPr>
        <p:blipFill>
          <a:blip r:embed="rId3" cstate="print"/>
          <a:srcRect/>
          <a:stretch>
            <a:fillRect/>
          </a:stretch>
        </p:blipFill>
        <p:spPr bwMode="auto">
          <a:xfrm>
            <a:off x="4349752" y="5205413"/>
            <a:ext cx="508000" cy="544512"/>
          </a:xfrm>
          <a:prstGeom prst="rect">
            <a:avLst/>
          </a:prstGeom>
          <a:noFill/>
        </p:spPr>
      </p:pic>
      <p:pic>
        <p:nvPicPr>
          <p:cNvPr id="397350" name="Picture 38"/>
          <p:cNvPicPr>
            <a:picLocks noChangeAspect="1" noChangeArrowheads="1"/>
          </p:cNvPicPr>
          <p:nvPr/>
        </p:nvPicPr>
        <p:blipFill>
          <a:blip r:embed="rId5" cstate="print"/>
          <a:srcRect/>
          <a:stretch>
            <a:fillRect/>
          </a:stretch>
        </p:blipFill>
        <p:spPr bwMode="auto">
          <a:xfrm>
            <a:off x="7856538" y="4052888"/>
            <a:ext cx="530225" cy="487362"/>
          </a:xfrm>
          <a:prstGeom prst="rect">
            <a:avLst/>
          </a:prstGeom>
          <a:noFill/>
        </p:spPr>
      </p:pic>
      <p:sp>
        <p:nvSpPr>
          <p:cNvPr id="397351" name="Rectangle 39"/>
          <p:cNvSpPr>
            <a:spLocks noGrp="1" noChangeArrowheads="1"/>
          </p:cNvSpPr>
          <p:nvPr>
            <p:ph type="title"/>
          </p:nvPr>
        </p:nvSpPr>
        <p:spPr>
          <a:xfrm>
            <a:off x="428596" y="285728"/>
            <a:ext cx="8126413" cy="1143000"/>
          </a:xfrm>
        </p:spPr>
        <p:txBody>
          <a:bodyPr/>
          <a:lstStyle/>
          <a:p>
            <a:r>
              <a:rPr lang="en-US" dirty="0" smtClean="0"/>
              <a:t>SWIFT Worker Remittance - Architecture</a:t>
            </a:r>
            <a:endParaRPr lang="en-GB" dirty="0"/>
          </a:p>
        </p:txBody>
      </p:sp>
      <p:sp>
        <p:nvSpPr>
          <p:cNvPr id="397352" name="Text Box 40"/>
          <p:cNvSpPr txBox="1">
            <a:spLocks noChangeArrowheads="1"/>
          </p:cNvSpPr>
          <p:nvPr/>
        </p:nvSpPr>
        <p:spPr bwMode="auto">
          <a:xfrm>
            <a:off x="5364163" y="3716338"/>
            <a:ext cx="1366837" cy="336550"/>
          </a:xfrm>
          <a:prstGeom prst="rect">
            <a:avLst/>
          </a:prstGeom>
          <a:noFill/>
          <a:ln w="12700">
            <a:noFill/>
            <a:miter lim="800000"/>
            <a:headEnd/>
            <a:tailEnd/>
          </a:ln>
          <a:effectLst/>
        </p:spPr>
        <p:txBody>
          <a:bodyPr>
            <a:spAutoFit/>
          </a:bodyPr>
          <a:lstStyle/>
          <a:p>
            <a:pPr>
              <a:spcBef>
                <a:spcPct val="50000"/>
              </a:spcBef>
            </a:pPr>
            <a:r>
              <a:rPr lang="en-GB" sz="1600"/>
              <a:t>participants</a:t>
            </a:r>
          </a:p>
        </p:txBody>
      </p:sp>
      <p:sp>
        <p:nvSpPr>
          <p:cNvPr id="397353" name="Text Box 41"/>
          <p:cNvSpPr txBox="1">
            <a:spLocks noChangeArrowheads="1"/>
          </p:cNvSpPr>
          <p:nvPr/>
        </p:nvSpPr>
        <p:spPr bwMode="auto">
          <a:xfrm>
            <a:off x="6732588" y="3716338"/>
            <a:ext cx="817562" cy="336550"/>
          </a:xfrm>
          <a:prstGeom prst="rect">
            <a:avLst/>
          </a:prstGeom>
          <a:noFill/>
          <a:ln w="12700">
            <a:noFill/>
            <a:miter lim="800000"/>
            <a:headEnd/>
            <a:tailEnd/>
          </a:ln>
          <a:effectLst/>
        </p:spPr>
        <p:txBody>
          <a:bodyPr>
            <a:spAutoFit/>
          </a:bodyPr>
          <a:lstStyle/>
          <a:p>
            <a:pPr>
              <a:spcBef>
                <a:spcPct val="50000"/>
              </a:spcBef>
            </a:pPr>
            <a:r>
              <a:rPr lang="en-GB" sz="1600"/>
              <a:t>Agents</a:t>
            </a:r>
          </a:p>
        </p:txBody>
      </p:sp>
      <p:sp>
        <p:nvSpPr>
          <p:cNvPr id="43" name="Text Box 21"/>
          <p:cNvSpPr txBox="1">
            <a:spLocks noChangeArrowheads="1"/>
          </p:cNvSpPr>
          <p:nvPr/>
        </p:nvSpPr>
        <p:spPr bwMode="auto">
          <a:xfrm>
            <a:off x="3022600" y="6410348"/>
            <a:ext cx="3260725" cy="304800"/>
          </a:xfrm>
          <a:prstGeom prst="rect">
            <a:avLst/>
          </a:prstGeom>
          <a:noFill/>
          <a:ln w="12700">
            <a:noFill/>
            <a:miter lim="800000"/>
            <a:headEnd/>
            <a:tailEnd/>
          </a:ln>
          <a:effectLst/>
        </p:spPr>
        <p:txBody>
          <a:bodyPr>
            <a:spAutoFit/>
          </a:bodyPr>
          <a:lstStyle/>
          <a:p>
            <a:pPr algn="ctr">
              <a:spcBef>
                <a:spcPct val="50000"/>
              </a:spcBef>
            </a:pPr>
            <a:r>
              <a:rPr lang="en-US" sz="1400" i="1" dirty="0" smtClean="0"/>
              <a:t>Service conditions  (time, cost, UTIC ) </a:t>
            </a:r>
            <a:endParaRPr lang="en-US" sz="1400"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SWIFT Workers Remittance Solution - Components</a:t>
            </a:r>
            <a:endParaRPr lang="en-GB" dirty="0"/>
          </a:p>
        </p:txBody>
      </p:sp>
      <p:sp>
        <p:nvSpPr>
          <p:cNvPr id="3" name="Slide Number Placeholder 2"/>
          <p:cNvSpPr>
            <a:spLocks noGrp="1"/>
          </p:cNvSpPr>
          <p:nvPr>
            <p:ph type="sldNum" sz="quarter" idx="11"/>
          </p:nvPr>
        </p:nvSpPr>
        <p:spPr/>
        <p:txBody>
          <a:bodyPr/>
          <a:lstStyle/>
          <a:p>
            <a:pPr>
              <a:defRPr/>
            </a:pPr>
            <a:fld id="{0A275ED0-FD86-4496-A54B-1D408097FD21}" type="slidenum">
              <a:rPr lang="en-GB" smtClean="0"/>
              <a:pPr>
                <a:defRPr/>
              </a:pPr>
              <a:t>7</a:t>
            </a:fld>
            <a:endParaRPr lang="en-GB" dirty="0"/>
          </a:p>
        </p:txBody>
      </p:sp>
      <p:pic>
        <p:nvPicPr>
          <p:cNvPr id="4" name="Picture 43"/>
          <p:cNvPicPr>
            <a:picLocks noChangeAspect="1" noChangeArrowheads="1"/>
          </p:cNvPicPr>
          <p:nvPr/>
        </p:nvPicPr>
        <p:blipFill>
          <a:blip r:embed="rId3" cstate="print"/>
          <a:srcRect/>
          <a:stretch>
            <a:fillRect/>
          </a:stretch>
        </p:blipFill>
        <p:spPr bwMode="auto">
          <a:xfrm>
            <a:off x="1519263" y="2285992"/>
            <a:ext cx="508000" cy="544512"/>
          </a:xfrm>
          <a:prstGeom prst="rect">
            <a:avLst/>
          </a:prstGeom>
          <a:noFill/>
          <a:ln w="9525">
            <a:noFill/>
            <a:miter lim="800000"/>
            <a:headEnd/>
            <a:tailEnd/>
          </a:ln>
        </p:spPr>
      </p:pic>
      <p:pic>
        <p:nvPicPr>
          <p:cNvPr id="5" name="Picture 47"/>
          <p:cNvPicPr>
            <a:picLocks noChangeAspect="1" noChangeArrowheads="1"/>
          </p:cNvPicPr>
          <p:nvPr/>
        </p:nvPicPr>
        <p:blipFill>
          <a:blip r:embed="rId4" cstate="print"/>
          <a:srcRect/>
          <a:stretch>
            <a:fillRect/>
          </a:stretch>
        </p:blipFill>
        <p:spPr bwMode="auto">
          <a:xfrm>
            <a:off x="774725" y="2303454"/>
            <a:ext cx="530225" cy="487363"/>
          </a:xfrm>
          <a:prstGeom prst="rect">
            <a:avLst/>
          </a:prstGeom>
          <a:noFill/>
          <a:ln w="9525">
            <a:noFill/>
            <a:miter lim="800000"/>
            <a:headEnd/>
            <a:tailEnd/>
          </a:ln>
        </p:spPr>
      </p:pic>
      <p:pic>
        <p:nvPicPr>
          <p:cNvPr id="6" name="Picture 48"/>
          <p:cNvPicPr>
            <a:picLocks noChangeAspect="1" noChangeArrowheads="1"/>
          </p:cNvPicPr>
          <p:nvPr/>
        </p:nvPicPr>
        <p:blipFill>
          <a:blip r:embed="rId3" cstate="print"/>
          <a:srcRect/>
          <a:stretch>
            <a:fillRect/>
          </a:stretch>
        </p:blipFill>
        <p:spPr bwMode="auto">
          <a:xfrm>
            <a:off x="2455886" y="2285992"/>
            <a:ext cx="508000" cy="544512"/>
          </a:xfrm>
          <a:prstGeom prst="rect">
            <a:avLst/>
          </a:prstGeom>
          <a:noFill/>
          <a:ln w="9525">
            <a:noFill/>
            <a:miter lim="800000"/>
            <a:headEnd/>
            <a:tailEnd/>
          </a:ln>
        </p:spPr>
      </p:pic>
      <p:pic>
        <p:nvPicPr>
          <p:cNvPr id="7" name="Picture 49"/>
          <p:cNvPicPr>
            <a:picLocks noChangeAspect="1" noChangeArrowheads="1"/>
          </p:cNvPicPr>
          <p:nvPr/>
        </p:nvPicPr>
        <p:blipFill>
          <a:blip r:embed="rId3" cstate="print"/>
          <a:srcRect/>
          <a:stretch>
            <a:fillRect/>
          </a:stretch>
        </p:blipFill>
        <p:spPr bwMode="auto">
          <a:xfrm>
            <a:off x="6049993" y="2292342"/>
            <a:ext cx="508000" cy="544512"/>
          </a:xfrm>
          <a:prstGeom prst="rect">
            <a:avLst/>
          </a:prstGeom>
          <a:noFill/>
          <a:ln w="9525">
            <a:noFill/>
            <a:miter lim="800000"/>
            <a:headEnd/>
            <a:tailEnd/>
          </a:ln>
        </p:spPr>
      </p:pic>
      <p:pic>
        <p:nvPicPr>
          <p:cNvPr id="8" name="Picture 50"/>
          <p:cNvPicPr>
            <a:picLocks noChangeAspect="1" noChangeArrowheads="1"/>
          </p:cNvPicPr>
          <p:nvPr/>
        </p:nvPicPr>
        <p:blipFill>
          <a:blip r:embed="rId3" cstate="print"/>
          <a:srcRect/>
          <a:stretch>
            <a:fillRect/>
          </a:stretch>
        </p:blipFill>
        <p:spPr bwMode="auto">
          <a:xfrm>
            <a:off x="7129492" y="2292342"/>
            <a:ext cx="508000" cy="544512"/>
          </a:xfrm>
          <a:prstGeom prst="rect">
            <a:avLst/>
          </a:prstGeom>
          <a:noFill/>
          <a:ln w="9525">
            <a:noFill/>
            <a:miter lim="800000"/>
            <a:headEnd/>
            <a:tailEnd/>
          </a:ln>
        </p:spPr>
      </p:pic>
      <p:pic>
        <p:nvPicPr>
          <p:cNvPr id="9" name="Picture 52"/>
          <p:cNvPicPr>
            <a:picLocks noChangeAspect="1" noChangeArrowheads="1"/>
          </p:cNvPicPr>
          <p:nvPr/>
        </p:nvPicPr>
        <p:blipFill>
          <a:blip r:embed="rId3" cstate="print"/>
          <a:srcRect/>
          <a:stretch>
            <a:fillRect/>
          </a:stretch>
        </p:blipFill>
        <p:spPr bwMode="auto">
          <a:xfrm>
            <a:off x="4286248" y="1714488"/>
            <a:ext cx="508000" cy="544512"/>
          </a:xfrm>
          <a:prstGeom prst="rect">
            <a:avLst/>
          </a:prstGeom>
          <a:noFill/>
          <a:ln w="9525">
            <a:noFill/>
            <a:miter lim="800000"/>
            <a:headEnd/>
            <a:tailEnd/>
          </a:ln>
        </p:spPr>
      </p:pic>
      <p:pic>
        <p:nvPicPr>
          <p:cNvPr id="10" name="Picture 53"/>
          <p:cNvPicPr>
            <a:picLocks noChangeAspect="1" noChangeArrowheads="1"/>
          </p:cNvPicPr>
          <p:nvPr/>
        </p:nvPicPr>
        <p:blipFill>
          <a:blip r:embed="rId4" cstate="print"/>
          <a:srcRect/>
          <a:stretch>
            <a:fillRect/>
          </a:stretch>
        </p:blipFill>
        <p:spPr bwMode="auto">
          <a:xfrm>
            <a:off x="8148982" y="2285992"/>
            <a:ext cx="530225" cy="487362"/>
          </a:xfrm>
          <a:prstGeom prst="rect">
            <a:avLst/>
          </a:prstGeom>
          <a:noFill/>
          <a:ln w="9525">
            <a:noFill/>
            <a:miter lim="800000"/>
            <a:headEnd/>
            <a:tailEnd/>
          </a:ln>
        </p:spPr>
      </p:pic>
      <p:sp>
        <p:nvSpPr>
          <p:cNvPr id="11" name="Text Box 32"/>
          <p:cNvSpPr txBox="1">
            <a:spLocks noChangeArrowheads="1"/>
          </p:cNvSpPr>
          <p:nvPr/>
        </p:nvSpPr>
        <p:spPr bwMode="auto">
          <a:xfrm>
            <a:off x="642910" y="2857496"/>
            <a:ext cx="721672" cy="307777"/>
          </a:xfrm>
          <a:prstGeom prst="rect">
            <a:avLst/>
          </a:prstGeom>
          <a:noFill/>
          <a:ln w="12700">
            <a:noFill/>
            <a:miter lim="800000"/>
            <a:headEnd/>
            <a:tailEnd/>
          </a:ln>
        </p:spPr>
        <p:txBody>
          <a:bodyPr wrap="none">
            <a:spAutoFit/>
          </a:bodyPr>
          <a:lstStyle/>
          <a:p>
            <a:r>
              <a:rPr lang="en-US" sz="1400" dirty="0" smtClean="0"/>
              <a:t>Debtor</a:t>
            </a:r>
            <a:endParaRPr lang="en-GB" sz="1400" dirty="0"/>
          </a:p>
        </p:txBody>
      </p:sp>
      <p:sp>
        <p:nvSpPr>
          <p:cNvPr id="12" name="Text Box 33"/>
          <p:cNvSpPr txBox="1">
            <a:spLocks noChangeArrowheads="1"/>
          </p:cNvSpPr>
          <p:nvPr/>
        </p:nvSpPr>
        <p:spPr bwMode="auto">
          <a:xfrm>
            <a:off x="8001024" y="2857496"/>
            <a:ext cx="821059" cy="307777"/>
          </a:xfrm>
          <a:prstGeom prst="rect">
            <a:avLst/>
          </a:prstGeom>
          <a:noFill/>
          <a:ln w="12700">
            <a:noFill/>
            <a:miter lim="800000"/>
            <a:headEnd/>
            <a:tailEnd/>
          </a:ln>
        </p:spPr>
        <p:txBody>
          <a:bodyPr wrap="none">
            <a:spAutoFit/>
          </a:bodyPr>
          <a:lstStyle/>
          <a:p>
            <a:r>
              <a:rPr lang="en-GB" sz="1400" dirty="0" smtClean="0"/>
              <a:t>Creditor</a:t>
            </a:r>
            <a:endParaRPr lang="en-GB" sz="1400" dirty="0"/>
          </a:p>
        </p:txBody>
      </p:sp>
      <p:sp>
        <p:nvSpPr>
          <p:cNvPr id="13" name="Text Box 33"/>
          <p:cNvSpPr txBox="1">
            <a:spLocks noChangeArrowheads="1"/>
          </p:cNvSpPr>
          <p:nvPr/>
        </p:nvSpPr>
        <p:spPr bwMode="auto">
          <a:xfrm>
            <a:off x="7037089" y="2857496"/>
            <a:ext cx="821059" cy="307777"/>
          </a:xfrm>
          <a:prstGeom prst="rect">
            <a:avLst/>
          </a:prstGeom>
          <a:noFill/>
          <a:ln w="12700">
            <a:noFill/>
            <a:miter lim="800000"/>
            <a:headEnd/>
            <a:tailEnd/>
          </a:ln>
        </p:spPr>
        <p:txBody>
          <a:bodyPr wrap="square">
            <a:spAutoFit/>
          </a:bodyPr>
          <a:lstStyle/>
          <a:p>
            <a:r>
              <a:rPr lang="en-GB" sz="1400" dirty="0" smtClean="0"/>
              <a:t>Agent</a:t>
            </a:r>
            <a:endParaRPr lang="en-GB" sz="1400" dirty="0"/>
          </a:p>
        </p:txBody>
      </p:sp>
      <p:sp>
        <p:nvSpPr>
          <p:cNvPr id="14" name="Text Box 33"/>
          <p:cNvSpPr txBox="1">
            <a:spLocks noChangeArrowheads="1"/>
          </p:cNvSpPr>
          <p:nvPr/>
        </p:nvSpPr>
        <p:spPr bwMode="auto">
          <a:xfrm>
            <a:off x="1428728" y="2857496"/>
            <a:ext cx="821059" cy="307777"/>
          </a:xfrm>
          <a:prstGeom prst="rect">
            <a:avLst/>
          </a:prstGeom>
          <a:noFill/>
          <a:ln w="12700">
            <a:noFill/>
            <a:miter lim="800000"/>
            <a:headEnd/>
            <a:tailEnd/>
          </a:ln>
        </p:spPr>
        <p:txBody>
          <a:bodyPr wrap="square">
            <a:spAutoFit/>
          </a:bodyPr>
          <a:lstStyle/>
          <a:p>
            <a:r>
              <a:rPr lang="en-GB" sz="1400" dirty="0" smtClean="0"/>
              <a:t>Agent</a:t>
            </a:r>
            <a:endParaRPr lang="en-GB" sz="1400" dirty="0"/>
          </a:p>
        </p:txBody>
      </p:sp>
      <p:sp>
        <p:nvSpPr>
          <p:cNvPr id="15" name="Text Box 33"/>
          <p:cNvSpPr txBox="1">
            <a:spLocks noChangeArrowheads="1"/>
          </p:cNvSpPr>
          <p:nvPr/>
        </p:nvSpPr>
        <p:spPr bwMode="auto">
          <a:xfrm>
            <a:off x="5822643" y="2857496"/>
            <a:ext cx="1044897" cy="307777"/>
          </a:xfrm>
          <a:prstGeom prst="rect">
            <a:avLst/>
          </a:prstGeom>
          <a:noFill/>
          <a:ln w="12700">
            <a:noFill/>
            <a:miter lim="800000"/>
            <a:headEnd/>
            <a:tailEnd/>
          </a:ln>
        </p:spPr>
        <p:txBody>
          <a:bodyPr wrap="square">
            <a:spAutoFit/>
          </a:bodyPr>
          <a:lstStyle/>
          <a:p>
            <a:r>
              <a:rPr lang="en-GB" sz="1400" dirty="0" smtClean="0"/>
              <a:t>Participant</a:t>
            </a:r>
            <a:endParaRPr lang="en-GB" sz="1400" dirty="0"/>
          </a:p>
        </p:txBody>
      </p:sp>
      <p:sp>
        <p:nvSpPr>
          <p:cNvPr id="16" name="Text Box 33"/>
          <p:cNvSpPr txBox="1">
            <a:spLocks noChangeArrowheads="1"/>
          </p:cNvSpPr>
          <p:nvPr/>
        </p:nvSpPr>
        <p:spPr bwMode="auto">
          <a:xfrm>
            <a:off x="2241219" y="2857496"/>
            <a:ext cx="1044897" cy="307777"/>
          </a:xfrm>
          <a:prstGeom prst="rect">
            <a:avLst/>
          </a:prstGeom>
          <a:noFill/>
          <a:ln w="12700">
            <a:noFill/>
            <a:miter lim="800000"/>
            <a:headEnd/>
            <a:tailEnd/>
          </a:ln>
        </p:spPr>
        <p:txBody>
          <a:bodyPr wrap="square">
            <a:spAutoFit/>
          </a:bodyPr>
          <a:lstStyle/>
          <a:p>
            <a:r>
              <a:rPr lang="en-GB" sz="1400" dirty="0" smtClean="0"/>
              <a:t>Participant</a:t>
            </a:r>
            <a:endParaRPr lang="en-GB" sz="1400" dirty="0"/>
          </a:p>
        </p:txBody>
      </p:sp>
      <p:sp>
        <p:nvSpPr>
          <p:cNvPr id="17" name="Text Box 33"/>
          <p:cNvSpPr txBox="1">
            <a:spLocks noChangeArrowheads="1"/>
          </p:cNvSpPr>
          <p:nvPr/>
        </p:nvSpPr>
        <p:spPr bwMode="auto">
          <a:xfrm>
            <a:off x="4027169" y="2357430"/>
            <a:ext cx="1044897" cy="523220"/>
          </a:xfrm>
          <a:prstGeom prst="rect">
            <a:avLst/>
          </a:prstGeom>
          <a:noFill/>
          <a:ln w="12700">
            <a:noFill/>
            <a:miter lim="800000"/>
            <a:headEnd/>
            <a:tailEnd/>
          </a:ln>
        </p:spPr>
        <p:txBody>
          <a:bodyPr wrap="square">
            <a:spAutoFit/>
          </a:bodyPr>
          <a:lstStyle/>
          <a:p>
            <a:pPr algn="ctr"/>
            <a:r>
              <a:rPr lang="en-GB" sz="1400" dirty="0" smtClean="0"/>
              <a:t>Settlement Agent</a:t>
            </a:r>
            <a:endParaRPr lang="en-GB" sz="1400" dirty="0"/>
          </a:p>
        </p:txBody>
      </p:sp>
      <p:sp>
        <p:nvSpPr>
          <p:cNvPr id="19" name="Hexagon 18"/>
          <p:cNvSpPr/>
          <p:nvPr/>
        </p:nvSpPr>
        <p:spPr bwMode="auto">
          <a:xfrm>
            <a:off x="2500298" y="3214686"/>
            <a:ext cx="4143404" cy="642942"/>
          </a:xfrm>
          <a:prstGeom prst="hexagon">
            <a:avLst/>
          </a:prstGeom>
          <a:solidFill>
            <a:srgbClr val="827C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Bilateral Contract</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Arial" charset="0"/>
              </a:rPr>
              <a:t>Bilateral Service Level Template</a:t>
            </a:r>
            <a:endParaRPr kumimoji="0" lang="en-US" sz="1400" b="0" i="0" u="none" strike="noStrike" cap="none" normalizeH="0" baseline="0" dirty="0" smtClean="0">
              <a:ln>
                <a:noFill/>
              </a:ln>
              <a:solidFill>
                <a:schemeClr val="tx1"/>
              </a:solidFill>
              <a:effectLst/>
              <a:latin typeface="Arial" charset="0"/>
            </a:endParaRPr>
          </a:p>
        </p:txBody>
      </p:sp>
      <p:sp>
        <p:nvSpPr>
          <p:cNvPr id="20" name="Hexagon 19"/>
          <p:cNvSpPr/>
          <p:nvPr/>
        </p:nvSpPr>
        <p:spPr bwMode="auto">
          <a:xfrm>
            <a:off x="1142976" y="3893347"/>
            <a:ext cx="6929486" cy="642942"/>
          </a:xfrm>
          <a:prstGeom prst="hexagon">
            <a:avLst/>
          </a:prstGeom>
          <a:solidFill>
            <a:srgbClr val="827C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Market Practices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Arial" charset="0"/>
              </a:rPr>
              <a:t>Service Levels, Product Groups, Charges &amp; FX Practices</a:t>
            </a:r>
            <a:endParaRPr kumimoji="0" lang="en-GB" sz="1400" b="0" i="0" u="none" strike="noStrike" cap="none" normalizeH="0" baseline="0" dirty="0" smtClean="0">
              <a:ln>
                <a:noFill/>
              </a:ln>
              <a:solidFill>
                <a:schemeClr val="tx1"/>
              </a:solidFill>
              <a:effectLst/>
              <a:latin typeface="Arial" charset="0"/>
            </a:endParaRPr>
          </a:p>
        </p:txBody>
      </p:sp>
      <p:sp>
        <p:nvSpPr>
          <p:cNvPr id="21" name="Hexagon 20"/>
          <p:cNvSpPr/>
          <p:nvPr/>
        </p:nvSpPr>
        <p:spPr bwMode="auto">
          <a:xfrm>
            <a:off x="1714480" y="4572008"/>
            <a:ext cx="5715040" cy="642942"/>
          </a:xfrm>
          <a:prstGeom prst="hexagon">
            <a:avLst/>
          </a:prstGeom>
          <a:solidFill>
            <a:srgbClr val="827C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Reference Data</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Arial" charset="0"/>
              </a:rPr>
              <a:t>Participant and Agent Capabilities and Points of Service</a:t>
            </a:r>
            <a:endParaRPr kumimoji="0" lang="en-GB" sz="1400" b="0" i="0" u="none" strike="noStrike" cap="none" normalizeH="0" baseline="0" dirty="0" smtClean="0">
              <a:ln>
                <a:noFill/>
              </a:ln>
              <a:solidFill>
                <a:schemeClr val="tx1"/>
              </a:solidFill>
              <a:effectLst/>
              <a:latin typeface="Arial" charset="0"/>
            </a:endParaRPr>
          </a:p>
        </p:txBody>
      </p:sp>
      <p:sp>
        <p:nvSpPr>
          <p:cNvPr id="22" name="Hexagon 21"/>
          <p:cNvSpPr/>
          <p:nvPr/>
        </p:nvSpPr>
        <p:spPr bwMode="auto">
          <a:xfrm>
            <a:off x="2571736" y="5250669"/>
            <a:ext cx="4071966" cy="642942"/>
          </a:xfrm>
          <a:prstGeom prst="hexagon">
            <a:avLst/>
          </a:prstGeom>
          <a:solidFill>
            <a:srgbClr val="827C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Messaging Standards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latin typeface="Arial" charset="0"/>
              </a:rPr>
              <a:t>I</a:t>
            </a:r>
            <a:r>
              <a:rPr lang="en-US" sz="1400" dirty="0" smtClean="0">
                <a:latin typeface="Arial" charset="0"/>
              </a:rPr>
              <a:t>nstruction, Reject, Return &amp; Status</a:t>
            </a:r>
            <a:endParaRPr kumimoji="0" lang="en-GB" sz="1400" b="0" i="0" u="none" strike="noStrike" cap="none" normalizeH="0" baseline="0" dirty="0" smtClean="0">
              <a:ln>
                <a:noFill/>
              </a:ln>
              <a:solidFill>
                <a:schemeClr val="tx1"/>
              </a:solidFill>
              <a:effectLst/>
              <a:latin typeface="Arial" charset="0"/>
            </a:endParaRPr>
          </a:p>
        </p:txBody>
      </p:sp>
      <p:sp>
        <p:nvSpPr>
          <p:cNvPr id="23" name="Hexagon 22"/>
          <p:cNvSpPr/>
          <p:nvPr/>
        </p:nvSpPr>
        <p:spPr bwMode="auto">
          <a:xfrm>
            <a:off x="2571736" y="5929330"/>
            <a:ext cx="4071966" cy="642942"/>
          </a:xfrm>
          <a:prstGeom prst="hexagon">
            <a:avLst/>
          </a:prstGeom>
          <a:solidFill>
            <a:srgbClr val="827C3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Messaging Services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err="1" smtClean="0">
                <a:latin typeface="Arial" charset="0"/>
              </a:rPr>
              <a:t>FileAct</a:t>
            </a:r>
            <a:r>
              <a:rPr lang="en-US" sz="1400" dirty="0" smtClean="0">
                <a:latin typeface="Arial" charset="0"/>
              </a:rPr>
              <a:t> </a:t>
            </a:r>
            <a:r>
              <a:rPr lang="en-US" sz="1400" dirty="0" err="1" smtClean="0">
                <a:latin typeface="Arial" charset="0"/>
              </a:rPr>
              <a:t>Strore</a:t>
            </a:r>
            <a:r>
              <a:rPr lang="en-US" sz="1400" dirty="0" smtClean="0">
                <a:latin typeface="Arial" charset="0"/>
              </a:rPr>
              <a:t> &amp; Forward 6.1</a:t>
            </a:r>
            <a:endParaRPr kumimoji="0" lang="en-GB" sz="1400" b="0" i="0" u="none" strike="noStrike" cap="none" normalizeH="0" baseline="0" dirty="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6" y="533400"/>
            <a:ext cx="8101042" cy="1143000"/>
          </a:xfrm>
        </p:spPr>
        <p:txBody>
          <a:bodyPr/>
          <a:lstStyle/>
          <a:p>
            <a:r>
              <a:rPr lang="fr-BE" dirty="0" smtClean="0"/>
              <a:t>Mobile phone for </a:t>
            </a:r>
            <a:r>
              <a:rPr lang="fr-BE" dirty="0" err="1" smtClean="0"/>
              <a:t>financial</a:t>
            </a:r>
            <a:r>
              <a:rPr lang="fr-BE" dirty="0" smtClean="0"/>
              <a:t> services</a:t>
            </a:r>
            <a:endParaRPr lang="en-GB" dirty="0"/>
          </a:p>
        </p:txBody>
      </p:sp>
      <p:sp>
        <p:nvSpPr>
          <p:cNvPr id="3" name="Content Placeholder 2"/>
          <p:cNvSpPr>
            <a:spLocks noGrp="1"/>
          </p:cNvSpPr>
          <p:nvPr>
            <p:ph idx="1"/>
          </p:nvPr>
        </p:nvSpPr>
        <p:spPr>
          <a:xfrm>
            <a:off x="823970" y="2989237"/>
            <a:ext cx="7834314" cy="2857520"/>
          </a:xfrm>
          <a:solidFill>
            <a:srgbClr val="0070C0"/>
          </a:solidFill>
        </p:spPr>
        <p:style>
          <a:lnRef idx="0">
            <a:schemeClr val="accent6"/>
          </a:lnRef>
          <a:fillRef idx="3">
            <a:schemeClr val="accent6"/>
          </a:fillRef>
          <a:effectRef idx="3">
            <a:schemeClr val="accent6"/>
          </a:effectRef>
          <a:fontRef idx="minor">
            <a:schemeClr val="lt1"/>
          </a:fontRef>
        </p:style>
        <p:txBody>
          <a:bodyPr/>
          <a:lstStyle/>
          <a:p>
            <a:pPr>
              <a:buNone/>
            </a:pPr>
            <a:r>
              <a:rPr lang="fr-BE" dirty="0" smtClean="0">
                <a:solidFill>
                  <a:schemeClr val="tx1"/>
                </a:solidFill>
              </a:rPr>
              <a:t>Usage </a:t>
            </a:r>
            <a:r>
              <a:rPr lang="fr-BE" dirty="0" err="1" smtClean="0">
                <a:solidFill>
                  <a:schemeClr val="tx1"/>
                </a:solidFill>
              </a:rPr>
              <a:t>today</a:t>
            </a:r>
            <a:r>
              <a:rPr lang="fr-BE" dirty="0" smtClean="0">
                <a:solidFill>
                  <a:schemeClr val="tx1"/>
                </a:solidFill>
              </a:rPr>
              <a:t> for </a:t>
            </a:r>
            <a:r>
              <a:rPr lang="fr-BE" dirty="0" err="1" smtClean="0">
                <a:solidFill>
                  <a:schemeClr val="tx1"/>
                </a:solidFill>
              </a:rPr>
              <a:t>financial</a:t>
            </a:r>
            <a:r>
              <a:rPr lang="fr-BE" dirty="0" smtClean="0">
                <a:solidFill>
                  <a:schemeClr val="tx1"/>
                </a:solidFill>
              </a:rPr>
              <a:t> services </a:t>
            </a:r>
          </a:p>
          <a:p>
            <a:pPr lvl="1"/>
            <a:r>
              <a:rPr lang="fr-BE" dirty="0" smtClean="0"/>
              <a:t> </a:t>
            </a:r>
            <a:r>
              <a:rPr lang="fr-BE" sz="1800" dirty="0" err="1" smtClean="0"/>
              <a:t>financial</a:t>
            </a:r>
            <a:r>
              <a:rPr lang="fr-BE" sz="1800" dirty="0" smtClean="0"/>
              <a:t> transaction notification/</a:t>
            </a:r>
            <a:r>
              <a:rPr lang="fr-BE" sz="1800" dirty="0" err="1" smtClean="0"/>
              <a:t>alert</a:t>
            </a:r>
            <a:endParaRPr lang="fr-BE" sz="1800" dirty="0" smtClean="0"/>
          </a:p>
          <a:p>
            <a:pPr lvl="1"/>
            <a:r>
              <a:rPr lang="fr-BE" sz="1800" dirty="0" smtClean="0"/>
              <a:t> mobile </a:t>
            </a:r>
            <a:r>
              <a:rPr lang="fr-BE" sz="1800" dirty="0" err="1" smtClean="0"/>
              <a:t>banking</a:t>
            </a:r>
            <a:r>
              <a:rPr lang="fr-BE" sz="1800" dirty="0" smtClean="0"/>
              <a:t> services : balance, </a:t>
            </a:r>
            <a:r>
              <a:rPr lang="fr-BE" sz="1800" dirty="0" err="1" smtClean="0"/>
              <a:t>credit</a:t>
            </a:r>
            <a:r>
              <a:rPr lang="fr-BE" sz="1800" dirty="0" smtClean="0"/>
              <a:t> </a:t>
            </a:r>
            <a:r>
              <a:rPr lang="fr-BE" sz="1800" dirty="0" err="1" smtClean="0"/>
              <a:t>transfer</a:t>
            </a:r>
            <a:r>
              <a:rPr lang="fr-BE" sz="1800" dirty="0" smtClean="0"/>
              <a:t>, bill </a:t>
            </a:r>
            <a:r>
              <a:rPr lang="fr-BE" sz="1800" dirty="0" err="1" smtClean="0"/>
              <a:t>payment</a:t>
            </a:r>
            <a:endParaRPr lang="fr-BE" sz="1800" dirty="0" smtClean="0"/>
          </a:p>
          <a:p>
            <a:r>
              <a:rPr lang="fr-BE" sz="1800" dirty="0" smtClean="0"/>
              <a:t>In </a:t>
            </a:r>
            <a:r>
              <a:rPr lang="fr-BE" sz="1800" dirty="0" err="1" smtClean="0"/>
              <a:t>developed</a:t>
            </a:r>
            <a:r>
              <a:rPr lang="fr-BE" sz="1800" dirty="0" smtClean="0"/>
              <a:t> countries : </a:t>
            </a:r>
          </a:p>
          <a:p>
            <a:pPr lvl="1"/>
            <a:r>
              <a:rPr lang="fr-BE" sz="1800" dirty="0" err="1" smtClean="0"/>
              <a:t>complement</a:t>
            </a:r>
            <a:r>
              <a:rPr lang="fr-BE" sz="1800" dirty="0" smtClean="0"/>
              <a:t> e-</a:t>
            </a:r>
            <a:r>
              <a:rPr lang="fr-BE" sz="1800" dirty="0" err="1" smtClean="0"/>
              <a:t>channels</a:t>
            </a:r>
            <a:r>
              <a:rPr lang="fr-BE" sz="1800" dirty="0" smtClean="0"/>
              <a:t>  for </a:t>
            </a:r>
            <a:r>
              <a:rPr lang="fr-BE" sz="1800" dirty="0" err="1" smtClean="0"/>
              <a:t>financial</a:t>
            </a:r>
            <a:r>
              <a:rPr lang="fr-BE" sz="1800" dirty="0" smtClean="0"/>
              <a:t> services</a:t>
            </a:r>
          </a:p>
          <a:p>
            <a:r>
              <a:rPr lang="fr-BE" sz="1800" dirty="0" smtClean="0"/>
              <a:t>In </a:t>
            </a:r>
            <a:r>
              <a:rPr lang="fr-BE" sz="1800" dirty="0" err="1" smtClean="0"/>
              <a:t>emerging</a:t>
            </a:r>
            <a:r>
              <a:rPr lang="fr-BE" sz="1800" dirty="0" smtClean="0"/>
              <a:t> countries :</a:t>
            </a:r>
          </a:p>
          <a:p>
            <a:pPr>
              <a:buNone/>
            </a:pPr>
            <a:r>
              <a:rPr lang="fr-BE" sz="1800" dirty="0" smtClean="0"/>
              <a:t>	-  </a:t>
            </a:r>
            <a:r>
              <a:rPr lang="fr-BE" sz="1800" dirty="0" err="1" smtClean="0"/>
              <a:t>channel</a:t>
            </a:r>
            <a:r>
              <a:rPr lang="fr-BE" sz="1800" dirty="0" smtClean="0"/>
              <a:t> to serve </a:t>
            </a:r>
            <a:r>
              <a:rPr lang="fr-BE" sz="1800" dirty="0" err="1" smtClean="0"/>
              <a:t>unbanked</a:t>
            </a:r>
            <a:r>
              <a:rPr lang="fr-BE" sz="1800" dirty="0" smtClean="0"/>
              <a:t> in rural areas </a:t>
            </a:r>
            <a:endParaRPr lang="en-GB" sz="1800" dirty="0"/>
          </a:p>
        </p:txBody>
      </p:sp>
      <p:sp>
        <p:nvSpPr>
          <p:cNvPr id="5" name="Slide Number Placeholder 4"/>
          <p:cNvSpPr>
            <a:spLocks noGrp="1"/>
          </p:cNvSpPr>
          <p:nvPr>
            <p:ph type="sldNum" sz="quarter" idx="11"/>
          </p:nvPr>
        </p:nvSpPr>
        <p:spPr>
          <a:xfrm>
            <a:off x="8239156" y="5689595"/>
            <a:ext cx="762000" cy="228600"/>
          </a:xfrm>
        </p:spPr>
        <p:txBody>
          <a:bodyPr/>
          <a:lstStyle/>
          <a:p>
            <a:fld id="{F17889F7-7963-4A16-ADF8-FEE4D97DC541}" type="slidenum">
              <a:rPr lang="en-GB" smtClean="0"/>
              <a:pPr/>
              <a:t>8</a:t>
            </a:fld>
            <a:endParaRPr lang="en-GB"/>
          </a:p>
        </p:txBody>
      </p:sp>
      <p:sp>
        <p:nvSpPr>
          <p:cNvPr id="7" name="Rectangle 6"/>
          <p:cNvSpPr/>
          <p:nvPr/>
        </p:nvSpPr>
        <p:spPr bwMode="auto">
          <a:xfrm>
            <a:off x="800104" y="1857364"/>
            <a:ext cx="7858180" cy="774683"/>
          </a:xfrm>
          <a:prstGeom prst="rect">
            <a:avLst/>
          </a:prstGeom>
          <a:solidFill>
            <a:srgbClr val="0070C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r>
              <a:rPr lang="fr-BE" sz="2000" dirty="0" smtClean="0">
                <a:solidFill>
                  <a:schemeClr val="tx1"/>
                </a:solidFill>
              </a:rPr>
              <a:t>Value for  </a:t>
            </a:r>
            <a:r>
              <a:rPr lang="fr-BE" sz="2000" dirty="0" err="1" smtClean="0">
                <a:solidFill>
                  <a:schemeClr val="tx1"/>
                </a:solidFill>
              </a:rPr>
              <a:t>financial</a:t>
            </a:r>
            <a:r>
              <a:rPr lang="fr-BE" sz="2000" dirty="0" smtClean="0">
                <a:solidFill>
                  <a:schemeClr val="tx1"/>
                </a:solidFill>
              </a:rPr>
              <a:t> services</a:t>
            </a:r>
          </a:p>
          <a:p>
            <a:pPr>
              <a:buNone/>
            </a:pPr>
            <a:r>
              <a:rPr lang="fr-BE" sz="1800" dirty="0" err="1" smtClean="0"/>
              <a:t>Fast</a:t>
            </a:r>
            <a:r>
              <a:rPr lang="fr-BE" sz="1800" dirty="0" smtClean="0"/>
              <a:t> ,</a:t>
            </a:r>
            <a:r>
              <a:rPr lang="fr-BE" sz="1800" dirty="0" err="1" smtClean="0"/>
              <a:t>reliable</a:t>
            </a:r>
            <a:r>
              <a:rPr lang="fr-BE" sz="1800" dirty="0" smtClean="0"/>
              <a:t>, </a:t>
            </a:r>
            <a:r>
              <a:rPr lang="fr-BE" sz="1800" dirty="0" err="1" smtClean="0"/>
              <a:t>secured</a:t>
            </a:r>
            <a:r>
              <a:rPr lang="fr-BE" sz="1800" dirty="0" smtClean="0"/>
              <a:t> , </a:t>
            </a:r>
            <a:r>
              <a:rPr lang="fr-BE" sz="1800" dirty="0" err="1" smtClean="0"/>
              <a:t>standardized</a:t>
            </a:r>
            <a:r>
              <a:rPr lang="fr-BE" sz="1800" dirty="0" smtClean="0"/>
              <a:t>, </a:t>
            </a:r>
            <a:r>
              <a:rPr lang="fr-BE" sz="1800" dirty="0" err="1" smtClean="0"/>
              <a:t>cost</a:t>
            </a:r>
            <a:r>
              <a:rPr lang="fr-BE" sz="1800" dirty="0" smtClean="0"/>
              <a:t> , </a:t>
            </a:r>
            <a:r>
              <a:rPr lang="fr-BE" sz="1800" dirty="0" err="1" smtClean="0"/>
              <a:t>ubiquity</a:t>
            </a:r>
            <a:r>
              <a:rPr lang="fr-BE" sz="1800" dirty="0" smtClean="0"/>
              <a:t>,  </a:t>
            </a:r>
            <a:r>
              <a:rPr lang="fr-BE" sz="1800" dirty="0" err="1" smtClean="0"/>
              <a:t>reach</a:t>
            </a:r>
            <a:endParaRPr lang="fr-BE" sz="1800" dirty="0" smtClean="0"/>
          </a:p>
        </p:txBody>
      </p:sp>
      <p:pic>
        <p:nvPicPr>
          <p:cNvPr id="8" name="Picture 2"/>
          <p:cNvPicPr>
            <a:picLocks noChangeAspect="1" noChangeArrowheads="1"/>
          </p:cNvPicPr>
          <p:nvPr/>
        </p:nvPicPr>
        <p:blipFill>
          <a:blip r:embed="rId3" cstate="print"/>
          <a:srcRect/>
          <a:stretch>
            <a:fillRect/>
          </a:stretch>
        </p:blipFill>
        <p:spPr bwMode="auto">
          <a:xfrm>
            <a:off x="7143768" y="99455"/>
            <a:ext cx="1220628" cy="11864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71486" y="533400"/>
            <a:ext cx="8101042" cy="1143000"/>
          </a:xfrm>
        </p:spPr>
        <p:txBody>
          <a:bodyPr/>
          <a:lstStyle/>
          <a:p>
            <a:r>
              <a:rPr lang="fr-BE" dirty="0" smtClean="0"/>
              <a:t>Mobile phone for </a:t>
            </a:r>
            <a:r>
              <a:rPr lang="fr-BE" dirty="0" err="1" smtClean="0"/>
              <a:t>financial</a:t>
            </a:r>
            <a:r>
              <a:rPr lang="fr-BE" dirty="0" smtClean="0"/>
              <a:t> services</a:t>
            </a:r>
            <a:endParaRPr lang="en-GB" dirty="0"/>
          </a:p>
        </p:txBody>
      </p:sp>
      <p:sp>
        <p:nvSpPr>
          <p:cNvPr id="5" name="Slide Number Placeholder 4"/>
          <p:cNvSpPr>
            <a:spLocks noGrp="1"/>
          </p:cNvSpPr>
          <p:nvPr>
            <p:ph type="sldNum" sz="quarter" idx="11"/>
          </p:nvPr>
        </p:nvSpPr>
        <p:spPr>
          <a:xfrm>
            <a:off x="8239156" y="6486548"/>
            <a:ext cx="762000" cy="228600"/>
          </a:xfrm>
        </p:spPr>
        <p:txBody>
          <a:bodyPr/>
          <a:lstStyle/>
          <a:p>
            <a:fld id="{F17889F7-7963-4A16-ADF8-FEE4D97DC541}" type="slidenum">
              <a:rPr lang="en-GB" smtClean="0"/>
              <a:pPr/>
              <a:t>9</a:t>
            </a:fld>
            <a:endParaRPr lang="en-GB"/>
          </a:p>
        </p:txBody>
      </p:sp>
      <p:sp>
        <p:nvSpPr>
          <p:cNvPr id="6" name="Rectangle 5"/>
          <p:cNvSpPr/>
          <p:nvPr/>
        </p:nvSpPr>
        <p:spPr bwMode="auto">
          <a:xfrm>
            <a:off x="762000" y="1439870"/>
            <a:ext cx="7896284" cy="2065330"/>
          </a:xfrm>
          <a:prstGeom prst="rect">
            <a:avLst/>
          </a:prstGeom>
          <a:solidFill>
            <a:srgbClr val="0070C0"/>
          </a:solidFill>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r>
              <a:rPr lang="fr-BE" dirty="0" smtClean="0">
                <a:solidFill>
                  <a:schemeClr val="tx1"/>
                </a:solidFill>
              </a:rPr>
              <a:t>Global </a:t>
            </a:r>
            <a:r>
              <a:rPr lang="fr-BE" dirty="0" err="1" smtClean="0">
                <a:solidFill>
                  <a:schemeClr val="tx1"/>
                </a:solidFill>
              </a:rPr>
              <a:t>market</a:t>
            </a:r>
            <a:r>
              <a:rPr lang="fr-BE" dirty="0" smtClean="0">
                <a:solidFill>
                  <a:schemeClr val="tx1"/>
                </a:solidFill>
              </a:rPr>
              <a:t>  figures </a:t>
            </a:r>
          </a:p>
          <a:p>
            <a:pPr>
              <a:buNone/>
            </a:pPr>
            <a:r>
              <a:rPr lang="fr-BE" dirty="0" smtClean="0"/>
              <a:t>  3.9B mobile phones / 1B </a:t>
            </a:r>
            <a:r>
              <a:rPr lang="fr-BE" dirty="0" err="1" smtClean="0"/>
              <a:t>bank</a:t>
            </a:r>
            <a:r>
              <a:rPr lang="fr-BE" dirty="0" smtClean="0"/>
              <a:t> </a:t>
            </a:r>
            <a:r>
              <a:rPr lang="fr-BE" dirty="0" err="1" smtClean="0"/>
              <a:t>accounts</a:t>
            </a:r>
            <a:r>
              <a:rPr lang="fr-BE" dirty="0" smtClean="0"/>
              <a:t> / 1.5B internet </a:t>
            </a:r>
            <a:r>
              <a:rPr lang="fr-BE" dirty="0" err="1" smtClean="0"/>
              <a:t>PCs</a:t>
            </a:r>
            <a:endParaRPr lang="fr-BE" dirty="0" smtClean="0"/>
          </a:p>
          <a:p>
            <a:pPr>
              <a:buNone/>
            </a:pPr>
            <a:r>
              <a:rPr lang="fr-BE" dirty="0" smtClean="0"/>
              <a:t>   3B </a:t>
            </a:r>
            <a:r>
              <a:rPr lang="fr-BE" dirty="0" err="1" smtClean="0"/>
              <a:t>unbanked</a:t>
            </a:r>
            <a:r>
              <a:rPr lang="fr-BE" dirty="0" smtClean="0"/>
              <a:t>  people  / 200M migrants /15B EUR </a:t>
            </a:r>
            <a:r>
              <a:rPr lang="fr-BE" dirty="0" err="1" smtClean="0"/>
              <a:t>pa</a:t>
            </a:r>
            <a:r>
              <a:rPr lang="fr-BE" dirty="0" smtClean="0"/>
              <a:t> </a:t>
            </a:r>
            <a:r>
              <a:rPr lang="fr-BE" dirty="0" err="1" smtClean="0"/>
              <a:t>remittance</a:t>
            </a:r>
            <a:r>
              <a:rPr lang="fr-BE" dirty="0" smtClean="0"/>
              <a:t> </a:t>
            </a:r>
            <a:r>
              <a:rPr lang="fr-BE" dirty="0" err="1" smtClean="0"/>
              <a:t>market</a:t>
            </a:r>
            <a:endParaRPr lang="fr-BE" dirty="0" smtClean="0"/>
          </a:p>
        </p:txBody>
      </p:sp>
      <p:pic>
        <p:nvPicPr>
          <p:cNvPr id="8" name="Picture 2"/>
          <p:cNvPicPr>
            <a:picLocks noChangeAspect="1" noChangeArrowheads="1"/>
          </p:cNvPicPr>
          <p:nvPr/>
        </p:nvPicPr>
        <p:blipFill>
          <a:blip r:embed="rId3" cstate="print"/>
          <a:srcRect/>
          <a:stretch>
            <a:fillRect/>
          </a:stretch>
        </p:blipFill>
        <p:spPr bwMode="auto">
          <a:xfrm>
            <a:off x="7143768" y="99455"/>
            <a:ext cx="1220628" cy="1186405"/>
          </a:xfrm>
          <a:prstGeom prst="rect">
            <a:avLst/>
          </a:prstGeom>
          <a:noFill/>
          <a:ln w="9525">
            <a:noFill/>
            <a:miter lim="800000"/>
            <a:headEnd/>
            <a:tailEnd/>
          </a:ln>
        </p:spPr>
      </p:pic>
      <p:sp>
        <p:nvSpPr>
          <p:cNvPr id="16" name="TextBox 15"/>
          <p:cNvSpPr txBox="1"/>
          <p:nvPr/>
        </p:nvSpPr>
        <p:spPr>
          <a:xfrm>
            <a:off x="838200" y="4419600"/>
            <a:ext cx="6929486" cy="1815882"/>
          </a:xfrm>
          <a:prstGeom prst="rect">
            <a:avLst/>
          </a:prstGeom>
          <a:solidFill>
            <a:srgbClr val="00B05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fr-BE" sz="1600" dirty="0" smtClean="0"/>
              <a:t>M-PESA in Kenya :</a:t>
            </a:r>
          </a:p>
          <a:p>
            <a:r>
              <a:rPr lang="fr-BE" sz="1600" dirty="0" err="1" smtClean="0"/>
              <a:t>Launched</a:t>
            </a:r>
            <a:r>
              <a:rPr lang="fr-BE" sz="1600" dirty="0" smtClean="0"/>
              <a:t> in 2007, 7M </a:t>
            </a:r>
            <a:r>
              <a:rPr lang="fr-BE" sz="1600" dirty="0" err="1" smtClean="0"/>
              <a:t>subscribers</a:t>
            </a:r>
            <a:r>
              <a:rPr lang="fr-BE" sz="1600" dirty="0" smtClean="0"/>
              <a:t>, 2.9M EUR </a:t>
            </a:r>
            <a:r>
              <a:rPr lang="fr-BE" sz="1600" dirty="0" err="1" smtClean="0"/>
              <a:t>transfered</a:t>
            </a:r>
            <a:r>
              <a:rPr lang="fr-BE" sz="1600" dirty="0" smtClean="0"/>
              <a:t> </a:t>
            </a:r>
            <a:r>
              <a:rPr lang="fr-BE" sz="1600" dirty="0" err="1" smtClean="0"/>
              <a:t>every</a:t>
            </a:r>
            <a:r>
              <a:rPr lang="fr-BE" sz="1600" dirty="0" smtClean="0"/>
              <a:t> </a:t>
            </a:r>
            <a:r>
              <a:rPr lang="fr-BE" sz="1600" dirty="0" err="1" smtClean="0"/>
              <a:t>day</a:t>
            </a:r>
            <a:r>
              <a:rPr lang="fr-BE" sz="1600" dirty="0" smtClean="0"/>
              <a:t>, </a:t>
            </a:r>
            <a:r>
              <a:rPr lang="fr-BE" sz="1600" dirty="0" err="1" smtClean="0"/>
              <a:t>represent</a:t>
            </a:r>
            <a:r>
              <a:rPr lang="fr-BE" sz="1600" dirty="0" smtClean="0"/>
              <a:t>  </a:t>
            </a:r>
            <a:r>
              <a:rPr lang="fr-BE" sz="1600" dirty="0" err="1" smtClean="0"/>
              <a:t>already</a:t>
            </a:r>
            <a:r>
              <a:rPr lang="fr-BE" sz="1600" dirty="0" smtClean="0"/>
              <a:t> 17% </a:t>
            </a:r>
            <a:r>
              <a:rPr lang="fr-BE" sz="1600" dirty="0" err="1" smtClean="0"/>
              <a:t>remittances</a:t>
            </a:r>
            <a:r>
              <a:rPr lang="fr-BE" sz="1600" dirty="0" smtClean="0"/>
              <a:t> volume to Kenya </a:t>
            </a:r>
          </a:p>
          <a:p>
            <a:endParaRPr lang="fr-BE" sz="1600" dirty="0" smtClean="0"/>
          </a:p>
          <a:p>
            <a:r>
              <a:rPr lang="fr-BE" sz="1600" dirty="0" smtClean="0"/>
              <a:t>SMART Money in the Philippines :</a:t>
            </a:r>
          </a:p>
          <a:p>
            <a:r>
              <a:rPr lang="fr-BE" sz="1600" dirty="0" err="1" smtClean="0"/>
              <a:t>Launched</a:t>
            </a:r>
            <a:r>
              <a:rPr lang="fr-BE" sz="1600" dirty="0" smtClean="0"/>
              <a:t> in 2004, 2.5M </a:t>
            </a:r>
            <a:r>
              <a:rPr lang="fr-BE" sz="1600" dirty="0" err="1" smtClean="0"/>
              <a:t>subscribers</a:t>
            </a:r>
            <a:r>
              <a:rPr lang="fr-BE" sz="1600" dirty="0" smtClean="0"/>
              <a:t>, 1.5M </a:t>
            </a:r>
            <a:r>
              <a:rPr lang="fr-BE" sz="1600" dirty="0" err="1" smtClean="0"/>
              <a:t>unbanked</a:t>
            </a:r>
            <a:r>
              <a:rPr lang="fr-BE" sz="1600" dirty="0" smtClean="0"/>
              <a:t>,  50K service point,  80M EUR </a:t>
            </a:r>
            <a:r>
              <a:rPr lang="fr-BE" sz="1600" dirty="0" err="1" smtClean="0"/>
              <a:t>pa</a:t>
            </a:r>
            <a:r>
              <a:rPr lang="fr-BE" sz="1600" dirty="0" smtClean="0"/>
              <a:t> </a:t>
            </a:r>
            <a:r>
              <a:rPr lang="fr-BE" sz="1600" dirty="0" err="1" smtClean="0"/>
              <a:t>remittances</a:t>
            </a:r>
            <a:endParaRPr lang="en-GB" sz="1600" dirty="0"/>
          </a:p>
        </p:txBody>
      </p:sp>
    </p:spTree>
  </p:cSld>
  <p:clrMapOvr>
    <a:masterClrMapping/>
  </p:clrMapOvr>
  <p:transition/>
</p:sld>
</file>

<file path=ppt/theme/theme1.xml><?xml version="1.0" encoding="utf-8"?>
<a:theme xmlns:a="http://schemas.openxmlformats.org/drawingml/2006/main" name="SWIFT_PPT_Template_20080902[1]">
  <a:themeElements>
    <a:clrScheme name="SWIFT_PPT_Template_20080902[1]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fontScheme name="SWIFT_PPT_Template_20080902[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SWIFT_PPT_Template_20080902[1]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fontScheme name="Default Design">
      <a:majorFont>
        <a:latin typeface="Time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C0C0C0"/>
        </a:lt2>
        <a:accent1>
          <a:srgbClr val="766A62"/>
        </a:accent1>
        <a:accent2>
          <a:srgbClr val="CC6633"/>
        </a:accent2>
        <a:accent3>
          <a:srgbClr val="FFFFFF"/>
        </a:accent3>
        <a:accent4>
          <a:srgbClr val="000000"/>
        </a:accent4>
        <a:accent5>
          <a:srgbClr val="BDB9B7"/>
        </a:accent5>
        <a:accent6>
          <a:srgbClr val="B95C2D"/>
        </a:accent6>
        <a:hlink>
          <a:srgbClr val="B5A300"/>
        </a:hlink>
        <a:folHlink>
          <a:srgbClr val="97233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SWIFT_PPT_Template_20080902[1]</Template>
  <TotalTime>13490</TotalTime>
  <Words>1806</Words>
  <Application>Microsoft Office PowerPoint</Application>
  <PresentationFormat>On-screen Show (4:3)</PresentationFormat>
  <Paragraphs>265</Paragraphs>
  <Slides>12</Slides>
  <Notes>9</Notes>
  <HiddenSlides>1</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SWIFT_PPT_Template_20080902[1]</vt:lpstr>
      <vt:lpstr>Default Design</vt:lpstr>
      <vt:lpstr>Worker Remittances Solution enabled for Mobile channel</vt:lpstr>
      <vt:lpstr>What is SWIFT?</vt:lpstr>
      <vt:lpstr>Country Coverage</vt:lpstr>
      <vt:lpstr>(Worker) Remittances - Market overview</vt:lpstr>
      <vt:lpstr>Issues and options for Bank service delivery</vt:lpstr>
      <vt:lpstr>SWIFT Worker Remittance - Architecture</vt:lpstr>
      <vt:lpstr>SWIFT Workers Remittance Solution - Components</vt:lpstr>
      <vt:lpstr>Mobile phone for financial services</vt:lpstr>
      <vt:lpstr>Mobile phone for financial services</vt:lpstr>
      <vt:lpstr>Worker Remittance – enabled for Mobile channel</vt:lpstr>
      <vt:lpstr>Slide 11</vt:lpstr>
      <vt:lpstr>Slide 12</vt:lpstr>
    </vt:vector>
  </TitlesOfParts>
  <Company>S.W.I.F.T. sc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bmay</dc:creator>
  <dc:description>©2008</dc:description>
  <cp:lastModifiedBy>Alina</cp:lastModifiedBy>
  <cp:revision>270</cp:revision>
  <cp:lastPrinted>2008-07-11T16:37:00Z</cp:lastPrinted>
  <dcterms:created xsi:type="dcterms:W3CDTF">2008-09-08T11:54:43Z</dcterms:created>
  <dcterms:modified xsi:type="dcterms:W3CDTF">2013-03-14T09:28:47Z</dcterms:modified>
</cp:coreProperties>
</file>