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00" r:id="rId3"/>
    <p:sldId id="269" r:id="rId4"/>
    <p:sldId id="306" r:id="rId5"/>
    <p:sldId id="307" r:id="rId6"/>
    <p:sldId id="309" r:id="rId7"/>
    <p:sldId id="276" r:id="rId8"/>
  </p:sldIdLst>
  <p:sldSz cx="9906000" cy="6858000" type="A4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2080"/>
    <a:srgbClr val="90CCEE"/>
    <a:srgbClr val="E20087"/>
    <a:srgbClr val="FF3399"/>
    <a:srgbClr val="FF33CC"/>
    <a:srgbClr val="00B0F0"/>
    <a:srgbClr val="2C14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856" autoAdjust="0"/>
    <p:restoredTop sz="97639" autoAdjust="0"/>
  </p:normalViewPr>
  <p:slideViewPr>
    <p:cSldViewPr>
      <p:cViewPr>
        <p:scale>
          <a:sx n="80" d="100"/>
          <a:sy n="80" d="100"/>
        </p:scale>
        <p:origin x="-420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4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321056-6166-4A49-889B-BCDF98371F9D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75DA04-C58F-40BA-8DD6-3C2C26EFCEC2}">
      <dgm:prSet custT="1"/>
      <dgm:spPr>
        <a:solidFill>
          <a:srgbClr val="442080"/>
        </a:solidFill>
      </dgm:spPr>
      <dgm:t>
        <a:bodyPr/>
        <a:lstStyle/>
        <a:p>
          <a:pPr rtl="0"/>
          <a:r>
            <a:rPr lang="en-US" sz="2000" b="0" dirty="0" smtClean="0">
              <a:ln>
                <a:solidFill>
                  <a:schemeClr val="bg1"/>
                </a:solidFill>
              </a:ln>
              <a:solidFill>
                <a:srgbClr val="90CCEE"/>
              </a:solidFill>
              <a:latin typeface="Arial" pitchFamily="34" charset="0"/>
              <a:cs typeface="Arial" pitchFamily="34" charset="0"/>
            </a:rPr>
            <a:t>Setting the scene</a:t>
          </a:r>
          <a:endParaRPr lang="ro-RO" sz="2000" b="0" dirty="0">
            <a:ln>
              <a:solidFill>
                <a:schemeClr val="bg1"/>
              </a:solidFill>
            </a:ln>
            <a:solidFill>
              <a:srgbClr val="90CCEE"/>
            </a:solidFill>
            <a:latin typeface="Arial" pitchFamily="34" charset="0"/>
            <a:cs typeface="Arial" pitchFamily="34" charset="0"/>
          </a:endParaRPr>
        </a:p>
      </dgm:t>
    </dgm:pt>
    <dgm:pt modelId="{024C1CE9-6FC6-4314-99A4-37EE099228B4}" type="parTrans" cxnId="{82F7D184-BE58-4CA8-B5E1-95ED33157B92}">
      <dgm:prSet/>
      <dgm:spPr/>
      <dgm:t>
        <a:bodyPr/>
        <a:lstStyle/>
        <a:p>
          <a:endParaRPr lang="en-US"/>
        </a:p>
      </dgm:t>
    </dgm:pt>
    <dgm:pt modelId="{F22672CC-5648-4412-8BC2-6BEBE34D7F3E}" type="sibTrans" cxnId="{82F7D184-BE58-4CA8-B5E1-95ED33157B92}">
      <dgm:prSet/>
      <dgm:spPr/>
      <dgm:t>
        <a:bodyPr/>
        <a:lstStyle/>
        <a:p>
          <a:endParaRPr lang="en-US"/>
        </a:p>
      </dgm:t>
    </dgm:pt>
    <dgm:pt modelId="{ED817F55-2C06-4F83-92EE-CB52288F80FD}">
      <dgm:prSet custT="1"/>
      <dgm:spPr>
        <a:solidFill>
          <a:srgbClr val="442080"/>
        </a:solidFill>
      </dgm:spPr>
      <dgm:t>
        <a:bodyPr/>
        <a:lstStyle/>
        <a:p>
          <a:pPr rtl="0"/>
          <a:r>
            <a:rPr lang="nl-NL" sz="2000" b="0" dirty="0" smtClean="0">
              <a:ln>
                <a:solidFill>
                  <a:schemeClr val="bg1"/>
                </a:solidFill>
              </a:ln>
              <a:solidFill>
                <a:srgbClr val="90CCEE"/>
              </a:solidFill>
              <a:latin typeface="Arial" pitchFamily="34" charset="0"/>
              <a:cs typeface="Arial" pitchFamily="34" charset="0"/>
            </a:rPr>
            <a:t>What’s in for Allevo?</a:t>
          </a:r>
          <a:endParaRPr lang="en-US" sz="2000" b="0" dirty="0">
            <a:ln>
              <a:solidFill>
                <a:schemeClr val="bg1"/>
              </a:solidFill>
            </a:ln>
            <a:solidFill>
              <a:srgbClr val="90CCEE"/>
            </a:solidFill>
            <a:latin typeface="Arial" pitchFamily="34" charset="0"/>
            <a:cs typeface="Arial" pitchFamily="34" charset="0"/>
          </a:endParaRPr>
        </a:p>
      </dgm:t>
    </dgm:pt>
    <dgm:pt modelId="{8F343EC1-5326-4297-97C2-EC058CD73298}" type="parTrans" cxnId="{5286D527-C428-488A-A48D-04E95E1EC8F7}">
      <dgm:prSet/>
      <dgm:spPr/>
      <dgm:t>
        <a:bodyPr/>
        <a:lstStyle/>
        <a:p>
          <a:endParaRPr lang="en-US"/>
        </a:p>
      </dgm:t>
    </dgm:pt>
    <dgm:pt modelId="{4CABFB8E-2583-4765-A295-30632E8F4065}" type="sibTrans" cxnId="{5286D527-C428-488A-A48D-04E95E1EC8F7}">
      <dgm:prSet/>
      <dgm:spPr/>
      <dgm:t>
        <a:bodyPr/>
        <a:lstStyle/>
        <a:p>
          <a:endParaRPr lang="en-US"/>
        </a:p>
      </dgm:t>
    </dgm:pt>
    <dgm:pt modelId="{E611FA4E-10F4-462D-99D5-569C6050FC9A}">
      <dgm:prSet custT="1"/>
      <dgm:spPr>
        <a:solidFill>
          <a:srgbClr val="442080"/>
        </a:solidFill>
      </dgm:spPr>
      <dgm:t>
        <a:bodyPr/>
        <a:lstStyle/>
        <a:p>
          <a:pPr rtl="0"/>
          <a:r>
            <a:rPr lang="en-US" sz="2000" b="0" dirty="0" smtClean="0">
              <a:ln>
                <a:solidFill>
                  <a:schemeClr val="bg1"/>
                </a:solidFill>
              </a:ln>
              <a:solidFill>
                <a:srgbClr val="90CCEE"/>
              </a:solidFill>
              <a:latin typeface="Arial" pitchFamily="34" charset="0"/>
              <a:cs typeface="Arial" pitchFamily="34" charset="0"/>
            </a:rPr>
            <a:t>What’s in for the customer?</a:t>
          </a:r>
          <a:endParaRPr lang="en-US" sz="2000" b="0" dirty="0">
            <a:ln>
              <a:solidFill>
                <a:schemeClr val="bg1"/>
              </a:solidFill>
            </a:ln>
            <a:solidFill>
              <a:srgbClr val="90CCEE"/>
            </a:solidFill>
            <a:latin typeface="Arial" pitchFamily="34" charset="0"/>
            <a:cs typeface="Arial" pitchFamily="34" charset="0"/>
          </a:endParaRPr>
        </a:p>
      </dgm:t>
    </dgm:pt>
    <dgm:pt modelId="{6E167849-D264-4C02-96C7-9D23AF57CFBE}" type="parTrans" cxnId="{BF454997-4D4D-491D-BD1B-89A0EBA3CCFE}">
      <dgm:prSet/>
      <dgm:spPr/>
      <dgm:t>
        <a:bodyPr/>
        <a:lstStyle/>
        <a:p>
          <a:endParaRPr lang="en-US"/>
        </a:p>
      </dgm:t>
    </dgm:pt>
    <dgm:pt modelId="{2CD56DC0-EFAA-412A-9539-F3B80E827943}" type="sibTrans" cxnId="{BF454997-4D4D-491D-BD1B-89A0EBA3CCFE}">
      <dgm:prSet/>
      <dgm:spPr/>
      <dgm:t>
        <a:bodyPr/>
        <a:lstStyle/>
        <a:p>
          <a:endParaRPr lang="en-US"/>
        </a:p>
      </dgm:t>
    </dgm:pt>
    <dgm:pt modelId="{5FA08C24-8D9A-43EF-ACA1-2F9F5347CD67}">
      <dgm:prSet custT="1"/>
      <dgm:spPr>
        <a:solidFill>
          <a:srgbClr val="442080"/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noProof="0" dirty="0" smtClean="0">
              <a:ln>
                <a:solidFill>
                  <a:schemeClr val="bg1"/>
                </a:solidFill>
              </a:ln>
              <a:solidFill>
                <a:srgbClr val="90CCEE"/>
              </a:solidFill>
              <a:latin typeface="Arial" pitchFamily="34" charset="0"/>
              <a:cs typeface="Arial" pitchFamily="34" charset="0"/>
            </a:rPr>
            <a:t>Wrap-up</a:t>
          </a:r>
        </a:p>
      </dgm:t>
    </dgm:pt>
    <dgm:pt modelId="{7C827B91-0D34-4E2F-A3C7-725A53F9975F}" type="parTrans" cxnId="{5C5D096A-34AE-4E62-9BCD-63F2E007AEF6}">
      <dgm:prSet/>
      <dgm:spPr/>
      <dgm:t>
        <a:bodyPr/>
        <a:lstStyle/>
        <a:p>
          <a:endParaRPr lang="en-US"/>
        </a:p>
      </dgm:t>
    </dgm:pt>
    <dgm:pt modelId="{4C24A060-339B-4523-871F-90741A08CDE3}" type="sibTrans" cxnId="{5C5D096A-34AE-4E62-9BCD-63F2E007AEF6}">
      <dgm:prSet/>
      <dgm:spPr/>
      <dgm:t>
        <a:bodyPr/>
        <a:lstStyle/>
        <a:p>
          <a:endParaRPr lang="en-US"/>
        </a:p>
      </dgm:t>
    </dgm:pt>
    <dgm:pt modelId="{C9A306AB-E185-4C88-A25B-7E44A69549C6}" type="pres">
      <dgm:prSet presAssocID="{79321056-6166-4A49-889B-BCDF98371F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6ACDCB-BF22-460C-A567-BC7B88473936}" type="pres">
      <dgm:prSet presAssocID="{C775DA04-C58F-40BA-8DD6-3C2C26EFCEC2}" presName="parentText" presStyleLbl="node1" presStyleIdx="0" presStyleCnt="4" custScaleY="760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D6BBC1-A0D4-487F-9ACF-5FCDDA3AF0A3}" type="pres">
      <dgm:prSet presAssocID="{F22672CC-5648-4412-8BC2-6BEBE34D7F3E}" presName="spacer" presStyleCnt="0"/>
      <dgm:spPr/>
    </dgm:pt>
    <dgm:pt modelId="{DA31E661-8734-44B6-8FD7-7DC6AF2641D5}" type="pres">
      <dgm:prSet presAssocID="{ED817F55-2C06-4F83-92EE-CB52288F80FD}" presName="parentText" presStyleLbl="node1" presStyleIdx="1" presStyleCnt="4" custScaleY="760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EC56E-3F6E-44E6-93FD-5A4A141D7B2A}" type="pres">
      <dgm:prSet presAssocID="{4CABFB8E-2583-4765-A295-30632E8F4065}" presName="spacer" presStyleCnt="0"/>
      <dgm:spPr/>
    </dgm:pt>
    <dgm:pt modelId="{85857898-29B0-4C7D-A68E-D9DE96FE555E}" type="pres">
      <dgm:prSet presAssocID="{E611FA4E-10F4-462D-99D5-569C6050FC9A}" presName="parentText" presStyleLbl="node1" presStyleIdx="2" presStyleCnt="4" custScaleY="760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A27B5-5325-459F-A742-5E5C7643CE07}" type="pres">
      <dgm:prSet presAssocID="{2CD56DC0-EFAA-412A-9539-F3B80E827943}" presName="spacer" presStyleCnt="0"/>
      <dgm:spPr/>
    </dgm:pt>
    <dgm:pt modelId="{6CA15DD1-7562-465A-934A-6A93283BE370}" type="pres">
      <dgm:prSet presAssocID="{5FA08C24-8D9A-43EF-ACA1-2F9F5347CD67}" presName="parentText" presStyleLbl="node1" presStyleIdx="3" presStyleCnt="4" custScaleY="798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5D096A-34AE-4E62-9BCD-63F2E007AEF6}" srcId="{79321056-6166-4A49-889B-BCDF98371F9D}" destId="{5FA08C24-8D9A-43EF-ACA1-2F9F5347CD67}" srcOrd="3" destOrd="0" parTransId="{7C827B91-0D34-4E2F-A3C7-725A53F9975F}" sibTransId="{4C24A060-339B-4523-871F-90741A08CDE3}"/>
    <dgm:cxn modelId="{6689FAD4-B1BE-46EC-B180-4F40F592A8E3}" type="presOf" srcId="{C775DA04-C58F-40BA-8DD6-3C2C26EFCEC2}" destId="{356ACDCB-BF22-460C-A567-BC7B88473936}" srcOrd="0" destOrd="0" presId="urn:microsoft.com/office/officeart/2005/8/layout/vList2"/>
    <dgm:cxn modelId="{5286D527-C428-488A-A48D-04E95E1EC8F7}" srcId="{79321056-6166-4A49-889B-BCDF98371F9D}" destId="{ED817F55-2C06-4F83-92EE-CB52288F80FD}" srcOrd="1" destOrd="0" parTransId="{8F343EC1-5326-4297-97C2-EC058CD73298}" sibTransId="{4CABFB8E-2583-4765-A295-30632E8F4065}"/>
    <dgm:cxn modelId="{82F7D184-BE58-4CA8-B5E1-95ED33157B92}" srcId="{79321056-6166-4A49-889B-BCDF98371F9D}" destId="{C775DA04-C58F-40BA-8DD6-3C2C26EFCEC2}" srcOrd="0" destOrd="0" parTransId="{024C1CE9-6FC6-4314-99A4-37EE099228B4}" sibTransId="{F22672CC-5648-4412-8BC2-6BEBE34D7F3E}"/>
    <dgm:cxn modelId="{80CBD724-B265-4EF2-AE07-DA58E0E846B8}" type="presOf" srcId="{E611FA4E-10F4-462D-99D5-569C6050FC9A}" destId="{85857898-29B0-4C7D-A68E-D9DE96FE555E}" srcOrd="0" destOrd="0" presId="urn:microsoft.com/office/officeart/2005/8/layout/vList2"/>
    <dgm:cxn modelId="{BF454997-4D4D-491D-BD1B-89A0EBA3CCFE}" srcId="{79321056-6166-4A49-889B-BCDF98371F9D}" destId="{E611FA4E-10F4-462D-99D5-569C6050FC9A}" srcOrd="2" destOrd="0" parTransId="{6E167849-D264-4C02-96C7-9D23AF57CFBE}" sibTransId="{2CD56DC0-EFAA-412A-9539-F3B80E827943}"/>
    <dgm:cxn modelId="{9A790753-CC81-4FC9-8DA0-55C4F4CCB47C}" type="presOf" srcId="{ED817F55-2C06-4F83-92EE-CB52288F80FD}" destId="{DA31E661-8734-44B6-8FD7-7DC6AF2641D5}" srcOrd="0" destOrd="0" presId="urn:microsoft.com/office/officeart/2005/8/layout/vList2"/>
    <dgm:cxn modelId="{8854372E-62F6-40A3-922C-AA485CE4C8F4}" type="presOf" srcId="{5FA08C24-8D9A-43EF-ACA1-2F9F5347CD67}" destId="{6CA15DD1-7562-465A-934A-6A93283BE370}" srcOrd="0" destOrd="0" presId="urn:microsoft.com/office/officeart/2005/8/layout/vList2"/>
    <dgm:cxn modelId="{E17CF99D-582E-41E5-82A7-868F3A4A9937}" type="presOf" srcId="{79321056-6166-4A49-889B-BCDF98371F9D}" destId="{C9A306AB-E185-4C88-A25B-7E44A69549C6}" srcOrd="0" destOrd="0" presId="urn:microsoft.com/office/officeart/2005/8/layout/vList2"/>
    <dgm:cxn modelId="{016E0DED-CD3F-4B8F-9E97-C414546FF4ED}" type="presParOf" srcId="{C9A306AB-E185-4C88-A25B-7E44A69549C6}" destId="{356ACDCB-BF22-460C-A567-BC7B88473936}" srcOrd="0" destOrd="0" presId="urn:microsoft.com/office/officeart/2005/8/layout/vList2"/>
    <dgm:cxn modelId="{25189738-F4B8-4624-ADEA-4493B0B47A74}" type="presParOf" srcId="{C9A306AB-E185-4C88-A25B-7E44A69549C6}" destId="{C3D6BBC1-A0D4-487F-9ACF-5FCDDA3AF0A3}" srcOrd="1" destOrd="0" presId="urn:microsoft.com/office/officeart/2005/8/layout/vList2"/>
    <dgm:cxn modelId="{74BC80AB-6178-4BD4-8E21-E8C794060DB1}" type="presParOf" srcId="{C9A306AB-E185-4C88-A25B-7E44A69549C6}" destId="{DA31E661-8734-44B6-8FD7-7DC6AF2641D5}" srcOrd="2" destOrd="0" presId="urn:microsoft.com/office/officeart/2005/8/layout/vList2"/>
    <dgm:cxn modelId="{807F7FB3-EF73-4FB8-B2A0-8B49B6CDB225}" type="presParOf" srcId="{C9A306AB-E185-4C88-A25B-7E44A69549C6}" destId="{D6FEC56E-3F6E-44E6-93FD-5A4A141D7B2A}" srcOrd="3" destOrd="0" presId="urn:microsoft.com/office/officeart/2005/8/layout/vList2"/>
    <dgm:cxn modelId="{FA10A04A-26F4-4716-BA1D-C757270EF680}" type="presParOf" srcId="{C9A306AB-E185-4C88-A25B-7E44A69549C6}" destId="{85857898-29B0-4C7D-A68E-D9DE96FE555E}" srcOrd="4" destOrd="0" presId="urn:microsoft.com/office/officeart/2005/8/layout/vList2"/>
    <dgm:cxn modelId="{F57A6746-84DE-4939-BE06-519D51B44336}" type="presParOf" srcId="{C9A306AB-E185-4C88-A25B-7E44A69549C6}" destId="{BE0A27B5-5325-459F-A742-5E5C7643CE07}" srcOrd="5" destOrd="0" presId="urn:microsoft.com/office/officeart/2005/8/layout/vList2"/>
    <dgm:cxn modelId="{C3641A76-E005-4120-95BB-1995F83A6867}" type="presParOf" srcId="{C9A306AB-E185-4C88-A25B-7E44A69549C6}" destId="{6CA15DD1-7562-465A-934A-6A93283BE370}" srcOrd="6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45E156-653C-462B-88A2-C73769CE18EC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16CB73-DFE6-4A87-B702-63AEF8E15186}">
      <dgm:prSet custT="1"/>
      <dgm:spPr>
        <a:solidFill>
          <a:srgbClr val="442080"/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 rtl="0"/>
          <a:r>
            <a:rPr lang="en-US" sz="2200" b="1" cap="none" spc="50" dirty="0" smtClean="0">
              <a:ln w="11430"/>
              <a:solidFill>
                <a:srgbClr val="90CCE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rPr>
            <a:t>1</a:t>
          </a:r>
          <a:endParaRPr lang="en-US" sz="2200" b="1" cap="none" spc="50" dirty="0">
            <a:ln w="11430"/>
            <a:solidFill>
              <a:srgbClr val="90CCEE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0E46D8F-5520-4093-AE80-33D67BA49636}" type="parTrans" cxnId="{DB38BBB2-D7A8-4746-8528-52619C66F848}">
      <dgm:prSet/>
      <dgm:spPr/>
      <dgm:t>
        <a:bodyPr/>
        <a:lstStyle/>
        <a:p>
          <a:endParaRPr lang="en-US"/>
        </a:p>
      </dgm:t>
    </dgm:pt>
    <dgm:pt modelId="{4A5AA00D-F969-44B8-9BC2-B29615A1C73C}" type="sibTrans" cxnId="{DB38BBB2-D7A8-4746-8528-52619C66F848}">
      <dgm:prSet/>
      <dgm:spPr/>
      <dgm:t>
        <a:bodyPr/>
        <a:lstStyle/>
        <a:p>
          <a:endParaRPr lang="en-US"/>
        </a:p>
      </dgm:t>
    </dgm:pt>
    <dgm:pt modelId="{785D91E3-3BE1-4995-B0BE-04B63CC83C1B}">
      <dgm:prSet custT="1"/>
      <dgm:spPr>
        <a:solidFill>
          <a:srgbClr val="442080"/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 rtl="0"/>
          <a:r>
            <a:rPr lang="en-US" sz="2200" b="1" cap="none" spc="50" dirty="0" smtClean="0">
              <a:ln w="11430"/>
              <a:solidFill>
                <a:srgbClr val="90CCE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rPr>
            <a:t>2</a:t>
          </a:r>
          <a:endParaRPr lang="en-US" sz="2200" b="1" cap="none" spc="50" dirty="0">
            <a:ln w="11430"/>
            <a:solidFill>
              <a:srgbClr val="90CCEE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6461FCF-64B9-4916-B76B-78ED54FC0C6B}" type="parTrans" cxnId="{05147214-9B04-4D87-89B0-AC4837C118E4}">
      <dgm:prSet/>
      <dgm:spPr/>
      <dgm:t>
        <a:bodyPr/>
        <a:lstStyle/>
        <a:p>
          <a:endParaRPr lang="en-US"/>
        </a:p>
      </dgm:t>
    </dgm:pt>
    <dgm:pt modelId="{7944EC82-9180-4BDE-BEAB-74148F29F278}" type="sibTrans" cxnId="{05147214-9B04-4D87-89B0-AC4837C118E4}">
      <dgm:prSet/>
      <dgm:spPr/>
      <dgm:t>
        <a:bodyPr/>
        <a:lstStyle/>
        <a:p>
          <a:endParaRPr lang="en-US"/>
        </a:p>
      </dgm:t>
    </dgm:pt>
    <dgm:pt modelId="{609A19AF-E1D8-4BD2-98BD-DE2F5C85DA02}">
      <dgm:prSet custT="1"/>
      <dgm:spPr>
        <a:solidFill>
          <a:srgbClr val="442080"/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 rtl="0"/>
          <a:r>
            <a:rPr lang="en-US" sz="2200" b="1" cap="none" spc="50" dirty="0" smtClean="0">
              <a:ln w="11430"/>
              <a:solidFill>
                <a:srgbClr val="90CCE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rPr>
            <a:t>3</a:t>
          </a:r>
          <a:endParaRPr lang="en-US" sz="2200" b="1" cap="none" spc="50" dirty="0">
            <a:ln w="11430"/>
            <a:solidFill>
              <a:srgbClr val="90CCEE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E52943F-4ACC-4867-BE59-3E1C8C018AE0}" type="parTrans" cxnId="{AD7E15F7-61D9-431F-B685-2821F989EEA3}">
      <dgm:prSet/>
      <dgm:spPr/>
      <dgm:t>
        <a:bodyPr/>
        <a:lstStyle/>
        <a:p>
          <a:endParaRPr lang="en-US"/>
        </a:p>
      </dgm:t>
    </dgm:pt>
    <dgm:pt modelId="{F2477CC5-C5C8-445A-9E2B-0CB0EC6EC21E}" type="sibTrans" cxnId="{AD7E15F7-61D9-431F-B685-2821F989EEA3}">
      <dgm:prSet/>
      <dgm:spPr/>
      <dgm:t>
        <a:bodyPr/>
        <a:lstStyle/>
        <a:p>
          <a:endParaRPr lang="en-US"/>
        </a:p>
      </dgm:t>
    </dgm:pt>
    <dgm:pt modelId="{719FABF8-C08E-407F-B8E2-1EFF59654168}">
      <dgm:prSet custT="1"/>
      <dgm:spPr>
        <a:solidFill>
          <a:srgbClr val="442080"/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 rtl="0"/>
          <a:r>
            <a:rPr lang="en-US" sz="2200" b="1" cap="none" spc="50" dirty="0" smtClean="0">
              <a:ln w="11430"/>
              <a:solidFill>
                <a:srgbClr val="90CCE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rPr>
            <a:t>4</a:t>
          </a:r>
          <a:endParaRPr lang="en-US" sz="2200" b="1" cap="none" spc="50" dirty="0">
            <a:ln w="11430"/>
            <a:solidFill>
              <a:srgbClr val="90CCEE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428B337-0DE2-40C7-B109-619E74C091D3}" type="parTrans" cxnId="{3B771D0F-49AD-4BAF-92E6-5D3A64FF6A4E}">
      <dgm:prSet/>
      <dgm:spPr/>
      <dgm:t>
        <a:bodyPr/>
        <a:lstStyle/>
        <a:p>
          <a:endParaRPr lang="en-US"/>
        </a:p>
      </dgm:t>
    </dgm:pt>
    <dgm:pt modelId="{B53FB2E3-FDA6-4220-9609-E05E104D9E8F}" type="sibTrans" cxnId="{3B771D0F-49AD-4BAF-92E6-5D3A64FF6A4E}">
      <dgm:prSet/>
      <dgm:spPr/>
      <dgm:t>
        <a:bodyPr/>
        <a:lstStyle/>
        <a:p>
          <a:endParaRPr lang="en-US"/>
        </a:p>
      </dgm:t>
    </dgm:pt>
    <dgm:pt modelId="{580E6391-A795-46BD-8773-2FDED4CE67F7}" type="pres">
      <dgm:prSet presAssocID="{C345E156-653C-462B-88A2-C73769CE18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5CB4C5-5C61-405E-8698-E54E153E637F}" type="pres">
      <dgm:prSet presAssocID="{A616CB73-DFE6-4A87-B702-63AEF8E1518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42B59-3C6D-449C-B9E3-791F51D81E99}" type="pres">
      <dgm:prSet presAssocID="{4A5AA00D-F969-44B8-9BC2-B29615A1C73C}" presName="spacer" presStyleCnt="0"/>
      <dgm:spPr/>
    </dgm:pt>
    <dgm:pt modelId="{C09BCE0C-A5D8-47F0-8CE0-5F49FFC9D8B1}" type="pres">
      <dgm:prSet presAssocID="{785D91E3-3BE1-4995-B0BE-04B63CC83C1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09A99-D3D4-44E8-ABFB-976A84D3CAAA}" type="pres">
      <dgm:prSet presAssocID="{7944EC82-9180-4BDE-BEAB-74148F29F278}" presName="spacer" presStyleCnt="0"/>
      <dgm:spPr/>
    </dgm:pt>
    <dgm:pt modelId="{B85A81C8-820E-4FE5-AC15-F56B71E97E90}" type="pres">
      <dgm:prSet presAssocID="{609A19AF-E1D8-4BD2-98BD-DE2F5C85DA0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987E0-67D0-4550-A5B9-5B41F6C22638}" type="pres">
      <dgm:prSet presAssocID="{F2477CC5-C5C8-445A-9E2B-0CB0EC6EC21E}" presName="spacer" presStyleCnt="0"/>
      <dgm:spPr/>
    </dgm:pt>
    <dgm:pt modelId="{DD9586AF-9DCB-4633-9E69-41B2C19F81FF}" type="pres">
      <dgm:prSet presAssocID="{719FABF8-C08E-407F-B8E2-1EFF5965416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38BBB2-D7A8-4746-8528-52619C66F848}" srcId="{C345E156-653C-462B-88A2-C73769CE18EC}" destId="{A616CB73-DFE6-4A87-B702-63AEF8E15186}" srcOrd="0" destOrd="0" parTransId="{50E46D8F-5520-4093-AE80-33D67BA49636}" sibTransId="{4A5AA00D-F969-44B8-9BC2-B29615A1C73C}"/>
    <dgm:cxn modelId="{3B771D0F-49AD-4BAF-92E6-5D3A64FF6A4E}" srcId="{C345E156-653C-462B-88A2-C73769CE18EC}" destId="{719FABF8-C08E-407F-B8E2-1EFF59654168}" srcOrd="3" destOrd="0" parTransId="{2428B337-0DE2-40C7-B109-619E74C091D3}" sibTransId="{B53FB2E3-FDA6-4220-9609-E05E104D9E8F}"/>
    <dgm:cxn modelId="{05147214-9B04-4D87-89B0-AC4837C118E4}" srcId="{C345E156-653C-462B-88A2-C73769CE18EC}" destId="{785D91E3-3BE1-4995-B0BE-04B63CC83C1B}" srcOrd="1" destOrd="0" parTransId="{76461FCF-64B9-4916-B76B-78ED54FC0C6B}" sibTransId="{7944EC82-9180-4BDE-BEAB-74148F29F278}"/>
    <dgm:cxn modelId="{554D7971-D8E6-4475-BCD6-6628B0AF6536}" type="presOf" srcId="{719FABF8-C08E-407F-B8E2-1EFF59654168}" destId="{DD9586AF-9DCB-4633-9E69-41B2C19F81FF}" srcOrd="0" destOrd="0" presId="urn:microsoft.com/office/officeart/2005/8/layout/vList2"/>
    <dgm:cxn modelId="{6CA4EB48-1985-4718-BD98-BC83668C2202}" type="presOf" srcId="{785D91E3-3BE1-4995-B0BE-04B63CC83C1B}" destId="{C09BCE0C-A5D8-47F0-8CE0-5F49FFC9D8B1}" srcOrd="0" destOrd="0" presId="urn:microsoft.com/office/officeart/2005/8/layout/vList2"/>
    <dgm:cxn modelId="{6A2C977D-8B0B-4281-92E3-BB732D302664}" type="presOf" srcId="{C345E156-653C-462B-88A2-C73769CE18EC}" destId="{580E6391-A795-46BD-8773-2FDED4CE67F7}" srcOrd="0" destOrd="0" presId="urn:microsoft.com/office/officeart/2005/8/layout/vList2"/>
    <dgm:cxn modelId="{AD7E15F7-61D9-431F-B685-2821F989EEA3}" srcId="{C345E156-653C-462B-88A2-C73769CE18EC}" destId="{609A19AF-E1D8-4BD2-98BD-DE2F5C85DA02}" srcOrd="2" destOrd="0" parTransId="{AE52943F-4ACC-4867-BE59-3E1C8C018AE0}" sibTransId="{F2477CC5-C5C8-445A-9E2B-0CB0EC6EC21E}"/>
    <dgm:cxn modelId="{F716523D-8F13-4310-8C3A-ACA44988DD6D}" type="presOf" srcId="{A616CB73-DFE6-4A87-B702-63AEF8E15186}" destId="{205CB4C5-5C61-405E-8698-E54E153E637F}" srcOrd="0" destOrd="0" presId="urn:microsoft.com/office/officeart/2005/8/layout/vList2"/>
    <dgm:cxn modelId="{67BBAD07-3314-4BBE-9CBD-806F002A4EB8}" type="presOf" srcId="{609A19AF-E1D8-4BD2-98BD-DE2F5C85DA02}" destId="{B85A81C8-820E-4FE5-AC15-F56B71E97E90}" srcOrd="0" destOrd="0" presId="urn:microsoft.com/office/officeart/2005/8/layout/vList2"/>
    <dgm:cxn modelId="{60C84A31-F0DD-435B-9A6E-8FDCE004B9BA}" type="presParOf" srcId="{580E6391-A795-46BD-8773-2FDED4CE67F7}" destId="{205CB4C5-5C61-405E-8698-E54E153E637F}" srcOrd="0" destOrd="0" presId="urn:microsoft.com/office/officeart/2005/8/layout/vList2"/>
    <dgm:cxn modelId="{800B99E7-1C2D-4466-909B-D059620BDA3C}" type="presParOf" srcId="{580E6391-A795-46BD-8773-2FDED4CE67F7}" destId="{A3442B59-3C6D-449C-B9E3-791F51D81E99}" srcOrd="1" destOrd="0" presId="urn:microsoft.com/office/officeart/2005/8/layout/vList2"/>
    <dgm:cxn modelId="{DE45D1A4-1431-481C-9DC5-09988CEB74DA}" type="presParOf" srcId="{580E6391-A795-46BD-8773-2FDED4CE67F7}" destId="{C09BCE0C-A5D8-47F0-8CE0-5F49FFC9D8B1}" srcOrd="2" destOrd="0" presId="urn:microsoft.com/office/officeart/2005/8/layout/vList2"/>
    <dgm:cxn modelId="{F2115B0B-5D5B-443D-BC1A-D7C39CE21916}" type="presParOf" srcId="{580E6391-A795-46BD-8773-2FDED4CE67F7}" destId="{09309A99-D3D4-44E8-ABFB-976A84D3CAAA}" srcOrd="3" destOrd="0" presId="urn:microsoft.com/office/officeart/2005/8/layout/vList2"/>
    <dgm:cxn modelId="{CF056372-2A27-48C8-B2EE-502BA3D5C41A}" type="presParOf" srcId="{580E6391-A795-46BD-8773-2FDED4CE67F7}" destId="{B85A81C8-820E-4FE5-AC15-F56B71E97E90}" srcOrd="4" destOrd="0" presId="urn:microsoft.com/office/officeart/2005/8/layout/vList2"/>
    <dgm:cxn modelId="{25DF34AD-EAA2-4CD0-9ABF-DB41B548B4BB}" type="presParOf" srcId="{580E6391-A795-46BD-8773-2FDED4CE67F7}" destId="{197987E0-67D0-4550-A5B9-5B41F6C22638}" srcOrd="5" destOrd="0" presId="urn:microsoft.com/office/officeart/2005/8/layout/vList2"/>
    <dgm:cxn modelId="{4A9D70FA-2226-4181-93C9-034C6260ACC8}" type="presParOf" srcId="{580E6391-A795-46BD-8773-2FDED4CE67F7}" destId="{DD9586AF-9DCB-4633-9E69-41B2C19F81FF}" srcOrd="6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40B35-C815-4A8F-92B4-0C9676A3416D}" type="datetimeFigureOut">
              <a:rPr lang="en-US" smtClean="0"/>
              <a:pPr/>
              <a:t>3/14/2013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E7788-5DA9-45C3-A63A-589EAAC15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69C7B31-D255-41D0-B424-88A4D94CB5C5}" type="datetimeFigureOut">
              <a:rPr lang="en-US" smtClean="0"/>
              <a:pPr>
                <a:defRPr/>
              </a:pPr>
              <a:t>3/14/2013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A56CC47-D15B-4D88-AAC3-71DE927701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6C6C8F-AF2C-42C7-89BC-84D86CD9B48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90CCE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endParaRPr lang="en-US">
              <a:latin typeface="Calibri" pitchFamily="34" charset="0"/>
              <a:cs typeface="+mn-cs"/>
            </a:endParaRPr>
          </a:p>
        </p:txBody>
      </p:sp>
      <p:pic>
        <p:nvPicPr>
          <p:cNvPr id="5" name="Picture 2" descr="allevo-logo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136525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ands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76600"/>
            <a:ext cx="19081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hands3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0" y="3276600"/>
            <a:ext cx="19065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hands4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78425" y="3276600"/>
            <a:ext cx="19081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hands5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96175" y="3276600"/>
            <a:ext cx="19081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84201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6934200" cy="6858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June 9, 2011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Payments Business Conference 2011: 'Allevo to provide open-source'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706A49-690F-4EAD-9A96-0A683D209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trips-righ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5400" y="2992438"/>
            <a:ext cx="782638" cy="38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allevo-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0"/>
            <a:ext cx="136525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orizontal-strip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762000"/>
            <a:ext cx="81375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86700" cy="639762"/>
          </a:xfrm>
        </p:spPr>
        <p:txBody>
          <a:bodyPr>
            <a:noAutofit/>
          </a:bodyPr>
          <a:lstStyle>
            <a:lvl1pPr algn="l">
              <a:defRPr sz="3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495300" y="1189036"/>
            <a:ext cx="8039100" cy="4906964"/>
          </a:xfrm>
        </p:spPr>
        <p:txBody>
          <a:bodyPr>
            <a:normAutofit/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495300" y="6356350"/>
            <a:ext cx="1562100" cy="349250"/>
          </a:xfrm>
        </p:spPr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June 9, 2011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120900" y="6356350"/>
            <a:ext cx="5651500" cy="365125"/>
          </a:xfrm>
        </p:spPr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Payments Business Conference 2011: 'Allevo to provide open-source'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001000" y="6356350"/>
            <a:ext cx="5334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18EB71-03C0-4FFF-AF6A-5336FB0138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trips-righ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5400" y="2992438"/>
            <a:ext cx="782638" cy="38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allevo-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0"/>
            <a:ext cx="136525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orizontal-strip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401763"/>
            <a:ext cx="8137525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7429500" cy="1096962"/>
          </a:xfrm>
        </p:spPr>
        <p:txBody>
          <a:bodyPr>
            <a:norm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798636"/>
            <a:ext cx="8039100" cy="4297364"/>
          </a:xfrm>
        </p:spPr>
        <p:txBody>
          <a:bodyPr>
            <a:normAutofit/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1562100" cy="349250"/>
          </a:xfrm>
        </p:spPr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June 9, 2011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0900" y="6356350"/>
            <a:ext cx="5651500" cy="365125"/>
          </a:xfrm>
        </p:spPr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Payments Business Conference 2011: 'Allevo to provide open-source'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5334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25372B-F477-4DB1-A571-DABDDFD32A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trips-lef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0"/>
            <a:ext cx="728662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strips-right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5400" y="2992438"/>
            <a:ext cx="782638" cy="38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allevo-logo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0"/>
            <a:ext cx="136525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066925"/>
            <a:ext cx="7620000" cy="1362075"/>
          </a:xfrm>
        </p:spPr>
        <p:txBody>
          <a:bodyPr anchor="t">
            <a:normAutofit/>
          </a:bodyPr>
          <a:lstStyle>
            <a:lvl1pPr algn="ctr">
              <a:defRPr sz="3600" b="1" cap="none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3657600"/>
            <a:ext cx="6248400" cy="749300"/>
          </a:xfrm>
        </p:spPr>
        <p:txBody>
          <a:bodyPr anchor="b"/>
          <a:lstStyle>
            <a:lvl1pPr marL="0" indent="0" algn="ctr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1562100" cy="349250"/>
          </a:xfrm>
        </p:spPr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June 9, 2011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0900" y="6356350"/>
            <a:ext cx="5651500" cy="365125"/>
          </a:xfrm>
        </p:spPr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Payments Business Conference 2011: 'Allevo to provide open-source'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5334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94290ED-5B55-4D42-9088-A6BD6D93BE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strips-righ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5400" y="2992438"/>
            <a:ext cx="782638" cy="38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allevo-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0"/>
            <a:ext cx="136525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3924300" cy="990600"/>
          </a:xfrm>
        </p:spPr>
        <p:txBody>
          <a:bodyPr>
            <a:norm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24000"/>
            <a:ext cx="7505700" cy="1447800"/>
          </a:xfrm>
        </p:spPr>
        <p:txBody>
          <a:bodyPr>
            <a:normAutofit/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3"/>
          </p:nvPr>
        </p:nvSpPr>
        <p:spPr>
          <a:xfrm>
            <a:off x="495300" y="4572000"/>
            <a:ext cx="7505700" cy="1447800"/>
          </a:xfrm>
        </p:spPr>
        <p:txBody>
          <a:bodyPr>
            <a:normAutofit/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14"/>
          </p:nvPr>
        </p:nvSpPr>
        <p:spPr>
          <a:xfrm>
            <a:off x="495300" y="3048000"/>
            <a:ext cx="7505700" cy="1447800"/>
          </a:xfrm>
        </p:spPr>
        <p:txBody>
          <a:bodyPr>
            <a:normAutofit/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>
          <a:xfrm>
            <a:off x="495300" y="6356350"/>
            <a:ext cx="1562100" cy="349250"/>
          </a:xfrm>
        </p:spPr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June 9, 2011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2120900" y="6356350"/>
            <a:ext cx="5651500" cy="365125"/>
          </a:xfrm>
        </p:spPr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Payments Business Conference 2011: 'Allevo to provide open-source'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001000" y="6356350"/>
            <a:ext cx="5334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86D7A4-2932-49FA-8F4B-8484E6B4FE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allevo-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136525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8" descr="blue-box1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89113"/>
            <a:ext cx="2057400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blue-box1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6988" y="1789113"/>
            <a:ext cx="2057400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blue-box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7813" y="1789113"/>
            <a:ext cx="2060575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" descr="blue-box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789113"/>
            <a:ext cx="2060575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"/>
          <p:cNvSpPr txBox="1">
            <a:spLocks noChangeArrowheads="1"/>
          </p:cNvSpPr>
          <p:nvPr userDrawn="1"/>
        </p:nvSpPr>
        <p:spPr bwMode="auto">
          <a:xfrm>
            <a:off x="1295400" y="5257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20"/>
          <p:cNvSpPr txBox="1">
            <a:spLocks noChangeArrowheads="1"/>
          </p:cNvSpPr>
          <p:nvPr userDrawn="1"/>
        </p:nvSpPr>
        <p:spPr bwMode="auto">
          <a:xfrm>
            <a:off x="5943600" y="5257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21"/>
          <p:cNvSpPr txBox="1">
            <a:spLocks noChangeArrowheads="1"/>
          </p:cNvSpPr>
          <p:nvPr userDrawn="1"/>
        </p:nvSpPr>
        <p:spPr bwMode="auto">
          <a:xfrm>
            <a:off x="8305800" y="5257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23"/>
          <p:cNvSpPr txBox="1">
            <a:spLocks noChangeArrowheads="1"/>
          </p:cNvSpPr>
          <p:nvPr userDrawn="1"/>
        </p:nvSpPr>
        <p:spPr bwMode="auto">
          <a:xfrm>
            <a:off x="3657600" y="5257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" descr="horizontal-stripe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762000"/>
            <a:ext cx="81375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391400" cy="639762"/>
          </a:xfrm>
        </p:spPr>
        <p:txBody>
          <a:bodyPr>
            <a:noAutofit/>
          </a:bodyPr>
          <a:lstStyle>
            <a:lvl1pPr algn="l">
              <a:defRPr sz="36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1562100" cy="349250"/>
          </a:xfrm>
        </p:spPr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June 9, 2011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0900" y="6356350"/>
            <a:ext cx="5651500" cy="365125"/>
          </a:xfrm>
        </p:spPr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Payments Business Conference 2011: 'Allevo to provide open-source'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5334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12D071-915D-4037-BCC4-BCC467FCE5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 userDrawn="1"/>
        </p:nvSpPr>
        <p:spPr bwMode="auto">
          <a:xfrm>
            <a:off x="533400" y="1219200"/>
            <a:ext cx="8915400" cy="4953000"/>
          </a:xfrm>
          <a:prstGeom prst="rect">
            <a:avLst/>
          </a:prstGeom>
          <a:solidFill>
            <a:srgbClr val="2C14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orizontal-strip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81375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allevo-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0"/>
            <a:ext cx="136525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391400" cy="639762"/>
          </a:xfrm>
        </p:spPr>
        <p:txBody>
          <a:bodyPr>
            <a:noAutofit/>
          </a:bodyPr>
          <a:lstStyle>
            <a:lvl1pPr algn="l">
              <a:defRPr sz="36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1562100" cy="349250"/>
          </a:xfrm>
        </p:spPr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June 9, 2011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0900" y="6356350"/>
            <a:ext cx="5651500" cy="365125"/>
          </a:xfrm>
        </p:spPr>
        <p:txBody>
          <a:bodyPr/>
          <a:lstStyle>
            <a:lvl1pPr>
              <a:defRPr dirty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Payments Business Conference 2011: 'Allevo to provide open-source'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533400" cy="365125"/>
          </a:xfrm>
        </p:spPr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4BC756-B696-4E1F-A1E0-F56EFDABAF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June 9,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Payments Business Conference 2011: 'Allevo to provide open-source'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25D43C4-9CE1-4045-A4E3-DD1A068800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lan-News" pitchFamily="5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lan-News" pitchFamily="5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lan-News" pitchFamily="5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lan-News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8915400" cy="1927225"/>
          </a:xfrm>
        </p:spPr>
        <p:txBody>
          <a:bodyPr lIns="36000" rIns="36000"/>
          <a:lstStyle/>
          <a:p>
            <a:r>
              <a:rPr lang="en-US" sz="4000" dirty="0" err="1" smtClean="0"/>
              <a:t>Allevo</a:t>
            </a:r>
            <a:r>
              <a:rPr lang="en-US" sz="4000" dirty="0" smtClean="0"/>
              <a:t> to provide open-source financial transactions processing application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Agenda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  <a:cs typeface="Arial" pitchFamily="34" charset="0"/>
              </a:rPr>
              <a:t>Payments Business Conference 2011: 'Allevo to provide open-source'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3429000" y="1752600"/>
          <a:ext cx="34290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2362200" y="1752600"/>
          <a:ext cx="9144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1" name="Picture 10" descr="180px-Tux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34400" y="1066800"/>
            <a:ext cx="986039" cy="116681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Setting the scene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  <a:cs typeface="Arial" pitchFamily="34" charset="0"/>
              </a:rPr>
              <a:t>Payments Business Conference 2011: 'Allevo to provide open-source'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 descr="27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817" y="990600"/>
            <a:ext cx="3587783" cy="51816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24200" y="2819400"/>
            <a:ext cx="3581400" cy="990600"/>
          </a:xfrm>
          <a:prstGeom prst="roundRect">
            <a:avLst/>
          </a:prstGeom>
          <a:solidFill>
            <a:srgbClr val="442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It’s even better with </a:t>
            </a:r>
          </a:p>
          <a:p>
            <a:pPr algn="ctr"/>
            <a:r>
              <a:rPr lang="en-US" sz="2800" dirty="0" smtClean="0"/>
              <a:t>open source</a:t>
            </a:r>
            <a:endParaRPr lang="en-US" sz="2800" dirty="0"/>
          </a:p>
        </p:txBody>
      </p:sp>
      <p:sp>
        <p:nvSpPr>
          <p:cNvPr id="18" name="Rounded Rectangle 17"/>
          <p:cNvSpPr/>
          <p:nvPr/>
        </p:nvSpPr>
        <p:spPr>
          <a:xfrm>
            <a:off x="533400" y="1143000"/>
            <a:ext cx="2286000" cy="1066800"/>
          </a:xfrm>
          <a:prstGeom prst="roundRect">
            <a:avLst/>
          </a:prstGeom>
          <a:solidFill>
            <a:srgbClr val="442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mentor</a:t>
            </a:r>
            <a:endParaRPr lang="en-US" sz="24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533400" y="5105400"/>
            <a:ext cx="2286000" cy="1066800"/>
          </a:xfrm>
          <a:prstGeom prst="roundRect">
            <a:avLst/>
          </a:prstGeom>
          <a:solidFill>
            <a:srgbClr val="442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community</a:t>
            </a:r>
            <a:endParaRPr lang="en-US" sz="24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781800" y="5105400"/>
            <a:ext cx="2057400" cy="1066800"/>
          </a:xfrm>
          <a:prstGeom prst="roundRect">
            <a:avLst/>
          </a:prstGeom>
          <a:solidFill>
            <a:srgbClr val="442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product</a:t>
            </a:r>
            <a:endParaRPr lang="en-US" sz="24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781800" y="1143000"/>
            <a:ext cx="2057400" cy="1066800"/>
          </a:xfrm>
          <a:prstGeom prst="roundRect">
            <a:avLst/>
          </a:prstGeom>
          <a:solidFill>
            <a:srgbClr val="442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trust</a:t>
            </a:r>
            <a:endParaRPr lang="en-US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696200" y="2895600"/>
            <a:ext cx="1872000" cy="762000"/>
          </a:xfrm>
          <a:prstGeom prst="roundRect">
            <a:avLst/>
          </a:prstGeom>
          <a:noFill/>
          <a:ln>
            <a:solidFill>
              <a:srgbClr val="442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Captive to own product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b="1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</a:rPr>
              <a:t>What’s in for Allevo?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Payments Business Conference 2011: 'Allevo to provide open-source'</a:t>
            </a:r>
            <a:endParaRPr lang="en-US" dirty="0"/>
          </a:p>
        </p:txBody>
      </p:sp>
      <p:pic>
        <p:nvPicPr>
          <p:cNvPr id="7" name="Content Placeholder 6" descr="convicts.jpg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7696200" y="990600"/>
            <a:ext cx="1876425" cy="1876425"/>
          </a:xfrm>
        </p:spPr>
      </p:pic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533400" y="1447800"/>
            <a:ext cx="6629400" cy="4560570"/>
          </a:xfrm>
          <a:prstGeom prst="roundRect">
            <a:avLst>
              <a:gd name="adj" fmla="val 5949"/>
            </a:avLst>
          </a:prstGeom>
          <a:solidFill>
            <a:srgbClr val="442080"/>
          </a:solidFill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9875" lvl="1" indent="-12700">
              <a:spcBef>
                <a:spcPts val="1200"/>
              </a:spcBef>
              <a:defRPr/>
            </a:pPr>
            <a:endParaRPr lang="de-DE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69875" lvl="1" indent="358775">
              <a:spcBef>
                <a:spcPts val="1200"/>
              </a:spcBef>
              <a:buFont typeface="Courier New" pitchFamily="49" charset="0"/>
              <a:buChar char="o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Latest technologies  and recurring updates shared in the community</a:t>
            </a:r>
          </a:p>
          <a:p>
            <a:pPr marL="269875" lvl="1" indent="358775">
              <a:spcBef>
                <a:spcPts val="1200"/>
              </a:spcBef>
              <a:buFont typeface="Courier New" pitchFamily="49" charset="0"/>
              <a:buChar char="o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Freeing up resources for innovation</a:t>
            </a:r>
          </a:p>
          <a:p>
            <a:pPr marL="269875" lvl="1" indent="358775">
              <a:spcBef>
                <a:spcPts val="1200"/>
              </a:spcBef>
              <a:buFont typeface="Courier New" pitchFamily="49" charset="0"/>
              <a:buChar char="o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Increased sales in ancillary areas that are business related, like</a:t>
            </a:r>
          </a:p>
          <a:p>
            <a:pPr marL="727075" lvl="2" indent="3587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bank’s treasury</a:t>
            </a:r>
          </a:p>
          <a:p>
            <a:pPr marL="727075" lvl="2" indent="3587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corporate or retail customers service</a:t>
            </a:r>
          </a:p>
          <a:p>
            <a:pPr marL="269875" indent="-12700">
              <a:spcAft>
                <a:spcPts val="300"/>
              </a:spcAft>
              <a:defRPr/>
            </a:pPr>
            <a:endParaRPr lang="de-DE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</a:rPr>
              <a:t>What’s in for the customer?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Payments Business Conference 2011: 'Allevo to provide open-source'</a:t>
            </a:r>
            <a:endParaRPr lang="en-US" dirty="0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533401" y="1394936"/>
            <a:ext cx="6553199" cy="4243864"/>
          </a:xfrm>
          <a:prstGeom prst="roundRect">
            <a:avLst>
              <a:gd name="adj" fmla="val 5949"/>
            </a:avLst>
          </a:prstGeom>
          <a:solidFill>
            <a:srgbClr val="442080"/>
          </a:solidFill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9875" lvl="1" indent="-12700">
              <a:spcBef>
                <a:spcPts val="1200"/>
              </a:spcBef>
              <a:defRPr/>
            </a:pPr>
            <a:endParaRPr lang="de-DE" sz="1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69875" lvl="1" indent="358775">
              <a:spcBef>
                <a:spcPts val="1200"/>
              </a:spcBef>
              <a:buFont typeface="Courier New" pitchFamily="49" charset="0"/>
              <a:buChar char="o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Lower dependency on ISV</a:t>
            </a:r>
          </a:p>
          <a:p>
            <a:pPr marL="269875" lvl="1" indent="358775">
              <a:spcBef>
                <a:spcPts val="1200"/>
              </a:spcBef>
              <a:buFont typeface="Courier New" pitchFamily="49" charset="0"/>
              <a:buChar char="o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If active part of the community - cost sharing for both new developments and recurring software maintenance</a:t>
            </a:r>
          </a:p>
          <a:p>
            <a:pPr marL="269875" lvl="1" indent="358775">
              <a:spcBef>
                <a:spcPts val="1200"/>
              </a:spcBef>
              <a:buFont typeface="Courier New" pitchFamily="49" charset="0"/>
              <a:buChar char="o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Lays the ground for true competitive advantage, by tuned implementation of the customer’s business architecture</a:t>
            </a:r>
          </a:p>
          <a:p>
            <a:pPr marL="269875" lvl="1" indent="358775">
              <a:spcBef>
                <a:spcPts val="1200"/>
              </a:spcBef>
              <a:buFont typeface="Courier New" pitchFamily="49" charset="0"/>
              <a:buChar char="o"/>
              <a:defRPr/>
            </a:pPr>
            <a:r>
              <a:rPr lang="de-DE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Cost  savings</a:t>
            </a:r>
          </a:p>
          <a:p>
            <a:pPr marL="269875" lvl="1" indent="358775">
              <a:spcBef>
                <a:spcPts val="1200"/>
              </a:spcBef>
              <a:defRPr/>
            </a:pPr>
            <a:endParaRPr lang="en-US" sz="1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2convic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340" y="914400"/>
            <a:ext cx="228316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</a:rPr>
              <a:t>Wrap-up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Payments Business Conference 2011: 'Allevo to provide open-source'</a:t>
            </a:r>
            <a:endParaRPr lang="en-US" dirty="0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533400" y="2249842"/>
            <a:ext cx="6639447" cy="3617558"/>
          </a:xfrm>
          <a:prstGeom prst="roundRect">
            <a:avLst>
              <a:gd name="adj" fmla="val 5949"/>
            </a:avLst>
          </a:prstGeom>
          <a:solidFill>
            <a:srgbClr val="442080"/>
          </a:solidFill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>
            <a:spAutoFit/>
          </a:bodyPr>
          <a:lstStyle/>
          <a:p>
            <a:pPr marL="269875" lvl="1" indent="-12700">
              <a:spcBef>
                <a:spcPts val="1200"/>
              </a:spcBef>
              <a:defRPr/>
            </a:pPr>
            <a:r>
              <a:rPr lang="de-DE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Allevo is going to:</a:t>
            </a:r>
          </a:p>
          <a:p>
            <a:pPr marL="269875" lvl="1" indent="358775">
              <a:spcBef>
                <a:spcPts val="1200"/>
              </a:spcBef>
              <a:buFont typeface="Courier New" pitchFamily="49" charset="0"/>
              <a:buChar char="o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Invest in tools and qPI readiness for openly share the source code</a:t>
            </a:r>
          </a:p>
          <a:p>
            <a:pPr marL="727075" lvl="2" indent="358775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qPI core &amp; selected features</a:t>
            </a:r>
          </a:p>
          <a:p>
            <a:pPr marL="727075" lvl="2" indent="358775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Maintain &amp; enrich qPI certification with SWIFT</a:t>
            </a:r>
          </a:p>
          <a:p>
            <a:pPr marL="727075" lvl="2" indent="358775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Planned availability: Sibos 2013</a:t>
            </a:r>
          </a:p>
          <a:p>
            <a:pPr marL="269875" lvl="1" indent="358775">
              <a:spcBef>
                <a:spcPts val="1200"/>
              </a:spcBef>
              <a:buFont typeface="Courier New" pitchFamily="49" charset="0"/>
              <a:buChar char="o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Invest to create the community</a:t>
            </a:r>
          </a:p>
        </p:txBody>
      </p:sp>
      <p:pic>
        <p:nvPicPr>
          <p:cNvPr id="12" name="Content Placeholder 4" descr="dog-c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391400" y="914400"/>
            <a:ext cx="2286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Contact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  <a:cs typeface="Arial" pitchFamily="34" charset="0"/>
              </a:rPr>
              <a:t>Payments Business Conference 2011: 'Allevo to provide open-source'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599553" y="1143000"/>
            <a:ext cx="7934847" cy="4980206"/>
          </a:xfrm>
          <a:prstGeom prst="roundRect">
            <a:avLst>
              <a:gd name="adj" fmla="val 5949"/>
            </a:avLst>
          </a:prstGeom>
          <a:solidFill>
            <a:srgbClr val="442080"/>
          </a:solidFill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9875" lvl="1" indent="-12700" algn="ctr">
              <a:spcBef>
                <a:spcPts val="1200"/>
              </a:spcBef>
              <a:defRPr/>
            </a:pPr>
            <a:endParaRPr lang="de-DE" sz="17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69875" lvl="1" indent="-12700" algn="ctr">
              <a:spcBef>
                <a:spcPts val="1200"/>
              </a:spcBef>
              <a:defRPr/>
            </a:pPr>
            <a:r>
              <a:rPr lang="de-DE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Please contact us for more detailed information</a:t>
            </a:r>
            <a:endParaRPr lang="de-DE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300"/>
              </a:spcAft>
              <a:defRPr/>
            </a:pP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Partnership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frame: 	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ro-RO" sz="1700" dirty="0" smtClean="0">
                <a:latin typeface="Arial" pitchFamily="34" charset="0"/>
                <a:cs typeface="Arial" pitchFamily="34" charset="0"/>
              </a:rPr>
              <a:t>ă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svan St</a:t>
            </a:r>
            <a:r>
              <a:rPr lang="ro-RO" sz="1700" dirty="0" smtClean="0">
                <a:latin typeface="Arial" pitchFamily="34" charset="0"/>
                <a:cs typeface="Arial" pitchFamily="34" charset="0"/>
              </a:rPr>
              <a:t>ă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nescu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rasvan.stanescu@allevo.ro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Aft>
                <a:spcPts val="600"/>
              </a:spcAft>
              <a:defRPr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Sales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: 		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	Ion </a:t>
            </a:r>
            <a:r>
              <a:rPr lang="ro-RO" sz="1700" dirty="0" smtClean="0">
                <a:latin typeface="Arial" pitchFamily="34" charset="0"/>
                <a:cs typeface="Arial" pitchFamily="34" charset="0"/>
              </a:rPr>
              <a:t>Ş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tirb</a:t>
            </a:r>
            <a:r>
              <a:rPr lang="ro-RO" sz="1700" dirty="0" smtClean="0">
                <a:latin typeface="Arial" pitchFamily="34" charset="0"/>
                <a:cs typeface="Arial" pitchFamily="34" charset="0"/>
              </a:rPr>
              <a:t>ăţ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ion.stirbat@allevo.ro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Aft>
                <a:spcPts val="600"/>
              </a:spcAft>
              <a:defRPr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Product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Development: 	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Horia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Be</a:t>
            </a:r>
            <a:r>
              <a:rPr lang="ro-RO" sz="1700" dirty="0" smtClean="0">
                <a:latin typeface="Arial" pitchFamily="34" charset="0"/>
                <a:cs typeface="Arial" pitchFamily="34" charset="0"/>
              </a:rPr>
              <a:t>ş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chea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(horia.beschea@allevo.ro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Aft>
                <a:spcPts val="600"/>
              </a:spcAft>
              <a:defRPr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Professional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Services: 	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Sorina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Bera 	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(sorina.bera@allevo.ro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Aft>
                <a:spcPts val="300"/>
              </a:spcAft>
              <a:defRPr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Business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contact: 	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	Dan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Anghelescu 	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(dan.anghelescu@allevo.ro)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  <a:defRPr/>
            </a:pP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  <a:defRPr/>
            </a:pPr>
            <a:r>
              <a:rPr lang="en-US" sz="17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Phone/fax: </a:t>
            </a:r>
            <a:r>
              <a:rPr lang="en-US" sz="1700" b="1" dirty="0">
                <a:latin typeface="Arial" pitchFamily="34" charset="0"/>
                <a:cs typeface="Arial" pitchFamily="34" charset="0"/>
              </a:rPr>
              <a:t>  </a:t>
            </a: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(4021) 2554-577(8,9)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  <a:defRPr/>
            </a:pPr>
            <a:r>
              <a:rPr lang="en-US" sz="1700" b="1" dirty="0">
                <a:latin typeface="Arial" pitchFamily="34" charset="0"/>
                <a:cs typeface="Arial" pitchFamily="34" charset="0"/>
              </a:rPr>
              <a:t>	</a:t>
            </a:r>
            <a:endParaRPr lang="en-US" sz="1700" b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Allevo Website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: 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   	</a:t>
            </a:r>
            <a:r>
              <a:rPr lang="en-US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www.allevo.ro</a:t>
            </a:r>
          </a:p>
          <a:p>
            <a:pPr>
              <a:spcBef>
                <a:spcPts val="600"/>
              </a:spcBef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Allevo </a:t>
            </a:r>
            <a:r>
              <a:rPr lang="de-DE" sz="1700" dirty="0" smtClean="0">
                <a:latin typeface="Arial" pitchFamily="34" charset="0"/>
                <a:cs typeface="Arial" pitchFamily="34" charset="0"/>
              </a:rPr>
              <a:t>blog:   	</a:t>
            </a:r>
            <a:r>
              <a:rPr lang="en-US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www.allevo.ro/company/blog.aspx</a:t>
            </a:r>
          </a:p>
          <a:p>
            <a:pPr>
              <a:spcBef>
                <a:spcPts val="600"/>
              </a:spcBef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Allevo </a:t>
            </a:r>
            <a:r>
              <a:rPr lang="de-DE" sz="1700" dirty="0" smtClean="0">
                <a:latin typeface="Arial" pitchFamily="34" charset="0"/>
                <a:cs typeface="Arial" pitchFamily="34" charset="0"/>
              </a:rPr>
              <a:t>twitter: 		http://twitter.com/A11evo</a:t>
            </a:r>
          </a:p>
          <a:p>
            <a:pPr marL="457200" indent="-457200">
              <a:spcAft>
                <a:spcPts val="300"/>
              </a:spcAft>
              <a:defRPr/>
            </a:pPr>
            <a:endParaRPr lang="de-DE" sz="1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6378</TotalTime>
  <Words>240</Words>
  <Application>Microsoft Office PowerPoint</Application>
  <PresentationFormat>A4 Paper (210x297 mm)</PresentationFormat>
  <Paragraphs>60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Courier New</vt:lpstr>
      <vt:lpstr>Clan-News</vt:lpstr>
      <vt:lpstr>Office Theme</vt:lpstr>
      <vt:lpstr>Allevo to provide open-source financial transactions processing application</vt:lpstr>
      <vt:lpstr>Agenda</vt:lpstr>
      <vt:lpstr>Setting the scene</vt:lpstr>
      <vt:lpstr>What’s in for Allevo?</vt:lpstr>
      <vt:lpstr>What’s in for the customer?</vt:lpstr>
      <vt:lpstr>Wrap-up</vt:lpstr>
      <vt:lpstr>Contact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Editor</dc:creator>
  <cp:lastModifiedBy>Alina</cp:lastModifiedBy>
  <cp:revision>613</cp:revision>
  <dcterms:created xsi:type="dcterms:W3CDTF">2011-01-10T15:09:53Z</dcterms:created>
  <dcterms:modified xsi:type="dcterms:W3CDTF">2013-03-14T09:33:10Z</dcterms:modified>
</cp:coreProperties>
</file>