
<file path=[Content_Types].xml><?xml version="1.0" encoding="utf-8"?>
<Types xmlns="http://schemas.openxmlformats.org/package/2006/content-types">
  <Override PartName="/ppt/slides/slide6.xml" ContentType="application/vnd.openxmlformats-officedocument.presentationml.slide+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diagrams/layout4.xml" ContentType="application/vnd.openxmlformats-officedocument.drawingml.diagramLayout+xml"/>
  <Override PartName="/ppt/diagrams/layout5.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5.xml" ContentType="application/vnd.ms-office.drawingml.diagramDrawing+xml"/>
  <Override PartName="/ppt/diagrams/drawing4.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p:sldMasterIdLst>
    <p:sldMasterId id="2147483648" r:id="rId1"/>
  </p:sldMasterIdLst>
  <p:notesMasterIdLst>
    <p:notesMasterId r:id="rId17"/>
  </p:notesMasterIdLst>
  <p:handoutMasterIdLst>
    <p:handoutMasterId r:id="rId18"/>
  </p:handoutMasterIdLst>
  <p:sldIdLst>
    <p:sldId id="256" r:id="rId2"/>
    <p:sldId id="270" r:id="rId3"/>
    <p:sldId id="307" r:id="rId4"/>
    <p:sldId id="314" r:id="rId5"/>
    <p:sldId id="309" r:id="rId6"/>
    <p:sldId id="315" r:id="rId7"/>
    <p:sldId id="269" r:id="rId8"/>
    <p:sldId id="316" r:id="rId9"/>
    <p:sldId id="317" r:id="rId10"/>
    <p:sldId id="318" r:id="rId11"/>
    <p:sldId id="319" r:id="rId12"/>
    <p:sldId id="320" r:id="rId13"/>
    <p:sldId id="321" r:id="rId14"/>
    <p:sldId id="322" r:id="rId15"/>
    <p:sldId id="323" r:id="rId16"/>
  </p:sldIdLst>
  <p:sldSz cx="9906000" cy="6858000" type="A4"/>
  <p:notesSz cx="6858000" cy="9144000"/>
  <p:embeddedFontLst>
    <p:embeddedFont>
      <p:font typeface="Calibri" pitchFamily="34" charset="0"/>
      <p:regular r:id="rId19"/>
      <p:bold r:id="rId20"/>
      <p:italic r:id="rId21"/>
      <p:boldItalic r:id="rId22"/>
    </p:embeddedFont>
  </p:embeddedFont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2080"/>
    <a:srgbClr val="FF3399"/>
    <a:srgbClr val="00B0F0"/>
    <a:srgbClr val="2C1450"/>
    <a:srgbClr val="90CCEE"/>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56" autoAdjust="0"/>
    <p:restoredTop sz="97639" autoAdjust="0"/>
  </p:normalViewPr>
  <p:slideViewPr>
    <p:cSldViewPr>
      <p:cViewPr varScale="1">
        <p:scale>
          <a:sx n="56" d="100"/>
          <a:sy n="56" d="100"/>
        </p:scale>
        <p:origin x="-1170" y="-8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0" d="100"/>
        <a:sy n="60" d="100"/>
      </p:scale>
      <p:origin x="0" y="0"/>
    </p:cViewPr>
  </p:sorterViewPr>
  <p:notesViewPr>
    <p:cSldViewPr>
      <p:cViewPr varScale="1">
        <p:scale>
          <a:sx n="56" d="100"/>
          <a:sy n="56" d="100"/>
        </p:scale>
        <p:origin x="-2448"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321056-6166-4A49-889B-BCDF98371F9D}"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en-US"/>
        </a:p>
      </dgm:t>
    </dgm:pt>
    <dgm:pt modelId="{C775DA04-C58F-40BA-8DD6-3C2C26EFCEC2}">
      <dgm:prSet custT="1"/>
      <dgm:spPr>
        <a:solidFill>
          <a:srgbClr val="442080"/>
        </a:solidFill>
      </dgm:spPr>
      <dgm:t>
        <a:bodyPr/>
        <a:lstStyle/>
        <a:p>
          <a:pPr rtl="0"/>
          <a:r>
            <a:rPr lang="nl-NL" sz="2400" b="0" dirty="0" smtClean="0">
              <a:ln>
                <a:solidFill>
                  <a:schemeClr val="bg1"/>
                </a:solidFill>
              </a:ln>
              <a:solidFill>
                <a:srgbClr val="90CCEE"/>
              </a:solidFill>
              <a:latin typeface="Arial" pitchFamily="34" charset="0"/>
              <a:cs typeface="Arial" pitchFamily="34" charset="0"/>
            </a:rPr>
            <a:t>What is M-Pesa?</a:t>
          </a:r>
          <a:endParaRPr lang="ro-RO" sz="2400" b="0" dirty="0">
            <a:ln>
              <a:solidFill>
                <a:schemeClr val="bg1"/>
              </a:solidFill>
            </a:ln>
            <a:solidFill>
              <a:srgbClr val="90CCEE"/>
            </a:solidFill>
            <a:latin typeface="Arial" pitchFamily="34" charset="0"/>
            <a:cs typeface="Arial" pitchFamily="34" charset="0"/>
          </a:endParaRPr>
        </a:p>
      </dgm:t>
    </dgm:pt>
    <dgm:pt modelId="{024C1CE9-6FC6-4314-99A4-37EE099228B4}" type="parTrans" cxnId="{82F7D184-BE58-4CA8-B5E1-95ED33157B92}">
      <dgm:prSet/>
      <dgm:spPr/>
      <dgm:t>
        <a:bodyPr/>
        <a:lstStyle/>
        <a:p>
          <a:endParaRPr lang="en-US"/>
        </a:p>
      </dgm:t>
    </dgm:pt>
    <dgm:pt modelId="{F22672CC-5648-4412-8BC2-6BEBE34D7F3E}" type="sibTrans" cxnId="{82F7D184-BE58-4CA8-B5E1-95ED33157B92}">
      <dgm:prSet/>
      <dgm:spPr/>
      <dgm:t>
        <a:bodyPr/>
        <a:lstStyle/>
        <a:p>
          <a:endParaRPr lang="en-US"/>
        </a:p>
      </dgm:t>
    </dgm:pt>
    <dgm:pt modelId="{C185614F-3A3D-4765-9888-9F6552A8F56B}">
      <dgm:prSet custT="1"/>
      <dgm:spPr>
        <a:solidFill>
          <a:srgbClr val="442080"/>
        </a:solidFill>
      </dgm:spPr>
      <dgm:t>
        <a:bodyPr/>
        <a:lstStyle/>
        <a:p>
          <a:pPr rtl="0"/>
          <a:r>
            <a:rPr lang="nl-NL" sz="2400" b="0" dirty="0" err="1" smtClean="0">
              <a:ln>
                <a:solidFill>
                  <a:schemeClr val="bg1"/>
                </a:solidFill>
              </a:ln>
              <a:solidFill>
                <a:srgbClr val="90CCEE"/>
              </a:solidFill>
              <a:latin typeface="Arial" pitchFamily="34" charset="0"/>
              <a:cs typeface="Arial" pitchFamily="34" charset="0"/>
            </a:rPr>
            <a:t>Pre-paid</a:t>
          </a:r>
          <a:r>
            <a:rPr lang="nl-NL" sz="2400" b="0" dirty="0" smtClean="0">
              <a:ln>
                <a:solidFill>
                  <a:schemeClr val="bg1"/>
                </a:solidFill>
              </a:ln>
              <a:solidFill>
                <a:srgbClr val="90CCEE"/>
              </a:solidFill>
              <a:latin typeface="Arial" pitchFamily="34" charset="0"/>
              <a:cs typeface="Arial" pitchFamily="34" charset="0"/>
            </a:rPr>
            <a:t> mobile </a:t>
          </a:r>
          <a:r>
            <a:rPr lang="nl-NL" sz="2400" b="0" dirty="0" err="1" smtClean="0">
              <a:ln>
                <a:solidFill>
                  <a:schemeClr val="bg1"/>
                </a:solidFill>
              </a:ln>
              <a:solidFill>
                <a:srgbClr val="90CCEE"/>
              </a:solidFill>
              <a:latin typeface="Arial" pitchFamily="34" charset="0"/>
              <a:cs typeface="Arial" pitchFamily="34" charset="0"/>
            </a:rPr>
            <a:t>phone</a:t>
          </a:r>
          <a:endParaRPr lang="en-US" sz="2400" b="0" dirty="0">
            <a:ln>
              <a:solidFill>
                <a:schemeClr val="bg1"/>
              </a:solidFill>
            </a:ln>
            <a:solidFill>
              <a:srgbClr val="90CCEE"/>
            </a:solidFill>
            <a:latin typeface="Arial" pitchFamily="34" charset="0"/>
            <a:cs typeface="Arial" pitchFamily="34" charset="0"/>
          </a:endParaRPr>
        </a:p>
      </dgm:t>
    </dgm:pt>
    <dgm:pt modelId="{EE52E285-91A9-4967-AFB7-B7070B2D9752}" type="parTrans" cxnId="{2B8688DD-00AD-401E-B405-046A49A3119C}">
      <dgm:prSet/>
      <dgm:spPr/>
      <dgm:t>
        <a:bodyPr/>
        <a:lstStyle/>
        <a:p>
          <a:endParaRPr lang="en-US"/>
        </a:p>
      </dgm:t>
    </dgm:pt>
    <dgm:pt modelId="{6758E442-EE70-4298-918F-3EC00E141FBF}" type="sibTrans" cxnId="{2B8688DD-00AD-401E-B405-046A49A3119C}">
      <dgm:prSet/>
      <dgm:spPr/>
      <dgm:t>
        <a:bodyPr/>
        <a:lstStyle/>
        <a:p>
          <a:endParaRPr lang="en-US"/>
        </a:p>
      </dgm:t>
    </dgm:pt>
    <dgm:pt modelId="{F7163F6F-901E-4DF0-8AD7-CF13B34169EF}">
      <dgm:prSet custT="1"/>
      <dgm:spPr>
        <a:solidFill>
          <a:srgbClr val="442080"/>
        </a:solidFill>
      </dgm:spPr>
      <dgm:t>
        <a:bodyPr/>
        <a:lstStyle/>
        <a:p>
          <a:pPr rtl="0"/>
          <a:r>
            <a:rPr lang="en-US" sz="2400" b="0" dirty="0" smtClean="0">
              <a:ln>
                <a:solidFill>
                  <a:schemeClr val="bg1"/>
                </a:solidFill>
              </a:ln>
              <a:solidFill>
                <a:srgbClr val="90CCEE"/>
              </a:solidFill>
              <a:latin typeface="Arial" pitchFamily="34" charset="0"/>
              <a:cs typeface="Arial" pitchFamily="34" charset="0"/>
            </a:rPr>
            <a:t>“Mobile” microfinance business flow</a:t>
          </a:r>
          <a:endParaRPr lang="en-US" sz="2400" b="0" dirty="0">
            <a:ln>
              <a:solidFill>
                <a:schemeClr val="bg1"/>
              </a:solidFill>
            </a:ln>
            <a:solidFill>
              <a:srgbClr val="90CCEE"/>
            </a:solidFill>
            <a:latin typeface="Arial" pitchFamily="34" charset="0"/>
            <a:cs typeface="Arial" pitchFamily="34" charset="0"/>
          </a:endParaRPr>
        </a:p>
      </dgm:t>
    </dgm:pt>
    <dgm:pt modelId="{C93E74D1-B06F-46E2-9003-3A625A8700CB}" type="sibTrans" cxnId="{DF0B22B2-B9C0-4287-845D-31FF57E0BC6F}">
      <dgm:prSet/>
      <dgm:spPr/>
      <dgm:t>
        <a:bodyPr/>
        <a:lstStyle/>
        <a:p>
          <a:endParaRPr lang="en-US"/>
        </a:p>
      </dgm:t>
    </dgm:pt>
    <dgm:pt modelId="{CA314065-0A78-40FE-ACDB-08317B24FD24}" type="parTrans" cxnId="{DF0B22B2-B9C0-4287-845D-31FF57E0BC6F}">
      <dgm:prSet/>
      <dgm:spPr/>
      <dgm:t>
        <a:bodyPr/>
        <a:lstStyle/>
        <a:p>
          <a:endParaRPr lang="en-US"/>
        </a:p>
      </dgm:t>
    </dgm:pt>
    <dgm:pt modelId="{E0562357-E24C-41E2-B3EF-5F9BE2EF5DF4}">
      <dgm:prSet custT="1"/>
      <dgm:spPr>
        <a:solidFill>
          <a:srgbClr val="442080"/>
        </a:solidFill>
      </dgm:spPr>
      <dgm:t>
        <a:bodyPr/>
        <a:lstStyle/>
        <a:p>
          <a:pPr rtl="0"/>
          <a:r>
            <a:rPr lang="nl-NL" sz="2400" b="0" dirty="0" err="1" smtClean="0">
              <a:ln>
                <a:solidFill>
                  <a:schemeClr val="bg1"/>
                </a:solidFill>
              </a:ln>
              <a:solidFill>
                <a:srgbClr val="90CCEE"/>
              </a:solidFill>
              <a:latin typeface="Arial" pitchFamily="34" charset="0"/>
              <a:cs typeface="Arial" pitchFamily="34" charset="0"/>
            </a:rPr>
            <a:t>What</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could</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this</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mean</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for</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Romania</a:t>
          </a:r>
          <a:r>
            <a:rPr lang="nl-NL" sz="2400" b="0" dirty="0" smtClean="0">
              <a:ln>
                <a:solidFill>
                  <a:schemeClr val="bg1"/>
                </a:solidFill>
              </a:ln>
              <a:solidFill>
                <a:srgbClr val="90CCEE"/>
              </a:solidFill>
              <a:latin typeface="Arial" pitchFamily="34" charset="0"/>
              <a:cs typeface="Arial" pitchFamily="34" charset="0"/>
            </a:rPr>
            <a:t>?</a:t>
          </a:r>
          <a:endParaRPr lang="en-US" sz="2400" b="0" dirty="0">
            <a:ln>
              <a:solidFill>
                <a:schemeClr val="bg1"/>
              </a:solidFill>
            </a:ln>
            <a:solidFill>
              <a:srgbClr val="90CCEE"/>
            </a:solidFill>
            <a:latin typeface="Arial" pitchFamily="34" charset="0"/>
            <a:cs typeface="Arial" pitchFamily="34" charset="0"/>
          </a:endParaRPr>
        </a:p>
      </dgm:t>
    </dgm:pt>
    <dgm:pt modelId="{7689BE94-0014-448D-91FC-AE3226DBED7A}" type="parTrans" cxnId="{F68A0159-FCA2-48E1-B2C8-251C4D05BE3C}">
      <dgm:prSet/>
      <dgm:spPr/>
      <dgm:t>
        <a:bodyPr/>
        <a:lstStyle/>
        <a:p>
          <a:endParaRPr lang="en-US"/>
        </a:p>
      </dgm:t>
    </dgm:pt>
    <dgm:pt modelId="{FDC054B6-8630-440F-881F-732BE46A1345}" type="sibTrans" cxnId="{F68A0159-FCA2-48E1-B2C8-251C4D05BE3C}">
      <dgm:prSet/>
      <dgm:spPr/>
      <dgm:t>
        <a:bodyPr/>
        <a:lstStyle/>
        <a:p>
          <a:endParaRPr lang="en-US"/>
        </a:p>
      </dgm:t>
    </dgm:pt>
    <dgm:pt modelId="{B4C0A623-679D-4FB8-8DF0-E2D074652208}">
      <dgm:prSet custT="1"/>
      <dgm:spPr>
        <a:solidFill>
          <a:srgbClr val="442080"/>
        </a:solidFill>
      </dgm:spPr>
      <dgm:t>
        <a:bodyPr/>
        <a:lstStyle/>
        <a:p>
          <a:pPr rtl="0">
            <a:spcAft>
              <a:spcPts val="0"/>
            </a:spcAft>
          </a:pPr>
          <a:r>
            <a:rPr lang="nl-NL" sz="2400" b="0" dirty="0" smtClean="0">
              <a:ln>
                <a:solidFill>
                  <a:schemeClr val="bg1"/>
                </a:solidFill>
              </a:ln>
              <a:solidFill>
                <a:srgbClr val="90CCEE"/>
              </a:solidFill>
              <a:latin typeface="Arial" pitchFamily="34" charset="0"/>
              <a:cs typeface="Arial" pitchFamily="34" charset="0"/>
            </a:rPr>
            <a:t>Microfinance</a:t>
          </a:r>
          <a:endParaRPr lang="en-US" sz="2400" b="0" dirty="0">
            <a:ln>
              <a:solidFill>
                <a:schemeClr val="bg1"/>
              </a:solidFill>
            </a:ln>
            <a:solidFill>
              <a:srgbClr val="90CCEE"/>
            </a:solidFill>
            <a:latin typeface="Arial" pitchFamily="34" charset="0"/>
            <a:cs typeface="Arial" pitchFamily="34" charset="0"/>
          </a:endParaRPr>
        </a:p>
      </dgm:t>
    </dgm:pt>
    <dgm:pt modelId="{B96150A6-DBDD-40CE-ADDC-BEBA91CB5073}" type="parTrans" cxnId="{2BE691EA-ECD3-4625-A909-EB33A2F648F9}">
      <dgm:prSet/>
      <dgm:spPr/>
      <dgm:t>
        <a:bodyPr/>
        <a:lstStyle/>
        <a:p>
          <a:endParaRPr lang="en-US"/>
        </a:p>
      </dgm:t>
    </dgm:pt>
    <dgm:pt modelId="{2B69806E-C20D-41BA-AE96-69FA6E19E1EB}" type="sibTrans" cxnId="{2BE691EA-ECD3-4625-A909-EB33A2F648F9}">
      <dgm:prSet/>
      <dgm:spPr/>
      <dgm:t>
        <a:bodyPr/>
        <a:lstStyle/>
        <a:p>
          <a:endParaRPr lang="en-US"/>
        </a:p>
      </dgm:t>
    </dgm:pt>
    <dgm:pt modelId="{C9A306AB-E185-4C88-A25B-7E44A69549C6}" type="pres">
      <dgm:prSet presAssocID="{79321056-6166-4A49-889B-BCDF98371F9D}" presName="linear" presStyleCnt="0">
        <dgm:presLayoutVars>
          <dgm:animLvl val="lvl"/>
          <dgm:resizeHandles val="exact"/>
        </dgm:presLayoutVars>
      </dgm:prSet>
      <dgm:spPr/>
      <dgm:t>
        <a:bodyPr/>
        <a:lstStyle/>
        <a:p>
          <a:endParaRPr lang="en-US"/>
        </a:p>
      </dgm:t>
    </dgm:pt>
    <dgm:pt modelId="{356ACDCB-BF22-460C-A567-BC7B88473936}" type="pres">
      <dgm:prSet presAssocID="{C775DA04-C58F-40BA-8DD6-3C2C26EFCEC2}" presName="parentText" presStyleLbl="node1" presStyleIdx="0" presStyleCnt="5" custScaleY="76035">
        <dgm:presLayoutVars>
          <dgm:chMax val="0"/>
          <dgm:bulletEnabled val="1"/>
        </dgm:presLayoutVars>
      </dgm:prSet>
      <dgm:spPr/>
      <dgm:t>
        <a:bodyPr/>
        <a:lstStyle/>
        <a:p>
          <a:endParaRPr lang="en-US"/>
        </a:p>
      </dgm:t>
    </dgm:pt>
    <dgm:pt modelId="{C3D6BBC1-A0D4-487F-9ACF-5FCDDA3AF0A3}" type="pres">
      <dgm:prSet presAssocID="{F22672CC-5648-4412-8BC2-6BEBE34D7F3E}" presName="spacer" presStyleCnt="0"/>
      <dgm:spPr/>
    </dgm:pt>
    <dgm:pt modelId="{7E22032D-8934-423D-A996-264167852CC7}" type="pres">
      <dgm:prSet presAssocID="{C185614F-3A3D-4765-9888-9F6552A8F56B}" presName="parentText" presStyleLbl="node1" presStyleIdx="1" presStyleCnt="5" custScaleY="76035">
        <dgm:presLayoutVars>
          <dgm:chMax val="0"/>
          <dgm:bulletEnabled val="1"/>
        </dgm:presLayoutVars>
      </dgm:prSet>
      <dgm:spPr/>
      <dgm:t>
        <a:bodyPr/>
        <a:lstStyle/>
        <a:p>
          <a:endParaRPr lang="en-US"/>
        </a:p>
      </dgm:t>
    </dgm:pt>
    <dgm:pt modelId="{236C5725-B24E-4DBB-A1C0-230A939287AC}" type="pres">
      <dgm:prSet presAssocID="{6758E442-EE70-4298-918F-3EC00E141FBF}" presName="spacer" presStyleCnt="0"/>
      <dgm:spPr/>
    </dgm:pt>
    <dgm:pt modelId="{F23520D0-366E-4E2E-9F9A-36FB69C2B4FA}" type="pres">
      <dgm:prSet presAssocID="{B4C0A623-679D-4FB8-8DF0-E2D074652208}" presName="parentText" presStyleLbl="node1" presStyleIdx="2" presStyleCnt="5" custScaleY="71302" custLinFactNeighborX="-1370">
        <dgm:presLayoutVars>
          <dgm:chMax val="0"/>
          <dgm:bulletEnabled val="1"/>
        </dgm:presLayoutVars>
      </dgm:prSet>
      <dgm:spPr/>
      <dgm:t>
        <a:bodyPr/>
        <a:lstStyle/>
        <a:p>
          <a:endParaRPr lang="en-US"/>
        </a:p>
      </dgm:t>
    </dgm:pt>
    <dgm:pt modelId="{58B97E4A-A8C5-4980-BC4A-9CAA2980F5EB}" type="pres">
      <dgm:prSet presAssocID="{2B69806E-C20D-41BA-AE96-69FA6E19E1EB}" presName="spacer" presStyleCnt="0"/>
      <dgm:spPr/>
    </dgm:pt>
    <dgm:pt modelId="{B323C0ED-A4AA-4A4C-9BF8-7750DF20B8C2}" type="pres">
      <dgm:prSet presAssocID="{F7163F6F-901E-4DF0-8AD7-CF13B34169EF}" presName="parentText" presStyleLbl="node1" presStyleIdx="3" presStyleCnt="5" custScaleY="76035">
        <dgm:presLayoutVars>
          <dgm:chMax val="0"/>
          <dgm:bulletEnabled val="1"/>
        </dgm:presLayoutVars>
      </dgm:prSet>
      <dgm:spPr/>
      <dgm:t>
        <a:bodyPr/>
        <a:lstStyle/>
        <a:p>
          <a:endParaRPr lang="en-US"/>
        </a:p>
      </dgm:t>
    </dgm:pt>
    <dgm:pt modelId="{641D735D-7A56-4FDD-ADA4-DDF2AB773FC7}" type="pres">
      <dgm:prSet presAssocID="{C93E74D1-B06F-46E2-9003-3A625A8700CB}" presName="spacer" presStyleCnt="0"/>
      <dgm:spPr/>
    </dgm:pt>
    <dgm:pt modelId="{928F209E-C6DB-4353-8B7C-59B119B33847}" type="pres">
      <dgm:prSet presAssocID="{E0562357-E24C-41E2-B3EF-5F9BE2EF5DF4}" presName="parentText" presStyleLbl="node1" presStyleIdx="4" presStyleCnt="5" custScaleY="81596">
        <dgm:presLayoutVars>
          <dgm:chMax val="0"/>
          <dgm:bulletEnabled val="1"/>
        </dgm:presLayoutVars>
      </dgm:prSet>
      <dgm:spPr/>
      <dgm:t>
        <a:bodyPr/>
        <a:lstStyle/>
        <a:p>
          <a:endParaRPr lang="en-US"/>
        </a:p>
      </dgm:t>
    </dgm:pt>
  </dgm:ptLst>
  <dgm:cxnLst>
    <dgm:cxn modelId="{9CC16DD2-2AEE-4941-82F9-50F2FDE85A5E}" type="presOf" srcId="{C185614F-3A3D-4765-9888-9F6552A8F56B}" destId="{7E22032D-8934-423D-A996-264167852CC7}" srcOrd="0" destOrd="0" presId="urn:microsoft.com/office/officeart/2005/8/layout/vList2"/>
    <dgm:cxn modelId="{B0A3DD71-A1DB-4F71-99D6-660AF4BE9ABD}" type="presOf" srcId="{C775DA04-C58F-40BA-8DD6-3C2C26EFCEC2}" destId="{356ACDCB-BF22-460C-A567-BC7B88473936}" srcOrd="0" destOrd="0" presId="urn:microsoft.com/office/officeart/2005/8/layout/vList2"/>
    <dgm:cxn modelId="{E67C532C-A613-40CE-BA0E-C0DD79C45B1D}" type="presOf" srcId="{B4C0A623-679D-4FB8-8DF0-E2D074652208}" destId="{F23520D0-366E-4E2E-9F9A-36FB69C2B4FA}" srcOrd="0" destOrd="0" presId="urn:microsoft.com/office/officeart/2005/8/layout/vList2"/>
    <dgm:cxn modelId="{DF0B22B2-B9C0-4287-845D-31FF57E0BC6F}" srcId="{79321056-6166-4A49-889B-BCDF98371F9D}" destId="{F7163F6F-901E-4DF0-8AD7-CF13B34169EF}" srcOrd="3" destOrd="0" parTransId="{CA314065-0A78-40FE-ACDB-08317B24FD24}" sibTransId="{C93E74D1-B06F-46E2-9003-3A625A8700CB}"/>
    <dgm:cxn modelId="{2B8688DD-00AD-401E-B405-046A49A3119C}" srcId="{79321056-6166-4A49-889B-BCDF98371F9D}" destId="{C185614F-3A3D-4765-9888-9F6552A8F56B}" srcOrd="1" destOrd="0" parTransId="{EE52E285-91A9-4967-AFB7-B7070B2D9752}" sibTransId="{6758E442-EE70-4298-918F-3EC00E141FBF}"/>
    <dgm:cxn modelId="{82F7D184-BE58-4CA8-B5E1-95ED33157B92}" srcId="{79321056-6166-4A49-889B-BCDF98371F9D}" destId="{C775DA04-C58F-40BA-8DD6-3C2C26EFCEC2}" srcOrd="0" destOrd="0" parTransId="{024C1CE9-6FC6-4314-99A4-37EE099228B4}" sibTransId="{F22672CC-5648-4412-8BC2-6BEBE34D7F3E}"/>
    <dgm:cxn modelId="{2BE691EA-ECD3-4625-A909-EB33A2F648F9}" srcId="{79321056-6166-4A49-889B-BCDF98371F9D}" destId="{B4C0A623-679D-4FB8-8DF0-E2D074652208}" srcOrd="2" destOrd="0" parTransId="{B96150A6-DBDD-40CE-ADDC-BEBA91CB5073}" sibTransId="{2B69806E-C20D-41BA-AE96-69FA6E19E1EB}"/>
    <dgm:cxn modelId="{23E0314F-2D81-4592-A13D-5B019C5CC034}" type="presOf" srcId="{79321056-6166-4A49-889B-BCDF98371F9D}" destId="{C9A306AB-E185-4C88-A25B-7E44A69549C6}" srcOrd="0" destOrd="0" presId="urn:microsoft.com/office/officeart/2005/8/layout/vList2"/>
    <dgm:cxn modelId="{BC0A8319-5893-4B8A-9E93-D17602074B78}" type="presOf" srcId="{F7163F6F-901E-4DF0-8AD7-CF13B34169EF}" destId="{B323C0ED-A4AA-4A4C-9BF8-7750DF20B8C2}" srcOrd="0" destOrd="0" presId="urn:microsoft.com/office/officeart/2005/8/layout/vList2"/>
    <dgm:cxn modelId="{F68A0159-FCA2-48E1-B2C8-251C4D05BE3C}" srcId="{79321056-6166-4A49-889B-BCDF98371F9D}" destId="{E0562357-E24C-41E2-B3EF-5F9BE2EF5DF4}" srcOrd="4" destOrd="0" parTransId="{7689BE94-0014-448D-91FC-AE3226DBED7A}" sibTransId="{FDC054B6-8630-440F-881F-732BE46A1345}"/>
    <dgm:cxn modelId="{B6D332D3-F075-46D0-AE17-F6DB8D2B8016}" type="presOf" srcId="{E0562357-E24C-41E2-B3EF-5F9BE2EF5DF4}" destId="{928F209E-C6DB-4353-8B7C-59B119B33847}" srcOrd="0" destOrd="0" presId="urn:microsoft.com/office/officeart/2005/8/layout/vList2"/>
    <dgm:cxn modelId="{E31DA501-EB0C-4A23-9E7A-31C7864E42B2}" type="presParOf" srcId="{C9A306AB-E185-4C88-A25B-7E44A69549C6}" destId="{356ACDCB-BF22-460C-A567-BC7B88473936}" srcOrd="0" destOrd="0" presId="urn:microsoft.com/office/officeart/2005/8/layout/vList2"/>
    <dgm:cxn modelId="{3BAF785C-0317-4453-9342-1D2C2A2C9A96}" type="presParOf" srcId="{C9A306AB-E185-4C88-A25B-7E44A69549C6}" destId="{C3D6BBC1-A0D4-487F-9ACF-5FCDDA3AF0A3}" srcOrd="1" destOrd="0" presId="urn:microsoft.com/office/officeart/2005/8/layout/vList2"/>
    <dgm:cxn modelId="{6D1EAB94-F83F-450F-87B1-3282618A25E7}" type="presParOf" srcId="{C9A306AB-E185-4C88-A25B-7E44A69549C6}" destId="{7E22032D-8934-423D-A996-264167852CC7}" srcOrd="2" destOrd="0" presId="urn:microsoft.com/office/officeart/2005/8/layout/vList2"/>
    <dgm:cxn modelId="{B19966E9-7B8F-4C1E-9D31-C5FADC5C84E8}" type="presParOf" srcId="{C9A306AB-E185-4C88-A25B-7E44A69549C6}" destId="{236C5725-B24E-4DBB-A1C0-230A939287AC}" srcOrd="3" destOrd="0" presId="urn:microsoft.com/office/officeart/2005/8/layout/vList2"/>
    <dgm:cxn modelId="{9133D089-8928-400A-8E65-25FA063F90F9}" type="presParOf" srcId="{C9A306AB-E185-4C88-A25B-7E44A69549C6}" destId="{F23520D0-366E-4E2E-9F9A-36FB69C2B4FA}" srcOrd="4" destOrd="0" presId="urn:microsoft.com/office/officeart/2005/8/layout/vList2"/>
    <dgm:cxn modelId="{232F5CB9-288B-4344-85BE-C636AE719BC1}" type="presParOf" srcId="{C9A306AB-E185-4C88-A25B-7E44A69549C6}" destId="{58B97E4A-A8C5-4980-BC4A-9CAA2980F5EB}" srcOrd="5" destOrd="0" presId="urn:microsoft.com/office/officeart/2005/8/layout/vList2"/>
    <dgm:cxn modelId="{6CE9DC85-C200-4841-929A-C23A23B90D51}" type="presParOf" srcId="{C9A306AB-E185-4C88-A25B-7E44A69549C6}" destId="{B323C0ED-A4AA-4A4C-9BF8-7750DF20B8C2}" srcOrd="6" destOrd="0" presId="urn:microsoft.com/office/officeart/2005/8/layout/vList2"/>
    <dgm:cxn modelId="{75762C3D-926D-46ED-9311-F7CF2D7525F6}" type="presParOf" srcId="{C9A306AB-E185-4C88-A25B-7E44A69549C6}" destId="{641D735D-7A56-4FDD-ADA4-DDF2AB773FC7}" srcOrd="7" destOrd="0" presId="urn:microsoft.com/office/officeart/2005/8/layout/vList2"/>
    <dgm:cxn modelId="{AF6526ED-BE23-408D-B2F6-10C90B416E35}" type="presParOf" srcId="{C9A306AB-E185-4C88-A25B-7E44A69549C6}" destId="{928F209E-C6DB-4353-8B7C-59B119B33847}" srcOrd="8"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321056-6166-4A49-889B-BCDF98371F9D}"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en-US"/>
        </a:p>
      </dgm:t>
    </dgm:pt>
    <dgm:pt modelId="{C775DA04-C58F-40BA-8DD6-3C2C26EFCEC2}">
      <dgm:prSet custT="1"/>
      <dgm:spPr>
        <a:solidFill>
          <a:srgbClr val="442080"/>
        </a:solidFill>
      </dgm:spPr>
      <dgm:t>
        <a:bodyPr/>
        <a:lstStyle/>
        <a:p>
          <a:pPr rtl="0"/>
          <a:r>
            <a:rPr lang="nl-NL" sz="2400" b="0" dirty="0" smtClean="0">
              <a:ln>
                <a:solidFill>
                  <a:schemeClr val="bg1"/>
                </a:solidFill>
              </a:ln>
              <a:solidFill>
                <a:srgbClr val="90CCEE"/>
              </a:solidFill>
              <a:latin typeface="Arial" pitchFamily="34" charset="0"/>
              <a:cs typeface="Arial" pitchFamily="34" charset="0"/>
            </a:rPr>
            <a:t>What is M-Pesa?</a:t>
          </a:r>
          <a:endParaRPr lang="ro-RO" sz="2400" b="0" dirty="0">
            <a:ln>
              <a:solidFill>
                <a:schemeClr val="bg1"/>
              </a:solidFill>
            </a:ln>
            <a:solidFill>
              <a:srgbClr val="90CCEE"/>
            </a:solidFill>
            <a:latin typeface="Arial" pitchFamily="34" charset="0"/>
            <a:cs typeface="Arial" pitchFamily="34" charset="0"/>
          </a:endParaRPr>
        </a:p>
      </dgm:t>
    </dgm:pt>
    <dgm:pt modelId="{024C1CE9-6FC6-4314-99A4-37EE099228B4}" type="parTrans" cxnId="{82F7D184-BE58-4CA8-B5E1-95ED33157B92}">
      <dgm:prSet/>
      <dgm:spPr/>
      <dgm:t>
        <a:bodyPr/>
        <a:lstStyle/>
        <a:p>
          <a:endParaRPr lang="en-US"/>
        </a:p>
      </dgm:t>
    </dgm:pt>
    <dgm:pt modelId="{F22672CC-5648-4412-8BC2-6BEBE34D7F3E}" type="sibTrans" cxnId="{82F7D184-BE58-4CA8-B5E1-95ED33157B92}">
      <dgm:prSet/>
      <dgm:spPr/>
      <dgm:t>
        <a:bodyPr/>
        <a:lstStyle/>
        <a:p>
          <a:endParaRPr lang="en-US"/>
        </a:p>
      </dgm:t>
    </dgm:pt>
    <dgm:pt modelId="{C185614F-3A3D-4765-9888-9F6552A8F56B}">
      <dgm:prSet custT="1"/>
      <dgm:spPr>
        <a:solidFill>
          <a:srgbClr val="442080"/>
        </a:solidFill>
      </dgm:spPr>
      <dgm:t>
        <a:bodyPr/>
        <a:lstStyle/>
        <a:p>
          <a:pPr rtl="0"/>
          <a:r>
            <a:rPr lang="nl-NL" sz="2400" b="0" dirty="0" err="1" smtClean="0">
              <a:ln>
                <a:solidFill>
                  <a:schemeClr val="bg1"/>
                </a:solidFill>
              </a:ln>
              <a:solidFill>
                <a:srgbClr val="90CCEE"/>
              </a:solidFill>
              <a:latin typeface="Arial" pitchFamily="34" charset="0"/>
              <a:cs typeface="Arial" pitchFamily="34" charset="0"/>
            </a:rPr>
            <a:t>Pre-paid</a:t>
          </a:r>
          <a:r>
            <a:rPr lang="nl-NL" sz="2400" b="0" dirty="0" smtClean="0">
              <a:ln>
                <a:solidFill>
                  <a:schemeClr val="bg1"/>
                </a:solidFill>
              </a:ln>
              <a:solidFill>
                <a:srgbClr val="90CCEE"/>
              </a:solidFill>
              <a:latin typeface="Arial" pitchFamily="34" charset="0"/>
              <a:cs typeface="Arial" pitchFamily="34" charset="0"/>
            </a:rPr>
            <a:t> mobile </a:t>
          </a:r>
          <a:r>
            <a:rPr lang="nl-NL" sz="2400" b="0" dirty="0" err="1" smtClean="0">
              <a:ln>
                <a:solidFill>
                  <a:schemeClr val="bg1"/>
                </a:solidFill>
              </a:ln>
              <a:solidFill>
                <a:srgbClr val="90CCEE"/>
              </a:solidFill>
              <a:latin typeface="Arial" pitchFamily="34" charset="0"/>
              <a:cs typeface="Arial" pitchFamily="34" charset="0"/>
            </a:rPr>
            <a:t>phone</a:t>
          </a:r>
          <a:endParaRPr lang="en-US" sz="2400" b="0" dirty="0">
            <a:ln>
              <a:solidFill>
                <a:schemeClr val="bg1"/>
              </a:solidFill>
            </a:ln>
            <a:solidFill>
              <a:srgbClr val="90CCEE"/>
            </a:solidFill>
            <a:latin typeface="Arial" pitchFamily="34" charset="0"/>
            <a:cs typeface="Arial" pitchFamily="34" charset="0"/>
          </a:endParaRPr>
        </a:p>
      </dgm:t>
    </dgm:pt>
    <dgm:pt modelId="{EE52E285-91A9-4967-AFB7-B7070B2D9752}" type="parTrans" cxnId="{2B8688DD-00AD-401E-B405-046A49A3119C}">
      <dgm:prSet/>
      <dgm:spPr/>
      <dgm:t>
        <a:bodyPr/>
        <a:lstStyle/>
        <a:p>
          <a:endParaRPr lang="en-US"/>
        </a:p>
      </dgm:t>
    </dgm:pt>
    <dgm:pt modelId="{6758E442-EE70-4298-918F-3EC00E141FBF}" type="sibTrans" cxnId="{2B8688DD-00AD-401E-B405-046A49A3119C}">
      <dgm:prSet/>
      <dgm:spPr/>
      <dgm:t>
        <a:bodyPr/>
        <a:lstStyle/>
        <a:p>
          <a:endParaRPr lang="en-US"/>
        </a:p>
      </dgm:t>
    </dgm:pt>
    <dgm:pt modelId="{F7163F6F-901E-4DF0-8AD7-CF13B34169EF}">
      <dgm:prSet custT="1"/>
      <dgm:spPr>
        <a:solidFill>
          <a:srgbClr val="442080"/>
        </a:solidFill>
      </dgm:spPr>
      <dgm:t>
        <a:bodyPr/>
        <a:lstStyle/>
        <a:p>
          <a:pPr rtl="0"/>
          <a:r>
            <a:rPr lang="en-US" sz="2400" b="0" dirty="0" smtClean="0">
              <a:ln>
                <a:solidFill>
                  <a:schemeClr val="bg1"/>
                </a:solidFill>
              </a:ln>
              <a:solidFill>
                <a:srgbClr val="90CCEE"/>
              </a:solidFill>
              <a:latin typeface="Arial" pitchFamily="34" charset="0"/>
              <a:cs typeface="Arial" pitchFamily="34" charset="0"/>
            </a:rPr>
            <a:t>“Mobile” microfinance business flow</a:t>
          </a:r>
          <a:endParaRPr lang="en-US" sz="2400" b="0" dirty="0">
            <a:ln>
              <a:solidFill>
                <a:schemeClr val="bg1"/>
              </a:solidFill>
            </a:ln>
            <a:solidFill>
              <a:srgbClr val="90CCEE"/>
            </a:solidFill>
            <a:latin typeface="Arial" pitchFamily="34" charset="0"/>
            <a:cs typeface="Arial" pitchFamily="34" charset="0"/>
          </a:endParaRPr>
        </a:p>
      </dgm:t>
    </dgm:pt>
    <dgm:pt modelId="{C93E74D1-B06F-46E2-9003-3A625A8700CB}" type="sibTrans" cxnId="{DF0B22B2-B9C0-4287-845D-31FF57E0BC6F}">
      <dgm:prSet/>
      <dgm:spPr/>
      <dgm:t>
        <a:bodyPr/>
        <a:lstStyle/>
        <a:p>
          <a:endParaRPr lang="en-US"/>
        </a:p>
      </dgm:t>
    </dgm:pt>
    <dgm:pt modelId="{CA314065-0A78-40FE-ACDB-08317B24FD24}" type="parTrans" cxnId="{DF0B22B2-B9C0-4287-845D-31FF57E0BC6F}">
      <dgm:prSet/>
      <dgm:spPr/>
      <dgm:t>
        <a:bodyPr/>
        <a:lstStyle/>
        <a:p>
          <a:endParaRPr lang="en-US"/>
        </a:p>
      </dgm:t>
    </dgm:pt>
    <dgm:pt modelId="{E0562357-E24C-41E2-B3EF-5F9BE2EF5DF4}">
      <dgm:prSet custT="1"/>
      <dgm:spPr>
        <a:solidFill>
          <a:srgbClr val="442080"/>
        </a:solidFill>
      </dgm:spPr>
      <dgm:t>
        <a:bodyPr/>
        <a:lstStyle/>
        <a:p>
          <a:pPr rtl="0"/>
          <a:r>
            <a:rPr lang="nl-NL" sz="2400" b="0" dirty="0" err="1" smtClean="0">
              <a:ln>
                <a:solidFill>
                  <a:schemeClr val="bg1"/>
                </a:solidFill>
              </a:ln>
              <a:solidFill>
                <a:srgbClr val="90CCEE"/>
              </a:solidFill>
              <a:latin typeface="Arial" pitchFamily="34" charset="0"/>
              <a:cs typeface="Arial" pitchFamily="34" charset="0"/>
            </a:rPr>
            <a:t>What</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could</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this</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mean</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for</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Romania</a:t>
          </a:r>
          <a:r>
            <a:rPr lang="nl-NL" sz="2400" b="0" dirty="0" smtClean="0">
              <a:ln>
                <a:solidFill>
                  <a:schemeClr val="bg1"/>
                </a:solidFill>
              </a:ln>
              <a:solidFill>
                <a:srgbClr val="90CCEE"/>
              </a:solidFill>
              <a:latin typeface="Arial" pitchFamily="34" charset="0"/>
              <a:cs typeface="Arial" pitchFamily="34" charset="0"/>
            </a:rPr>
            <a:t>?</a:t>
          </a:r>
          <a:endParaRPr lang="en-US" sz="2400" b="0" dirty="0">
            <a:ln>
              <a:solidFill>
                <a:schemeClr val="bg1"/>
              </a:solidFill>
            </a:ln>
            <a:solidFill>
              <a:srgbClr val="90CCEE"/>
            </a:solidFill>
            <a:latin typeface="Arial" pitchFamily="34" charset="0"/>
            <a:cs typeface="Arial" pitchFamily="34" charset="0"/>
          </a:endParaRPr>
        </a:p>
      </dgm:t>
    </dgm:pt>
    <dgm:pt modelId="{7689BE94-0014-448D-91FC-AE3226DBED7A}" type="parTrans" cxnId="{F68A0159-FCA2-48E1-B2C8-251C4D05BE3C}">
      <dgm:prSet/>
      <dgm:spPr/>
      <dgm:t>
        <a:bodyPr/>
        <a:lstStyle/>
        <a:p>
          <a:endParaRPr lang="en-US"/>
        </a:p>
      </dgm:t>
    </dgm:pt>
    <dgm:pt modelId="{FDC054B6-8630-440F-881F-732BE46A1345}" type="sibTrans" cxnId="{F68A0159-FCA2-48E1-B2C8-251C4D05BE3C}">
      <dgm:prSet/>
      <dgm:spPr/>
      <dgm:t>
        <a:bodyPr/>
        <a:lstStyle/>
        <a:p>
          <a:endParaRPr lang="en-US"/>
        </a:p>
      </dgm:t>
    </dgm:pt>
    <dgm:pt modelId="{B4C0A623-679D-4FB8-8DF0-E2D074652208}">
      <dgm:prSet custT="1"/>
      <dgm:spPr>
        <a:solidFill>
          <a:srgbClr val="442080"/>
        </a:solidFill>
      </dgm:spPr>
      <dgm:t>
        <a:bodyPr/>
        <a:lstStyle/>
        <a:p>
          <a:pPr rtl="0">
            <a:spcAft>
              <a:spcPts val="0"/>
            </a:spcAft>
          </a:pPr>
          <a:r>
            <a:rPr lang="nl-NL" sz="2400" b="0" dirty="0" smtClean="0">
              <a:ln>
                <a:solidFill>
                  <a:schemeClr val="bg1"/>
                </a:solidFill>
              </a:ln>
              <a:solidFill>
                <a:srgbClr val="90CCEE"/>
              </a:solidFill>
              <a:latin typeface="Arial" pitchFamily="34" charset="0"/>
              <a:cs typeface="Arial" pitchFamily="34" charset="0"/>
            </a:rPr>
            <a:t>Microfinance</a:t>
          </a:r>
          <a:endParaRPr lang="en-US" sz="2400" b="0" dirty="0">
            <a:ln>
              <a:solidFill>
                <a:schemeClr val="bg1"/>
              </a:solidFill>
            </a:ln>
            <a:solidFill>
              <a:srgbClr val="90CCEE"/>
            </a:solidFill>
            <a:latin typeface="Arial" pitchFamily="34" charset="0"/>
            <a:cs typeface="Arial" pitchFamily="34" charset="0"/>
          </a:endParaRPr>
        </a:p>
      </dgm:t>
    </dgm:pt>
    <dgm:pt modelId="{B96150A6-DBDD-40CE-ADDC-BEBA91CB5073}" type="parTrans" cxnId="{2BE691EA-ECD3-4625-A909-EB33A2F648F9}">
      <dgm:prSet/>
      <dgm:spPr/>
      <dgm:t>
        <a:bodyPr/>
        <a:lstStyle/>
        <a:p>
          <a:endParaRPr lang="en-US"/>
        </a:p>
      </dgm:t>
    </dgm:pt>
    <dgm:pt modelId="{2B69806E-C20D-41BA-AE96-69FA6E19E1EB}" type="sibTrans" cxnId="{2BE691EA-ECD3-4625-A909-EB33A2F648F9}">
      <dgm:prSet/>
      <dgm:spPr/>
      <dgm:t>
        <a:bodyPr/>
        <a:lstStyle/>
        <a:p>
          <a:endParaRPr lang="en-US"/>
        </a:p>
      </dgm:t>
    </dgm:pt>
    <dgm:pt modelId="{C9A306AB-E185-4C88-A25B-7E44A69549C6}" type="pres">
      <dgm:prSet presAssocID="{79321056-6166-4A49-889B-BCDF98371F9D}" presName="linear" presStyleCnt="0">
        <dgm:presLayoutVars>
          <dgm:animLvl val="lvl"/>
          <dgm:resizeHandles val="exact"/>
        </dgm:presLayoutVars>
      </dgm:prSet>
      <dgm:spPr/>
      <dgm:t>
        <a:bodyPr/>
        <a:lstStyle/>
        <a:p>
          <a:endParaRPr lang="en-US"/>
        </a:p>
      </dgm:t>
    </dgm:pt>
    <dgm:pt modelId="{356ACDCB-BF22-460C-A567-BC7B88473936}" type="pres">
      <dgm:prSet presAssocID="{C775DA04-C58F-40BA-8DD6-3C2C26EFCEC2}" presName="parentText" presStyleLbl="node1" presStyleIdx="0" presStyleCnt="5" custScaleY="76035">
        <dgm:presLayoutVars>
          <dgm:chMax val="0"/>
          <dgm:bulletEnabled val="1"/>
        </dgm:presLayoutVars>
      </dgm:prSet>
      <dgm:spPr/>
      <dgm:t>
        <a:bodyPr/>
        <a:lstStyle/>
        <a:p>
          <a:endParaRPr lang="en-US"/>
        </a:p>
      </dgm:t>
    </dgm:pt>
    <dgm:pt modelId="{C3D6BBC1-A0D4-487F-9ACF-5FCDDA3AF0A3}" type="pres">
      <dgm:prSet presAssocID="{F22672CC-5648-4412-8BC2-6BEBE34D7F3E}" presName="spacer" presStyleCnt="0"/>
      <dgm:spPr/>
    </dgm:pt>
    <dgm:pt modelId="{7E22032D-8934-423D-A996-264167852CC7}" type="pres">
      <dgm:prSet presAssocID="{C185614F-3A3D-4765-9888-9F6552A8F56B}" presName="parentText" presStyleLbl="node1" presStyleIdx="1" presStyleCnt="5" custScaleY="76035">
        <dgm:presLayoutVars>
          <dgm:chMax val="0"/>
          <dgm:bulletEnabled val="1"/>
        </dgm:presLayoutVars>
      </dgm:prSet>
      <dgm:spPr/>
      <dgm:t>
        <a:bodyPr/>
        <a:lstStyle/>
        <a:p>
          <a:endParaRPr lang="en-US"/>
        </a:p>
      </dgm:t>
    </dgm:pt>
    <dgm:pt modelId="{236C5725-B24E-4DBB-A1C0-230A939287AC}" type="pres">
      <dgm:prSet presAssocID="{6758E442-EE70-4298-918F-3EC00E141FBF}" presName="spacer" presStyleCnt="0"/>
      <dgm:spPr/>
    </dgm:pt>
    <dgm:pt modelId="{F23520D0-366E-4E2E-9F9A-36FB69C2B4FA}" type="pres">
      <dgm:prSet presAssocID="{B4C0A623-679D-4FB8-8DF0-E2D074652208}" presName="parentText" presStyleLbl="node1" presStyleIdx="2" presStyleCnt="5" custScaleY="71302" custLinFactNeighborX="-1370">
        <dgm:presLayoutVars>
          <dgm:chMax val="0"/>
          <dgm:bulletEnabled val="1"/>
        </dgm:presLayoutVars>
      </dgm:prSet>
      <dgm:spPr/>
      <dgm:t>
        <a:bodyPr/>
        <a:lstStyle/>
        <a:p>
          <a:endParaRPr lang="en-US"/>
        </a:p>
      </dgm:t>
    </dgm:pt>
    <dgm:pt modelId="{58B97E4A-A8C5-4980-BC4A-9CAA2980F5EB}" type="pres">
      <dgm:prSet presAssocID="{2B69806E-C20D-41BA-AE96-69FA6E19E1EB}" presName="spacer" presStyleCnt="0"/>
      <dgm:spPr/>
    </dgm:pt>
    <dgm:pt modelId="{B323C0ED-A4AA-4A4C-9BF8-7750DF20B8C2}" type="pres">
      <dgm:prSet presAssocID="{F7163F6F-901E-4DF0-8AD7-CF13B34169EF}" presName="parentText" presStyleLbl="node1" presStyleIdx="3" presStyleCnt="5" custScaleY="76035">
        <dgm:presLayoutVars>
          <dgm:chMax val="0"/>
          <dgm:bulletEnabled val="1"/>
        </dgm:presLayoutVars>
      </dgm:prSet>
      <dgm:spPr/>
      <dgm:t>
        <a:bodyPr/>
        <a:lstStyle/>
        <a:p>
          <a:endParaRPr lang="en-US"/>
        </a:p>
      </dgm:t>
    </dgm:pt>
    <dgm:pt modelId="{641D735D-7A56-4FDD-ADA4-DDF2AB773FC7}" type="pres">
      <dgm:prSet presAssocID="{C93E74D1-B06F-46E2-9003-3A625A8700CB}" presName="spacer" presStyleCnt="0"/>
      <dgm:spPr/>
    </dgm:pt>
    <dgm:pt modelId="{928F209E-C6DB-4353-8B7C-59B119B33847}" type="pres">
      <dgm:prSet presAssocID="{E0562357-E24C-41E2-B3EF-5F9BE2EF5DF4}" presName="parentText" presStyleLbl="node1" presStyleIdx="4" presStyleCnt="5" custScaleY="81596">
        <dgm:presLayoutVars>
          <dgm:chMax val="0"/>
          <dgm:bulletEnabled val="1"/>
        </dgm:presLayoutVars>
      </dgm:prSet>
      <dgm:spPr/>
      <dgm:t>
        <a:bodyPr/>
        <a:lstStyle/>
        <a:p>
          <a:endParaRPr lang="en-US"/>
        </a:p>
      </dgm:t>
    </dgm:pt>
  </dgm:ptLst>
  <dgm:cxnLst>
    <dgm:cxn modelId="{3EDE6E8B-5239-4664-8BED-868C7A459426}" type="presOf" srcId="{79321056-6166-4A49-889B-BCDF98371F9D}" destId="{C9A306AB-E185-4C88-A25B-7E44A69549C6}" srcOrd="0" destOrd="0" presId="urn:microsoft.com/office/officeart/2005/8/layout/vList2"/>
    <dgm:cxn modelId="{2EF01914-7B49-40B3-8114-0BDFFA9799B9}" type="presOf" srcId="{C185614F-3A3D-4765-9888-9F6552A8F56B}" destId="{7E22032D-8934-423D-A996-264167852CC7}" srcOrd="0" destOrd="0" presId="urn:microsoft.com/office/officeart/2005/8/layout/vList2"/>
    <dgm:cxn modelId="{82F7D184-BE58-4CA8-B5E1-95ED33157B92}" srcId="{79321056-6166-4A49-889B-BCDF98371F9D}" destId="{C775DA04-C58F-40BA-8DD6-3C2C26EFCEC2}" srcOrd="0" destOrd="0" parTransId="{024C1CE9-6FC6-4314-99A4-37EE099228B4}" sibTransId="{F22672CC-5648-4412-8BC2-6BEBE34D7F3E}"/>
    <dgm:cxn modelId="{DF0B22B2-B9C0-4287-845D-31FF57E0BC6F}" srcId="{79321056-6166-4A49-889B-BCDF98371F9D}" destId="{F7163F6F-901E-4DF0-8AD7-CF13B34169EF}" srcOrd="3" destOrd="0" parTransId="{CA314065-0A78-40FE-ACDB-08317B24FD24}" sibTransId="{C93E74D1-B06F-46E2-9003-3A625A8700CB}"/>
    <dgm:cxn modelId="{2B8688DD-00AD-401E-B405-046A49A3119C}" srcId="{79321056-6166-4A49-889B-BCDF98371F9D}" destId="{C185614F-3A3D-4765-9888-9F6552A8F56B}" srcOrd="1" destOrd="0" parTransId="{EE52E285-91A9-4967-AFB7-B7070B2D9752}" sibTransId="{6758E442-EE70-4298-918F-3EC00E141FBF}"/>
    <dgm:cxn modelId="{2BE691EA-ECD3-4625-A909-EB33A2F648F9}" srcId="{79321056-6166-4A49-889B-BCDF98371F9D}" destId="{B4C0A623-679D-4FB8-8DF0-E2D074652208}" srcOrd="2" destOrd="0" parTransId="{B96150A6-DBDD-40CE-ADDC-BEBA91CB5073}" sibTransId="{2B69806E-C20D-41BA-AE96-69FA6E19E1EB}"/>
    <dgm:cxn modelId="{57C85CA9-94B8-485F-B4EF-2C0C8F8009EF}" type="presOf" srcId="{E0562357-E24C-41E2-B3EF-5F9BE2EF5DF4}" destId="{928F209E-C6DB-4353-8B7C-59B119B33847}" srcOrd="0" destOrd="0" presId="urn:microsoft.com/office/officeart/2005/8/layout/vList2"/>
    <dgm:cxn modelId="{76FE812F-11CC-432A-9D1F-330823D12308}" type="presOf" srcId="{C775DA04-C58F-40BA-8DD6-3C2C26EFCEC2}" destId="{356ACDCB-BF22-460C-A567-BC7B88473936}" srcOrd="0" destOrd="0" presId="urn:microsoft.com/office/officeart/2005/8/layout/vList2"/>
    <dgm:cxn modelId="{F68A0159-FCA2-48E1-B2C8-251C4D05BE3C}" srcId="{79321056-6166-4A49-889B-BCDF98371F9D}" destId="{E0562357-E24C-41E2-B3EF-5F9BE2EF5DF4}" srcOrd="4" destOrd="0" parTransId="{7689BE94-0014-448D-91FC-AE3226DBED7A}" sibTransId="{FDC054B6-8630-440F-881F-732BE46A1345}"/>
    <dgm:cxn modelId="{4ECFA190-5855-4945-BC85-942AE5A6709E}" type="presOf" srcId="{B4C0A623-679D-4FB8-8DF0-E2D074652208}" destId="{F23520D0-366E-4E2E-9F9A-36FB69C2B4FA}" srcOrd="0" destOrd="0" presId="urn:microsoft.com/office/officeart/2005/8/layout/vList2"/>
    <dgm:cxn modelId="{DC463873-3894-4388-93E4-743CD4DFBF41}" type="presOf" srcId="{F7163F6F-901E-4DF0-8AD7-CF13B34169EF}" destId="{B323C0ED-A4AA-4A4C-9BF8-7750DF20B8C2}" srcOrd="0" destOrd="0" presId="urn:microsoft.com/office/officeart/2005/8/layout/vList2"/>
    <dgm:cxn modelId="{1C235817-67B9-4436-9C20-628130A7318B}" type="presParOf" srcId="{C9A306AB-E185-4C88-A25B-7E44A69549C6}" destId="{356ACDCB-BF22-460C-A567-BC7B88473936}" srcOrd="0" destOrd="0" presId="urn:microsoft.com/office/officeart/2005/8/layout/vList2"/>
    <dgm:cxn modelId="{1223E056-D3F8-4470-9A85-D0F99EBE21A6}" type="presParOf" srcId="{C9A306AB-E185-4C88-A25B-7E44A69549C6}" destId="{C3D6BBC1-A0D4-487F-9ACF-5FCDDA3AF0A3}" srcOrd="1" destOrd="0" presId="urn:microsoft.com/office/officeart/2005/8/layout/vList2"/>
    <dgm:cxn modelId="{A89BEFCE-DA55-4E34-A3FE-CAA66C0C9278}" type="presParOf" srcId="{C9A306AB-E185-4C88-A25B-7E44A69549C6}" destId="{7E22032D-8934-423D-A996-264167852CC7}" srcOrd="2" destOrd="0" presId="urn:microsoft.com/office/officeart/2005/8/layout/vList2"/>
    <dgm:cxn modelId="{6B753A61-6AD9-4DBE-B794-82DACA8DE791}" type="presParOf" srcId="{C9A306AB-E185-4C88-A25B-7E44A69549C6}" destId="{236C5725-B24E-4DBB-A1C0-230A939287AC}" srcOrd="3" destOrd="0" presId="urn:microsoft.com/office/officeart/2005/8/layout/vList2"/>
    <dgm:cxn modelId="{04C7810E-CA9F-422A-B655-D7EF2B2FC4D0}" type="presParOf" srcId="{C9A306AB-E185-4C88-A25B-7E44A69549C6}" destId="{F23520D0-366E-4E2E-9F9A-36FB69C2B4FA}" srcOrd="4" destOrd="0" presId="urn:microsoft.com/office/officeart/2005/8/layout/vList2"/>
    <dgm:cxn modelId="{80F6350D-F652-4CAF-934C-DAA14468F33A}" type="presParOf" srcId="{C9A306AB-E185-4C88-A25B-7E44A69549C6}" destId="{58B97E4A-A8C5-4980-BC4A-9CAA2980F5EB}" srcOrd="5" destOrd="0" presId="urn:microsoft.com/office/officeart/2005/8/layout/vList2"/>
    <dgm:cxn modelId="{AB49C802-C10D-43DF-A0A5-01D1B4D324A4}" type="presParOf" srcId="{C9A306AB-E185-4C88-A25B-7E44A69549C6}" destId="{B323C0ED-A4AA-4A4C-9BF8-7750DF20B8C2}" srcOrd="6" destOrd="0" presId="urn:microsoft.com/office/officeart/2005/8/layout/vList2"/>
    <dgm:cxn modelId="{70D17F15-1F2B-4294-8E1F-BEE7683732C3}" type="presParOf" srcId="{C9A306AB-E185-4C88-A25B-7E44A69549C6}" destId="{641D735D-7A56-4FDD-ADA4-DDF2AB773FC7}" srcOrd="7" destOrd="0" presId="urn:microsoft.com/office/officeart/2005/8/layout/vList2"/>
    <dgm:cxn modelId="{F36957FA-0F3B-4294-868E-7990F35DB29A}" type="presParOf" srcId="{C9A306AB-E185-4C88-A25B-7E44A69549C6}" destId="{928F209E-C6DB-4353-8B7C-59B119B33847}" srcOrd="8"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321056-6166-4A49-889B-BCDF98371F9D}"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en-US"/>
        </a:p>
      </dgm:t>
    </dgm:pt>
    <dgm:pt modelId="{C775DA04-C58F-40BA-8DD6-3C2C26EFCEC2}">
      <dgm:prSet custT="1"/>
      <dgm:spPr>
        <a:solidFill>
          <a:srgbClr val="442080"/>
        </a:solidFill>
      </dgm:spPr>
      <dgm:t>
        <a:bodyPr/>
        <a:lstStyle/>
        <a:p>
          <a:pPr rtl="0"/>
          <a:r>
            <a:rPr lang="nl-NL" sz="2400" b="0" dirty="0" smtClean="0">
              <a:ln>
                <a:solidFill>
                  <a:schemeClr val="bg1"/>
                </a:solidFill>
              </a:ln>
              <a:solidFill>
                <a:srgbClr val="90CCEE"/>
              </a:solidFill>
              <a:latin typeface="Arial" pitchFamily="34" charset="0"/>
              <a:cs typeface="Arial" pitchFamily="34" charset="0"/>
            </a:rPr>
            <a:t>What is M-Pesa?</a:t>
          </a:r>
          <a:endParaRPr lang="ro-RO" sz="2400" b="0" dirty="0">
            <a:ln>
              <a:solidFill>
                <a:schemeClr val="bg1"/>
              </a:solidFill>
            </a:ln>
            <a:solidFill>
              <a:srgbClr val="90CCEE"/>
            </a:solidFill>
            <a:latin typeface="Arial" pitchFamily="34" charset="0"/>
            <a:cs typeface="Arial" pitchFamily="34" charset="0"/>
          </a:endParaRPr>
        </a:p>
      </dgm:t>
    </dgm:pt>
    <dgm:pt modelId="{024C1CE9-6FC6-4314-99A4-37EE099228B4}" type="parTrans" cxnId="{82F7D184-BE58-4CA8-B5E1-95ED33157B92}">
      <dgm:prSet/>
      <dgm:spPr/>
      <dgm:t>
        <a:bodyPr/>
        <a:lstStyle/>
        <a:p>
          <a:endParaRPr lang="en-US"/>
        </a:p>
      </dgm:t>
    </dgm:pt>
    <dgm:pt modelId="{F22672CC-5648-4412-8BC2-6BEBE34D7F3E}" type="sibTrans" cxnId="{82F7D184-BE58-4CA8-B5E1-95ED33157B92}">
      <dgm:prSet/>
      <dgm:spPr/>
      <dgm:t>
        <a:bodyPr/>
        <a:lstStyle/>
        <a:p>
          <a:endParaRPr lang="en-US"/>
        </a:p>
      </dgm:t>
    </dgm:pt>
    <dgm:pt modelId="{C185614F-3A3D-4765-9888-9F6552A8F56B}">
      <dgm:prSet custT="1"/>
      <dgm:spPr>
        <a:solidFill>
          <a:srgbClr val="442080"/>
        </a:solidFill>
      </dgm:spPr>
      <dgm:t>
        <a:bodyPr/>
        <a:lstStyle/>
        <a:p>
          <a:pPr rtl="0"/>
          <a:r>
            <a:rPr lang="nl-NL" sz="2400" b="0" dirty="0" err="1" smtClean="0">
              <a:ln>
                <a:solidFill>
                  <a:schemeClr val="bg1"/>
                </a:solidFill>
              </a:ln>
              <a:solidFill>
                <a:srgbClr val="90CCEE"/>
              </a:solidFill>
              <a:latin typeface="Arial" pitchFamily="34" charset="0"/>
              <a:cs typeface="Arial" pitchFamily="34" charset="0"/>
            </a:rPr>
            <a:t>Pre-paid</a:t>
          </a:r>
          <a:r>
            <a:rPr lang="nl-NL" sz="2400" b="0" dirty="0" smtClean="0">
              <a:ln>
                <a:solidFill>
                  <a:schemeClr val="bg1"/>
                </a:solidFill>
              </a:ln>
              <a:solidFill>
                <a:srgbClr val="90CCEE"/>
              </a:solidFill>
              <a:latin typeface="Arial" pitchFamily="34" charset="0"/>
              <a:cs typeface="Arial" pitchFamily="34" charset="0"/>
            </a:rPr>
            <a:t> mobile </a:t>
          </a:r>
          <a:r>
            <a:rPr lang="nl-NL" sz="2400" b="0" dirty="0" err="1" smtClean="0">
              <a:ln>
                <a:solidFill>
                  <a:schemeClr val="bg1"/>
                </a:solidFill>
              </a:ln>
              <a:solidFill>
                <a:srgbClr val="90CCEE"/>
              </a:solidFill>
              <a:latin typeface="Arial" pitchFamily="34" charset="0"/>
              <a:cs typeface="Arial" pitchFamily="34" charset="0"/>
            </a:rPr>
            <a:t>phone</a:t>
          </a:r>
          <a:endParaRPr lang="en-US" sz="2400" b="0" dirty="0">
            <a:ln>
              <a:solidFill>
                <a:schemeClr val="bg1"/>
              </a:solidFill>
            </a:ln>
            <a:solidFill>
              <a:srgbClr val="90CCEE"/>
            </a:solidFill>
            <a:latin typeface="Arial" pitchFamily="34" charset="0"/>
            <a:cs typeface="Arial" pitchFamily="34" charset="0"/>
          </a:endParaRPr>
        </a:p>
      </dgm:t>
    </dgm:pt>
    <dgm:pt modelId="{EE52E285-91A9-4967-AFB7-B7070B2D9752}" type="parTrans" cxnId="{2B8688DD-00AD-401E-B405-046A49A3119C}">
      <dgm:prSet/>
      <dgm:spPr/>
      <dgm:t>
        <a:bodyPr/>
        <a:lstStyle/>
        <a:p>
          <a:endParaRPr lang="en-US"/>
        </a:p>
      </dgm:t>
    </dgm:pt>
    <dgm:pt modelId="{6758E442-EE70-4298-918F-3EC00E141FBF}" type="sibTrans" cxnId="{2B8688DD-00AD-401E-B405-046A49A3119C}">
      <dgm:prSet/>
      <dgm:spPr/>
      <dgm:t>
        <a:bodyPr/>
        <a:lstStyle/>
        <a:p>
          <a:endParaRPr lang="en-US"/>
        </a:p>
      </dgm:t>
    </dgm:pt>
    <dgm:pt modelId="{F7163F6F-901E-4DF0-8AD7-CF13B34169EF}">
      <dgm:prSet custT="1"/>
      <dgm:spPr>
        <a:solidFill>
          <a:srgbClr val="442080"/>
        </a:solidFill>
      </dgm:spPr>
      <dgm:t>
        <a:bodyPr/>
        <a:lstStyle/>
        <a:p>
          <a:pPr rtl="0"/>
          <a:r>
            <a:rPr lang="en-US" sz="2400" b="0" dirty="0" smtClean="0">
              <a:ln>
                <a:solidFill>
                  <a:schemeClr val="bg1"/>
                </a:solidFill>
              </a:ln>
              <a:solidFill>
                <a:srgbClr val="90CCEE"/>
              </a:solidFill>
              <a:latin typeface="Arial" pitchFamily="34" charset="0"/>
              <a:cs typeface="Arial" pitchFamily="34" charset="0"/>
            </a:rPr>
            <a:t>“Mobile” microfinance business flow</a:t>
          </a:r>
          <a:endParaRPr lang="en-US" sz="2400" b="0" dirty="0">
            <a:ln>
              <a:solidFill>
                <a:schemeClr val="bg1"/>
              </a:solidFill>
            </a:ln>
            <a:solidFill>
              <a:srgbClr val="90CCEE"/>
            </a:solidFill>
            <a:latin typeface="Arial" pitchFamily="34" charset="0"/>
            <a:cs typeface="Arial" pitchFamily="34" charset="0"/>
          </a:endParaRPr>
        </a:p>
      </dgm:t>
    </dgm:pt>
    <dgm:pt modelId="{C93E74D1-B06F-46E2-9003-3A625A8700CB}" type="sibTrans" cxnId="{DF0B22B2-B9C0-4287-845D-31FF57E0BC6F}">
      <dgm:prSet/>
      <dgm:spPr/>
      <dgm:t>
        <a:bodyPr/>
        <a:lstStyle/>
        <a:p>
          <a:endParaRPr lang="en-US"/>
        </a:p>
      </dgm:t>
    </dgm:pt>
    <dgm:pt modelId="{CA314065-0A78-40FE-ACDB-08317B24FD24}" type="parTrans" cxnId="{DF0B22B2-B9C0-4287-845D-31FF57E0BC6F}">
      <dgm:prSet/>
      <dgm:spPr/>
      <dgm:t>
        <a:bodyPr/>
        <a:lstStyle/>
        <a:p>
          <a:endParaRPr lang="en-US"/>
        </a:p>
      </dgm:t>
    </dgm:pt>
    <dgm:pt modelId="{E0562357-E24C-41E2-B3EF-5F9BE2EF5DF4}">
      <dgm:prSet custT="1"/>
      <dgm:spPr>
        <a:solidFill>
          <a:srgbClr val="442080"/>
        </a:solidFill>
      </dgm:spPr>
      <dgm:t>
        <a:bodyPr/>
        <a:lstStyle/>
        <a:p>
          <a:pPr rtl="0"/>
          <a:r>
            <a:rPr lang="nl-NL" sz="2400" b="0" dirty="0" err="1" smtClean="0">
              <a:ln>
                <a:solidFill>
                  <a:schemeClr val="bg1"/>
                </a:solidFill>
              </a:ln>
              <a:solidFill>
                <a:srgbClr val="90CCEE"/>
              </a:solidFill>
              <a:latin typeface="Arial" pitchFamily="34" charset="0"/>
              <a:cs typeface="Arial" pitchFamily="34" charset="0"/>
            </a:rPr>
            <a:t>What</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could</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this</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mean</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for</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Romania</a:t>
          </a:r>
          <a:r>
            <a:rPr lang="nl-NL" sz="2400" b="0" dirty="0" smtClean="0">
              <a:ln>
                <a:solidFill>
                  <a:schemeClr val="bg1"/>
                </a:solidFill>
              </a:ln>
              <a:solidFill>
                <a:srgbClr val="90CCEE"/>
              </a:solidFill>
              <a:latin typeface="Arial" pitchFamily="34" charset="0"/>
              <a:cs typeface="Arial" pitchFamily="34" charset="0"/>
            </a:rPr>
            <a:t>?</a:t>
          </a:r>
          <a:endParaRPr lang="en-US" sz="2400" b="0" dirty="0">
            <a:ln>
              <a:solidFill>
                <a:schemeClr val="bg1"/>
              </a:solidFill>
            </a:ln>
            <a:solidFill>
              <a:srgbClr val="90CCEE"/>
            </a:solidFill>
            <a:latin typeface="Arial" pitchFamily="34" charset="0"/>
            <a:cs typeface="Arial" pitchFamily="34" charset="0"/>
          </a:endParaRPr>
        </a:p>
      </dgm:t>
    </dgm:pt>
    <dgm:pt modelId="{7689BE94-0014-448D-91FC-AE3226DBED7A}" type="parTrans" cxnId="{F68A0159-FCA2-48E1-B2C8-251C4D05BE3C}">
      <dgm:prSet/>
      <dgm:spPr/>
      <dgm:t>
        <a:bodyPr/>
        <a:lstStyle/>
        <a:p>
          <a:endParaRPr lang="en-US"/>
        </a:p>
      </dgm:t>
    </dgm:pt>
    <dgm:pt modelId="{FDC054B6-8630-440F-881F-732BE46A1345}" type="sibTrans" cxnId="{F68A0159-FCA2-48E1-B2C8-251C4D05BE3C}">
      <dgm:prSet/>
      <dgm:spPr/>
      <dgm:t>
        <a:bodyPr/>
        <a:lstStyle/>
        <a:p>
          <a:endParaRPr lang="en-US"/>
        </a:p>
      </dgm:t>
    </dgm:pt>
    <dgm:pt modelId="{B4C0A623-679D-4FB8-8DF0-E2D074652208}">
      <dgm:prSet custT="1"/>
      <dgm:spPr>
        <a:solidFill>
          <a:srgbClr val="442080"/>
        </a:solidFill>
      </dgm:spPr>
      <dgm:t>
        <a:bodyPr/>
        <a:lstStyle/>
        <a:p>
          <a:pPr rtl="0">
            <a:spcAft>
              <a:spcPts val="0"/>
            </a:spcAft>
          </a:pPr>
          <a:r>
            <a:rPr lang="nl-NL" sz="2400" b="0" dirty="0" smtClean="0">
              <a:ln>
                <a:solidFill>
                  <a:schemeClr val="bg1"/>
                </a:solidFill>
              </a:ln>
              <a:solidFill>
                <a:srgbClr val="90CCEE"/>
              </a:solidFill>
              <a:latin typeface="Arial" pitchFamily="34" charset="0"/>
              <a:cs typeface="Arial" pitchFamily="34" charset="0"/>
            </a:rPr>
            <a:t>Microfinance</a:t>
          </a:r>
          <a:endParaRPr lang="en-US" sz="2400" b="0" dirty="0">
            <a:ln>
              <a:solidFill>
                <a:schemeClr val="bg1"/>
              </a:solidFill>
            </a:ln>
            <a:solidFill>
              <a:srgbClr val="90CCEE"/>
            </a:solidFill>
            <a:latin typeface="Arial" pitchFamily="34" charset="0"/>
            <a:cs typeface="Arial" pitchFamily="34" charset="0"/>
          </a:endParaRPr>
        </a:p>
      </dgm:t>
    </dgm:pt>
    <dgm:pt modelId="{B96150A6-DBDD-40CE-ADDC-BEBA91CB5073}" type="parTrans" cxnId="{2BE691EA-ECD3-4625-A909-EB33A2F648F9}">
      <dgm:prSet/>
      <dgm:spPr/>
      <dgm:t>
        <a:bodyPr/>
        <a:lstStyle/>
        <a:p>
          <a:endParaRPr lang="en-US"/>
        </a:p>
      </dgm:t>
    </dgm:pt>
    <dgm:pt modelId="{2B69806E-C20D-41BA-AE96-69FA6E19E1EB}" type="sibTrans" cxnId="{2BE691EA-ECD3-4625-A909-EB33A2F648F9}">
      <dgm:prSet/>
      <dgm:spPr/>
      <dgm:t>
        <a:bodyPr/>
        <a:lstStyle/>
        <a:p>
          <a:endParaRPr lang="en-US"/>
        </a:p>
      </dgm:t>
    </dgm:pt>
    <dgm:pt modelId="{C9A306AB-E185-4C88-A25B-7E44A69549C6}" type="pres">
      <dgm:prSet presAssocID="{79321056-6166-4A49-889B-BCDF98371F9D}" presName="linear" presStyleCnt="0">
        <dgm:presLayoutVars>
          <dgm:animLvl val="lvl"/>
          <dgm:resizeHandles val="exact"/>
        </dgm:presLayoutVars>
      </dgm:prSet>
      <dgm:spPr/>
      <dgm:t>
        <a:bodyPr/>
        <a:lstStyle/>
        <a:p>
          <a:endParaRPr lang="en-US"/>
        </a:p>
      </dgm:t>
    </dgm:pt>
    <dgm:pt modelId="{356ACDCB-BF22-460C-A567-BC7B88473936}" type="pres">
      <dgm:prSet presAssocID="{C775DA04-C58F-40BA-8DD6-3C2C26EFCEC2}" presName="parentText" presStyleLbl="node1" presStyleIdx="0" presStyleCnt="5" custScaleY="76035">
        <dgm:presLayoutVars>
          <dgm:chMax val="0"/>
          <dgm:bulletEnabled val="1"/>
        </dgm:presLayoutVars>
      </dgm:prSet>
      <dgm:spPr/>
      <dgm:t>
        <a:bodyPr/>
        <a:lstStyle/>
        <a:p>
          <a:endParaRPr lang="en-US"/>
        </a:p>
      </dgm:t>
    </dgm:pt>
    <dgm:pt modelId="{C3D6BBC1-A0D4-487F-9ACF-5FCDDA3AF0A3}" type="pres">
      <dgm:prSet presAssocID="{F22672CC-5648-4412-8BC2-6BEBE34D7F3E}" presName="spacer" presStyleCnt="0"/>
      <dgm:spPr/>
    </dgm:pt>
    <dgm:pt modelId="{7E22032D-8934-423D-A996-264167852CC7}" type="pres">
      <dgm:prSet presAssocID="{C185614F-3A3D-4765-9888-9F6552A8F56B}" presName="parentText" presStyleLbl="node1" presStyleIdx="1" presStyleCnt="5" custScaleY="76035">
        <dgm:presLayoutVars>
          <dgm:chMax val="0"/>
          <dgm:bulletEnabled val="1"/>
        </dgm:presLayoutVars>
      </dgm:prSet>
      <dgm:spPr/>
      <dgm:t>
        <a:bodyPr/>
        <a:lstStyle/>
        <a:p>
          <a:endParaRPr lang="en-US"/>
        </a:p>
      </dgm:t>
    </dgm:pt>
    <dgm:pt modelId="{236C5725-B24E-4DBB-A1C0-230A939287AC}" type="pres">
      <dgm:prSet presAssocID="{6758E442-EE70-4298-918F-3EC00E141FBF}" presName="spacer" presStyleCnt="0"/>
      <dgm:spPr/>
    </dgm:pt>
    <dgm:pt modelId="{F23520D0-366E-4E2E-9F9A-36FB69C2B4FA}" type="pres">
      <dgm:prSet presAssocID="{B4C0A623-679D-4FB8-8DF0-E2D074652208}" presName="parentText" presStyleLbl="node1" presStyleIdx="2" presStyleCnt="5" custScaleY="71302" custLinFactNeighborX="-1370">
        <dgm:presLayoutVars>
          <dgm:chMax val="0"/>
          <dgm:bulletEnabled val="1"/>
        </dgm:presLayoutVars>
      </dgm:prSet>
      <dgm:spPr/>
      <dgm:t>
        <a:bodyPr/>
        <a:lstStyle/>
        <a:p>
          <a:endParaRPr lang="en-US"/>
        </a:p>
      </dgm:t>
    </dgm:pt>
    <dgm:pt modelId="{58B97E4A-A8C5-4980-BC4A-9CAA2980F5EB}" type="pres">
      <dgm:prSet presAssocID="{2B69806E-C20D-41BA-AE96-69FA6E19E1EB}" presName="spacer" presStyleCnt="0"/>
      <dgm:spPr/>
    </dgm:pt>
    <dgm:pt modelId="{B323C0ED-A4AA-4A4C-9BF8-7750DF20B8C2}" type="pres">
      <dgm:prSet presAssocID="{F7163F6F-901E-4DF0-8AD7-CF13B34169EF}" presName="parentText" presStyleLbl="node1" presStyleIdx="3" presStyleCnt="5" custScaleY="76035">
        <dgm:presLayoutVars>
          <dgm:chMax val="0"/>
          <dgm:bulletEnabled val="1"/>
        </dgm:presLayoutVars>
      </dgm:prSet>
      <dgm:spPr/>
      <dgm:t>
        <a:bodyPr/>
        <a:lstStyle/>
        <a:p>
          <a:endParaRPr lang="en-US"/>
        </a:p>
      </dgm:t>
    </dgm:pt>
    <dgm:pt modelId="{641D735D-7A56-4FDD-ADA4-DDF2AB773FC7}" type="pres">
      <dgm:prSet presAssocID="{C93E74D1-B06F-46E2-9003-3A625A8700CB}" presName="spacer" presStyleCnt="0"/>
      <dgm:spPr/>
    </dgm:pt>
    <dgm:pt modelId="{928F209E-C6DB-4353-8B7C-59B119B33847}" type="pres">
      <dgm:prSet presAssocID="{E0562357-E24C-41E2-B3EF-5F9BE2EF5DF4}" presName="parentText" presStyleLbl="node1" presStyleIdx="4" presStyleCnt="5" custScaleY="81596">
        <dgm:presLayoutVars>
          <dgm:chMax val="0"/>
          <dgm:bulletEnabled val="1"/>
        </dgm:presLayoutVars>
      </dgm:prSet>
      <dgm:spPr/>
      <dgm:t>
        <a:bodyPr/>
        <a:lstStyle/>
        <a:p>
          <a:endParaRPr lang="en-US"/>
        </a:p>
      </dgm:t>
    </dgm:pt>
  </dgm:ptLst>
  <dgm:cxnLst>
    <dgm:cxn modelId="{FCD5044E-36A7-47E8-A649-40BE33FD8D8E}" type="presOf" srcId="{E0562357-E24C-41E2-B3EF-5F9BE2EF5DF4}" destId="{928F209E-C6DB-4353-8B7C-59B119B33847}" srcOrd="0" destOrd="0" presId="urn:microsoft.com/office/officeart/2005/8/layout/vList2"/>
    <dgm:cxn modelId="{55325E0B-977A-4A75-A63D-C1FAF11C435A}" type="presOf" srcId="{C185614F-3A3D-4765-9888-9F6552A8F56B}" destId="{7E22032D-8934-423D-A996-264167852CC7}" srcOrd="0" destOrd="0" presId="urn:microsoft.com/office/officeart/2005/8/layout/vList2"/>
    <dgm:cxn modelId="{B0714C4E-EA64-4AE0-B1CC-F101DD2AD467}" type="presOf" srcId="{C775DA04-C58F-40BA-8DD6-3C2C26EFCEC2}" destId="{356ACDCB-BF22-460C-A567-BC7B88473936}" srcOrd="0" destOrd="0" presId="urn:microsoft.com/office/officeart/2005/8/layout/vList2"/>
    <dgm:cxn modelId="{82F7D184-BE58-4CA8-B5E1-95ED33157B92}" srcId="{79321056-6166-4A49-889B-BCDF98371F9D}" destId="{C775DA04-C58F-40BA-8DD6-3C2C26EFCEC2}" srcOrd="0" destOrd="0" parTransId="{024C1CE9-6FC6-4314-99A4-37EE099228B4}" sibTransId="{F22672CC-5648-4412-8BC2-6BEBE34D7F3E}"/>
    <dgm:cxn modelId="{DF0B22B2-B9C0-4287-845D-31FF57E0BC6F}" srcId="{79321056-6166-4A49-889B-BCDF98371F9D}" destId="{F7163F6F-901E-4DF0-8AD7-CF13B34169EF}" srcOrd="3" destOrd="0" parTransId="{CA314065-0A78-40FE-ACDB-08317B24FD24}" sibTransId="{C93E74D1-B06F-46E2-9003-3A625A8700CB}"/>
    <dgm:cxn modelId="{2B8688DD-00AD-401E-B405-046A49A3119C}" srcId="{79321056-6166-4A49-889B-BCDF98371F9D}" destId="{C185614F-3A3D-4765-9888-9F6552A8F56B}" srcOrd="1" destOrd="0" parTransId="{EE52E285-91A9-4967-AFB7-B7070B2D9752}" sibTransId="{6758E442-EE70-4298-918F-3EC00E141FBF}"/>
    <dgm:cxn modelId="{A4062A00-DB35-4B24-ABD5-662E2551E873}" type="presOf" srcId="{F7163F6F-901E-4DF0-8AD7-CF13B34169EF}" destId="{B323C0ED-A4AA-4A4C-9BF8-7750DF20B8C2}" srcOrd="0" destOrd="0" presId="urn:microsoft.com/office/officeart/2005/8/layout/vList2"/>
    <dgm:cxn modelId="{3BE96E0F-359F-4AC5-A98B-7E4D2619CF69}" type="presOf" srcId="{79321056-6166-4A49-889B-BCDF98371F9D}" destId="{C9A306AB-E185-4C88-A25B-7E44A69549C6}" srcOrd="0" destOrd="0" presId="urn:microsoft.com/office/officeart/2005/8/layout/vList2"/>
    <dgm:cxn modelId="{2BE691EA-ECD3-4625-A909-EB33A2F648F9}" srcId="{79321056-6166-4A49-889B-BCDF98371F9D}" destId="{B4C0A623-679D-4FB8-8DF0-E2D074652208}" srcOrd="2" destOrd="0" parTransId="{B96150A6-DBDD-40CE-ADDC-BEBA91CB5073}" sibTransId="{2B69806E-C20D-41BA-AE96-69FA6E19E1EB}"/>
    <dgm:cxn modelId="{14D2BE8F-FB4D-4963-9638-772859CCEFD7}" type="presOf" srcId="{B4C0A623-679D-4FB8-8DF0-E2D074652208}" destId="{F23520D0-366E-4E2E-9F9A-36FB69C2B4FA}" srcOrd="0" destOrd="0" presId="urn:microsoft.com/office/officeart/2005/8/layout/vList2"/>
    <dgm:cxn modelId="{F68A0159-FCA2-48E1-B2C8-251C4D05BE3C}" srcId="{79321056-6166-4A49-889B-BCDF98371F9D}" destId="{E0562357-E24C-41E2-B3EF-5F9BE2EF5DF4}" srcOrd="4" destOrd="0" parTransId="{7689BE94-0014-448D-91FC-AE3226DBED7A}" sibTransId="{FDC054B6-8630-440F-881F-732BE46A1345}"/>
    <dgm:cxn modelId="{EF01014F-21F4-459E-902E-4074E25C4A47}" type="presParOf" srcId="{C9A306AB-E185-4C88-A25B-7E44A69549C6}" destId="{356ACDCB-BF22-460C-A567-BC7B88473936}" srcOrd="0" destOrd="0" presId="urn:microsoft.com/office/officeart/2005/8/layout/vList2"/>
    <dgm:cxn modelId="{A70A6370-6BCD-483C-BCD9-0260B30B0762}" type="presParOf" srcId="{C9A306AB-E185-4C88-A25B-7E44A69549C6}" destId="{C3D6BBC1-A0D4-487F-9ACF-5FCDDA3AF0A3}" srcOrd="1" destOrd="0" presId="urn:microsoft.com/office/officeart/2005/8/layout/vList2"/>
    <dgm:cxn modelId="{AA2B329E-F719-4EF5-BFEA-9D5DC7487FC5}" type="presParOf" srcId="{C9A306AB-E185-4C88-A25B-7E44A69549C6}" destId="{7E22032D-8934-423D-A996-264167852CC7}" srcOrd="2" destOrd="0" presId="urn:microsoft.com/office/officeart/2005/8/layout/vList2"/>
    <dgm:cxn modelId="{54789EAF-0DE8-4639-B1E0-BBDED70C4D73}" type="presParOf" srcId="{C9A306AB-E185-4C88-A25B-7E44A69549C6}" destId="{236C5725-B24E-4DBB-A1C0-230A939287AC}" srcOrd="3" destOrd="0" presId="urn:microsoft.com/office/officeart/2005/8/layout/vList2"/>
    <dgm:cxn modelId="{EA3D1C63-7BA5-4783-BE53-F155E34F1535}" type="presParOf" srcId="{C9A306AB-E185-4C88-A25B-7E44A69549C6}" destId="{F23520D0-366E-4E2E-9F9A-36FB69C2B4FA}" srcOrd="4" destOrd="0" presId="urn:microsoft.com/office/officeart/2005/8/layout/vList2"/>
    <dgm:cxn modelId="{AB1872E0-4AA6-4196-8272-EB9063B3A7ED}" type="presParOf" srcId="{C9A306AB-E185-4C88-A25B-7E44A69549C6}" destId="{58B97E4A-A8C5-4980-BC4A-9CAA2980F5EB}" srcOrd="5" destOrd="0" presId="urn:microsoft.com/office/officeart/2005/8/layout/vList2"/>
    <dgm:cxn modelId="{8E6111E2-7E13-437E-A6B5-B50F019AC50A}" type="presParOf" srcId="{C9A306AB-E185-4C88-A25B-7E44A69549C6}" destId="{B323C0ED-A4AA-4A4C-9BF8-7750DF20B8C2}" srcOrd="6" destOrd="0" presId="urn:microsoft.com/office/officeart/2005/8/layout/vList2"/>
    <dgm:cxn modelId="{4E7ACABD-5295-401E-848A-1DEB3EFEDE60}" type="presParOf" srcId="{C9A306AB-E185-4C88-A25B-7E44A69549C6}" destId="{641D735D-7A56-4FDD-ADA4-DDF2AB773FC7}" srcOrd="7" destOrd="0" presId="urn:microsoft.com/office/officeart/2005/8/layout/vList2"/>
    <dgm:cxn modelId="{5F1F7457-BA0E-4B66-835E-7C77655FA868}" type="presParOf" srcId="{C9A306AB-E185-4C88-A25B-7E44A69549C6}" destId="{928F209E-C6DB-4353-8B7C-59B119B33847}" srcOrd="8"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9321056-6166-4A49-889B-BCDF98371F9D}"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en-US"/>
        </a:p>
      </dgm:t>
    </dgm:pt>
    <dgm:pt modelId="{C775DA04-C58F-40BA-8DD6-3C2C26EFCEC2}">
      <dgm:prSet custT="1"/>
      <dgm:spPr>
        <a:solidFill>
          <a:srgbClr val="442080"/>
        </a:solidFill>
      </dgm:spPr>
      <dgm:t>
        <a:bodyPr/>
        <a:lstStyle/>
        <a:p>
          <a:pPr rtl="0"/>
          <a:r>
            <a:rPr lang="nl-NL" sz="2400" b="0" dirty="0" smtClean="0">
              <a:ln>
                <a:solidFill>
                  <a:schemeClr val="bg1"/>
                </a:solidFill>
              </a:ln>
              <a:solidFill>
                <a:srgbClr val="90CCEE"/>
              </a:solidFill>
              <a:latin typeface="Arial" pitchFamily="34" charset="0"/>
              <a:cs typeface="Arial" pitchFamily="34" charset="0"/>
            </a:rPr>
            <a:t>What is M-Pesa?</a:t>
          </a:r>
          <a:endParaRPr lang="ro-RO" sz="2400" b="0" dirty="0">
            <a:ln>
              <a:solidFill>
                <a:schemeClr val="bg1"/>
              </a:solidFill>
            </a:ln>
            <a:solidFill>
              <a:srgbClr val="90CCEE"/>
            </a:solidFill>
            <a:latin typeface="Arial" pitchFamily="34" charset="0"/>
            <a:cs typeface="Arial" pitchFamily="34" charset="0"/>
          </a:endParaRPr>
        </a:p>
      </dgm:t>
    </dgm:pt>
    <dgm:pt modelId="{024C1CE9-6FC6-4314-99A4-37EE099228B4}" type="parTrans" cxnId="{82F7D184-BE58-4CA8-B5E1-95ED33157B92}">
      <dgm:prSet/>
      <dgm:spPr/>
      <dgm:t>
        <a:bodyPr/>
        <a:lstStyle/>
        <a:p>
          <a:endParaRPr lang="en-US"/>
        </a:p>
      </dgm:t>
    </dgm:pt>
    <dgm:pt modelId="{F22672CC-5648-4412-8BC2-6BEBE34D7F3E}" type="sibTrans" cxnId="{82F7D184-BE58-4CA8-B5E1-95ED33157B92}">
      <dgm:prSet/>
      <dgm:spPr/>
      <dgm:t>
        <a:bodyPr/>
        <a:lstStyle/>
        <a:p>
          <a:endParaRPr lang="en-US"/>
        </a:p>
      </dgm:t>
    </dgm:pt>
    <dgm:pt modelId="{C185614F-3A3D-4765-9888-9F6552A8F56B}">
      <dgm:prSet custT="1"/>
      <dgm:spPr>
        <a:solidFill>
          <a:srgbClr val="442080"/>
        </a:solidFill>
      </dgm:spPr>
      <dgm:t>
        <a:bodyPr/>
        <a:lstStyle/>
        <a:p>
          <a:pPr rtl="0"/>
          <a:r>
            <a:rPr lang="nl-NL" sz="2400" b="0" dirty="0" err="1" smtClean="0">
              <a:ln>
                <a:solidFill>
                  <a:schemeClr val="bg1"/>
                </a:solidFill>
              </a:ln>
              <a:solidFill>
                <a:srgbClr val="90CCEE"/>
              </a:solidFill>
              <a:latin typeface="Arial" pitchFamily="34" charset="0"/>
              <a:cs typeface="Arial" pitchFamily="34" charset="0"/>
            </a:rPr>
            <a:t>Pre-paid</a:t>
          </a:r>
          <a:r>
            <a:rPr lang="nl-NL" sz="2400" b="0" dirty="0" smtClean="0">
              <a:ln>
                <a:solidFill>
                  <a:schemeClr val="bg1"/>
                </a:solidFill>
              </a:ln>
              <a:solidFill>
                <a:srgbClr val="90CCEE"/>
              </a:solidFill>
              <a:latin typeface="Arial" pitchFamily="34" charset="0"/>
              <a:cs typeface="Arial" pitchFamily="34" charset="0"/>
            </a:rPr>
            <a:t> mobile </a:t>
          </a:r>
          <a:r>
            <a:rPr lang="nl-NL" sz="2400" b="0" dirty="0" err="1" smtClean="0">
              <a:ln>
                <a:solidFill>
                  <a:schemeClr val="bg1"/>
                </a:solidFill>
              </a:ln>
              <a:solidFill>
                <a:srgbClr val="90CCEE"/>
              </a:solidFill>
              <a:latin typeface="Arial" pitchFamily="34" charset="0"/>
              <a:cs typeface="Arial" pitchFamily="34" charset="0"/>
            </a:rPr>
            <a:t>phone</a:t>
          </a:r>
          <a:endParaRPr lang="en-US" sz="2400" b="0" dirty="0">
            <a:ln>
              <a:solidFill>
                <a:schemeClr val="bg1"/>
              </a:solidFill>
            </a:ln>
            <a:solidFill>
              <a:srgbClr val="90CCEE"/>
            </a:solidFill>
            <a:latin typeface="Arial" pitchFamily="34" charset="0"/>
            <a:cs typeface="Arial" pitchFamily="34" charset="0"/>
          </a:endParaRPr>
        </a:p>
      </dgm:t>
    </dgm:pt>
    <dgm:pt modelId="{EE52E285-91A9-4967-AFB7-B7070B2D9752}" type="parTrans" cxnId="{2B8688DD-00AD-401E-B405-046A49A3119C}">
      <dgm:prSet/>
      <dgm:spPr/>
      <dgm:t>
        <a:bodyPr/>
        <a:lstStyle/>
        <a:p>
          <a:endParaRPr lang="en-US"/>
        </a:p>
      </dgm:t>
    </dgm:pt>
    <dgm:pt modelId="{6758E442-EE70-4298-918F-3EC00E141FBF}" type="sibTrans" cxnId="{2B8688DD-00AD-401E-B405-046A49A3119C}">
      <dgm:prSet/>
      <dgm:spPr/>
      <dgm:t>
        <a:bodyPr/>
        <a:lstStyle/>
        <a:p>
          <a:endParaRPr lang="en-US"/>
        </a:p>
      </dgm:t>
    </dgm:pt>
    <dgm:pt modelId="{F7163F6F-901E-4DF0-8AD7-CF13B34169EF}">
      <dgm:prSet custT="1"/>
      <dgm:spPr>
        <a:solidFill>
          <a:srgbClr val="442080"/>
        </a:solidFill>
      </dgm:spPr>
      <dgm:t>
        <a:bodyPr/>
        <a:lstStyle/>
        <a:p>
          <a:pPr rtl="0"/>
          <a:r>
            <a:rPr lang="en-US" sz="2400" b="0" dirty="0" smtClean="0">
              <a:ln>
                <a:solidFill>
                  <a:schemeClr val="bg1"/>
                </a:solidFill>
              </a:ln>
              <a:solidFill>
                <a:srgbClr val="90CCEE"/>
              </a:solidFill>
              <a:latin typeface="Arial" pitchFamily="34" charset="0"/>
              <a:cs typeface="Arial" pitchFamily="34" charset="0"/>
            </a:rPr>
            <a:t>“Mobile” microfinance business flow</a:t>
          </a:r>
          <a:endParaRPr lang="en-US" sz="2400" b="0" dirty="0">
            <a:ln>
              <a:solidFill>
                <a:schemeClr val="bg1"/>
              </a:solidFill>
            </a:ln>
            <a:solidFill>
              <a:srgbClr val="90CCEE"/>
            </a:solidFill>
            <a:latin typeface="Arial" pitchFamily="34" charset="0"/>
            <a:cs typeface="Arial" pitchFamily="34" charset="0"/>
          </a:endParaRPr>
        </a:p>
      </dgm:t>
    </dgm:pt>
    <dgm:pt modelId="{C93E74D1-B06F-46E2-9003-3A625A8700CB}" type="sibTrans" cxnId="{DF0B22B2-B9C0-4287-845D-31FF57E0BC6F}">
      <dgm:prSet/>
      <dgm:spPr/>
      <dgm:t>
        <a:bodyPr/>
        <a:lstStyle/>
        <a:p>
          <a:endParaRPr lang="en-US"/>
        </a:p>
      </dgm:t>
    </dgm:pt>
    <dgm:pt modelId="{CA314065-0A78-40FE-ACDB-08317B24FD24}" type="parTrans" cxnId="{DF0B22B2-B9C0-4287-845D-31FF57E0BC6F}">
      <dgm:prSet/>
      <dgm:spPr/>
      <dgm:t>
        <a:bodyPr/>
        <a:lstStyle/>
        <a:p>
          <a:endParaRPr lang="en-US"/>
        </a:p>
      </dgm:t>
    </dgm:pt>
    <dgm:pt modelId="{E0562357-E24C-41E2-B3EF-5F9BE2EF5DF4}">
      <dgm:prSet custT="1"/>
      <dgm:spPr>
        <a:solidFill>
          <a:srgbClr val="442080"/>
        </a:solidFill>
      </dgm:spPr>
      <dgm:t>
        <a:bodyPr/>
        <a:lstStyle/>
        <a:p>
          <a:pPr rtl="0"/>
          <a:r>
            <a:rPr lang="nl-NL" sz="2400" b="0" dirty="0" err="1" smtClean="0">
              <a:ln>
                <a:solidFill>
                  <a:schemeClr val="bg1"/>
                </a:solidFill>
              </a:ln>
              <a:solidFill>
                <a:srgbClr val="90CCEE"/>
              </a:solidFill>
              <a:latin typeface="Arial" pitchFamily="34" charset="0"/>
              <a:cs typeface="Arial" pitchFamily="34" charset="0"/>
            </a:rPr>
            <a:t>What</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could</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this</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mean</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for</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Romania</a:t>
          </a:r>
          <a:r>
            <a:rPr lang="nl-NL" sz="2400" b="0" dirty="0" smtClean="0">
              <a:ln>
                <a:solidFill>
                  <a:schemeClr val="bg1"/>
                </a:solidFill>
              </a:ln>
              <a:solidFill>
                <a:srgbClr val="90CCEE"/>
              </a:solidFill>
              <a:latin typeface="Arial" pitchFamily="34" charset="0"/>
              <a:cs typeface="Arial" pitchFamily="34" charset="0"/>
            </a:rPr>
            <a:t>?</a:t>
          </a:r>
          <a:endParaRPr lang="en-US" sz="2400" b="0" dirty="0">
            <a:ln>
              <a:solidFill>
                <a:schemeClr val="bg1"/>
              </a:solidFill>
            </a:ln>
            <a:solidFill>
              <a:srgbClr val="90CCEE"/>
            </a:solidFill>
            <a:latin typeface="Arial" pitchFamily="34" charset="0"/>
            <a:cs typeface="Arial" pitchFamily="34" charset="0"/>
          </a:endParaRPr>
        </a:p>
      </dgm:t>
    </dgm:pt>
    <dgm:pt modelId="{7689BE94-0014-448D-91FC-AE3226DBED7A}" type="parTrans" cxnId="{F68A0159-FCA2-48E1-B2C8-251C4D05BE3C}">
      <dgm:prSet/>
      <dgm:spPr/>
      <dgm:t>
        <a:bodyPr/>
        <a:lstStyle/>
        <a:p>
          <a:endParaRPr lang="en-US"/>
        </a:p>
      </dgm:t>
    </dgm:pt>
    <dgm:pt modelId="{FDC054B6-8630-440F-881F-732BE46A1345}" type="sibTrans" cxnId="{F68A0159-FCA2-48E1-B2C8-251C4D05BE3C}">
      <dgm:prSet/>
      <dgm:spPr/>
      <dgm:t>
        <a:bodyPr/>
        <a:lstStyle/>
        <a:p>
          <a:endParaRPr lang="en-US"/>
        </a:p>
      </dgm:t>
    </dgm:pt>
    <dgm:pt modelId="{B4C0A623-679D-4FB8-8DF0-E2D074652208}">
      <dgm:prSet custT="1"/>
      <dgm:spPr>
        <a:solidFill>
          <a:srgbClr val="442080"/>
        </a:solidFill>
      </dgm:spPr>
      <dgm:t>
        <a:bodyPr/>
        <a:lstStyle/>
        <a:p>
          <a:pPr rtl="0">
            <a:spcAft>
              <a:spcPts val="0"/>
            </a:spcAft>
          </a:pPr>
          <a:r>
            <a:rPr lang="nl-NL" sz="2400" b="0" dirty="0" smtClean="0">
              <a:ln>
                <a:solidFill>
                  <a:schemeClr val="bg1"/>
                </a:solidFill>
              </a:ln>
              <a:solidFill>
                <a:srgbClr val="90CCEE"/>
              </a:solidFill>
              <a:latin typeface="Arial" pitchFamily="34" charset="0"/>
              <a:cs typeface="Arial" pitchFamily="34" charset="0"/>
            </a:rPr>
            <a:t>Microfinance</a:t>
          </a:r>
          <a:endParaRPr lang="en-US" sz="2400" b="0" dirty="0">
            <a:ln>
              <a:solidFill>
                <a:schemeClr val="bg1"/>
              </a:solidFill>
            </a:ln>
            <a:solidFill>
              <a:srgbClr val="90CCEE"/>
            </a:solidFill>
            <a:latin typeface="Arial" pitchFamily="34" charset="0"/>
            <a:cs typeface="Arial" pitchFamily="34" charset="0"/>
          </a:endParaRPr>
        </a:p>
      </dgm:t>
    </dgm:pt>
    <dgm:pt modelId="{B96150A6-DBDD-40CE-ADDC-BEBA91CB5073}" type="parTrans" cxnId="{2BE691EA-ECD3-4625-A909-EB33A2F648F9}">
      <dgm:prSet/>
      <dgm:spPr/>
      <dgm:t>
        <a:bodyPr/>
        <a:lstStyle/>
        <a:p>
          <a:endParaRPr lang="en-US"/>
        </a:p>
      </dgm:t>
    </dgm:pt>
    <dgm:pt modelId="{2B69806E-C20D-41BA-AE96-69FA6E19E1EB}" type="sibTrans" cxnId="{2BE691EA-ECD3-4625-A909-EB33A2F648F9}">
      <dgm:prSet/>
      <dgm:spPr/>
      <dgm:t>
        <a:bodyPr/>
        <a:lstStyle/>
        <a:p>
          <a:endParaRPr lang="en-US"/>
        </a:p>
      </dgm:t>
    </dgm:pt>
    <dgm:pt modelId="{C9A306AB-E185-4C88-A25B-7E44A69549C6}" type="pres">
      <dgm:prSet presAssocID="{79321056-6166-4A49-889B-BCDF98371F9D}" presName="linear" presStyleCnt="0">
        <dgm:presLayoutVars>
          <dgm:animLvl val="lvl"/>
          <dgm:resizeHandles val="exact"/>
        </dgm:presLayoutVars>
      </dgm:prSet>
      <dgm:spPr/>
      <dgm:t>
        <a:bodyPr/>
        <a:lstStyle/>
        <a:p>
          <a:endParaRPr lang="en-US"/>
        </a:p>
      </dgm:t>
    </dgm:pt>
    <dgm:pt modelId="{356ACDCB-BF22-460C-A567-BC7B88473936}" type="pres">
      <dgm:prSet presAssocID="{C775DA04-C58F-40BA-8DD6-3C2C26EFCEC2}" presName="parentText" presStyleLbl="node1" presStyleIdx="0" presStyleCnt="5" custScaleY="76035">
        <dgm:presLayoutVars>
          <dgm:chMax val="0"/>
          <dgm:bulletEnabled val="1"/>
        </dgm:presLayoutVars>
      </dgm:prSet>
      <dgm:spPr/>
      <dgm:t>
        <a:bodyPr/>
        <a:lstStyle/>
        <a:p>
          <a:endParaRPr lang="en-US"/>
        </a:p>
      </dgm:t>
    </dgm:pt>
    <dgm:pt modelId="{C3D6BBC1-A0D4-487F-9ACF-5FCDDA3AF0A3}" type="pres">
      <dgm:prSet presAssocID="{F22672CC-5648-4412-8BC2-6BEBE34D7F3E}" presName="spacer" presStyleCnt="0"/>
      <dgm:spPr/>
    </dgm:pt>
    <dgm:pt modelId="{7E22032D-8934-423D-A996-264167852CC7}" type="pres">
      <dgm:prSet presAssocID="{C185614F-3A3D-4765-9888-9F6552A8F56B}" presName="parentText" presStyleLbl="node1" presStyleIdx="1" presStyleCnt="5" custScaleY="76035">
        <dgm:presLayoutVars>
          <dgm:chMax val="0"/>
          <dgm:bulletEnabled val="1"/>
        </dgm:presLayoutVars>
      </dgm:prSet>
      <dgm:spPr/>
      <dgm:t>
        <a:bodyPr/>
        <a:lstStyle/>
        <a:p>
          <a:endParaRPr lang="en-US"/>
        </a:p>
      </dgm:t>
    </dgm:pt>
    <dgm:pt modelId="{236C5725-B24E-4DBB-A1C0-230A939287AC}" type="pres">
      <dgm:prSet presAssocID="{6758E442-EE70-4298-918F-3EC00E141FBF}" presName="spacer" presStyleCnt="0"/>
      <dgm:spPr/>
    </dgm:pt>
    <dgm:pt modelId="{F23520D0-366E-4E2E-9F9A-36FB69C2B4FA}" type="pres">
      <dgm:prSet presAssocID="{B4C0A623-679D-4FB8-8DF0-E2D074652208}" presName="parentText" presStyleLbl="node1" presStyleIdx="2" presStyleCnt="5" custScaleY="71302" custLinFactNeighborX="-1370">
        <dgm:presLayoutVars>
          <dgm:chMax val="0"/>
          <dgm:bulletEnabled val="1"/>
        </dgm:presLayoutVars>
      </dgm:prSet>
      <dgm:spPr/>
      <dgm:t>
        <a:bodyPr/>
        <a:lstStyle/>
        <a:p>
          <a:endParaRPr lang="en-US"/>
        </a:p>
      </dgm:t>
    </dgm:pt>
    <dgm:pt modelId="{58B97E4A-A8C5-4980-BC4A-9CAA2980F5EB}" type="pres">
      <dgm:prSet presAssocID="{2B69806E-C20D-41BA-AE96-69FA6E19E1EB}" presName="spacer" presStyleCnt="0"/>
      <dgm:spPr/>
    </dgm:pt>
    <dgm:pt modelId="{B323C0ED-A4AA-4A4C-9BF8-7750DF20B8C2}" type="pres">
      <dgm:prSet presAssocID="{F7163F6F-901E-4DF0-8AD7-CF13B34169EF}" presName="parentText" presStyleLbl="node1" presStyleIdx="3" presStyleCnt="5" custScaleY="76035">
        <dgm:presLayoutVars>
          <dgm:chMax val="0"/>
          <dgm:bulletEnabled val="1"/>
        </dgm:presLayoutVars>
      </dgm:prSet>
      <dgm:spPr/>
      <dgm:t>
        <a:bodyPr/>
        <a:lstStyle/>
        <a:p>
          <a:endParaRPr lang="en-US"/>
        </a:p>
      </dgm:t>
    </dgm:pt>
    <dgm:pt modelId="{641D735D-7A56-4FDD-ADA4-DDF2AB773FC7}" type="pres">
      <dgm:prSet presAssocID="{C93E74D1-B06F-46E2-9003-3A625A8700CB}" presName="spacer" presStyleCnt="0"/>
      <dgm:spPr/>
    </dgm:pt>
    <dgm:pt modelId="{928F209E-C6DB-4353-8B7C-59B119B33847}" type="pres">
      <dgm:prSet presAssocID="{E0562357-E24C-41E2-B3EF-5F9BE2EF5DF4}" presName="parentText" presStyleLbl="node1" presStyleIdx="4" presStyleCnt="5" custScaleY="81596">
        <dgm:presLayoutVars>
          <dgm:chMax val="0"/>
          <dgm:bulletEnabled val="1"/>
        </dgm:presLayoutVars>
      </dgm:prSet>
      <dgm:spPr/>
      <dgm:t>
        <a:bodyPr/>
        <a:lstStyle/>
        <a:p>
          <a:endParaRPr lang="en-US"/>
        </a:p>
      </dgm:t>
    </dgm:pt>
  </dgm:ptLst>
  <dgm:cxnLst>
    <dgm:cxn modelId="{9F7DE388-70B2-4B9F-833F-6C720DF3079E}" type="presOf" srcId="{79321056-6166-4A49-889B-BCDF98371F9D}" destId="{C9A306AB-E185-4C88-A25B-7E44A69549C6}" srcOrd="0" destOrd="0" presId="urn:microsoft.com/office/officeart/2005/8/layout/vList2"/>
    <dgm:cxn modelId="{4A2D3279-B6BE-47A7-81A7-1532928C41A3}" type="presOf" srcId="{F7163F6F-901E-4DF0-8AD7-CF13B34169EF}" destId="{B323C0ED-A4AA-4A4C-9BF8-7750DF20B8C2}" srcOrd="0" destOrd="0" presId="urn:microsoft.com/office/officeart/2005/8/layout/vList2"/>
    <dgm:cxn modelId="{DF0B22B2-B9C0-4287-845D-31FF57E0BC6F}" srcId="{79321056-6166-4A49-889B-BCDF98371F9D}" destId="{F7163F6F-901E-4DF0-8AD7-CF13B34169EF}" srcOrd="3" destOrd="0" parTransId="{CA314065-0A78-40FE-ACDB-08317B24FD24}" sibTransId="{C93E74D1-B06F-46E2-9003-3A625A8700CB}"/>
    <dgm:cxn modelId="{2B8688DD-00AD-401E-B405-046A49A3119C}" srcId="{79321056-6166-4A49-889B-BCDF98371F9D}" destId="{C185614F-3A3D-4765-9888-9F6552A8F56B}" srcOrd="1" destOrd="0" parTransId="{EE52E285-91A9-4967-AFB7-B7070B2D9752}" sibTransId="{6758E442-EE70-4298-918F-3EC00E141FBF}"/>
    <dgm:cxn modelId="{82F7D184-BE58-4CA8-B5E1-95ED33157B92}" srcId="{79321056-6166-4A49-889B-BCDF98371F9D}" destId="{C775DA04-C58F-40BA-8DD6-3C2C26EFCEC2}" srcOrd="0" destOrd="0" parTransId="{024C1CE9-6FC6-4314-99A4-37EE099228B4}" sibTransId="{F22672CC-5648-4412-8BC2-6BEBE34D7F3E}"/>
    <dgm:cxn modelId="{A7D54ECC-3AED-4A32-A947-5BF127796A95}" type="presOf" srcId="{C185614F-3A3D-4765-9888-9F6552A8F56B}" destId="{7E22032D-8934-423D-A996-264167852CC7}" srcOrd="0" destOrd="0" presId="urn:microsoft.com/office/officeart/2005/8/layout/vList2"/>
    <dgm:cxn modelId="{2BE691EA-ECD3-4625-A909-EB33A2F648F9}" srcId="{79321056-6166-4A49-889B-BCDF98371F9D}" destId="{B4C0A623-679D-4FB8-8DF0-E2D074652208}" srcOrd="2" destOrd="0" parTransId="{B96150A6-DBDD-40CE-ADDC-BEBA91CB5073}" sibTransId="{2B69806E-C20D-41BA-AE96-69FA6E19E1EB}"/>
    <dgm:cxn modelId="{909ECDCE-1AB6-4E43-B845-7B17A9A5FF03}" type="presOf" srcId="{C775DA04-C58F-40BA-8DD6-3C2C26EFCEC2}" destId="{356ACDCB-BF22-460C-A567-BC7B88473936}" srcOrd="0" destOrd="0" presId="urn:microsoft.com/office/officeart/2005/8/layout/vList2"/>
    <dgm:cxn modelId="{A943EE8C-5AFB-43CD-BC62-A48BD40A21D6}" type="presOf" srcId="{E0562357-E24C-41E2-B3EF-5F9BE2EF5DF4}" destId="{928F209E-C6DB-4353-8B7C-59B119B33847}" srcOrd="0" destOrd="0" presId="urn:microsoft.com/office/officeart/2005/8/layout/vList2"/>
    <dgm:cxn modelId="{F68A0159-FCA2-48E1-B2C8-251C4D05BE3C}" srcId="{79321056-6166-4A49-889B-BCDF98371F9D}" destId="{E0562357-E24C-41E2-B3EF-5F9BE2EF5DF4}" srcOrd="4" destOrd="0" parTransId="{7689BE94-0014-448D-91FC-AE3226DBED7A}" sibTransId="{FDC054B6-8630-440F-881F-732BE46A1345}"/>
    <dgm:cxn modelId="{057E81A0-30B4-4B3D-932F-A9E3B5B2EAE9}" type="presOf" srcId="{B4C0A623-679D-4FB8-8DF0-E2D074652208}" destId="{F23520D0-366E-4E2E-9F9A-36FB69C2B4FA}" srcOrd="0" destOrd="0" presId="urn:microsoft.com/office/officeart/2005/8/layout/vList2"/>
    <dgm:cxn modelId="{5A43FAB3-7A8B-4A67-BD47-6133D59B8E37}" type="presParOf" srcId="{C9A306AB-E185-4C88-A25B-7E44A69549C6}" destId="{356ACDCB-BF22-460C-A567-BC7B88473936}" srcOrd="0" destOrd="0" presId="urn:microsoft.com/office/officeart/2005/8/layout/vList2"/>
    <dgm:cxn modelId="{893209BD-5ED5-4441-9E11-E8B234C38380}" type="presParOf" srcId="{C9A306AB-E185-4C88-A25B-7E44A69549C6}" destId="{C3D6BBC1-A0D4-487F-9ACF-5FCDDA3AF0A3}" srcOrd="1" destOrd="0" presId="urn:microsoft.com/office/officeart/2005/8/layout/vList2"/>
    <dgm:cxn modelId="{D91E68D9-3DBF-479E-A462-EDAD8DEC64FD}" type="presParOf" srcId="{C9A306AB-E185-4C88-A25B-7E44A69549C6}" destId="{7E22032D-8934-423D-A996-264167852CC7}" srcOrd="2" destOrd="0" presId="urn:microsoft.com/office/officeart/2005/8/layout/vList2"/>
    <dgm:cxn modelId="{1E7CE03E-7382-49E8-BA91-0950FBC82AD7}" type="presParOf" srcId="{C9A306AB-E185-4C88-A25B-7E44A69549C6}" destId="{236C5725-B24E-4DBB-A1C0-230A939287AC}" srcOrd="3" destOrd="0" presId="urn:microsoft.com/office/officeart/2005/8/layout/vList2"/>
    <dgm:cxn modelId="{27B2E2E0-B92F-4464-B79D-F2D38437FC9D}" type="presParOf" srcId="{C9A306AB-E185-4C88-A25B-7E44A69549C6}" destId="{F23520D0-366E-4E2E-9F9A-36FB69C2B4FA}" srcOrd="4" destOrd="0" presId="urn:microsoft.com/office/officeart/2005/8/layout/vList2"/>
    <dgm:cxn modelId="{BB765953-E7A6-48D5-A73C-02EE5C8F9576}" type="presParOf" srcId="{C9A306AB-E185-4C88-A25B-7E44A69549C6}" destId="{58B97E4A-A8C5-4980-BC4A-9CAA2980F5EB}" srcOrd="5" destOrd="0" presId="urn:microsoft.com/office/officeart/2005/8/layout/vList2"/>
    <dgm:cxn modelId="{A360B2C6-32CD-4C19-93FC-4E3E6EE2EAF2}" type="presParOf" srcId="{C9A306AB-E185-4C88-A25B-7E44A69549C6}" destId="{B323C0ED-A4AA-4A4C-9BF8-7750DF20B8C2}" srcOrd="6" destOrd="0" presId="urn:microsoft.com/office/officeart/2005/8/layout/vList2"/>
    <dgm:cxn modelId="{E300249D-DE85-4CBC-AC8B-F222AF78D028}" type="presParOf" srcId="{C9A306AB-E185-4C88-A25B-7E44A69549C6}" destId="{641D735D-7A56-4FDD-ADA4-DDF2AB773FC7}" srcOrd="7" destOrd="0" presId="urn:microsoft.com/office/officeart/2005/8/layout/vList2"/>
    <dgm:cxn modelId="{1CF14B5E-9A2C-4C04-8D52-2A73F2EA8535}" type="presParOf" srcId="{C9A306AB-E185-4C88-A25B-7E44A69549C6}" destId="{928F209E-C6DB-4353-8B7C-59B119B33847}" srcOrd="8"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9321056-6166-4A49-889B-BCDF98371F9D}"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en-US"/>
        </a:p>
      </dgm:t>
    </dgm:pt>
    <dgm:pt modelId="{C775DA04-C58F-40BA-8DD6-3C2C26EFCEC2}">
      <dgm:prSet custT="1"/>
      <dgm:spPr>
        <a:solidFill>
          <a:srgbClr val="442080"/>
        </a:solidFill>
      </dgm:spPr>
      <dgm:t>
        <a:bodyPr/>
        <a:lstStyle/>
        <a:p>
          <a:pPr rtl="0"/>
          <a:r>
            <a:rPr lang="nl-NL" sz="2400" b="0" dirty="0" smtClean="0">
              <a:ln>
                <a:solidFill>
                  <a:schemeClr val="bg1"/>
                </a:solidFill>
              </a:ln>
              <a:solidFill>
                <a:srgbClr val="90CCEE"/>
              </a:solidFill>
              <a:latin typeface="Arial" pitchFamily="34" charset="0"/>
              <a:cs typeface="Arial" pitchFamily="34" charset="0"/>
            </a:rPr>
            <a:t>What is M-Pesa?</a:t>
          </a:r>
          <a:endParaRPr lang="ro-RO" sz="2400" b="0" dirty="0">
            <a:ln>
              <a:solidFill>
                <a:schemeClr val="bg1"/>
              </a:solidFill>
            </a:ln>
            <a:solidFill>
              <a:srgbClr val="90CCEE"/>
            </a:solidFill>
            <a:latin typeface="Arial" pitchFamily="34" charset="0"/>
            <a:cs typeface="Arial" pitchFamily="34" charset="0"/>
          </a:endParaRPr>
        </a:p>
      </dgm:t>
    </dgm:pt>
    <dgm:pt modelId="{024C1CE9-6FC6-4314-99A4-37EE099228B4}" type="parTrans" cxnId="{82F7D184-BE58-4CA8-B5E1-95ED33157B92}">
      <dgm:prSet/>
      <dgm:spPr/>
      <dgm:t>
        <a:bodyPr/>
        <a:lstStyle/>
        <a:p>
          <a:endParaRPr lang="en-US"/>
        </a:p>
      </dgm:t>
    </dgm:pt>
    <dgm:pt modelId="{F22672CC-5648-4412-8BC2-6BEBE34D7F3E}" type="sibTrans" cxnId="{82F7D184-BE58-4CA8-B5E1-95ED33157B92}">
      <dgm:prSet/>
      <dgm:spPr/>
      <dgm:t>
        <a:bodyPr/>
        <a:lstStyle/>
        <a:p>
          <a:endParaRPr lang="en-US"/>
        </a:p>
      </dgm:t>
    </dgm:pt>
    <dgm:pt modelId="{C185614F-3A3D-4765-9888-9F6552A8F56B}">
      <dgm:prSet custT="1"/>
      <dgm:spPr>
        <a:solidFill>
          <a:srgbClr val="442080"/>
        </a:solidFill>
      </dgm:spPr>
      <dgm:t>
        <a:bodyPr/>
        <a:lstStyle/>
        <a:p>
          <a:pPr rtl="0"/>
          <a:r>
            <a:rPr lang="nl-NL" sz="2400" b="0" dirty="0" err="1" smtClean="0">
              <a:ln>
                <a:solidFill>
                  <a:schemeClr val="bg1"/>
                </a:solidFill>
              </a:ln>
              <a:solidFill>
                <a:srgbClr val="90CCEE"/>
              </a:solidFill>
              <a:latin typeface="Arial" pitchFamily="34" charset="0"/>
              <a:cs typeface="Arial" pitchFamily="34" charset="0"/>
            </a:rPr>
            <a:t>Pre-paid</a:t>
          </a:r>
          <a:r>
            <a:rPr lang="nl-NL" sz="2400" b="0" dirty="0" smtClean="0">
              <a:ln>
                <a:solidFill>
                  <a:schemeClr val="bg1"/>
                </a:solidFill>
              </a:ln>
              <a:solidFill>
                <a:srgbClr val="90CCEE"/>
              </a:solidFill>
              <a:latin typeface="Arial" pitchFamily="34" charset="0"/>
              <a:cs typeface="Arial" pitchFamily="34" charset="0"/>
            </a:rPr>
            <a:t> mobile </a:t>
          </a:r>
          <a:r>
            <a:rPr lang="nl-NL" sz="2400" b="0" dirty="0" err="1" smtClean="0">
              <a:ln>
                <a:solidFill>
                  <a:schemeClr val="bg1"/>
                </a:solidFill>
              </a:ln>
              <a:solidFill>
                <a:srgbClr val="90CCEE"/>
              </a:solidFill>
              <a:latin typeface="Arial" pitchFamily="34" charset="0"/>
              <a:cs typeface="Arial" pitchFamily="34" charset="0"/>
            </a:rPr>
            <a:t>phone</a:t>
          </a:r>
          <a:endParaRPr lang="en-US" sz="2400" b="0" dirty="0">
            <a:ln>
              <a:solidFill>
                <a:schemeClr val="bg1"/>
              </a:solidFill>
            </a:ln>
            <a:solidFill>
              <a:srgbClr val="90CCEE"/>
            </a:solidFill>
            <a:latin typeface="Arial" pitchFamily="34" charset="0"/>
            <a:cs typeface="Arial" pitchFamily="34" charset="0"/>
          </a:endParaRPr>
        </a:p>
      </dgm:t>
    </dgm:pt>
    <dgm:pt modelId="{EE52E285-91A9-4967-AFB7-B7070B2D9752}" type="parTrans" cxnId="{2B8688DD-00AD-401E-B405-046A49A3119C}">
      <dgm:prSet/>
      <dgm:spPr/>
      <dgm:t>
        <a:bodyPr/>
        <a:lstStyle/>
        <a:p>
          <a:endParaRPr lang="en-US"/>
        </a:p>
      </dgm:t>
    </dgm:pt>
    <dgm:pt modelId="{6758E442-EE70-4298-918F-3EC00E141FBF}" type="sibTrans" cxnId="{2B8688DD-00AD-401E-B405-046A49A3119C}">
      <dgm:prSet/>
      <dgm:spPr/>
      <dgm:t>
        <a:bodyPr/>
        <a:lstStyle/>
        <a:p>
          <a:endParaRPr lang="en-US"/>
        </a:p>
      </dgm:t>
    </dgm:pt>
    <dgm:pt modelId="{F7163F6F-901E-4DF0-8AD7-CF13B34169EF}">
      <dgm:prSet custT="1"/>
      <dgm:spPr>
        <a:solidFill>
          <a:srgbClr val="442080"/>
        </a:solidFill>
      </dgm:spPr>
      <dgm:t>
        <a:bodyPr/>
        <a:lstStyle/>
        <a:p>
          <a:pPr rtl="0"/>
          <a:r>
            <a:rPr lang="en-US" sz="2400" b="0" dirty="0" smtClean="0">
              <a:ln>
                <a:solidFill>
                  <a:schemeClr val="bg1"/>
                </a:solidFill>
              </a:ln>
              <a:solidFill>
                <a:srgbClr val="90CCEE"/>
              </a:solidFill>
              <a:latin typeface="Arial" pitchFamily="34" charset="0"/>
              <a:cs typeface="Arial" pitchFamily="34" charset="0"/>
            </a:rPr>
            <a:t>“Mobile” microfinance business flow</a:t>
          </a:r>
          <a:endParaRPr lang="en-US" sz="2400" b="0" dirty="0">
            <a:ln>
              <a:solidFill>
                <a:schemeClr val="bg1"/>
              </a:solidFill>
            </a:ln>
            <a:solidFill>
              <a:srgbClr val="90CCEE"/>
            </a:solidFill>
            <a:latin typeface="Arial" pitchFamily="34" charset="0"/>
            <a:cs typeface="Arial" pitchFamily="34" charset="0"/>
          </a:endParaRPr>
        </a:p>
      </dgm:t>
    </dgm:pt>
    <dgm:pt modelId="{C93E74D1-B06F-46E2-9003-3A625A8700CB}" type="sibTrans" cxnId="{DF0B22B2-B9C0-4287-845D-31FF57E0BC6F}">
      <dgm:prSet/>
      <dgm:spPr/>
      <dgm:t>
        <a:bodyPr/>
        <a:lstStyle/>
        <a:p>
          <a:endParaRPr lang="en-US"/>
        </a:p>
      </dgm:t>
    </dgm:pt>
    <dgm:pt modelId="{CA314065-0A78-40FE-ACDB-08317B24FD24}" type="parTrans" cxnId="{DF0B22B2-B9C0-4287-845D-31FF57E0BC6F}">
      <dgm:prSet/>
      <dgm:spPr/>
      <dgm:t>
        <a:bodyPr/>
        <a:lstStyle/>
        <a:p>
          <a:endParaRPr lang="en-US"/>
        </a:p>
      </dgm:t>
    </dgm:pt>
    <dgm:pt modelId="{E0562357-E24C-41E2-B3EF-5F9BE2EF5DF4}">
      <dgm:prSet custT="1"/>
      <dgm:spPr>
        <a:solidFill>
          <a:srgbClr val="442080"/>
        </a:solidFill>
      </dgm:spPr>
      <dgm:t>
        <a:bodyPr/>
        <a:lstStyle/>
        <a:p>
          <a:pPr rtl="0"/>
          <a:r>
            <a:rPr lang="nl-NL" sz="2400" b="0" dirty="0" err="1" smtClean="0">
              <a:ln>
                <a:solidFill>
                  <a:schemeClr val="bg1"/>
                </a:solidFill>
              </a:ln>
              <a:solidFill>
                <a:srgbClr val="90CCEE"/>
              </a:solidFill>
              <a:latin typeface="Arial" pitchFamily="34" charset="0"/>
              <a:cs typeface="Arial" pitchFamily="34" charset="0"/>
            </a:rPr>
            <a:t>What</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could</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this</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mean</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for</a:t>
          </a:r>
          <a:r>
            <a:rPr lang="nl-NL" sz="2400" b="0" dirty="0" smtClean="0">
              <a:ln>
                <a:solidFill>
                  <a:schemeClr val="bg1"/>
                </a:solidFill>
              </a:ln>
              <a:solidFill>
                <a:srgbClr val="90CCEE"/>
              </a:solidFill>
              <a:latin typeface="Arial" pitchFamily="34" charset="0"/>
              <a:cs typeface="Arial" pitchFamily="34" charset="0"/>
            </a:rPr>
            <a:t> </a:t>
          </a:r>
          <a:r>
            <a:rPr lang="nl-NL" sz="2400" b="0" dirty="0" err="1" smtClean="0">
              <a:ln>
                <a:solidFill>
                  <a:schemeClr val="bg1"/>
                </a:solidFill>
              </a:ln>
              <a:solidFill>
                <a:srgbClr val="90CCEE"/>
              </a:solidFill>
              <a:latin typeface="Arial" pitchFamily="34" charset="0"/>
              <a:cs typeface="Arial" pitchFamily="34" charset="0"/>
            </a:rPr>
            <a:t>Romania</a:t>
          </a:r>
          <a:r>
            <a:rPr lang="nl-NL" sz="2400" b="0" dirty="0" smtClean="0">
              <a:ln>
                <a:solidFill>
                  <a:schemeClr val="bg1"/>
                </a:solidFill>
              </a:ln>
              <a:solidFill>
                <a:srgbClr val="90CCEE"/>
              </a:solidFill>
              <a:latin typeface="Arial" pitchFamily="34" charset="0"/>
              <a:cs typeface="Arial" pitchFamily="34" charset="0"/>
            </a:rPr>
            <a:t>?</a:t>
          </a:r>
          <a:endParaRPr lang="en-US" sz="2400" b="0" dirty="0">
            <a:ln>
              <a:solidFill>
                <a:schemeClr val="bg1"/>
              </a:solidFill>
            </a:ln>
            <a:solidFill>
              <a:srgbClr val="90CCEE"/>
            </a:solidFill>
            <a:latin typeface="Arial" pitchFamily="34" charset="0"/>
            <a:cs typeface="Arial" pitchFamily="34" charset="0"/>
          </a:endParaRPr>
        </a:p>
      </dgm:t>
    </dgm:pt>
    <dgm:pt modelId="{7689BE94-0014-448D-91FC-AE3226DBED7A}" type="parTrans" cxnId="{F68A0159-FCA2-48E1-B2C8-251C4D05BE3C}">
      <dgm:prSet/>
      <dgm:spPr/>
      <dgm:t>
        <a:bodyPr/>
        <a:lstStyle/>
        <a:p>
          <a:endParaRPr lang="en-US"/>
        </a:p>
      </dgm:t>
    </dgm:pt>
    <dgm:pt modelId="{FDC054B6-8630-440F-881F-732BE46A1345}" type="sibTrans" cxnId="{F68A0159-FCA2-48E1-B2C8-251C4D05BE3C}">
      <dgm:prSet/>
      <dgm:spPr/>
      <dgm:t>
        <a:bodyPr/>
        <a:lstStyle/>
        <a:p>
          <a:endParaRPr lang="en-US"/>
        </a:p>
      </dgm:t>
    </dgm:pt>
    <dgm:pt modelId="{B4C0A623-679D-4FB8-8DF0-E2D074652208}">
      <dgm:prSet custT="1"/>
      <dgm:spPr>
        <a:solidFill>
          <a:srgbClr val="442080"/>
        </a:solidFill>
      </dgm:spPr>
      <dgm:t>
        <a:bodyPr/>
        <a:lstStyle/>
        <a:p>
          <a:pPr rtl="0">
            <a:spcAft>
              <a:spcPts val="0"/>
            </a:spcAft>
          </a:pPr>
          <a:r>
            <a:rPr lang="nl-NL" sz="2400" b="0" dirty="0" smtClean="0">
              <a:ln>
                <a:solidFill>
                  <a:schemeClr val="bg1"/>
                </a:solidFill>
              </a:ln>
              <a:solidFill>
                <a:srgbClr val="90CCEE"/>
              </a:solidFill>
              <a:latin typeface="Arial" pitchFamily="34" charset="0"/>
              <a:cs typeface="Arial" pitchFamily="34" charset="0"/>
            </a:rPr>
            <a:t>Microfinance</a:t>
          </a:r>
          <a:endParaRPr lang="en-US" sz="2400" b="0" dirty="0">
            <a:ln>
              <a:solidFill>
                <a:schemeClr val="bg1"/>
              </a:solidFill>
            </a:ln>
            <a:solidFill>
              <a:srgbClr val="90CCEE"/>
            </a:solidFill>
            <a:latin typeface="Arial" pitchFamily="34" charset="0"/>
            <a:cs typeface="Arial" pitchFamily="34" charset="0"/>
          </a:endParaRPr>
        </a:p>
      </dgm:t>
    </dgm:pt>
    <dgm:pt modelId="{B96150A6-DBDD-40CE-ADDC-BEBA91CB5073}" type="parTrans" cxnId="{2BE691EA-ECD3-4625-A909-EB33A2F648F9}">
      <dgm:prSet/>
      <dgm:spPr/>
      <dgm:t>
        <a:bodyPr/>
        <a:lstStyle/>
        <a:p>
          <a:endParaRPr lang="en-US"/>
        </a:p>
      </dgm:t>
    </dgm:pt>
    <dgm:pt modelId="{2B69806E-C20D-41BA-AE96-69FA6E19E1EB}" type="sibTrans" cxnId="{2BE691EA-ECD3-4625-A909-EB33A2F648F9}">
      <dgm:prSet/>
      <dgm:spPr/>
      <dgm:t>
        <a:bodyPr/>
        <a:lstStyle/>
        <a:p>
          <a:endParaRPr lang="en-US"/>
        </a:p>
      </dgm:t>
    </dgm:pt>
    <dgm:pt modelId="{C9A306AB-E185-4C88-A25B-7E44A69549C6}" type="pres">
      <dgm:prSet presAssocID="{79321056-6166-4A49-889B-BCDF98371F9D}" presName="linear" presStyleCnt="0">
        <dgm:presLayoutVars>
          <dgm:animLvl val="lvl"/>
          <dgm:resizeHandles val="exact"/>
        </dgm:presLayoutVars>
      </dgm:prSet>
      <dgm:spPr/>
      <dgm:t>
        <a:bodyPr/>
        <a:lstStyle/>
        <a:p>
          <a:endParaRPr lang="en-US"/>
        </a:p>
      </dgm:t>
    </dgm:pt>
    <dgm:pt modelId="{356ACDCB-BF22-460C-A567-BC7B88473936}" type="pres">
      <dgm:prSet presAssocID="{C775DA04-C58F-40BA-8DD6-3C2C26EFCEC2}" presName="parentText" presStyleLbl="node1" presStyleIdx="0" presStyleCnt="5" custScaleY="76035">
        <dgm:presLayoutVars>
          <dgm:chMax val="0"/>
          <dgm:bulletEnabled val="1"/>
        </dgm:presLayoutVars>
      </dgm:prSet>
      <dgm:spPr/>
      <dgm:t>
        <a:bodyPr/>
        <a:lstStyle/>
        <a:p>
          <a:endParaRPr lang="en-US"/>
        </a:p>
      </dgm:t>
    </dgm:pt>
    <dgm:pt modelId="{C3D6BBC1-A0D4-487F-9ACF-5FCDDA3AF0A3}" type="pres">
      <dgm:prSet presAssocID="{F22672CC-5648-4412-8BC2-6BEBE34D7F3E}" presName="spacer" presStyleCnt="0"/>
      <dgm:spPr/>
    </dgm:pt>
    <dgm:pt modelId="{7E22032D-8934-423D-A996-264167852CC7}" type="pres">
      <dgm:prSet presAssocID="{C185614F-3A3D-4765-9888-9F6552A8F56B}" presName="parentText" presStyleLbl="node1" presStyleIdx="1" presStyleCnt="5" custScaleY="76035">
        <dgm:presLayoutVars>
          <dgm:chMax val="0"/>
          <dgm:bulletEnabled val="1"/>
        </dgm:presLayoutVars>
      </dgm:prSet>
      <dgm:spPr/>
      <dgm:t>
        <a:bodyPr/>
        <a:lstStyle/>
        <a:p>
          <a:endParaRPr lang="en-US"/>
        </a:p>
      </dgm:t>
    </dgm:pt>
    <dgm:pt modelId="{236C5725-B24E-4DBB-A1C0-230A939287AC}" type="pres">
      <dgm:prSet presAssocID="{6758E442-EE70-4298-918F-3EC00E141FBF}" presName="spacer" presStyleCnt="0"/>
      <dgm:spPr/>
    </dgm:pt>
    <dgm:pt modelId="{F23520D0-366E-4E2E-9F9A-36FB69C2B4FA}" type="pres">
      <dgm:prSet presAssocID="{B4C0A623-679D-4FB8-8DF0-E2D074652208}" presName="parentText" presStyleLbl="node1" presStyleIdx="2" presStyleCnt="5" custScaleY="71302" custLinFactNeighborX="-1370">
        <dgm:presLayoutVars>
          <dgm:chMax val="0"/>
          <dgm:bulletEnabled val="1"/>
        </dgm:presLayoutVars>
      </dgm:prSet>
      <dgm:spPr/>
      <dgm:t>
        <a:bodyPr/>
        <a:lstStyle/>
        <a:p>
          <a:endParaRPr lang="en-US"/>
        </a:p>
      </dgm:t>
    </dgm:pt>
    <dgm:pt modelId="{58B97E4A-A8C5-4980-BC4A-9CAA2980F5EB}" type="pres">
      <dgm:prSet presAssocID="{2B69806E-C20D-41BA-AE96-69FA6E19E1EB}" presName="spacer" presStyleCnt="0"/>
      <dgm:spPr/>
    </dgm:pt>
    <dgm:pt modelId="{B323C0ED-A4AA-4A4C-9BF8-7750DF20B8C2}" type="pres">
      <dgm:prSet presAssocID="{F7163F6F-901E-4DF0-8AD7-CF13B34169EF}" presName="parentText" presStyleLbl="node1" presStyleIdx="3" presStyleCnt="5" custScaleY="76035">
        <dgm:presLayoutVars>
          <dgm:chMax val="0"/>
          <dgm:bulletEnabled val="1"/>
        </dgm:presLayoutVars>
      </dgm:prSet>
      <dgm:spPr/>
      <dgm:t>
        <a:bodyPr/>
        <a:lstStyle/>
        <a:p>
          <a:endParaRPr lang="en-US"/>
        </a:p>
      </dgm:t>
    </dgm:pt>
    <dgm:pt modelId="{641D735D-7A56-4FDD-ADA4-DDF2AB773FC7}" type="pres">
      <dgm:prSet presAssocID="{C93E74D1-B06F-46E2-9003-3A625A8700CB}" presName="spacer" presStyleCnt="0"/>
      <dgm:spPr/>
    </dgm:pt>
    <dgm:pt modelId="{928F209E-C6DB-4353-8B7C-59B119B33847}" type="pres">
      <dgm:prSet presAssocID="{E0562357-E24C-41E2-B3EF-5F9BE2EF5DF4}" presName="parentText" presStyleLbl="node1" presStyleIdx="4" presStyleCnt="5" custScaleY="81596">
        <dgm:presLayoutVars>
          <dgm:chMax val="0"/>
          <dgm:bulletEnabled val="1"/>
        </dgm:presLayoutVars>
      </dgm:prSet>
      <dgm:spPr/>
      <dgm:t>
        <a:bodyPr/>
        <a:lstStyle/>
        <a:p>
          <a:endParaRPr lang="en-US"/>
        </a:p>
      </dgm:t>
    </dgm:pt>
  </dgm:ptLst>
  <dgm:cxnLst>
    <dgm:cxn modelId="{828AB80B-15CE-4108-B819-F5D6AC0EDFFC}" type="presOf" srcId="{C775DA04-C58F-40BA-8DD6-3C2C26EFCEC2}" destId="{356ACDCB-BF22-460C-A567-BC7B88473936}" srcOrd="0" destOrd="0" presId="urn:microsoft.com/office/officeart/2005/8/layout/vList2"/>
    <dgm:cxn modelId="{68DEB0D4-08F7-4A42-8E9F-9084A949D5FF}" type="presOf" srcId="{C185614F-3A3D-4765-9888-9F6552A8F56B}" destId="{7E22032D-8934-423D-A996-264167852CC7}" srcOrd="0" destOrd="0" presId="urn:microsoft.com/office/officeart/2005/8/layout/vList2"/>
    <dgm:cxn modelId="{82F7D184-BE58-4CA8-B5E1-95ED33157B92}" srcId="{79321056-6166-4A49-889B-BCDF98371F9D}" destId="{C775DA04-C58F-40BA-8DD6-3C2C26EFCEC2}" srcOrd="0" destOrd="0" parTransId="{024C1CE9-6FC6-4314-99A4-37EE099228B4}" sibTransId="{F22672CC-5648-4412-8BC2-6BEBE34D7F3E}"/>
    <dgm:cxn modelId="{DF0B22B2-B9C0-4287-845D-31FF57E0BC6F}" srcId="{79321056-6166-4A49-889B-BCDF98371F9D}" destId="{F7163F6F-901E-4DF0-8AD7-CF13B34169EF}" srcOrd="3" destOrd="0" parTransId="{CA314065-0A78-40FE-ACDB-08317B24FD24}" sibTransId="{C93E74D1-B06F-46E2-9003-3A625A8700CB}"/>
    <dgm:cxn modelId="{2B8688DD-00AD-401E-B405-046A49A3119C}" srcId="{79321056-6166-4A49-889B-BCDF98371F9D}" destId="{C185614F-3A3D-4765-9888-9F6552A8F56B}" srcOrd="1" destOrd="0" parTransId="{EE52E285-91A9-4967-AFB7-B7070B2D9752}" sibTransId="{6758E442-EE70-4298-918F-3EC00E141FBF}"/>
    <dgm:cxn modelId="{05E67618-82D0-4B48-BFEC-8D01BD4B18D5}" type="presOf" srcId="{B4C0A623-679D-4FB8-8DF0-E2D074652208}" destId="{F23520D0-366E-4E2E-9F9A-36FB69C2B4FA}" srcOrd="0" destOrd="0" presId="urn:microsoft.com/office/officeart/2005/8/layout/vList2"/>
    <dgm:cxn modelId="{241BFBF9-084C-4A60-B6E4-E3E43FBA238E}" type="presOf" srcId="{E0562357-E24C-41E2-B3EF-5F9BE2EF5DF4}" destId="{928F209E-C6DB-4353-8B7C-59B119B33847}" srcOrd="0" destOrd="0" presId="urn:microsoft.com/office/officeart/2005/8/layout/vList2"/>
    <dgm:cxn modelId="{2BE691EA-ECD3-4625-A909-EB33A2F648F9}" srcId="{79321056-6166-4A49-889B-BCDF98371F9D}" destId="{B4C0A623-679D-4FB8-8DF0-E2D074652208}" srcOrd="2" destOrd="0" parTransId="{B96150A6-DBDD-40CE-ADDC-BEBA91CB5073}" sibTransId="{2B69806E-C20D-41BA-AE96-69FA6E19E1EB}"/>
    <dgm:cxn modelId="{C75BF32A-861B-45E9-BDC5-5B912D40EF07}" type="presOf" srcId="{F7163F6F-901E-4DF0-8AD7-CF13B34169EF}" destId="{B323C0ED-A4AA-4A4C-9BF8-7750DF20B8C2}" srcOrd="0" destOrd="0" presId="urn:microsoft.com/office/officeart/2005/8/layout/vList2"/>
    <dgm:cxn modelId="{F68A0159-FCA2-48E1-B2C8-251C4D05BE3C}" srcId="{79321056-6166-4A49-889B-BCDF98371F9D}" destId="{E0562357-E24C-41E2-B3EF-5F9BE2EF5DF4}" srcOrd="4" destOrd="0" parTransId="{7689BE94-0014-448D-91FC-AE3226DBED7A}" sibTransId="{FDC054B6-8630-440F-881F-732BE46A1345}"/>
    <dgm:cxn modelId="{E8775CFB-F28E-4275-BD0B-026A68509D25}" type="presOf" srcId="{79321056-6166-4A49-889B-BCDF98371F9D}" destId="{C9A306AB-E185-4C88-A25B-7E44A69549C6}" srcOrd="0" destOrd="0" presId="urn:microsoft.com/office/officeart/2005/8/layout/vList2"/>
    <dgm:cxn modelId="{552F9722-991C-46F6-AC9B-CEEA0FDF848D}" type="presParOf" srcId="{C9A306AB-E185-4C88-A25B-7E44A69549C6}" destId="{356ACDCB-BF22-460C-A567-BC7B88473936}" srcOrd="0" destOrd="0" presId="urn:microsoft.com/office/officeart/2005/8/layout/vList2"/>
    <dgm:cxn modelId="{2E04E22E-5ABC-4405-A922-BD93B0CE9810}" type="presParOf" srcId="{C9A306AB-E185-4C88-A25B-7E44A69549C6}" destId="{C3D6BBC1-A0D4-487F-9ACF-5FCDDA3AF0A3}" srcOrd="1" destOrd="0" presId="urn:microsoft.com/office/officeart/2005/8/layout/vList2"/>
    <dgm:cxn modelId="{05D7E9F9-9ABD-4AC9-8BE5-E120332B69A3}" type="presParOf" srcId="{C9A306AB-E185-4C88-A25B-7E44A69549C6}" destId="{7E22032D-8934-423D-A996-264167852CC7}" srcOrd="2" destOrd="0" presId="urn:microsoft.com/office/officeart/2005/8/layout/vList2"/>
    <dgm:cxn modelId="{9F5F6471-B440-4B25-8632-183C62DA33FF}" type="presParOf" srcId="{C9A306AB-E185-4C88-A25B-7E44A69549C6}" destId="{236C5725-B24E-4DBB-A1C0-230A939287AC}" srcOrd="3" destOrd="0" presId="urn:microsoft.com/office/officeart/2005/8/layout/vList2"/>
    <dgm:cxn modelId="{0320CD21-5622-4D7D-847A-9D0C197FA800}" type="presParOf" srcId="{C9A306AB-E185-4C88-A25B-7E44A69549C6}" destId="{F23520D0-366E-4E2E-9F9A-36FB69C2B4FA}" srcOrd="4" destOrd="0" presId="urn:microsoft.com/office/officeart/2005/8/layout/vList2"/>
    <dgm:cxn modelId="{CFA783A8-6957-447F-ABD0-7A1B0915D67E}" type="presParOf" srcId="{C9A306AB-E185-4C88-A25B-7E44A69549C6}" destId="{58B97E4A-A8C5-4980-BC4A-9CAA2980F5EB}" srcOrd="5" destOrd="0" presId="urn:microsoft.com/office/officeart/2005/8/layout/vList2"/>
    <dgm:cxn modelId="{0FB3AB8A-98C9-4FB1-893F-91D9534B1012}" type="presParOf" srcId="{C9A306AB-E185-4C88-A25B-7E44A69549C6}" destId="{B323C0ED-A4AA-4A4C-9BF8-7750DF20B8C2}" srcOrd="6" destOrd="0" presId="urn:microsoft.com/office/officeart/2005/8/layout/vList2"/>
    <dgm:cxn modelId="{81764807-2775-49B6-8FD6-FA570BC44CCD}" type="presParOf" srcId="{C9A306AB-E185-4C88-A25B-7E44A69549C6}" destId="{641D735D-7A56-4FDD-ADA4-DDF2AB773FC7}" srcOrd="7" destOrd="0" presId="urn:microsoft.com/office/officeart/2005/8/layout/vList2"/>
    <dgm:cxn modelId="{3CDBD1EA-5F7B-40A2-A91D-9FB6E81EB2F8}" type="presParOf" srcId="{C9A306AB-E185-4C88-A25B-7E44A69549C6}" destId="{928F209E-C6DB-4353-8B7C-59B119B33847}" srcOrd="8"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56ACDCB-BF22-460C-A567-BC7B88473936}">
      <dsp:nvSpPr>
        <dsp:cNvPr id="0" name=""/>
        <dsp:cNvSpPr/>
      </dsp:nvSpPr>
      <dsp:spPr>
        <a:xfrm>
          <a:off x="0" y="17762"/>
          <a:ext cx="5334000" cy="740155"/>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nl-NL" sz="2400" b="0" kern="1200" dirty="0" smtClean="0">
              <a:ln>
                <a:solidFill>
                  <a:schemeClr val="bg1"/>
                </a:solidFill>
              </a:ln>
              <a:solidFill>
                <a:srgbClr val="90CCEE"/>
              </a:solidFill>
              <a:latin typeface="Arial" pitchFamily="34" charset="0"/>
              <a:cs typeface="Arial" pitchFamily="34" charset="0"/>
            </a:rPr>
            <a:t>What is M-Pesa?</a:t>
          </a:r>
          <a:endParaRPr lang="ro-RO" sz="2400" b="0" kern="1200" dirty="0">
            <a:ln>
              <a:solidFill>
                <a:schemeClr val="bg1"/>
              </a:solidFill>
            </a:ln>
            <a:solidFill>
              <a:srgbClr val="90CCEE"/>
            </a:solidFill>
            <a:latin typeface="Arial" pitchFamily="34" charset="0"/>
            <a:cs typeface="Arial" pitchFamily="34" charset="0"/>
          </a:endParaRPr>
        </a:p>
      </dsp:txBody>
      <dsp:txXfrm>
        <a:off x="0" y="17762"/>
        <a:ext cx="5334000" cy="740155"/>
      </dsp:txXfrm>
    </dsp:sp>
    <dsp:sp modelId="{7E22032D-8934-423D-A996-264167852CC7}">
      <dsp:nvSpPr>
        <dsp:cNvPr id="0" name=""/>
        <dsp:cNvSpPr/>
      </dsp:nvSpPr>
      <dsp:spPr>
        <a:xfrm>
          <a:off x="0" y="907677"/>
          <a:ext cx="5334000" cy="740155"/>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nl-NL" sz="2400" b="0" kern="1200" dirty="0" err="1" smtClean="0">
              <a:ln>
                <a:solidFill>
                  <a:schemeClr val="bg1"/>
                </a:solidFill>
              </a:ln>
              <a:solidFill>
                <a:srgbClr val="90CCEE"/>
              </a:solidFill>
              <a:latin typeface="Arial" pitchFamily="34" charset="0"/>
              <a:cs typeface="Arial" pitchFamily="34" charset="0"/>
            </a:rPr>
            <a:t>Pre-paid</a:t>
          </a:r>
          <a:r>
            <a:rPr lang="nl-NL" sz="2400" b="0" kern="1200" dirty="0" smtClean="0">
              <a:ln>
                <a:solidFill>
                  <a:schemeClr val="bg1"/>
                </a:solidFill>
              </a:ln>
              <a:solidFill>
                <a:srgbClr val="90CCEE"/>
              </a:solidFill>
              <a:latin typeface="Arial" pitchFamily="34" charset="0"/>
              <a:cs typeface="Arial" pitchFamily="34" charset="0"/>
            </a:rPr>
            <a:t> mobile </a:t>
          </a:r>
          <a:r>
            <a:rPr lang="nl-NL" sz="2400" b="0" kern="1200" dirty="0" err="1" smtClean="0">
              <a:ln>
                <a:solidFill>
                  <a:schemeClr val="bg1"/>
                </a:solidFill>
              </a:ln>
              <a:solidFill>
                <a:srgbClr val="90CCEE"/>
              </a:solidFill>
              <a:latin typeface="Arial" pitchFamily="34" charset="0"/>
              <a:cs typeface="Arial" pitchFamily="34" charset="0"/>
            </a:rPr>
            <a:t>phone</a:t>
          </a:r>
          <a:endParaRPr lang="en-US" sz="2400" b="0" kern="1200" dirty="0">
            <a:ln>
              <a:solidFill>
                <a:schemeClr val="bg1"/>
              </a:solidFill>
            </a:ln>
            <a:solidFill>
              <a:srgbClr val="90CCEE"/>
            </a:solidFill>
            <a:latin typeface="Arial" pitchFamily="34" charset="0"/>
            <a:cs typeface="Arial" pitchFamily="34" charset="0"/>
          </a:endParaRPr>
        </a:p>
      </dsp:txBody>
      <dsp:txXfrm>
        <a:off x="0" y="907677"/>
        <a:ext cx="5334000" cy="740155"/>
      </dsp:txXfrm>
    </dsp:sp>
    <dsp:sp modelId="{F23520D0-366E-4E2E-9F9A-36FB69C2B4FA}">
      <dsp:nvSpPr>
        <dsp:cNvPr id="0" name=""/>
        <dsp:cNvSpPr/>
      </dsp:nvSpPr>
      <dsp:spPr>
        <a:xfrm>
          <a:off x="0" y="1797592"/>
          <a:ext cx="5334000" cy="694082"/>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ts val="0"/>
            </a:spcAft>
          </a:pPr>
          <a:r>
            <a:rPr lang="nl-NL" sz="2400" b="0" kern="1200" dirty="0" smtClean="0">
              <a:ln>
                <a:solidFill>
                  <a:schemeClr val="bg1"/>
                </a:solidFill>
              </a:ln>
              <a:solidFill>
                <a:srgbClr val="90CCEE"/>
              </a:solidFill>
              <a:latin typeface="Arial" pitchFamily="34" charset="0"/>
              <a:cs typeface="Arial" pitchFamily="34" charset="0"/>
            </a:rPr>
            <a:t>Microfinance</a:t>
          </a:r>
          <a:endParaRPr lang="en-US" sz="2400" b="0" kern="1200" dirty="0">
            <a:ln>
              <a:solidFill>
                <a:schemeClr val="bg1"/>
              </a:solidFill>
            </a:ln>
            <a:solidFill>
              <a:srgbClr val="90CCEE"/>
            </a:solidFill>
            <a:latin typeface="Arial" pitchFamily="34" charset="0"/>
            <a:cs typeface="Arial" pitchFamily="34" charset="0"/>
          </a:endParaRPr>
        </a:p>
      </dsp:txBody>
      <dsp:txXfrm>
        <a:off x="0" y="1797592"/>
        <a:ext cx="5334000" cy="694082"/>
      </dsp:txXfrm>
    </dsp:sp>
    <dsp:sp modelId="{B323C0ED-A4AA-4A4C-9BF8-7750DF20B8C2}">
      <dsp:nvSpPr>
        <dsp:cNvPr id="0" name=""/>
        <dsp:cNvSpPr/>
      </dsp:nvSpPr>
      <dsp:spPr>
        <a:xfrm>
          <a:off x="0" y="2641434"/>
          <a:ext cx="5334000" cy="740155"/>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0" kern="1200" dirty="0" smtClean="0">
              <a:ln>
                <a:solidFill>
                  <a:schemeClr val="bg1"/>
                </a:solidFill>
              </a:ln>
              <a:solidFill>
                <a:srgbClr val="90CCEE"/>
              </a:solidFill>
              <a:latin typeface="Arial" pitchFamily="34" charset="0"/>
              <a:cs typeface="Arial" pitchFamily="34" charset="0"/>
            </a:rPr>
            <a:t>“Mobile” microfinance business flow</a:t>
          </a:r>
          <a:endParaRPr lang="en-US" sz="2400" b="0" kern="1200" dirty="0">
            <a:ln>
              <a:solidFill>
                <a:schemeClr val="bg1"/>
              </a:solidFill>
            </a:ln>
            <a:solidFill>
              <a:srgbClr val="90CCEE"/>
            </a:solidFill>
            <a:latin typeface="Arial" pitchFamily="34" charset="0"/>
            <a:cs typeface="Arial" pitchFamily="34" charset="0"/>
          </a:endParaRPr>
        </a:p>
      </dsp:txBody>
      <dsp:txXfrm>
        <a:off x="0" y="2641434"/>
        <a:ext cx="5334000" cy="740155"/>
      </dsp:txXfrm>
    </dsp:sp>
    <dsp:sp modelId="{928F209E-C6DB-4353-8B7C-59B119B33847}">
      <dsp:nvSpPr>
        <dsp:cNvPr id="0" name=""/>
        <dsp:cNvSpPr/>
      </dsp:nvSpPr>
      <dsp:spPr>
        <a:xfrm>
          <a:off x="0" y="3531349"/>
          <a:ext cx="5334000" cy="794288"/>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nl-NL" sz="2400" b="0" kern="1200" dirty="0" err="1" smtClean="0">
              <a:ln>
                <a:solidFill>
                  <a:schemeClr val="bg1"/>
                </a:solidFill>
              </a:ln>
              <a:solidFill>
                <a:srgbClr val="90CCEE"/>
              </a:solidFill>
              <a:latin typeface="Arial" pitchFamily="34" charset="0"/>
              <a:cs typeface="Arial" pitchFamily="34" charset="0"/>
            </a:rPr>
            <a:t>What</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could</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this</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mean</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for</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Romania</a:t>
          </a:r>
          <a:r>
            <a:rPr lang="nl-NL" sz="2400" b="0" kern="1200" dirty="0" smtClean="0">
              <a:ln>
                <a:solidFill>
                  <a:schemeClr val="bg1"/>
                </a:solidFill>
              </a:ln>
              <a:solidFill>
                <a:srgbClr val="90CCEE"/>
              </a:solidFill>
              <a:latin typeface="Arial" pitchFamily="34" charset="0"/>
              <a:cs typeface="Arial" pitchFamily="34" charset="0"/>
            </a:rPr>
            <a:t>?</a:t>
          </a:r>
          <a:endParaRPr lang="en-US" sz="2400" b="0" kern="1200" dirty="0">
            <a:ln>
              <a:solidFill>
                <a:schemeClr val="bg1"/>
              </a:solidFill>
            </a:ln>
            <a:solidFill>
              <a:srgbClr val="90CCEE"/>
            </a:solidFill>
            <a:latin typeface="Arial" pitchFamily="34" charset="0"/>
            <a:cs typeface="Arial" pitchFamily="34" charset="0"/>
          </a:endParaRPr>
        </a:p>
      </dsp:txBody>
      <dsp:txXfrm>
        <a:off x="0" y="3531349"/>
        <a:ext cx="5334000" cy="79428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56ACDCB-BF22-460C-A567-BC7B88473936}">
      <dsp:nvSpPr>
        <dsp:cNvPr id="0" name=""/>
        <dsp:cNvSpPr/>
      </dsp:nvSpPr>
      <dsp:spPr>
        <a:xfrm>
          <a:off x="0" y="17762"/>
          <a:ext cx="5334000" cy="740155"/>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nl-NL" sz="2400" b="0" kern="1200" dirty="0" smtClean="0">
              <a:ln>
                <a:solidFill>
                  <a:schemeClr val="bg1"/>
                </a:solidFill>
              </a:ln>
              <a:solidFill>
                <a:srgbClr val="90CCEE"/>
              </a:solidFill>
              <a:latin typeface="Arial" pitchFamily="34" charset="0"/>
              <a:cs typeface="Arial" pitchFamily="34" charset="0"/>
            </a:rPr>
            <a:t>What is M-Pesa?</a:t>
          </a:r>
          <a:endParaRPr lang="ro-RO" sz="2400" b="0" kern="1200" dirty="0">
            <a:ln>
              <a:solidFill>
                <a:schemeClr val="bg1"/>
              </a:solidFill>
            </a:ln>
            <a:solidFill>
              <a:srgbClr val="90CCEE"/>
            </a:solidFill>
            <a:latin typeface="Arial" pitchFamily="34" charset="0"/>
            <a:cs typeface="Arial" pitchFamily="34" charset="0"/>
          </a:endParaRPr>
        </a:p>
      </dsp:txBody>
      <dsp:txXfrm>
        <a:off x="0" y="17762"/>
        <a:ext cx="5334000" cy="740155"/>
      </dsp:txXfrm>
    </dsp:sp>
    <dsp:sp modelId="{7E22032D-8934-423D-A996-264167852CC7}">
      <dsp:nvSpPr>
        <dsp:cNvPr id="0" name=""/>
        <dsp:cNvSpPr/>
      </dsp:nvSpPr>
      <dsp:spPr>
        <a:xfrm>
          <a:off x="0" y="907677"/>
          <a:ext cx="5334000" cy="740155"/>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nl-NL" sz="2400" b="0" kern="1200" dirty="0" err="1" smtClean="0">
              <a:ln>
                <a:solidFill>
                  <a:schemeClr val="bg1"/>
                </a:solidFill>
              </a:ln>
              <a:solidFill>
                <a:srgbClr val="90CCEE"/>
              </a:solidFill>
              <a:latin typeface="Arial" pitchFamily="34" charset="0"/>
              <a:cs typeface="Arial" pitchFamily="34" charset="0"/>
            </a:rPr>
            <a:t>Pre-paid</a:t>
          </a:r>
          <a:r>
            <a:rPr lang="nl-NL" sz="2400" b="0" kern="1200" dirty="0" smtClean="0">
              <a:ln>
                <a:solidFill>
                  <a:schemeClr val="bg1"/>
                </a:solidFill>
              </a:ln>
              <a:solidFill>
                <a:srgbClr val="90CCEE"/>
              </a:solidFill>
              <a:latin typeface="Arial" pitchFamily="34" charset="0"/>
              <a:cs typeface="Arial" pitchFamily="34" charset="0"/>
            </a:rPr>
            <a:t> mobile </a:t>
          </a:r>
          <a:r>
            <a:rPr lang="nl-NL" sz="2400" b="0" kern="1200" dirty="0" err="1" smtClean="0">
              <a:ln>
                <a:solidFill>
                  <a:schemeClr val="bg1"/>
                </a:solidFill>
              </a:ln>
              <a:solidFill>
                <a:srgbClr val="90CCEE"/>
              </a:solidFill>
              <a:latin typeface="Arial" pitchFamily="34" charset="0"/>
              <a:cs typeface="Arial" pitchFamily="34" charset="0"/>
            </a:rPr>
            <a:t>phone</a:t>
          </a:r>
          <a:endParaRPr lang="en-US" sz="2400" b="0" kern="1200" dirty="0">
            <a:ln>
              <a:solidFill>
                <a:schemeClr val="bg1"/>
              </a:solidFill>
            </a:ln>
            <a:solidFill>
              <a:srgbClr val="90CCEE"/>
            </a:solidFill>
            <a:latin typeface="Arial" pitchFamily="34" charset="0"/>
            <a:cs typeface="Arial" pitchFamily="34" charset="0"/>
          </a:endParaRPr>
        </a:p>
      </dsp:txBody>
      <dsp:txXfrm>
        <a:off x="0" y="907677"/>
        <a:ext cx="5334000" cy="740155"/>
      </dsp:txXfrm>
    </dsp:sp>
    <dsp:sp modelId="{F23520D0-366E-4E2E-9F9A-36FB69C2B4FA}">
      <dsp:nvSpPr>
        <dsp:cNvPr id="0" name=""/>
        <dsp:cNvSpPr/>
      </dsp:nvSpPr>
      <dsp:spPr>
        <a:xfrm>
          <a:off x="0" y="1797592"/>
          <a:ext cx="5334000" cy="694082"/>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ts val="0"/>
            </a:spcAft>
          </a:pPr>
          <a:r>
            <a:rPr lang="nl-NL" sz="2400" b="0" kern="1200" dirty="0" smtClean="0">
              <a:ln>
                <a:solidFill>
                  <a:schemeClr val="bg1"/>
                </a:solidFill>
              </a:ln>
              <a:solidFill>
                <a:srgbClr val="90CCEE"/>
              </a:solidFill>
              <a:latin typeface="Arial" pitchFamily="34" charset="0"/>
              <a:cs typeface="Arial" pitchFamily="34" charset="0"/>
            </a:rPr>
            <a:t>Microfinance</a:t>
          </a:r>
          <a:endParaRPr lang="en-US" sz="2400" b="0" kern="1200" dirty="0">
            <a:ln>
              <a:solidFill>
                <a:schemeClr val="bg1"/>
              </a:solidFill>
            </a:ln>
            <a:solidFill>
              <a:srgbClr val="90CCEE"/>
            </a:solidFill>
            <a:latin typeface="Arial" pitchFamily="34" charset="0"/>
            <a:cs typeface="Arial" pitchFamily="34" charset="0"/>
          </a:endParaRPr>
        </a:p>
      </dsp:txBody>
      <dsp:txXfrm>
        <a:off x="0" y="1797592"/>
        <a:ext cx="5334000" cy="694082"/>
      </dsp:txXfrm>
    </dsp:sp>
    <dsp:sp modelId="{B323C0ED-A4AA-4A4C-9BF8-7750DF20B8C2}">
      <dsp:nvSpPr>
        <dsp:cNvPr id="0" name=""/>
        <dsp:cNvSpPr/>
      </dsp:nvSpPr>
      <dsp:spPr>
        <a:xfrm>
          <a:off x="0" y="2641434"/>
          <a:ext cx="5334000" cy="740155"/>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0" kern="1200" dirty="0" smtClean="0">
              <a:ln>
                <a:solidFill>
                  <a:schemeClr val="bg1"/>
                </a:solidFill>
              </a:ln>
              <a:solidFill>
                <a:srgbClr val="90CCEE"/>
              </a:solidFill>
              <a:latin typeface="Arial" pitchFamily="34" charset="0"/>
              <a:cs typeface="Arial" pitchFamily="34" charset="0"/>
            </a:rPr>
            <a:t>“Mobile” microfinance business flow</a:t>
          </a:r>
          <a:endParaRPr lang="en-US" sz="2400" b="0" kern="1200" dirty="0">
            <a:ln>
              <a:solidFill>
                <a:schemeClr val="bg1"/>
              </a:solidFill>
            </a:ln>
            <a:solidFill>
              <a:srgbClr val="90CCEE"/>
            </a:solidFill>
            <a:latin typeface="Arial" pitchFamily="34" charset="0"/>
            <a:cs typeface="Arial" pitchFamily="34" charset="0"/>
          </a:endParaRPr>
        </a:p>
      </dsp:txBody>
      <dsp:txXfrm>
        <a:off x="0" y="2641434"/>
        <a:ext cx="5334000" cy="740155"/>
      </dsp:txXfrm>
    </dsp:sp>
    <dsp:sp modelId="{928F209E-C6DB-4353-8B7C-59B119B33847}">
      <dsp:nvSpPr>
        <dsp:cNvPr id="0" name=""/>
        <dsp:cNvSpPr/>
      </dsp:nvSpPr>
      <dsp:spPr>
        <a:xfrm>
          <a:off x="0" y="3531349"/>
          <a:ext cx="5334000" cy="794288"/>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nl-NL" sz="2400" b="0" kern="1200" dirty="0" err="1" smtClean="0">
              <a:ln>
                <a:solidFill>
                  <a:schemeClr val="bg1"/>
                </a:solidFill>
              </a:ln>
              <a:solidFill>
                <a:srgbClr val="90CCEE"/>
              </a:solidFill>
              <a:latin typeface="Arial" pitchFamily="34" charset="0"/>
              <a:cs typeface="Arial" pitchFamily="34" charset="0"/>
            </a:rPr>
            <a:t>What</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could</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this</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mean</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for</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Romania</a:t>
          </a:r>
          <a:r>
            <a:rPr lang="nl-NL" sz="2400" b="0" kern="1200" dirty="0" smtClean="0">
              <a:ln>
                <a:solidFill>
                  <a:schemeClr val="bg1"/>
                </a:solidFill>
              </a:ln>
              <a:solidFill>
                <a:srgbClr val="90CCEE"/>
              </a:solidFill>
              <a:latin typeface="Arial" pitchFamily="34" charset="0"/>
              <a:cs typeface="Arial" pitchFamily="34" charset="0"/>
            </a:rPr>
            <a:t>?</a:t>
          </a:r>
          <a:endParaRPr lang="en-US" sz="2400" b="0" kern="1200" dirty="0">
            <a:ln>
              <a:solidFill>
                <a:schemeClr val="bg1"/>
              </a:solidFill>
            </a:ln>
            <a:solidFill>
              <a:srgbClr val="90CCEE"/>
            </a:solidFill>
            <a:latin typeface="Arial" pitchFamily="34" charset="0"/>
            <a:cs typeface="Arial" pitchFamily="34" charset="0"/>
          </a:endParaRPr>
        </a:p>
      </dsp:txBody>
      <dsp:txXfrm>
        <a:off x="0" y="3531349"/>
        <a:ext cx="5334000" cy="79428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56ACDCB-BF22-460C-A567-BC7B88473936}">
      <dsp:nvSpPr>
        <dsp:cNvPr id="0" name=""/>
        <dsp:cNvSpPr/>
      </dsp:nvSpPr>
      <dsp:spPr>
        <a:xfrm>
          <a:off x="0" y="17762"/>
          <a:ext cx="5334000" cy="740155"/>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nl-NL" sz="2400" b="0" kern="1200" dirty="0" smtClean="0">
              <a:ln>
                <a:solidFill>
                  <a:schemeClr val="bg1"/>
                </a:solidFill>
              </a:ln>
              <a:solidFill>
                <a:srgbClr val="90CCEE"/>
              </a:solidFill>
              <a:latin typeface="Arial" pitchFamily="34" charset="0"/>
              <a:cs typeface="Arial" pitchFamily="34" charset="0"/>
            </a:rPr>
            <a:t>What is M-Pesa?</a:t>
          </a:r>
          <a:endParaRPr lang="ro-RO" sz="2400" b="0" kern="1200" dirty="0">
            <a:ln>
              <a:solidFill>
                <a:schemeClr val="bg1"/>
              </a:solidFill>
            </a:ln>
            <a:solidFill>
              <a:srgbClr val="90CCEE"/>
            </a:solidFill>
            <a:latin typeface="Arial" pitchFamily="34" charset="0"/>
            <a:cs typeface="Arial" pitchFamily="34" charset="0"/>
          </a:endParaRPr>
        </a:p>
      </dsp:txBody>
      <dsp:txXfrm>
        <a:off x="0" y="17762"/>
        <a:ext cx="5334000" cy="740155"/>
      </dsp:txXfrm>
    </dsp:sp>
    <dsp:sp modelId="{7E22032D-8934-423D-A996-264167852CC7}">
      <dsp:nvSpPr>
        <dsp:cNvPr id="0" name=""/>
        <dsp:cNvSpPr/>
      </dsp:nvSpPr>
      <dsp:spPr>
        <a:xfrm>
          <a:off x="0" y="907677"/>
          <a:ext cx="5334000" cy="740155"/>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nl-NL" sz="2400" b="0" kern="1200" dirty="0" err="1" smtClean="0">
              <a:ln>
                <a:solidFill>
                  <a:schemeClr val="bg1"/>
                </a:solidFill>
              </a:ln>
              <a:solidFill>
                <a:srgbClr val="90CCEE"/>
              </a:solidFill>
              <a:latin typeface="Arial" pitchFamily="34" charset="0"/>
              <a:cs typeface="Arial" pitchFamily="34" charset="0"/>
            </a:rPr>
            <a:t>Pre-paid</a:t>
          </a:r>
          <a:r>
            <a:rPr lang="nl-NL" sz="2400" b="0" kern="1200" dirty="0" smtClean="0">
              <a:ln>
                <a:solidFill>
                  <a:schemeClr val="bg1"/>
                </a:solidFill>
              </a:ln>
              <a:solidFill>
                <a:srgbClr val="90CCEE"/>
              </a:solidFill>
              <a:latin typeface="Arial" pitchFamily="34" charset="0"/>
              <a:cs typeface="Arial" pitchFamily="34" charset="0"/>
            </a:rPr>
            <a:t> mobile </a:t>
          </a:r>
          <a:r>
            <a:rPr lang="nl-NL" sz="2400" b="0" kern="1200" dirty="0" err="1" smtClean="0">
              <a:ln>
                <a:solidFill>
                  <a:schemeClr val="bg1"/>
                </a:solidFill>
              </a:ln>
              <a:solidFill>
                <a:srgbClr val="90CCEE"/>
              </a:solidFill>
              <a:latin typeface="Arial" pitchFamily="34" charset="0"/>
              <a:cs typeface="Arial" pitchFamily="34" charset="0"/>
            </a:rPr>
            <a:t>phone</a:t>
          </a:r>
          <a:endParaRPr lang="en-US" sz="2400" b="0" kern="1200" dirty="0">
            <a:ln>
              <a:solidFill>
                <a:schemeClr val="bg1"/>
              </a:solidFill>
            </a:ln>
            <a:solidFill>
              <a:srgbClr val="90CCEE"/>
            </a:solidFill>
            <a:latin typeface="Arial" pitchFamily="34" charset="0"/>
            <a:cs typeface="Arial" pitchFamily="34" charset="0"/>
          </a:endParaRPr>
        </a:p>
      </dsp:txBody>
      <dsp:txXfrm>
        <a:off x="0" y="907677"/>
        <a:ext cx="5334000" cy="740155"/>
      </dsp:txXfrm>
    </dsp:sp>
    <dsp:sp modelId="{F23520D0-366E-4E2E-9F9A-36FB69C2B4FA}">
      <dsp:nvSpPr>
        <dsp:cNvPr id="0" name=""/>
        <dsp:cNvSpPr/>
      </dsp:nvSpPr>
      <dsp:spPr>
        <a:xfrm>
          <a:off x="0" y="1797592"/>
          <a:ext cx="5334000" cy="694082"/>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ts val="0"/>
            </a:spcAft>
          </a:pPr>
          <a:r>
            <a:rPr lang="nl-NL" sz="2400" b="0" kern="1200" dirty="0" smtClean="0">
              <a:ln>
                <a:solidFill>
                  <a:schemeClr val="bg1"/>
                </a:solidFill>
              </a:ln>
              <a:solidFill>
                <a:srgbClr val="90CCEE"/>
              </a:solidFill>
              <a:latin typeface="Arial" pitchFamily="34" charset="0"/>
              <a:cs typeface="Arial" pitchFamily="34" charset="0"/>
            </a:rPr>
            <a:t>Microfinance</a:t>
          </a:r>
          <a:endParaRPr lang="en-US" sz="2400" b="0" kern="1200" dirty="0">
            <a:ln>
              <a:solidFill>
                <a:schemeClr val="bg1"/>
              </a:solidFill>
            </a:ln>
            <a:solidFill>
              <a:srgbClr val="90CCEE"/>
            </a:solidFill>
            <a:latin typeface="Arial" pitchFamily="34" charset="0"/>
            <a:cs typeface="Arial" pitchFamily="34" charset="0"/>
          </a:endParaRPr>
        </a:p>
      </dsp:txBody>
      <dsp:txXfrm>
        <a:off x="0" y="1797592"/>
        <a:ext cx="5334000" cy="694082"/>
      </dsp:txXfrm>
    </dsp:sp>
    <dsp:sp modelId="{B323C0ED-A4AA-4A4C-9BF8-7750DF20B8C2}">
      <dsp:nvSpPr>
        <dsp:cNvPr id="0" name=""/>
        <dsp:cNvSpPr/>
      </dsp:nvSpPr>
      <dsp:spPr>
        <a:xfrm>
          <a:off x="0" y="2641434"/>
          <a:ext cx="5334000" cy="740155"/>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0" kern="1200" dirty="0" smtClean="0">
              <a:ln>
                <a:solidFill>
                  <a:schemeClr val="bg1"/>
                </a:solidFill>
              </a:ln>
              <a:solidFill>
                <a:srgbClr val="90CCEE"/>
              </a:solidFill>
              <a:latin typeface="Arial" pitchFamily="34" charset="0"/>
              <a:cs typeface="Arial" pitchFamily="34" charset="0"/>
            </a:rPr>
            <a:t>“Mobile” microfinance business flow</a:t>
          </a:r>
          <a:endParaRPr lang="en-US" sz="2400" b="0" kern="1200" dirty="0">
            <a:ln>
              <a:solidFill>
                <a:schemeClr val="bg1"/>
              </a:solidFill>
            </a:ln>
            <a:solidFill>
              <a:srgbClr val="90CCEE"/>
            </a:solidFill>
            <a:latin typeface="Arial" pitchFamily="34" charset="0"/>
            <a:cs typeface="Arial" pitchFamily="34" charset="0"/>
          </a:endParaRPr>
        </a:p>
      </dsp:txBody>
      <dsp:txXfrm>
        <a:off x="0" y="2641434"/>
        <a:ext cx="5334000" cy="740155"/>
      </dsp:txXfrm>
    </dsp:sp>
    <dsp:sp modelId="{928F209E-C6DB-4353-8B7C-59B119B33847}">
      <dsp:nvSpPr>
        <dsp:cNvPr id="0" name=""/>
        <dsp:cNvSpPr/>
      </dsp:nvSpPr>
      <dsp:spPr>
        <a:xfrm>
          <a:off x="0" y="3531349"/>
          <a:ext cx="5334000" cy="794288"/>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nl-NL" sz="2400" b="0" kern="1200" dirty="0" err="1" smtClean="0">
              <a:ln>
                <a:solidFill>
                  <a:schemeClr val="bg1"/>
                </a:solidFill>
              </a:ln>
              <a:solidFill>
                <a:srgbClr val="90CCEE"/>
              </a:solidFill>
              <a:latin typeface="Arial" pitchFamily="34" charset="0"/>
              <a:cs typeface="Arial" pitchFamily="34" charset="0"/>
            </a:rPr>
            <a:t>What</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could</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this</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mean</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for</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Romania</a:t>
          </a:r>
          <a:r>
            <a:rPr lang="nl-NL" sz="2400" b="0" kern="1200" dirty="0" smtClean="0">
              <a:ln>
                <a:solidFill>
                  <a:schemeClr val="bg1"/>
                </a:solidFill>
              </a:ln>
              <a:solidFill>
                <a:srgbClr val="90CCEE"/>
              </a:solidFill>
              <a:latin typeface="Arial" pitchFamily="34" charset="0"/>
              <a:cs typeface="Arial" pitchFamily="34" charset="0"/>
            </a:rPr>
            <a:t>?</a:t>
          </a:r>
          <a:endParaRPr lang="en-US" sz="2400" b="0" kern="1200" dirty="0">
            <a:ln>
              <a:solidFill>
                <a:schemeClr val="bg1"/>
              </a:solidFill>
            </a:ln>
            <a:solidFill>
              <a:srgbClr val="90CCEE"/>
            </a:solidFill>
            <a:latin typeface="Arial" pitchFamily="34" charset="0"/>
            <a:cs typeface="Arial" pitchFamily="34" charset="0"/>
          </a:endParaRPr>
        </a:p>
      </dsp:txBody>
      <dsp:txXfrm>
        <a:off x="0" y="3531349"/>
        <a:ext cx="5334000" cy="794288"/>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56ACDCB-BF22-460C-A567-BC7B88473936}">
      <dsp:nvSpPr>
        <dsp:cNvPr id="0" name=""/>
        <dsp:cNvSpPr/>
      </dsp:nvSpPr>
      <dsp:spPr>
        <a:xfrm>
          <a:off x="0" y="17762"/>
          <a:ext cx="5334000" cy="740155"/>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nl-NL" sz="2400" b="0" kern="1200" dirty="0" smtClean="0">
              <a:ln>
                <a:solidFill>
                  <a:schemeClr val="bg1"/>
                </a:solidFill>
              </a:ln>
              <a:solidFill>
                <a:srgbClr val="90CCEE"/>
              </a:solidFill>
              <a:latin typeface="Arial" pitchFamily="34" charset="0"/>
              <a:cs typeface="Arial" pitchFamily="34" charset="0"/>
            </a:rPr>
            <a:t>What is M-Pesa?</a:t>
          </a:r>
          <a:endParaRPr lang="ro-RO" sz="2400" b="0" kern="1200" dirty="0">
            <a:ln>
              <a:solidFill>
                <a:schemeClr val="bg1"/>
              </a:solidFill>
            </a:ln>
            <a:solidFill>
              <a:srgbClr val="90CCEE"/>
            </a:solidFill>
            <a:latin typeface="Arial" pitchFamily="34" charset="0"/>
            <a:cs typeface="Arial" pitchFamily="34" charset="0"/>
          </a:endParaRPr>
        </a:p>
      </dsp:txBody>
      <dsp:txXfrm>
        <a:off x="0" y="17762"/>
        <a:ext cx="5334000" cy="740155"/>
      </dsp:txXfrm>
    </dsp:sp>
    <dsp:sp modelId="{7E22032D-8934-423D-A996-264167852CC7}">
      <dsp:nvSpPr>
        <dsp:cNvPr id="0" name=""/>
        <dsp:cNvSpPr/>
      </dsp:nvSpPr>
      <dsp:spPr>
        <a:xfrm>
          <a:off x="0" y="907677"/>
          <a:ext cx="5334000" cy="740155"/>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nl-NL" sz="2400" b="0" kern="1200" dirty="0" err="1" smtClean="0">
              <a:ln>
                <a:solidFill>
                  <a:schemeClr val="bg1"/>
                </a:solidFill>
              </a:ln>
              <a:solidFill>
                <a:srgbClr val="90CCEE"/>
              </a:solidFill>
              <a:latin typeface="Arial" pitchFamily="34" charset="0"/>
              <a:cs typeface="Arial" pitchFamily="34" charset="0"/>
            </a:rPr>
            <a:t>Pre-paid</a:t>
          </a:r>
          <a:r>
            <a:rPr lang="nl-NL" sz="2400" b="0" kern="1200" dirty="0" smtClean="0">
              <a:ln>
                <a:solidFill>
                  <a:schemeClr val="bg1"/>
                </a:solidFill>
              </a:ln>
              <a:solidFill>
                <a:srgbClr val="90CCEE"/>
              </a:solidFill>
              <a:latin typeface="Arial" pitchFamily="34" charset="0"/>
              <a:cs typeface="Arial" pitchFamily="34" charset="0"/>
            </a:rPr>
            <a:t> mobile </a:t>
          </a:r>
          <a:r>
            <a:rPr lang="nl-NL" sz="2400" b="0" kern="1200" dirty="0" err="1" smtClean="0">
              <a:ln>
                <a:solidFill>
                  <a:schemeClr val="bg1"/>
                </a:solidFill>
              </a:ln>
              <a:solidFill>
                <a:srgbClr val="90CCEE"/>
              </a:solidFill>
              <a:latin typeface="Arial" pitchFamily="34" charset="0"/>
              <a:cs typeface="Arial" pitchFamily="34" charset="0"/>
            </a:rPr>
            <a:t>phone</a:t>
          </a:r>
          <a:endParaRPr lang="en-US" sz="2400" b="0" kern="1200" dirty="0">
            <a:ln>
              <a:solidFill>
                <a:schemeClr val="bg1"/>
              </a:solidFill>
            </a:ln>
            <a:solidFill>
              <a:srgbClr val="90CCEE"/>
            </a:solidFill>
            <a:latin typeface="Arial" pitchFamily="34" charset="0"/>
            <a:cs typeface="Arial" pitchFamily="34" charset="0"/>
          </a:endParaRPr>
        </a:p>
      </dsp:txBody>
      <dsp:txXfrm>
        <a:off x="0" y="907677"/>
        <a:ext cx="5334000" cy="740155"/>
      </dsp:txXfrm>
    </dsp:sp>
    <dsp:sp modelId="{F23520D0-366E-4E2E-9F9A-36FB69C2B4FA}">
      <dsp:nvSpPr>
        <dsp:cNvPr id="0" name=""/>
        <dsp:cNvSpPr/>
      </dsp:nvSpPr>
      <dsp:spPr>
        <a:xfrm>
          <a:off x="0" y="1797592"/>
          <a:ext cx="5334000" cy="694082"/>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ts val="0"/>
            </a:spcAft>
          </a:pPr>
          <a:r>
            <a:rPr lang="nl-NL" sz="2400" b="0" kern="1200" dirty="0" smtClean="0">
              <a:ln>
                <a:solidFill>
                  <a:schemeClr val="bg1"/>
                </a:solidFill>
              </a:ln>
              <a:solidFill>
                <a:srgbClr val="90CCEE"/>
              </a:solidFill>
              <a:latin typeface="Arial" pitchFamily="34" charset="0"/>
              <a:cs typeface="Arial" pitchFamily="34" charset="0"/>
            </a:rPr>
            <a:t>Microfinance</a:t>
          </a:r>
          <a:endParaRPr lang="en-US" sz="2400" b="0" kern="1200" dirty="0">
            <a:ln>
              <a:solidFill>
                <a:schemeClr val="bg1"/>
              </a:solidFill>
            </a:ln>
            <a:solidFill>
              <a:srgbClr val="90CCEE"/>
            </a:solidFill>
            <a:latin typeface="Arial" pitchFamily="34" charset="0"/>
            <a:cs typeface="Arial" pitchFamily="34" charset="0"/>
          </a:endParaRPr>
        </a:p>
      </dsp:txBody>
      <dsp:txXfrm>
        <a:off x="0" y="1797592"/>
        <a:ext cx="5334000" cy="694082"/>
      </dsp:txXfrm>
    </dsp:sp>
    <dsp:sp modelId="{B323C0ED-A4AA-4A4C-9BF8-7750DF20B8C2}">
      <dsp:nvSpPr>
        <dsp:cNvPr id="0" name=""/>
        <dsp:cNvSpPr/>
      </dsp:nvSpPr>
      <dsp:spPr>
        <a:xfrm>
          <a:off x="0" y="2641434"/>
          <a:ext cx="5334000" cy="740155"/>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0" kern="1200" dirty="0" smtClean="0">
              <a:ln>
                <a:solidFill>
                  <a:schemeClr val="bg1"/>
                </a:solidFill>
              </a:ln>
              <a:solidFill>
                <a:srgbClr val="90CCEE"/>
              </a:solidFill>
              <a:latin typeface="Arial" pitchFamily="34" charset="0"/>
              <a:cs typeface="Arial" pitchFamily="34" charset="0"/>
            </a:rPr>
            <a:t>“Mobile” microfinance business flow</a:t>
          </a:r>
          <a:endParaRPr lang="en-US" sz="2400" b="0" kern="1200" dirty="0">
            <a:ln>
              <a:solidFill>
                <a:schemeClr val="bg1"/>
              </a:solidFill>
            </a:ln>
            <a:solidFill>
              <a:srgbClr val="90CCEE"/>
            </a:solidFill>
            <a:latin typeface="Arial" pitchFamily="34" charset="0"/>
            <a:cs typeface="Arial" pitchFamily="34" charset="0"/>
          </a:endParaRPr>
        </a:p>
      </dsp:txBody>
      <dsp:txXfrm>
        <a:off x="0" y="2641434"/>
        <a:ext cx="5334000" cy="740155"/>
      </dsp:txXfrm>
    </dsp:sp>
    <dsp:sp modelId="{928F209E-C6DB-4353-8B7C-59B119B33847}">
      <dsp:nvSpPr>
        <dsp:cNvPr id="0" name=""/>
        <dsp:cNvSpPr/>
      </dsp:nvSpPr>
      <dsp:spPr>
        <a:xfrm>
          <a:off x="0" y="3531349"/>
          <a:ext cx="5334000" cy="794288"/>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nl-NL" sz="2400" b="0" kern="1200" dirty="0" err="1" smtClean="0">
              <a:ln>
                <a:solidFill>
                  <a:schemeClr val="bg1"/>
                </a:solidFill>
              </a:ln>
              <a:solidFill>
                <a:srgbClr val="90CCEE"/>
              </a:solidFill>
              <a:latin typeface="Arial" pitchFamily="34" charset="0"/>
              <a:cs typeface="Arial" pitchFamily="34" charset="0"/>
            </a:rPr>
            <a:t>What</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could</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this</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mean</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for</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Romania</a:t>
          </a:r>
          <a:r>
            <a:rPr lang="nl-NL" sz="2400" b="0" kern="1200" dirty="0" smtClean="0">
              <a:ln>
                <a:solidFill>
                  <a:schemeClr val="bg1"/>
                </a:solidFill>
              </a:ln>
              <a:solidFill>
                <a:srgbClr val="90CCEE"/>
              </a:solidFill>
              <a:latin typeface="Arial" pitchFamily="34" charset="0"/>
              <a:cs typeface="Arial" pitchFamily="34" charset="0"/>
            </a:rPr>
            <a:t>?</a:t>
          </a:r>
          <a:endParaRPr lang="en-US" sz="2400" b="0" kern="1200" dirty="0">
            <a:ln>
              <a:solidFill>
                <a:schemeClr val="bg1"/>
              </a:solidFill>
            </a:ln>
            <a:solidFill>
              <a:srgbClr val="90CCEE"/>
            </a:solidFill>
            <a:latin typeface="Arial" pitchFamily="34" charset="0"/>
            <a:cs typeface="Arial" pitchFamily="34" charset="0"/>
          </a:endParaRPr>
        </a:p>
      </dsp:txBody>
      <dsp:txXfrm>
        <a:off x="0" y="3531349"/>
        <a:ext cx="5334000" cy="794288"/>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56ACDCB-BF22-460C-A567-BC7B88473936}">
      <dsp:nvSpPr>
        <dsp:cNvPr id="0" name=""/>
        <dsp:cNvSpPr/>
      </dsp:nvSpPr>
      <dsp:spPr>
        <a:xfrm>
          <a:off x="0" y="17762"/>
          <a:ext cx="5334000" cy="740155"/>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nl-NL" sz="2400" b="0" kern="1200" dirty="0" smtClean="0">
              <a:ln>
                <a:solidFill>
                  <a:schemeClr val="bg1"/>
                </a:solidFill>
              </a:ln>
              <a:solidFill>
                <a:srgbClr val="90CCEE"/>
              </a:solidFill>
              <a:latin typeface="Arial" pitchFamily="34" charset="0"/>
              <a:cs typeface="Arial" pitchFamily="34" charset="0"/>
            </a:rPr>
            <a:t>What is M-Pesa?</a:t>
          </a:r>
          <a:endParaRPr lang="ro-RO" sz="2400" b="0" kern="1200" dirty="0">
            <a:ln>
              <a:solidFill>
                <a:schemeClr val="bg1"/>
              </a:solidFill>
            </a:ln>
            <a:solidFill>
              <a:srgbClr val="90CCEE"/>
            </a:solidFill>
            <a:latin typeface="Arial" pitchFamily="34" charset="0"/>
            <a:cs typeface="Arial" pitchFamily="34" charset="0"/>
          </a:endParaRPr>
        </a:p>
      </dsp:txBody>
      <dsp:txXfrm>
        <a:off x="0" y="17762"/>
        <a:ext cx="5334000" cy="740155"/>
      </dsp:txXfrm>
    </dsp:sp>
    <dsp:sp modelId="{7E22032D-8934-423D-A996-264167852CC7}">
      <dsp:nvSpPr>
        <dsp:cNvPr id="0" name=""/>
        <dsp:cNvSpPr/>
      </dsp:nvSpPr>
      <dsp:spPr>
        <a:xfrm>
          <a:off x="0" y="907677"/>
          <a:ext cx="5334000" cy="740155"/>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nl-NL" sz="2400" b="0" kern="1200" dirty="0" err="1" smtClean="0">
              <a:ln>
                <a:solidFill>
                  <a:schemeClr val="bg1"/>
                </a:solidFill>
              </a:ln>
              <a:solidFill>
                <a:srgbClr val="90CCEE"/>
              </a:solidFill>
              <a:latin typeface="Arial" pitchFamily="34" charset="0"/>
              <a:cs typeface="Arial" pitchFamily="34" charset="0"/>
            </a:rPr>
            <a:t>Pre-paid</a:t>
          </a:r>
          <a:r>
            <a:rPr lang="nl-NL" sz="2400" b="0" kern="1200" dirty="0" smtClean="0">
              <a:ln>
                <a:solidFill>
                  <a:schemeClr val="bg1"/>
                </a:solidFill>
              </a:ln>
              <a:solidFill>
                <a:srgbClr val="90CCEE"/>
              </a:solidFill>
              <a:latin typeface="Arial" pitchFamily="34" charset="0"/>
              <a:cs typeface="Arial" pitchFamily="34" charset="0"/>
            </a:rPr>
            <a:t> mobile </a:t>
          </a:r>
          <a:r>
            <a:rPr lang="nl-NL" sz="2400" b="0" kern="1200" dirty="0" err="1" smtClean="0">
              <a:ln>
                <a:solidFill>
                  <a:schemeClr val="bg1"/>
                </a:solidFill>
              </a:ln>
              <a:solidFill>
                <a:srgbClr val="90CCEE"/>
              </a:solidFill>
              <a:latin typeface="Arial" pitchFamily="34" charset="0"/>
              <a:cs typeface="Arial" pitchFamily="34" charset="0"/>
            </a:rPr>
            <a:t>phone</a:t>
          </a:r>
          <a:endParaRPr lang="en-US" sz="2400" b="0" kern="1200" dirty="0">
            <a:ln>
              <a:solidFill>
                <a:schemeClr val="bg1"/>
              </a:solidFill>
            </a:ln>
            <a:solidFill>
              <a:srgbClr val="90CCEE"/>
            </a:solidFill>
            <a:latin typeface="Arial" pitchFamily="34" charset="0"/>
            <a:cs typeface="Arial" pitchFamily="34" charset="0"/>
          </a:endParaRPr>
        </a:p>
      </dsp:txBody>
      <dsp:txXfrm>
        <a:off x="0" y="907677"/>
        <a:ext cx="5334000" cy="740155"/>
      </dsp:txXfrm>
    </dsp:sp>
    <dsp:sp modelId="{F23520D0-366E-4E2E-9F9A-36FB69C2B4FA}">
      <dsp:nvSpPr>
        <dsp:cNvPr id="0" name=""/>
        <dsp:cNvSpPr/>
      </dsp:nvSpPr>
      <dsp:spPr>
        <a:xfrm>
          <a:off x="0" y="1797592"/>
          <a:ext cx="5334000" cy="694082"/>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ts val="0"/>
            </a:spcAft>
          </a:pPr>
          <a:r>
            <a:rPr lang="nl-NL" sz="2400" b="0" kern="1200" dirty="0" smtClean="0">
              <a:ln>
                <a:solidFill>
                  <a:schemeClr val="bg1"/>
                </a:solidFill>
              </a:ln>
              <a:solidFill>
                <a:srgbClr val="90CCEE"/>
              </a:solidFill>
              <a:latin typeface="Arial" pitchFamily="34" charset="0"/>
              <a:cs typeface="Arial" pitchFamily="34" charset="0"/>
            </a:rPr>
            <a:t>Microfinance</a:t>
          </a:r>
          <a:endParaRPr lang="en-US" sz="2400" b="0" kern="1200" dirty="0">
            <a:ln>
              <a:solidFill>
                <a:schemeClr val="bg1"/>
              </a:solidFill>
            </a:ln>
            <a:solidFill>
              <a:srgbClr val="90CCEE"/>
            </a:solidFill>
            <a:latin typeface="Arial" pitchFamily="34" charset="0"/>
            <a:cs typeface="Arial" pitchFamily="34" charset="0"/>
          </a:endParaRPr>
        </a:p>
      </dsp:txBody>
      <dsp:txXfrm>
        <a:off x="0" y="1797592"/>
        <a:ext cx="5334000" cy="694082"/>
      </dsp:txXfrm>
    </dsp:sp>
    <dsp:sp modelId="{B323C0ED-A4AA-4A4C-9BF8-7750DF20B8C2}">
      <dsp:nvSpPr>
        <dsp:cNvPr id="0" name=""/>
        <dsp:cNvSpPr/>
      </dsp:nvSpPr>
      <dsp:spPr>
        <a:xfrm>
          <a:off x="0" y="2641434"/>
          <a:ext cx="5334000" cy="740155"/>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0" kern="1200" dirty="0" smtClean="0">
              <a:ln>
                <a:solidFill>
                  <a:schemeClr val="bg1"/>
                </a:solidFill>
              </a:ln>
              <a:solidFill>
                <a:srgbClr val="90CCEE"/>
              </a:solidFill>
              <a:latin typeface="Arial" pitchFamily="34" charset="0"/>
              <a:cs typeface="Arial" pitchFamily="34" charset="0"/>
            </a:rPr>
            <a:t>“Mobile” microfinance business flow</a:t>
          </a:r>
          <a:endParaRPr lang="en-US" sz="2400" b="0" kern="1200" dirty="0">
            <a:ln>
              <a:solidFill>
                <a:schemeClr val="bg1"/>
              </a:solidFill>
            </a:ln>
            <a:solidFill>
              <a:srgbClr val="90CCEE"/>
            </a:solidFill>
            <a:latin typeface="Arial" pitchFamily="34" charset="0"/>
            <a:cs typeface="Arial" pitchFamily="34" charset="0"/>
          </a:endParaRPr>
        </a:p>
      </dsp:txBody>
      <dsp:txXfrm>
        <a:off x="0" y="2641434"/>
        <a:ext cx="5334000" cy="740155"/>
      </dsp:txXfrm>
    </dsp:sp>
    <dsp:sp modelId="{928F209E-C6DB-4353-8B7C-59B119B33847}">
      <dsp:nvSpPr>
        <dsp:cNvPr id="0" name=""/>
        <dsp:cNvSpPr/>
      </dsp:nvSpPr>
      <dsp:spPr>
        <a:xfrm>
          <a:off x="0" y="3531349"/>
          <a:ext cx="5334000" cy="794288"/>
        </a:xfrm>
        <a:prstGeom prst="roundRect">
          <a:avLst/>
        </a:prstGeom>
        <a:solidFill>
          <a:srgbClr val="442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nl-NL" sz="2400" b="0" kern="1200" dirty="0" err="1" smtClean="0">
              <a:ln>
                <a:solidFill>
                  <a:schemeClr val="bg1"/>
                </a:solidFill>
              </a:ln>
              <a:solidFill>
                <a:srgbClr val="90CCEE"/>
              </a:solidFill>
              <a:latin typeface="Arial" pitchFamily="34" charset="0"/>
              <a:cs typeface="Arial" pitchFamily="34" charset="0"/>
            </a:rPr>
            <a:t>What</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could</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this</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mean</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for</a:t>
          </a:r>
          <a:r>
            <a:rPr lang="nl-NL" sz="2400" b="0" kern="1200" dirty="0" smtClean="0">
              <a:ln>
                <a:solidFill>
                  <a:schemeClr val="bg1"/>
                </a:solidFill>
              </a:ln>
              <a:solidFill>
                <a:srgbClr val="90CCEE"/>
              </a:solidFill>
              <a:latin typeface="Arial" pitchFamily="34" charset="0"/>
              <a:cs typeface="Arial" pitchFamily="34" charset="0"/>
            </a:rPr>
            <a:t> </a:t>
          </a:r>
          <a:r>
            <a:rPr lang="nl-NL" sz="2400" b="0" kern="1200" dirty="0" err="1" smtClean="0">
              <a:ln>
                <a:solidFill>
                  <a:schemeClr val="bg1"/>
                </a:solidFill>
              </a:ln>
              <a:solidFill>
                <a:srgbClr val="90CCEE"/>
              </a:solidFill>
              <a:latin typeface="Arial" pitchFamily="34" charset="0"/>
              <a:cs typeface="Arial" pitchFamily="34" charset="0"/>
            </a:rPr>
            <a:t>Romania</a:t>
          </a:r>
          <a:r>
            <a:rPr lang="nl-NL" sz="2400" b="0" kern="1200" dirty="0" smtClean="0">
              <a:ln>
                <a:solidFill>
                  <a:schemeClr val="bg1"/>
                </a:solidFill>
              </a:ln>
              <a:solidFill>
                <a:srgbClr val="90CCEE"/>
              </a:solidFill>
              <a:latin typeface="Arial" pitchFamily="34" charset="0"/>
              <a:cs typeface="Arial" pitchFamily="34" charset="0"/>
            </a:rPr>
            <a:t>?</a:t>
          </a:r>
          <a:endParaRPr lang="en-US" sz="2400" b="0" kern="1200" dirty="0">
            <a:ln>
              <a:solidFill>
                <a:schemeClr val="bg1"/>
              </a:solidFill>
            </a:ln>
            <a:solidFill>
              <a:srgbClr val="90CCEE"/>
            </a:solidFill>
            <a:latin typeface="Arial" pitchFamily="34" charset="0"/>
            <a:cs typeface="Arial" pitchFamily="34" charset="0"/>
          </a:endParaRPr>
        </a:p>
      </dsp:txBody>
      <dsp:txXfrm>
        <a:off x="0" y="3531349"/>
        <a:ext cx="5334000" cy="79428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2B40B35-C815-4A8F-92B4-0C9676A3416D}" type="datetimeFigureOut">
              <a:rPr lang="en-US" smtClean="0"/>
              <a:pPr/>
              <a:t>3/14/2013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4AE7788-5DA9-45C3-A63A-589EAAC15FB5}"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Arial" pitchFamily="34" charset="0"/>
                <a:cs typeface="Arial" pitchFamily="34" charset="0"/>
              </a:defRPr>
            </a:lvl1pPr>
          </a:lstStyle>
          <a:p>
            <a:pPr>
              <a:defRPr/>
            </a:pPr>
            <a:fld id="{969C7B31-D255-41D0-B424-88A4D94CB5C5}" type="datetimeFigureOut">
              <a:rPr lang="en-US" smtClean="0"/>
              <a:pPr>
                <a:defRPr/>
              </a:pPr>
              <a:t>3/14/2013</a:t>
            </a:fld>
            <a:endParaRPr lang="en-US"/>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Arial" pitchFamily="34" charset="0"/>
                <a:cs typeface="Arial" pitchFamily="34" charset="0"/>
              </a:defRPr>
            </a:lvl1pPr>
          </a:lstStyle>
          <a:p>
            <a:pPr>
              <a:defRPr/>
            </a:pPr>
            <a:fld id="{AA56CC47-D15B-4D88-AAC3-71DE92770152}" type="slidenum">
              <a:rPr lang="en-US" smtClean="0"/>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66C6C8F-AF2C-42C7-89BC-84D86CD9B489}" type="slidenum">
              <a:rPr lang="en-US" smtClean="0"/>
              <a:pPr fontAlgn="base">
                <a:spcBef>
                  <a:spcPct val="0"/>
                </a:spcBef>
                <a:spcAft>
                  <a:spcPct val="0"/>
                </a:spcAft>
                <a:defRPr/>
              </a:pPr>
              <a:t>1</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11.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Box 1"/>
          <p:cNvSpPr txBox="1">
            <a:spLocks noChangeArrowheads="1"/>
          </p:cNvSpPr>
          <p:nvPr userDrawn="1"/>
        </p:nvSpPr>
        <p:spPr bwMode="auto">
          <a:xfrm>
            <a:off x="0" y="0"/>
            <a:ext cx="9906000" cy="6858000"/>
          </a:xfrm>
          <a:prstGeom prst="rect">
            <a:avLst/>
          </a:prstGeom>
          <a:solidFill>
            <a:srgbClr val="90CCEE"/>
          </a:solidFill>
          <a:ln w="9525">
            <a:noFill/>
            <a:miter lim="800000"/>
            <a:headEnd/>
            <a:tailEnd/>
          </a:ln>
        </p:spPr>
        <p:txBody>
          <a:bodyPr>
            <a:spAutoFit/>
          </a:bodyPr>
          <a:lstStyle/>
          <a:p>
            <a:pPr fontAlgn="auto">
              <a:spcBef>
                <a:spcPts val="0"/>
              </a:spcBef>
              <a:spcAft>
                <a:spcPts val="0"/>
              </a:spcAft>
              <a:defRPr/>
            </a:pPr>
            <a:r>
              <a:rPr lang="ro-RO">
                <a:latin typeface="Calibri" pitchFamily="34" charset="0"/>
                <a:cs typeface="+mn-cs"/>
              </a:rPr>
              <a:t/>
            </a:r>
            <a:br>
              <a:rPr lang="ro-RO">
                <a:latin typeface="Calibri" pitchFamily="34" charset="0"/>
                <a:cs typeface="+mn-cs"/>
              </a:rPr>
            </a:br>
            <a:r>
              <a:rPr lang="ro-RO">
                <a:latin typeface="Calibri" pitchFamily="34" charset="0"/>
                <a:cs typeface="+mn-cs"/>
              </a:rPr>
              <a:t/>
            </a:r>
            <a:br>
              <a:rPr lang="ro-RO">
                <a:latin typeface="Calibri" pitchFamily="34" charset="0"/>
                <a:cs typeface="+mn-cs"/>
              </a:rPr>
            </a:br>
            <a:r>
              <a:rPr lang="ro-RO">
                <a:latin typeface="Calibri" pitchFamily="34" charset="0"/>
                <a:cs typeface="+mn-cs"/>
              </a:rPr>
              <a:t/>
            </a:r>
            <a:br>
              <a:rPr lang="ro-RO">
                <a:latin typeface="Calibri" pitchFamily="34" charset="0"/>
                <a:cs typeface="+mn-cs"/>
              </a:rPr>
            </a:br>
            <a:r>
              <a:rPr lang="ro-RO">
                <a:latin typeface="Calibri" pitchFamily="34" charset="0"/>
                <a:cs typeface="+mn-cs"/>
              </a:rPr>
              <a:t/>
            </a:r>
            <a:br>
              <a:rPr lang="ro-RO">
                <a:latin typeface="Calibri" pitchFamily="34" charset="0"/>
                <a:cs typeface="+mn-cs"/>
              </a:rPr>
            </a:br>
            <a:r>
              <a:rPr lang="ro-RO">
                <a:latin typeface="Calibri" pitchFamily="34" charset="0"/>
                <a:cs typeface="+mn-cs"/>
              </a:rPr>
              <a:t/>
            </a:r>
            <a:br>
              <a:rPr lang="ro-RO">
                <a:latin typeface="Calibri" pitchFamily="34" charset="0"/>
                <a:cs typeface="+mn-cs"/>
              </a:rPr>
            </a:br>
            <a:r>
              <a:rPr lang="ro-RO">
                <a:latin typeface="Calibri" pitchFamily="34" charset="0"/>
                <a:cs typeface="+mn-cs"/>
              </a:rPr>
              <a:t/>
            </a:r>
            <a:br>
              <a:rPr lang="ro-RO">
                <a:latin typeface="Calibri" pitchFamily="34" charset="0"/>
                <a:cs typeface="+mn-cs"/>
              </a:rPr>
            </a:br>
            <a:r>
              <a:rPr lang="ro-RO">
                <a:latin typeface="Calibri" pitchFamily="34" charset="0"/>
                <a:cs typeface="+mn-cs"/>
              </a:rPr>
              <a:t/>
            </a:r>
            <a:br>
              <a:rPr lang="ro-RO">
                <a:latin typeface="Calibri" pitchFamily="34" charset="0"/>
                <a:cs typeface="+mn-cs"/>
              </a:rPr>
            </a:br>
            <a:r>
              <a:rPr lang="ro-RO">
                <a:latin typeface="Calibri" pitchFamily="34" charset="0"/>
                <a:cs typeface="+mn-cs"/>
              </a:rPr>
              <a:t/>
            </a:r>
            <a:br>
              <a:rPr lang="ro-RO">
                <a:latin typeface="Calibri" pitchFamily="34" charset="0"/>
                <a:cs typeface="+mn-cs"/>
              </a:rPr>
            </a:br>
            <a:r>
              <a:rPr lang="ro-RO">
                <a:latin typeface="Calibri" pitchFamily="34" charset="0"/>
                <a:cs typeface="+mn-cs"/>
              </a:rPr>
              <a:t/>
            </a:r>
            <a:br>
              <a:rPr lang="ro-RO">
                <a:latin typeface="Calibri" pitchFamily="34" charset="0"/>
                <a:cs typeface="+mn-cs"/>
              </a:rPr>
            </a:br>
            <a:r>
              <a:rPr lang="ro-RO">
                <a:latin typeface="Calibri" pitchFamily="34" charset="0"/>
                <a:cs typeface="+mn-cs"/>
              </a:rPr>
              <a:t/>
            </a:r>
            <a:br>
              <a:rPr lang="ro-RO">
                <a:latin typeface="Calibri" pitchFamily="34" charset="0"/>
                <a:cs typeface="+mn-cs"/>
              </a:rPr>
            </a:br>
            <a:r>
              <a:rPr lang="ro-RO">
                <a:latin typeface="Calibri" pitchFamily="34" charset="0"/>
                <a:cs typeface="+mn-cs"/>
              </a:rPr>
              <a:t/>
            </a:r>
            <a:br>
              <a:rPr lang="ro-RO">
                <a:latin typeface="Calibri" pitchFamily="34" charset="0"/>
                <a:cs typeface="+mn-cs"/>
              </a:rPr>
            </a:br>
            <a:r>
              <a:rPr lang="ro-RO">
                <a:latin typeface="Calibri" pitchFamily="34" charset="0"/>
                <a:cs typeface="+mn-cs"/>
              </a:rPr>
              <a:t/>
            </a:r>
            <a:br>
              <a:rPr lang="ro-RO">
                <a:latin typeface="Calibri" pitchFamily="34" charset="0"/>
                <a:cs typeface="+mn-cs"/>
              </a:rPr>
            </a:br>
            <a:r>
              <a:rPr lang="ro-RO">
                <a:latin typeface="Calibri" pitchFamily="34" charset="0"/>
                <a:cs typeface="+mn-cs"/>
              </a:rPr>
              <a:t/>
            </a:r>
            <a:br>
              <a:rPr lang="ro-RO">
                <a:latin typeface="Calibri" pitchFamily="34" charset="0"/>
                <a:cs typeface="+mn-cs"/>
              </a:rPr>
            </a:br>
            <a:r>
              <a:rPr lang="ro-RO">
                <a:latin typeface="Calibri" pitchFamily="34" charset="0"/>
                <a:cs typeface="+mn-cs"/>
              </a:rPr>
              <a:t/>
            </a:r>
            <a:br>
              <a:rPr lang="ro-RO">
                <a:latin typeface="Calibri" pitchFamily="34" charset="0"/>
                <a:cs typeface="+mn-cs"/>
              </a:rPr>
            </a:br>
            <a:r>
              <a:rPr lang="ro-RO">
                <a:latin typeface="Calibri" pitchFamily="34" charset="0"/>
                <a:cs typeface="+mn-cs"/>
              </a:rPr>
              <a:t/>
            </a:r>
            <a:br>
              <a:rPr lang="ro-RO">
                <a:latin typeface="Calibri" pitchFamily="34" charset="0"/>
                <a:cs typeface="+mn-cs"/>
              </a:rPr>
            </a:br>
            <a:r>
              <a:rPr lang="ro-RO">
                <a:latin typeface="Calibri" pitchFamily="34" charset="0"/>
                <a:cs typeface="+mn-cs"/>
              </a:rPr>
              <a:t/>
            </a:r>
            <a:br>
              <a:rPr lang="ro-RO">
                <a:latin typeface="Calibri" pitchFamily="34" charset="0"/>
                <a:cs typeface="+mn-cs"/>
              </a:rPr>
            </a:br>
            <a:r>
              <a:rPr lang="ro-RO">
                <a:latin typeface="Calibri" pitchFamily="34" charset="0"/>
                <a:cs typeface="+mn-cs"/>
              </a:rPr>
              <a:t/>
            </a:r>
            <a:br>
              <a:rPr lang="ro-RO">
                <a:latin typeface="Calibri" pitchFamily="34" charset="0"/>
                <a:cs typeface="+mn-cs"/>
              </a:rPr>
            </a:br>
            <a:r>
              <a:rPr lang="ro-RO">
                <a:latin typeface="Calibri" pitchFamily="34" charset="0"/>
                <a:cs typeface="+mn-cs"/>
              </a:rPr>
              <a:t/>
            </a:r>
            <a:br>
              <a:rPr lang="ro-RO">
                <a:latin typeface="Calibri" pitchFamily="34" charset="0"/>
                <a:cs typeface="+mn-cs"/>
              </a:rPr>
            </a:br>
            <a:r>
              <a:rPr lang="ro-RO">
                <a:latin typeface="Calibri" pitchFamily="34" charset="0"/>
                <a:cs typeface="+mn-cs"/>
              </a:rPr>
              <a:t/>
            </a:r>
            <a:br>
              <a:rPr lang="ro-RO">
                <a:latin typeface="Calibri" pitchFamily="34" charset="0"/>
                <a:cs typeface="+mn-cs"/>
              </a:rPr>
            </a:br>
            <a:r>
              <a:rPr lang="ro-RO">
                <a:latin typeface="Calibri" pitchFamily="34" charset="0"/>
                <a:cs typeface="+mn-cs"/>
              </a:rPr>
              <a:t/>
            </a:r>
            <a:br>
              <a:rPr lang="ro-RO">
                <a:latin typeface="Calibri" pitchFamily="34" charset="0"/>
                <a:cs typeface="+mn-cs"/>
              </a:rPr>
            </a:br>
            <a:r>
              <a:rPr lang="ro-RO">
                <a:latin typeface="Calibri" pitchFamily="34" charset="0"/>
                <a:cs typeface="+mn-cs"/>
              </a:rPr>
              <a:t/>
            </a:r>
            <a:br>
              <a:rPr lang="ro-RO">
                <a:latin typeface="Calibri" pitchFamily="34" charset="0"/>
                <a:cs typeface="+mn-cs"/>
              </a:rPr>
            </a:br>
            <a:r>
              <a:rPr lang="ro-RO">
                <a:latin typeface="Calibri" pitchFamily="34" charset="0"/>
                <a:cs typeface="+mn-cs"/>
              </a:rPr>
              <a:t/>
            </a:r>
            <a:br>
              <a:rPr lang="ro-RO">
                <a:latin typeface="Calibri" pitchFamily="34" charset="0"/>
                <a:cs typeface="+mn-cs"/>
              </a:rPr>
            </a:br>
            <a:r>
              <a:rPr lang="ro-RO">
                <a:latin typeface="Calibri" pitchFamily="34" charset="0"/>
                <a:cs typeface="+mn-cs"/>
              </a:rPr>
              <a:t/>
            </a:r>
            <a:br>
              <a:rPr lang="ro-RO">
                <a:latin typeface="Calibri" pitchFamily="34" charset="0"/>
                <a:cs typeface="+mn-cs"/>
              </a:rPr>
            </a:br>
            <a:endParaRPr lang="en-US">
              <a:latin typeface="Calibri" pitchFamily="34" charset="0"/>
              <a:cs typeface="+mn-cs"/>
            </a:endParaRPr>
          </a:p>
        </p:txBody>
      </p:sp>
      <p:pic>
        <p:nvPicPr>
          <p:cNvPr id="5" name="Picture 2" descr="allevo-logo2.png"/>
          <p:cNvPicPr>
            <a:picLocks noChangeAspect="1"/>
          </p:cNvPicPr>
          <p:nvPr userDrawn="1"/>
        </p:nvPicPr>
        <p:blipFill>
          <a:blip r:embed="rId2" cstate="print"/>
          <a:srcRect/>
          <a:stretch>
            <a:fillRect/>
          </a:stretch>
        </p:blipFill>
        <p:spPr bwMode="auto">
          <a:xfrm>
            <a:off x="8305800" y="0"/>
            <a:ext cx="1365250" cy="1093788"/>
          </a:xfrm>
          <a:prstGeom prst="rect">
            <a:avLst/>
          </a:prstGeom>
          <a:noFill/>
          <a:ln w="9525">
            <a:noFill/>
            <a:miter lim="800000"/>
            <a:headEnd/>
            <a:tailEnd/>
          </a:ln>
        </p:spPr>
      </p:pic>
      <p:pic>
        <p:nvPicPr>
          <p:cNvPr id="6" name="Picture 8" descr="hands2.jpg"/>
          <p:cNvPicPr>
            <a:picLocks noChangeAspect="1"/>
          </p:cNvPicPr>
          <p:nvPr userDrawn="1"/>
        </p:nvPicPr>
        <p:blipFill>
          <a:blip r:embed="rId3" cstate="print"/>
          <a:srcRect/>
          <a:stretch>
            <a:fillRect/>
          </a:stretch>
        </p:blipFill>
        <p:spPr bwMode="auto">
          <a:xfrm>
            <a:off x="533400" y="3276600"/>
            <a:ext cx="1908175" cy="3095625"/>
          </a:xfrm>
          <a:prstGeom prst="rect">
            <a:avLst/>
          </a:prstGeom>
          <a:noFill/>
          <a:ln w="9525">
            <a:noFill/>
            <a:miter lim="800000"/>
            <a:headEnd/>
            <a:tailEnd/>
          </a:ln>
        </p:spPr>
      </p:pic>
      <p:pic>
        <p:nvPicPr>
          <p:cNvPr id="7" name="Picture 9" descr="hands3.jpg"/>
          <p:cNvPicPr>
            <a:picLocks noChangeAspect="1"/>
          </p:cNvPicPr>
          <p:nvPr userDrawn="1"/>
        </p:nvPicPr>
        <p:blipFill>
          <a:blip r:embed="rId4" cstate="print"/>
          <a:srcRect/>
          <a:stretch>
            <a:fillRect/>
          </a:stretch>
        </p:blipFill>
        <p:spPr bwMode="auto">
          <a:xfrm>
            <a:off x="2857500" y="3276600"/>
            <a:ext cx="1906588" cy="3095625"/>
          </a:xfrm>
          <a:prstGeom prst="rect">
            <a:avLst/>
          </a:prstGeom>
          <a:noFill/>
          <a:ln w="9525">
            <a:noFill/>
            <a:miter lim="800000"/>
            <a:headEnd/>
            <a:tailEnd/>
          </a:ln>
        </p:spPr>
      </p:pic>
      <p:pic>
        <p:nvPicPr>
          <p:cNvPr id="8" name="Picture 10" descr="hands4.jpg"/>
          <p:cNvPicPr>
            <a:picLocks noChangeAspect="1"/>
          </p:cNvPicPr>
          <p:nvPr userDrawn="1"/>
        </p:nvPicPr>
        <p:blipFill>
          <a:blip r:embed="rId5" cstate="print"/>
          <a:srcRect/>
          <a:stretch>
            <a:fillRect/>
          </a:stretch>
        </p:blipFill>
        <p:spPr bwMode="auto">
          <a:xfrm>
            <a:off x="5178425" y="3276600"/>
            <a:ext cx="1908175" cy="3095625"/>
          </a:xfrm>
          <a:prstGeom prst="rect">
            <a:avLst/>
          </a:prstGeom>
          <a:noFill/>
          <a:ln w="9525">
            <a:noFill/>
            <a:miter lim="800000"/>
            <a:headEnd/>
            <a:tailEnd/>
          </a:ln>
        </p:spPr>
      </p:pic>
      <p:pic>
        <p:nvPicPr>
          <p:cNvPr id="9" name="Picture 11" descr="hands5.jpg"/>
          <p:cNvPicPr>
            <a:picLocks noChangeAspect="1"/>
          </p:cNvPicPr>
          <p:nvPr userDrawn="1"/>
        </p:nvPicPr>
        <p:blipFill>
          <a:blip r:embed="rId6" cstate="print"/>
          <a:srcRect/>
          <a:stretch>
            <a:fillRect/>
          </a:stretch>
        </p:blipFill>
        <p:spPr bwMode="auto">
          <a:xfrm>
            <a:off x="7496175" y="3276600"/>
            <a:ext cx="1908175" cy="3095625"/>
          </a:xfrm>
          <a:prstGeom prst="rect">
            <a:avLst/>
          </a:prstGeom>
          <a:noFill/>
          <a:ln w="9525">
            <a:noFill/>
            <a:miter lim="800000"/>
            <a:headEnd/>
            <a:tailEnd/>
          </a:ln>
        </p:spPr>
      </p:pic>
      <p:sp>
        <p:nvSpPr>
          <p:cNvPr id="2" name="Title 1"/>
          <p:cNvSpPr>
            <a:spLocks noGrp="1"/>
          </p:cNvSpPr>
          <p:nvPr>
            <p:ph type="ctrTitle"/>
          </p:nvPr>
        </p:nvSpPr>
        <p:spPr>
          <a:xfrm>
            <a:off x="533400" y="838200"/>
            <a:ext cx="8420100" cy="1470025"/>
          </a:xfrm>
        </p:spPr>
        <p:txBody>
          <a:bodyPr/>
          <a:lstStyle>
            <a:lvl1pPr algn="l">
              <a:defRPr>
                <a:solidFill>
                  <a:schemeClr val="bg1"/>
                </a:solidFill>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33400" y="2362200"/>
            <a:ext cx="6934200" cy="685800"/>
          </a:xfrm>
        </p:spPr>
        <p:txBody>
          <a:bodyPr>
            <a:normAutofit/>
          </a:bodyPr>
          <a:lstStyle>
            <a:lvl1pPr marL="0" indent="0" algn="l">
              <a:buNone/>
              <a:defRPr sz="12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Date Placeholder 3"/>
          <p:cNvSpPr>
            <a:spLocks noGrp="1"/>
          </p:cNvSpPr>
          <p:nvPr>
            <p:ph type="dt" sz="half" idx="10"/>
          </p:nvPr>
        </p:nvSpPr>
        <p:spPr/>
        <p:txBody>
          <a:bodyPr/>
          <a:lstStyle>
            <a:lvl1pPr>
              <a:defRPr smtClean="0">
                <a:latin typeface="Arial" pitchFamily="34" charset="0"/>
                <a:cs typeface="Arial" pitchFamily="34" charset="0"/>
              </a:defRPr>
            </a:lvl1pPr>
          </a:lstStyle>
          <a:p>
            <a:pPr>
              <a:defRPr/>
            </a:pPr>
            <a:fld id="{950A639C-2875-43D5-9A0B-DEF05E015F41}" type="datetime4">
              <a:rPr lang="en-US" smtClean="0"/>
              <a:pPr>
                <a:defRPr/>
              </a:pPr>
              <a:t>March 14, 2013</a:t>
            </a:fld>
            <a:endParaRPr lang="en-US" dirty="0"/>
          </a:p>
        </p:txBody>
      </p:sp>
      <p:sp>
        <p:nvSpPr>
          <p:cNvPr id="11" name="Footer Placeholder 4"/>
          <p:cNvSpPr>
            <a:spLocks noGrp="1"/>
          </p:cNvSpPr>
          <p:nvPr>
            <p:ph type="ftr" sz="quarter" idx="11"/>
          </p:nvPr>
        </p:nvSpPr>
        <p:spPr/>
        <p:txBody>
          <a:bodyPr/>
          <a:lstStyle>
            <a:lvl1pPr>
              <a:defRPr smtClean="0">
                <a:latin typeface="Arial" pitchFamily="34" charset="0"/>
                <a:cs typeface="Arial" pitchFamily="34" charset="0"/>
              </a:defRPr>
            </a:lvl1pPr>
          </a:lstStyle>
          <a:p>
            <a:pPr>
              <a:defRPr/>
            </a:pPr>
            <a:r>
              <a:rPr lang="en-US" smtClean="0"/>
              <a:t>(Mobile) Payments, lessons from M-Pesa?</a:t>
            </a:r>
            <a:endParaRPr lang="en-US" dirty="0"/>
          </a:p>
        </p:txBody>
      </p:sp>
      <p:sp>
        <p:nvSpPr>
          <p:cNvPr id="12"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pPr>
              <a:defRPr/>
            </a:pPr>
            <a:fld id="{2A706A49-690F-4EAD-9A96-0A683D20912B}"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1" descr="strips-right.png"/>
          <p:cNvPicPr>
            <a:picLocks noChangeAspect="1"/>
          </p:cNvPicPr>
          <p:nvPr userDrawn="1"/>
        </p:nvPicPr>
        <p:blipFill>
          <a:blip r:embed="rId2" cstate="print"/>
          <a:srcRect/>
          <a:stretch>
            <a:fillRect/>
          </a:stretch>
        </p:blipFill>
        <p:spPr bwMode="auto">
          <a:xfrm>
            <a:off x="8915400" y="2992438"/>
            <a:ext cx="782638" cy="3865562"/>
          </a:xfrm>
          <a:prstGeom prst="rect">
            <a:avLst/>
          </a:prstGeom>
          <a:noFill/>
          <a:ln w="9525">
            <a:noFill/>
            <a:miter lim="800000"/>
            <a:headEnd/>
            <a:tailEnd/>
          </a:ln>
        </p:spPr>
      </p:pic>
      <p:pic>
        <p:nvPicPr>
          <p:cNvPr id="5" name="Picture 8" descr="allevo-logo.png"/>
          <p:cNvPicPr>
            <a:picLocks noChangeAspect="1"/>
          </p:cNvPicPr>
          <p:nvPr userDrawn="1"/>
        </p:nvPicPr>
        <p:blipFill>
          <a:blip r:embed="rId3" cstate="print"/>
          <a:srcRect/>
          <a:stretch>
            <a:fillRect/>
          </a:stretch>
        </p:blipFill>
        <p:spPr bwMode="auto">
          <a:xfrm>
            <a:off x="8305800" y="0"/>
            <a:ext cx="1365250" cy="1093788"/>
          </a:xfrm>
          <a:prstGeom prst="rect">
            <a:avLst/>
          </a:prstGeom>
          <a:noFill/>
          <a:ln w="9525">
            <a:noFill/>
            <a:miter lim="800000"/>
            <a:headEnd/>
            <a:tailEnd/>
          </a:ln>
        </p:spPr>
      </p:pic>
      <p:pic>
        <p:nvPicPr>
          <p:cNvPr id="6" name="Picture 4" descr="horizontal-stripe.png"/>
          <p:cNvPicPr>
            <a:picLocks noChangeAspect="1"/>
          </p:cNvPicPr>
          <p:nvPr userDrawn="1"/>
        </p:nvPicPr>
        <p:blipFill>
          <a:blip r:embed="rId4" cstate="print"/>
          <a:srcRect/>
          <a:stretch>
            <a:fillRect/>
          </a:stretch>
        </p:blipFill>
        <p:spPr bwMode="auto">
          <a:xfrm>
            <a:off x="533400" y="762000"/>
            <a:ext cx="8137525" cy="46038"/>
          </a:xfrm>
          <a:prstGeom prst="rect">
            <a:avLst/>
          </a:prstGeom>
          <a:noFill/>
          <a:ln w="9525">
            <a:noFill/>
            <a:miter lim="800000"/>
            <a:headEnd/>
            <a:tailEnd/>
          </a:ln>
        </p:spPr>
      </p:pic>
      <p:sp>
        <p:nvSpPr>
          <p:cNvPr id="2" name="Title 1"/>
          <p:cNvSpPr>
            <a:spLocks noGrp="1"/>
          </p:cNvSpPr>
          <p:nvPr>
            <p:ph type="title"/>
          </p:nvPr>
        </p:nvSpPr>
        <p:spPr>
          <a:xfrm>
            <a:off x="457200" y="152400"/>
            <a:ext cx="7886700" cy="639762"/>
          </a:xfrm>
        </p:spPr>
        <p:txBody>
          <a:bodyPr>
            <a:noAutofit/>
          </a:bodyPr>
          <a:lstStyle>
            <a:lvl1pPr algn="l">
              <a:defRPr sz="3200" baseline="0">
                <a:latin typeface="Arial" pitchFamily="34" charset="0"/>
                <a:cs typeface="Arial" pitchFamily="34" charset="0"/>
              </a:defRPr>
            </a:lvl1pPr>
          </a:lstStyle>
          <a:p>
            <a:r>
              <a:rPr lang="en-US" dirty="0" smtClean="0"/>
              <a:t>Click to edit Master title style</a:t>
            </a:r>
            <a:endParaRPr lang="en-US" dirty="0"/>
          </a:p>
        </p:txBody>
      </p:sp>
      <p:sp>
        <p:nvSpPr>
          <p:cNvPr id="15" name="Content Placeholder 2"/>
          <p:cNvSpPr>
            <a:spLocks noGrp="1"/>
          </p:cNvSpPr>
          <p:nvPr>
            <p:ph idx="13"/>
          </p:nvPr>
        </p:nvSpPr>
        <p:spPr>
          <a:xfrm>
            <a:off x="495300" y="1189036"/>
            <a:ext cx="8039100" cy="4906964"/>
          </a:xfrm>
        </p:spPr>
        <p:txBody>
          <a:bodyPr>
            <a:normAutofit/>
          </a:bodyPr>
          <a:lstStyle>
            <a:lvl1pPr>
              <a:defRPr sz="1400">
                <a:latin typeface="Arial" pitchFamily="34" charset="0"/>
                <a:cs typeface="Arial" pitchFamily="34" charset="0"/>
              </a:defRPr>
            </a:lvl1pPr>
            <a:lvl2pPr>
              <a:defRPr sz="1400">
                <a:latin typeface="Arial" pitchFamily="34" charset="0"/>
                <a:cs typeface="Arial" pitchFamily="34" charset="0"/>
              </a:defRPr>
            </a:lvl2pPr>
            <a:lvl3pPr>
              <a:defRPr sz="1400">
                <a:latin typeface="Arial" pitchFamily="34" charset="0"/>
                <a:cs typeface="Arial" pitchFamily="34" charset="0"/>
              </a:defRPr>
            </a:lvl3pPr>
            <a:lvl4pPr>
              <a:defRPr sz="1400">
                <a:latin typeface="Arial" pitchFamily="34" charset="0"/>
                <a:cs typeface="Arial" pitchFamily="34" charset="0"/>
              </a:defRPr>
            </a:lvl4pPr>
            <a:lvl5pPr>
              <a:defRPr sz="14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4"/>
          </p:nvPr>
        </p:nvSpPr>
        <p:spPr>
          <a:xfrm>
            <a:off x="495300" y="6356350"/>
            <a:ext cx="1562100" cy="349250"/>
          </a:xfrm>
        </p:spPr>
        <p:txBody>
          <a:bodyPr/>
          <a:lstStyle>
            <a:lvl1pPr>
              <a:defRPr smtClean="0">
                <a:latin typeface="Arial" pitchFamily="34" charset="0"/>
                <a:cs typeface="Arial" pitchFamily="34" charset="0"/>
              </a:defRPr>
            </a:lvl1pPr>
          </a:lstStyle>
          <a:p>
            <a:pPr>
              <a:defRPr/>
            </a:pPr>
            <a:fld id="{0F092154-F2F0-4D47-8E18-B4895AF57BF5}" type="datetime4">
              <a:rPr lang="en-US" smtClean="0"/>
              <a:pPr>
                <a:defRPr/>
              </a:pPr>
              <a:t>March 14, 2013</a:t>
            </a:fld>
            <a:endParaRPr lang="en-US" dirty="0"/>
          </a:p>
        </p:txBody>
      </p:sp>
      <p:sp>
        <p:nvSpPr>
          <p:cNvPr id="8" name="Footer Placeholder 4"/>
          <p:cNvSpPr>
            <a:spLocks noGrp="1"/>
          </p:cNvSpPr>
          <p:nvPr>
            <p:ph type="ftr" sz="quarter" idx="15"/>
          </p:nvPr>
        </p:nvSpPr>
        <p:spPr>
          <a:xfrm>
            <a:off x="2120900" y="6356350"/>
            <a:ext cx="5651500" cy="365125"/>
          </a:xfrm>
        </p:spPr>
        <p:txBody>
          <a:bodyPr/>
          <a:lstStyle>
            <a:lvl1pPr>
              <a:defRPr smtClean="0">
                <a:latin typeface="Arial" pitchFamily="34" charset="0"/>
                <a:cs typeface="Arial" pitchFamily="34" charset="0"/>
              </a:defRPr>
            </a:lvl1pPr>
          </a:lstStyle>
          <a:p>
            <a:pPr>
              <a:defRPr/>
            </a:pPr>
            <a:r>
              <a:rPr lang="en-US" smtClean="0"/>
              <a:t>(Mobile) Payments, lessons from M-Pesa?</a:t>
            </a:r>
            <a:endParaRPr lang="en-US" dirty="0"/>
          </a:p>
        </p:txBody>
      </p:sp>
      <p:sp>
        <p:nvSpPr>
          <p:cNvPr id="9" name="Slide Number Placeholder 5"/>
          <p:cNvSpPr>
            <a:spLocks noGrp="1"/>
          </p:cNvSpPr>
          <p:nvPr>
            <p:ph type="sldNum" sz="quarter" idx="16"/>
          </p:nvPr>
        </p:nvSpPr>
        <p:spPr>
          <a:xfrm>
            <a:off x="8001000" y="6356350"/>
            <a:ext cx="533400" cy="365125"/>
          </a:xfrm>
        </p:spPr>
        <p:txBody>
          <a:bodyPr/>
          <a:lstStyle>
            <a:lvl1pPr>
              <a:defRPr>
                <a:latin typeface="Arial" pitchFamily="34" charset="0"/>
                <a:cs typeface="Arial" pitchFamily="34" charset="0"/>
              </a:defRPr>
            </a:lvl1pPr>
          </a:lstStyle>
          <a:p>
            <a:pPr>
              <a:defRPr/>
            </a:pPr>
            <a:fld id="{FF18EB71-03C0-4FFF-AF6A-5336FB013842}"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4" name="Picture 1" descr="strips-right.png"/>
          <p:cNvPicPr>
            <a:picLocks noChangeAspect="1"/>
          </p:cNvPicPr>
          <p:nvPr userDrawn="1"/>
        </p:nvPicPr>
        <p:blipFill>
          <a:blip r:embed="rId2" cstate="print"/>
          <a:srcRect/>
          <a:stretch>
            <a:fillRect/>
          </a:stretch>
        </p:blipFill>
        <p:spPr bwMode="auto">
          <a:xfrm>
            <a:off x="8915400" y="2992438"/>
            <a:ext cx="782638" cy="3865562"/>
          </a:xfrm>
          <a:prstGeom prst="rect">
            <a:avLst/>
          </a:prstGeom>
          <a:noFill/>
          <a:ln w="9525">
            <a:noFill/>
            <a:miter lim="800000"/>
            <a:headEnd/>
            <a:tailEnd/>
          </a:ln>
        </p:spPr>
      </p:pic>
      <p:pic>
        <p:nvPicPr>
          <p:cNvPr id="5" name="Picture 8" descr="allevo-logo.png"/>
          <p:cNvPicPr>
            <a:picLocks noChangeAspect="1"/>
          </p:cNvPicPr>
          <p:nvPr userDrawn="1"/>
        </p:nvPicPr>
        <p:blipFill>
          <a:blip r:embed="rId3" cstate="print"/>
          <a:srcRect/>
          <a:stretch>
            <a:fillRect/>
          </a:stretch>
        </p:blipFill>
        <p:spPr bwMode="auto">
          <a:xfrm>
            <a:off x="8305800" y="0"/>
            <a:ext cx="1365250" cy="1093788"/>
          </a:xfrm>
          <a:prstGeom prst="rect">
            <a:avLst/>
          </a:prstGeom>
          <a:noFill/>
          <a:ln w="9525">
            <a:noFill/>
            <a:miter lim="800000"/>
            <a:headEnd/>
            <a:tailEnd/>
          </a:ln>
        </p:spPr>
      </p:pic>
      <p:pic>
        <p:nvPicPr>
          <p:cNvPr id="6" name="Picture 4" descr="horizontal-stripe.png"/>
          <p:cNvPicPr>
            <a:picLocks noChangeAspect="1"/>
          </p:cNvPicPr>
          <p:nvPr userDrawn="1"/>
        </p:nvPicPr>
        <p:blipFill>
          <a:blip r:embed="rId4" cstate="print"/>
          <a:srcRect/>
          <a:stretch>
            <a:fillRect/>
          </a:stretch>
        </p:blipFill>
        <p:spPr bwMode="auto">
          <a:xfrm>
            <a:off x="609600" y="1401763"/>
            <a:ext cx="8137525" cy="46037"/>
          </a:xfrm>
          <a:prstGeom prst="rect">
            <a:avLst/>
          </a:prstGeom>
          <a:noFill/>
          <a:ln w="9525">
            <a:noFill/>
            <a:miter lim="800000"/>
            <a:headEnd/>
            <a:tailEnd/>
          </a:ln>
        </p:spPr>
      </p:pic>
      <p:sp>
        <p:nvSpPr>
          <p:cNvPr id="2" name="Title 1"/>
          <p:cNvSpPr>
            <a:spLocks noGrp="1"/>
          </p:cNvSpPr>
          <p:nvPr>
            <p:ph type="title"/>
          </p:nvPr>
        </p:nvSpPr>
        <p:spPr>
          <a:xfrm>
            <a:off x="495300" y="274638"/>
            <a:ext cx="7429500" cy="1096962"/>
          </a:xfrm>
        </p:spPr>
        <p:txBody>
          <a:bodyPr>
            <a:normAutofit/>
          </a:bodyPr>
          <a:lstStyle>
            <a:lvl1pPr algn="l">
              <a:defRPr sz="3600">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5300" y="1798636"/>
            <a:ext cx="8039100" cy="4297364"/>
          </a:xfrm>
        </p:spPr>
        <p:txBody>
          <a:bodyPr>
            <a:normAutofit/>
          </a:bodyPr>
          <a:lstStyle>
            <a:lvl1pPr>
              <a:defRPr sz="1400">
                <a:latin typeface="Arial" pitchFamily="34" charset="0"/>
                <a:cs typeface="Arial" pitchFamily="34" charset="0"/>
              </a:defRPr>
            </a:lvl1pPr>
            <a:lvl2pPr>
              <a:defRPr sz="1400">
                <a:latin typeface="Arial" pitchFamily="34" charset="0"/>
                <a:cs typeface="Arial" pitchFamily="34" charset="0"/>
              </a:defRPr>
            </a:lvl2pPr>
            <a:lvl3pPr>
              <a:defRPr sz="1400">
                <a:latin typeface="Arial" pitchFamily="34" charset="0"/>
                <a:cs typeface="Arial" pitchFamily="34" charset="0"/>
              </a:defRPr>
            </a:lvl3pPr>
            <a:lvl4pPr>
              <a:defRPr sz="1400">
                <a:latin typeface="Arial" pitchFamily="34" charset="0"/>
                <a:cs typeface="Arial" pitchFamily="34" charset="0"/>
              </a:defRPr>
            </a:lvl4pPr>
            <a:lvl5pPr>
              <a:defRPr sz="14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a:xfrm>
            <a:off x="495300" y="6356350"/>
            <a:ext cx="1562100" cy="349250"/>
          </a:xfrm>
        </p:spPr>
        <p:txBody>
          <a:bodyPr/>
          <a:lstStyle>
            <a:lvl1pPr>
              <a:defRPr smtClean="0">
                <a:latin typeface="Arial" pitchFamily="34" charset="0"/>
                <a:cs typeface="Arial" pitchFamily="34" charset="0"/>
              </a:defRPr>
            </a:lvl1pPr>
          </a:lstStyle>
          <a:p>
            <a:pPr>
              <a:defRPr/>
            </a:pPr>
            <a:fld id="{3D739340-1B93-4B50-A964-0C4AC25AB6BE}" type="datetime4">
              <a:rPr lang="en-US" smtClean="0"/>
              <a:pPr>
                <a:defRPr/>
              </a:pPr>
              <a:t>March 14, 2013</a:t>
            </a:fld>
            <a:endParaRPr lang="en-US" dirty="0"/>
          </a:p>
        </p:txBody>
      </p:sp>
      <p:sp>
        <p:nvSpPr>
          <p:cNvPr id="8" name="Footer Placeholder 4"/>
          <p:cNvSpPr>
            <a:spLocks noGrp="1"/>
          </p:cNvSpPr>
          <p:nvPr>
            <p:ph type="ftr" sz="quarter" idx="11"/>
          </p:nvPr>
        </p:nvSpPr>
        <p:spPr>
          <a:xfrm>
            <a:off x="2120900" y="6356350"/>
            <a:ext cx="5651500" cy="365125"/>
          </a:xfrm>
        </p:spPr>
        <p:txBody>
          <a:bodyPr/>
          <a:lstStyle>
            <a:lvl1pPr>
              <a:defRPr smtClean="0">
                <a:latin typeface="Arial" pitchFamily="34" charset="0"/>
                <a:cs typeface="Arial" pitchFamily="34" charset="0"/>
              </a:defRPr>
            </a:lvl1pPr>
          </a:lstStyle>
          <a:p>
            <a:pPr>
              <a:defRPr/>
            </a:pPr>
            <a:r>
              <a:rPr lang="en-US" smtClean="0"/>
              <a:t>(Mobile) Payments, lessons from M-Pesa?</a:t>
            </a:r>
            <a:endParaRPr lang="en-US" dirty="0"/>
          </a:p>
        </p:txBody>
      </p:sp>
      <p:sp>
        <p:nvSpPr>
          <p:cNvPr id="9" name="Slide Number Placeholder 5"/>
          <p:cNvSpPr>
            <a:spLocks noGrp="1"/>
          </p:cNvSpPr>
          <p:nvPr>
            <p:ph type="sldNum" sz="quarter" idx="12"/>
          </p:nvPr>
        </p:nvSpPr>
        <p:spPr>
          <a:xfrm>
            <a:off x="8001000" y="6356350"/>
            <a:ext cx="533400" cy="365125"/>
          </a:xfrm>
        </p:spPr>
        <p:txBody>
          <a:bodyPr/>
          <a:lstStyle>
            <a:lvl1pPr>
              <a:defRPr>
                <a:latin typeface="Arial" pitchFamily="34" charset="0"/>
                <a:cs typeface="Arial" pitchFamily="34" charset="0"/>
              </a:defRPr>
            </a:lvl1pPr>
          </a:lstStyle>
          <a:p>
            <a:pPr>
              <a:defRPr/>
            </a:pPr>
            <a:fld id="{8D25372B-F477-4DB1-A571-DABDDFD32A9A}"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6" descr="strips-left.png"/>
          <p:cNvPicPr>
            <a:picLocks noChangeAspect="1"/>
          </p:cNvPicPr>
          <p:nvPr userDrawn="1"/>
        </p:nvPicPr>
        <p:blipFill>
          <a:blip r:embed="rId2" cstate="print"/>
          <a:srcRect/>
          <a:stretch>
            <a:fillRect/>
          </a:stretch>
        </p:blipFill>
        <p:spPr bwMode="auto">
          <a:xfrm>
            <a:off x="185738" y="0"/>
            <a:ext cx="728662" cy="3594100"/>
          </a:xfrm>
          <a:prstGeom prst="rect">
            <a:avLst/>
          </a:prstGeom>
          <a:noFill/>
          <a:ln w="9525">
            <a:noFill/>
            <a:miter lim="800000"/>
            <a:headEnd/>
            <a:tailEnd/>
          </a:ln>
        </p:spPr>
      </p:pic>
      <p:pic>
        <p:nvPicPr>
          <p:cNvPr id="5" name="Picture 7" descr="strips-right.png"/>
          <p:cNvPicPr>
            <a:picLocks noChangeAspect="1"/>
          </p:cNvPicPr>
          <p:nvPr userDrawn="1"/>
        </p:nvPicPr>
        <p:blipFill>
          <a:blip r:embed="rId3" cstate="print"/>
          <a:srcRect/>
          <a:stretch>
            <a:fillRect/>
          </a:stretch>
        </p:blipFill>
        <p:spPr bwMode="auto">
          <a:xfrm>
            <a:off x="8915400" y="2992438"/>
            <a:ext cx="782638" cy="3865562"/>
          </a:xfrm>
          <a:prstGeom prst="rect">
            <a:avLst/>
          </a:prstGeom>
          <a:noFill/>
          <a:ln w="9525">
            <a:noFill/>
            <a:miter lim="800000"/>
            <a:headEnd/>
            <a:tailEnd/>
          </a:ln>
        </p:spPr>
      </p:pic>
      <p:pic>
        <p:nvPicPr>
          <p:cNvPr id="6" name="Picture 8" descr="allevo-logo.png"/>
          <p:cNvPicPr>
            <a:picLocks noChangeAspect="1"/>
          </p:cNvPicPr>
          <p:nvPr userDrawn="1"/>
        </p:nvPicPr>
        <p:blipFill>
          <a:blip r:embed="rId4" cstate="print"/>
          <a:srcRect/>
          <a:stretch>
            <a:fillRect/>
          </a:stretch>
        </p:blipFill>
        <p:spPr bwMode="auto">
          <a:xfrm>
            <a:off x="8305800" y="0"/>
            <a:ext cx="1365250" cy="1093788"/>
          </a:xfrm>
          <a:prstGeom prst="rect">
            <a:avLst/>
          </a:prstGeom>
          <a:noFill/>
          <a:ln w="9525">
            <a:noFill/>
            <a:miter lim="800000"/>
            <a:headEnd/>
            <a:tailEnd/>
          </a:ln>
        </p:spPr>
      </p:pic>
      <p:sp>
        <p:nvSpPr>
          <p:cNvPr id="2" name="Title 1"/>
          <p:cNvSpPr>
            <a:spLocks noGrp="1"/>
          </p:cNvSpPr>
          <p:nvPr>
            <p:ph type="title"/>
          </p:nvPr>
        </p:nvSpPr>
        <p:spPr>
          <a:xfrm>
            <a:off x="1143000" y="2066925"/>
            <a:ext cx="7620000" cy="1362075"/>
          </a:xfrm>
        </p:spPr>
        <p:txBody>
          <a:bodyPr anchor="t">
            <a:normAutofit/>
          </a:bodyPr>
          <a:lstStyle>
            <a:lvl1pPr algn="ctr">
              <a:defRPr sz="3600" b="1" cap="none" baseline="0">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1828800" y="3657600"/>
            <a:ext cx="6248400" cy="749300"/>
          </a:xfrm>
        </p:spPr>
        <p:txBody>
          <a:bodyPr anchor="b"/>
          <a:lstStyle>
            <a:lvl1pPr marL="0" indent="0" algn="ctr">
              <a:buNone/>
              <a:defRPr sz="2400" baseline="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7" name="Date Placeholder 3"/>
          <p:cNvSpPr>
            <a:spLocks noGrp="1"/>
          </p:cNvSpPr>
          <p:nvPr>
            <p:ph type="dt" sz="half" idx="10"/>
          </p:nvPr>
        </p:nvSpPr>
        <p:spPr>
          <a:xfrm>
            <a:off x="495300" y="6356350"/>
            <a:ext cx="1562100" cy="349250"/>
          </a:xfrm>
        </p:spPr>
        <p:txBody>
          <a:bodyPr/>
          <a:lstStyle>
            <a:lvl1pPr>
              <a:defRPr smtClean="0">
                <a:latin typeface="Arial" pitchFamily="34" charset="0"/>
                <a:cs typeface="Arial" pitchFamily="34" charset="0"/>
              </a:defRPr>
            </a:lvl1pPr>
          </a:lstStyle>
          <a:p>
            <a:pPr>
              <a:defRPr/>
            </a:pPr>
            <a:fld id="{CBDAADED-8BBD-4255-8A70-39B95B977B50}" type="datetime4">
              <a:rPr lang="en-US" smtClean="0"/>
              <a:pPr>
                <a:defRPr/>
              </a:pPr>
              <a:t>March 14, 2013</a:t>
            </a:fld>
            <a:endParaRPr lang="en-US" dirty="0"/>
          </a:p>
        </p:txBody>
      </p:sp>
      <p:sp>
        <p:nvSpPr>
          <p:cNvPr id="8" name="Footer Placeholder 4"/>
          <p:cNvSpPr>
            <a:spLocks noGrp="1"/>
          </p:cNvSpPr>
          <p:nvPr>
            <p:ph type="ftr" sz="quarter" idx="11"/>
          </p:nvPr>
        </p:nvSpPr>
        <p:spPr>
          <a:xfrm>
            <a:off x="2120900" y="6356350"/>
            <a:ext cx="5651500" cy="365125"/>
          </a:xfrm>
        </p:spPr>
        <p:txBody>
          <a:bodyPr/>
          <a:lstStyle>
            <a:lvl1pPr>
              <a:defRPr smtClean="0">
                <a:latin typeface="Arial" pitchFamily="34" charset="0"/>
                <a:cs typeface="Arial" pitchFamily="34" charset="0"/>
              </a:defRPr>
            </a:lvl1pPr>
          </a:lstStyle>
          <a:p>
            <a:pPr>
              <a:defRPr/>
            </a:pPr>
            <a:r>
              <a:rPr lang="en-US" smtClean="0"/>
              <a:t>(Mobile) Payments, lessons from M-Pesa?</a:t>
            </a:r>
            <a:endParaRPr lang="en-US" dirty="0"/>
          </a:p>
        </p:txBody>
      </p:sp>
      <p:sp>
        <p:nvSpPr>
          <p:cNvPr id="9" name="Slide Number Placeholder 5"/>
          <p:cNvSpPr>
            <a:spLocks noGrp="1"/>
          </p:cNvSpPr>
          <p:nvPr>
            <p:ph type="sldNum" sz="quarter" idx="12"/>
          </p:nvPr>
        </p:nvSpPr>
        <p:spPr>
          <a:xfrm>
            <a:off x="8001000" y="6356350"/>
            <a:ext cx="533400" cy="365125"/>
          </a:xfrm>
        </p:spPr>
        <p:txBody>
          <a:bodyPr/>
          <a:lstStyle>
            <a:lvl1pPr>
              <a:defRPr>
                <a:latin typeface="Arial" pitchFamily="34" charset="0"/>
                <a:cs typeface="Arial" pitchFamily="34" charset="0"/>
              </a:defRPr>
            </a:lvl1pPr>
          </a:lstStyle>
          <a:p>
            <a:pPr>
              <a:defRPr/>
            </a:pPr>
            <a:fld id="{394290ED-5B55-4D42-9088-A6BD6D93BE41}"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6" name="Picture 1" descr="strips-right.png"/>
          <p:cNvPicPr>
            <a:picLocks noChangeAspect="1"/>
          </p:cNvPicPr>
          <p:nvPr userDrawn="1"/>
        </p:nvPicPr>
        <p:blipFill>
          <a:blip r:embed="rId2" cstate="print"/>
          <a:srcRect/>
          <a:stretch>
            <a:fillRect/>
          </a:stretch>
        </p:blipFill>
        <p:spPr bwMode="auto">
          <a:xfrm>
            <a:off x="8915400" y="2992438"/>
            <a:ext cx="782638" cy="3865562"/>
          </a:xfrm>
          <a:prstGeom prst="rect">
            <a:avLst/>
          </a:prstGeom>
          <a:noFill/>
          <a:ln w="9525">
            <a:noFill/>
            <a:miter lim="800000"/>
            <a:headEnd/>
            <a:tailEnd/>
          </a:ln>
        </p:spPr>
      </p:pic>
      <p:pic>
        <p:nvPicPr>
          <p:cNvPr id="7" name="Picture 8" descr="allevo-logo.png"/>
          <p:cNvPicPr>
            <a:picLocks noChangeAspect="1"/>
          </p:cNvPicPr>
          <p:nvPr userDrawn="1"/>
        </p:nvPicPr>
        <p:blipFill>
          <a:blip r:embed="rId3" cstate="print"/>
          <a:srcRect/>
          <a:stretch>
            <a:fillRect/>
          </a:stretch>
        </p:blipFill>
        <p:spPr bwMode="auto">
          <a:xfrm>
            <a:off x="8305800" y="0"/>
            <a:ext cx="1365250" cy="1093788"/>
          </a:xfrm>
          <a:prstGeom prst="rect">
            <a:avLst/>
          </a:prstGeom>
          <a:noFill/>
          <a:ln w="9525">
            <a:noFill/>
            <a:miter lim="800000"/>
            <a:headEnd/>
            <a:tailEnd/>
          </a:ln>
        </p:spPr>
      </p:pic>
      <p:sp>
        <p:nvSpPr>
          <p:cNvPr id="2" name="Title 1"/>
          <p:cNvSpPr>
            <a:spLocks noGrp="1"/>
          </p:cNvSpPr>
          <p:nvPr>
            <p:ph type="title"/>
          </p:nvPr>
        </p:nvSpPr>
        <p:spPr>
          <a:xfrm>
            <a:off x="495300" y="304800"/>
            <a:ext cx="3924300" cy="990600"/>
          </a:xfrm>
        </p:spPr>
        <p:txBody>
          <a:bodyPr>
            <a:normAutofit/>
          </a:bodyPr>
          <a:lstStyle>
            <a:lvl1pPr algn="l">
              <a:defRPr sz="2400">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95300" y="1524000"/>
            <a:ext cx="7505700" cy="1447800"/>
          </a:xfrm>
        </p:spPr>
        <p:txBody>
          <a:bodyPr>
            <a:normAutofit/>
          </a:bodyPr>
          <a:lstStyle>
            <a:lvl1pPr>
              <a:defRPr sz="1400">
                <a:latin typeface="Arial" pitchFamily="34" charset="0"/>
                <a:cs typeface="Arial" pitchFamily="34" charset="0"/>
              </a:defRPr>
            </a:lvl1pPr>
            <a:lvl2pPr>
              <a:defRPr sz="1400">
                <a:latin typeface="Arial" pitchFamily="34" charset="0"/>
                <a:cs typeface="Arial" pitchFamily="34" charset="0"/>
              </a:defRPr>
            </a:lvl2pPr>
            <a:lvl3pPr>
              <a:defRPr sz="1400">
                <a:latin typeface="Arial" pitchFamily="34" charset="0"/>
                <a:cs typeface="Arial" pitchFamily="34" charset="0"/>
              </a:defRPr>
            </a:lvl3pPr>
            <a:lvl4pPr>
              <a:defRPr sz="1400">
                <a:latin typeface="Arial" pitchFamily="34" charset="0"/>
                <a:cs typeface="Arial" pitchFamily="34" charset="0"/>
              </a:defRPr>
            </a:lvl4pPr>
            <a:lvl5pPr>
              <a:defRPr sz="14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Content Placeholder 2"/>
          <p:cNvSpPr>
            <a:spLocks noGrp="1"/>
          </p:cNvSpPr>
          <p:nvPr>
            <p:ph sz="half" idx="13"/>
          </p:nvPr>
        </p:nvSpPr>
        <p:spPr>
          <a:xfrm>
            <a:off x="495300" y="4572000"/>
            <a:ext cx="7505700" cy="1447800"/>
          </a:xfrm>
        </p:spPr>
        <p:txBody>
          <a:bodyPr>
            <a:normAutofit/>
          </a:bodyPr>
          <a:lstStyle>
            <a:lvl1pPr>
              <a:defRPr sz="1400">
                <a:latin typeface="Arial" pitchFamily="34" charset="0"/>
                <a:cs typeface="Arial" pitchFamily="34" charset="0"/>
              </a:defRPr>
            </a:lvl1pPr>
            <a:lvl2pPr>
              <a:defRPr sz="1400">
                <a:latin typeface="Arial" pitchFamily="34" charset="0"/>
                <a:cs typeface="Arial" pitchFamily="34" charset="0"/>
              </a:defRPr>
            </a:lvl2pPr>
            <a:lvl3pPr>
              <a:defRPr sz="1400">
                <a:latin typeface="Arial" pitchFamily="34" charset="0"/>
                <a:cs typeface="Arial" pitchFamily="34" charset="0"/>
              </a:defRPr>
            </a:lvl3pPr>
            <a:lvl4pPr>
              <a:defRPr sz="1400">
                <a:latin typeface="Arial" pitchFamily="34" charset="0"/>
                <a:cs typeface="Arial" pitchFamily="34" charset="0"/>
              </a:defRPr>
            </a:lvl4pPr>
            <a:lvl5pPr>
              <a:defRPr sz="14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Content Placeholder 2"/>
          <p:cNvSpPr>
            <a:spLocks noGrp="1"/>
          </p:cNvSpPr>
          <p:nvPr>
            <p:ph sz="half" idx="14"/>
          </p:nvPr>
        </p:nvSpPr>
        <p:spPr>
          <a:xfrm>
            <a:off x="495300" y="3048000"/>
            <a:ext cx="7505700" cy="1447800"/>
          </a:xfrm>
        </p:spPr>
        <p:txBody>
          <a:bodyPr>
            <a:normAutofit/>
          </a:bodyPr>
          <a:lstStyle>
            <a:lvl1pPr>
              <a:defRPr sz="1400">
                <a:latin typeface="Arial" pitchFamily="34" charset="0"/>
                <a:cs typeface="Arial" pitchFamily="34" charset="0"/>
              </a:defRPr>
            </a:lvl1pPr>
            <a:lvl2pPr>
              <a:defRPr sz="1400">
                <a:latin typeface="Arial" pitchFamily="34" charset="0"/>
                <a:cs typeface="Arial" pitchFamily="34" charset="0"/>
              </a:defRPr>
            </a:lvl2pPr>
            <a:lvl3pPr>
              <a:defRPr sz="1400">
                <a:latin typeface="Arial" pitchFamily="34" charset="0"/>
                <a:cs typeface="Arial" pitchFamily="34" charset="0"/>
              </a:defRPr>
            </a:lvl3pPr>
            <a:lvl4pPr>
              <a:defRPr sz="1400">
                <a:latin typeface="Arial" pitchFamily="34" charset="0"/>
                <a:cs typeface="Arial" pitchFamily="34" charset="0"/>
              </a:defRPr>
            </a:lvl4pPr>
            <a:lvl5pPr>
              <a:defRPr sz="14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3"/>
          <p:cNvSpPr>
            <a:spLocks noGrp="1"/>
          </p:cNvSpPr>
          <p:nvPr>
            <p:ph type="dt" sz="half" idx="15"/>
          </p:nvPr>
        </p:nvSpPr>
        <p:spPr>
          <a:xfrm>
            <a:off x="495300" y="6356350"/>
            <a:ext cx="1562100" cy="349250"/>
          </a:xfrm>
        </p:spPr>
        <p:txBody>
          <a:bodyPr/>
          <a:lstStyle>
            <a:lvl1pPr>
              <a:defRPr smtClean="0">
                <a:latin typeface="Arial" pitchFamily="34" charset="0"/>
                <a:cs typeface="Arial" pitchFamily="34" charset="0"/>
              </a:defRPr>
            </a:lvl1pPr>
          </a:lstStyle>
          <a:p>
            <a:pPr>
              <a:defRPr/>
            </a:pPr>
            <a:fld id="{91C98644-B862-4BFF-B9CA-8A8716685E0E}" type="datetime4">
              <a:rPr lang="en-US" smtClean="0"/>
              <a:pPr>
                <a:defRPr/>
              </a:pPr>
              <a:t>March 14, 2013</a:t>
            </a:fld>
            <a:endParaRPr lang="en-US" dirty="0"/>
          </a:p>
        </p:txBody>
      </p:sp>
      <p:sp>
        <p:nvSpPr>
          <p:cNvPr id="9" name="Footer Placeholder 4"/>
          <p:cNvSpPr>
            <a:spLocks noGrp="1"/>
          </p:cNvSpPr>
          <p:nvPr>
            <p:ph type="ftr" sz="quarter" idx="16"/>
          </p:nvPr>
        </p:nvSpPr>
        <p:spPr>
          <a:xfrm>
            <a:off x="2120900" y="6356350"/>
            <a:ext cx="5651500" cy="365125"/>
          </a:xfrm>
        </p:spPr>
        <p:txBody>
          <a:bodyPr/>
          <a:lstStyle>
            <a:lvl1pPr>
              <a:defRPr smtClean="0">
                <a:latin typeface="Arial" pitchFamily="34" charset="0"/>
                <a:cs typeface="Arial" pitchFamily="34" charset="0"/>
              </a:defRPr>
            </a:lvl1pPr>
          </a:lstStyle>
          <a:p>
            <a:pPr>
              <a:defRPr/>
            </a:pPr>
            <a:r>
              <a:rPr lang="en-US" smtClean="0"/>
              <a:t>(Mobile) Payments, lessons from M-Pesa?</a:t>
            </a:r>
            <a:endParaRPr lang="en-US" dirty="0"/>
          </a:p>
        </p:txBody>
      </p:sp>
      <p:sp>
        <p:nvSpPr>
          <p:cNvPr id="10" name="Slide Number Placeholder 5"/>
          <p:cNvSpPr>
            <a:spLocks noGrp="1"/>
          </p:cNvSpPr>
          <p:nvPr>
            <p:ph type="sldNum" sz="quarter" idx="17"/>
          </p:nvPr>
        </p:nvSpPr>
        <p:spPr>
          <a:xfrm>
            <a:off x="8001000" y="6356350"/>
            <a:ext cx="533400" cy="365125"/>
          </a:xfrm>
        </p:spPr>
        <p:txBody>
          <a:bodyPr/>
          <a:lstStyle>
            <a:lvl1pPr>
              <a:defRPr>
                <a:latin typeface="Arial" pitchFamily="34" charset="0"/>
                <a:cs typeface="Arial" pitchFamily="34" charset="0"/>
              </a:defRPr>
            </a:lvl1pPr>
          </a:lstStyle>
          <a:p>
            <a:pPr>
              <a:defRPr/>
            </a:pPr>
            <a:fld id="{CC86D7A4-2932-49FA-8F4B-8484E6B4FED3}"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pic>
        <p:nvPicPr>
          <p:cNvPr id="3" name="Picture 8" descr="allevo-logo.png"/>
          <p:cNvPicPr>
            <a:picLocks noChangeAspect="1"/>
          </p:cNvPicPr>
          <p:nvPr userDrawn="1"/>
        </p:nvPicPr>
        <p:blipFill>
          <a:blip r:embed="rId2" cstate="print"/>
          <a:srcRect/>
          <a:stretch>
            <a:fillRect/>
          </a:stretch>
        </p:blipFill>
        <p:spPr bwMode="auto">
          <a:xfrm>
            <a:off x="8305800" y="0"/>
            <a:ext cx="1365250" cy="1093788"/>
          </a:xfrm>
          <a:prstGeom prst="rect">
            <a:avLst/>
          </a:prstGeom>
          <a:noFill/>
          <a:ln w="9525">
            <a:noFill/>
            <a:miter lim="800000"/>
            <a:headEnd/>
            <a:tailEnd/>
          </a:ln>
        </p:spPr>
      </p:pic>
      <p:pic>
        <p:nvPicPr>
          <p:cNvPr id="4" name="Picture 18" descr="blue-box1.png"/>
          <p:cNvPicPr>
            <a:picLocks noChangeAspect="1"/>
          </p:cNvPicPr>
          <p:nvPr userDrawn="1"/>
        </p:nvPicPr>
        <p:blipFill>
          <a:blip r:embed="rId3" cstate="print"/>
          <a:srcRect/>
          <a:stretch>
            <a:fillRect/>
          </a:stretch>
        </p:blipFill>
        <p:spPr bwMode="auto">
          <a:xfrm>
            <a:off x="533400" y="1789113"/>
            <a:ext cx="2057400" cy="4230687"/>
          </a:xfrm>
          <a:prstGeom prst="rect">
            <a:avLst/>
          </a:prstGeom>
          <a:noFill/>
          <a:ln w="9525">
            <a:noFill/>
            <a:miter lim="800000"/>
            <a:headEnd/>
            <a:tailEnd/>
          </a:ln>
        </p:spPr>
      </p:pic>
      <p:pic>
        <p:nvPicPr>
          <p:cNvPr id="5" name="Picture 19" descr="blue-box1.png"/>
          <p:cNvPicPr>
            <a:picLocks noChangeAspect="1"/>
          </p:cNvPicPr>
          <p:nvPr userDrawn="1"/>
        </p:nvPicPr>
        <p:blipFill>
          <a:blip r:embed="rId3" cstate="print"/>
          <a:srcRect/>
          <a:stretch>
            <a:fillRect/>
          </a:stretch>
        </p:blipFill>
        <p:spPr bwMode="auto">
          <a:xfrm>
            <a:off x="5106988" y="1789113"/>
            <a:ext cx="2057400" cy="4230687"/>
          </a:xfrm>
          <a:prstGeom prst="rect">
            <a:avLst/>
          </a:prstGeom>
          <a:noFill/>
          <a:ln w="9525">
            <a:noFill/>
            <a:miter lim="800000"/>
            <a:headEnd/>
            <a:tailEnd/>
          </a:ln>
        </p:spPr>
      </p:pic>
      <p:pic>
        <p:nvPicPr>
          <p:cNvPr id="6" name="Picture 20" descr="blue-box2.png"/>
          <p:cNvPicPr>
            <a:picLocks noChangeAspect="1"/>
          </p:cNvPicPr>
          <p:nvPr userDrawn="1"/>
        </p:nvPicPr>
        <p:blipFill>
          <a:blip r:embed="rId4" cstate="print"/>
          <a:srcRect/>
          <a:stretch>
            <a:fillRect/>
          </a:stretch>
        </p:blipFill>
        <p:spPr bwMode="auto">
          <a:xfrm>
            <a:off x="2817813" y="1789113"/>
            <a:ext cx="2060575" cy="4230687"/>
          </a:xfrm>
          <a:prstGeom prst="rect">
            <a:avLst/>
          </a:prstGeom>
          <a:noFill/>
          <a:ln w="9525">
            <a:noFill/>
            <a:miter lim="800000"/>
            <a:headEnd/>
            <a:tailEnd/>
          </a:ln>
        </p:spPr>
      </p:pic>
      <p:pic>
        <p:nvPicPr>
          <p:cNvPr id="7" name="Picture 22" descr="blue-box2.png"/>
          <p:cNvPicPr>
            <a:picLocks noChangeAspect="1"/>
          </p:cNvPicPr>
          <p:nvPr userDrawn="1"/>
        </p:nvPicPr>
        <p:blipFill>
          <a:blip r:embed="rId4" cstate="print"/>
          <a:srcRect/>
          <a:stretch>
            <a:fillRect/>
          </a:stretch>
        </p:blipFill>
        <p:spPr bwMode="auto">
          <a:xfrm>
            <a:off x="7391400" y="1789113"/>
            <a:ext cx="2060575" cy="4230687"/>
          </a:xfrm>
          <a:prstGeom prst="rect">
            <a:avLst/>
          </a:prstGeom>
          <a:noFill/>
          <a:ln w="9525">
            <a:noFill/>
            <a:miter lim="800000"/>
            <a:headEnd/>
            <a:tailEnd/>
          </a:ln>
        </p:spPr>
      </p:pic>
      <p:sp>
        <p:nvSpPr>
          <p:cNvPr id="8" name="TextBox 3"/>
          <p:cNvSpPr txBox="1">
            <a:spLocks noChangeArrowheads="1"/>
          </p:cNvSpPr>
          <p:nvPr userDrawn="1"/>
        </p:nvSpPr>
        <p:spPr bwMode="auto">
          <a:xfrm>
            <a:off x="1295400" y="5257800"/>
            <a:ext cx="457200" cy="457200"/>
          </a:xfrm>
          <a:prstGeom prst="rect">
            <a:avLst/>
          </a:prstGeom>
          <a:solidFill>
            <a:srgbClr val="00B0F0"/>
          </a:solidFill>
          <a:ln w="9525">
            <a:noFill/>
            <a:miter lim="800000"/>
            <a:headEnd/>
            <a:tailEnd/>
          </a:ln>
        </p:spPr>
        <p:txBody>
          <a:bodyPr lIns="0" tIns="0" rIns="0" bIns="0" anchor="ctr" anchorCtr="1"/>
          <a:lstStyle/>
          <a:p>
            <a:pPr fontAlgn="auto">
              <a:spcBef>
                <a:spcPts val="0"/>
              </a:spcBef>
              <a:spcAft>
                <a:spcPts val="0"/>
              </a:spcAft>
              <a:defRPr/>
            </a:pPr>
            <a:r>
              <a:rPr lang="ro-RO" sz="2400" dirty="0">
                <a:solidFill>
                  <a:schemeClr val="bg1"/>
                </a:solidFill>
                <a:latin typeface="Arial" pitchFamily="34" charset="0"/>
                <a:cs typeface="Arial" pitchFamily="34" charset="0"/>
              </a:rPr>
              <a:t>1</a:t>
            </a:r>
            <a:endParaRPr lang="en-US" sz="2400" dirty="0">
              <a:solidFill>
                <a:schemeClr val="bg1"/>
              </a:solidFill>
              <a:latin typeface="Arial" pitchFamily="34" charset="0"/>
              <a:cs typeface="Arial" pitchFamily="34" charset="0"/>
            </a:endParaRPr>
          </a:p>
        </p:txBody>
      </p:sp>
      <p:sp>
        <p:nvSpPr>
          <p:cNvPr id="9" name="TextBox 20"/>
          <p:cNvSpPr txBox="1">
            <a:spLocks noChangeArrowheads="1"/>
          </p:cNvSpPr>
          <p:nvPr userDrawn="1"/>
        </p:nvSpPr>
        <p:spPr bwMode="auto">
          <a:xfrm>
            <a:off x="5943600" y="5257800"/>
            <a:ext cx="457200" cy="457200"/>
          </a:xfrm>
          <a:prstGeom prst="rect">
            <a:avLst/>
          </a:prstGeom>
          <a:solidFill>
            <a:srgbClr val="00B0F0"/>
          </a:solidFill>
          <a:ln w="9525">
            <a:noFill/>
            <a:miter lim="800000"/>
            <a:headEnd/>
            <a:tailEnd/>
          </a:ln>
        </p:spPr>
        <p:txBody>
          <a:bodyPr lIns="0" tIns="0" rIns="0" bIns="0" anchor="ctr" anchorCtr="1"/>
          <a:lstStyle/>
          <a:p>
            <a:pPr fontAlgn="auto">
              <a:spcBef>
                <a:spcPts val="0"/>
              </a:spcBef>
              <a:spcAft>
                <a:spcPts val="0"/>
              </a:spcAft>
              <a:defRPr/>
            </a:pPr>
            <a:r>
              <a:rPr lang="ro-RO" sz="2400" dirty="0">
                <a:solidFill>
                  <a:schemeClr val="bg1"/>
                </a:solidFill>
                <a:latin typeface="Arial" pitchFamily="34" charset="0"/>
                <a:cs typeface="Arial" pitchFamily="34" charset="0"/>
              </a:rPr>
              <a:t>3</a:t>
            </a:r>
            <a:endParaRPr lang="en-US" sz="2400" dirty="0">
              <a:solidFill>
                <a:schemeClr val="bg1"/>
              </a:solidFill>
              <a:latin typeface="Arial" pitchFamily="34" charset="0"/>
              <a:cs typeface="Arial" pitchFamily="34" charset="0"/>
            </a:endParaRPr>
          </a:p>
        </p:txBody>
      </p:sp>
      <p:sp>
        <p:nvSpPr>
          <p:cNvPr id="10" name="TextBox 21"/>
          <p:cNvSpPr txBox="1">
            <a:spLocks noChangeArrowheads="1"/>
          </p:cNvSpPr>
          <p:nvPr userDrawn="1"/>
        </p:nvSpPr>
        <p:spPr bwMode="auto">
          <a:xfrm>
            <a:off x="8305800" y="5257800"/>
            <a:ext cx="457200" cy="457200"/>
          </a:xfrm>
          <a:prstGeom prst="rect">
            <a:avLst/>
          </a:prstGeom>
          <a:solidFill>
            <a:srgbClr val="00B0F0"/>
          </a:solidFill>
          <a:ln w="9525">
            <a:noFill/>
            <a:miter lim="800000"/>
            <a:headEnd/>
            <a:tailEnd/>
          </a:ln>
        </p:spPr>
        <p:txBody>
          <a:bodyPr lIns="0" tIns="0" rIns="0" bIns="0" anchor="ctr" anchorCtr="1"/>
          <a:lstStyle/>
          <a:p>
            <a:pPr fontAlgn="auto">
              <a:spcBef>
                <a:spcPts val="0"/>
              </a:spcBef>
              <a:spcAft>
                <a:spcPts val="0"/>
              </a:spcAft>
              <a:defRPr/>
            </a:pPr>
            <a:r>
              <a:rPr lang="ro-RO" sz="2400" dirty="0">
                <a:solidFill>
                  <a:schemeClr val="bg1"/>
                </a:solidFill>
                <a:latin typeface="Arial" pitchFamily="34" charset="0"/>
                <a:cs typeface="Arial" pitchFamily="34" charset="0"/>
              </a:rPr>
              <a:t>4</a:t>
            </a:r>
            <a:endParaRPr lang="en-US" sz="2400" dirty="0">
              <a:solidFill>
                <a:schemeClr val="bg1"/>
              </a:solidFill>
              <a:latin typeface="Arial" pitchFamily="34" charset="0"/>
              <a:cs typeface="Arial" pitchFamily="34" charset="0"/>
            </a:endParaRPr>
          </a:p>
        </p:txBody>
      </p:sp>
      <p:sp>
        <p:nvSpPr>
          <p:cNvPr id="11" name="TextBox 23"/>
          <p:cNvSpPr txBox="1">
            <a:spLocks noChangeArrowheads="1"/>
          </p:cNvSpPr>
          <p:nvPr userDrawn="1"/>
        </p:nvSpPr>
        <p:spPr bwMode="auto">
          <a:xfrm>
            <a:off x="3657600" y="5257800"/>
            <a:ext cx="457200" cy="457200"/>
          </a:xfrm>
          <a:prstGeom prst="rect">
            <a:avLst/>
          </a:prstGeom>
          <a:solidFill>
            <a:srgbClr val="00B0F0"/>
          </a:solidFill>
          <a:ln w="9525">
            <a:noFill/>
            <a:miter lim="800000"/>
            <a:headEnd/>
            <a:tailEnd/>
          </a:ln>
        </p:spPr>
        <p:txBody>
          <a:bodyPr lIns="0" tIns="0" rIns="0" bIns="0" anchor="ctr" anchorCtr="1"/>
          <a:lstStyle/>
          <a:p>
            <a:pPr fontAlgn="auto">
              <a:spcBef>
                <a:spcPts val="0"/>
              </a:spcBef>
              <a:spcAft>
                <a:spcPts val="0"/>
              </a:spcAft>
              <a:defRPr/>
            </a:pPr>
            <a:r>
              <a:rPr lang="ro-RO" sz="2400" dirty="0">
                <a:solidFill>
                  <a:schemeClr val="bg1"/>
                </a:solidFill>
                <a:latin typeface="Arial" pitchFamily="34" charset="0"/>
                <a:cs typeface="Arial" pitchFamily="34" charset="0"/>
              </a:rPr>
              <a:t>2</a:t>
            </a:r>
            <a:endParaRPr lang="en-US" sz="2400" dirty="0">
              <a:solidFill>
                <a:schemeClr val="bg1"/>
              </a:solidFill>
              <a:latin typeface="Arial" pitchFamily="34" charset="0"/>
              <a:cs typeface="Arial" pitchFamily="34" charset="0"/>
            </a:endParaRPr>
          </a:p>
        </p:txBody>
      </p:sp>
      <p:pic>
        <p:nvPicPr>
          <p:cNvPr id="12" name="Picture 4" descr="horizontal-stripe.png"/>
          <p:cNvPicPr>
            <a:picLocks noChangeAspect="1"/>
          </p:cNvPicPr>
          <p:nvPr userDrawn="1"/>
        </p:nvPicPr>
        <p:blipFill>
          <a:blip r:embed="rId5" cstate="print"/>
          <a:srcRect/>
          <a:stretch>
            <a:fillRect/>
          </a:stretch>
        </p:blipFill>
        <p:spPr bwMode="auto">
          <a:xfrm>
            <a:off x="533400" y="762000"/>
            <a:ext cx="8137525" cy="46038"/>
          </a:xfrm>
          <a:prstGeom prst="rect">
            <a:avLst/>
          </a:prstGeom>
          <a:noFill/>
          <a:ln w="9525">
            <a:noFill/>
            <a:miter lim="800000"/>
            <a:headEnd/>
            <a:tailEnd/>
          </a:ln>
        </p:spPr>
      </p:pic>
      <p:sp>
        <p:nvSpPr>
          <p:cNvPr id="24" name="Title 1"/>
          <p:cNvSpPr>
            <a:spLocks noGrp="1"/>
          </p:cNvSpPr>
          <p:nvPr>
            <p:ph type="title"/>
          </p:nvPr>
        </p:nvSpPr>
        <p:spPr>
          <a:xfrm>
            <a:off x="457200" y="152400"/>
            <a:ext cx="7391400" cy="639762"/>
          </a:xfrm>
        </p:spPr>
        <p:txBody>
          <a:bodyPr>
            <a:noAutofit/>
          </a:bodyPr>
          <a:lstStyle>
            <a:lvl1pPr algn="l">
              <a:defRPr sz="3600" baseline="0">
                <a:latin typeface="Arial" pitchFamily="34" charset="0"/>
                <a:cs typeface="Arial" pitchFamily="34" charset="0"/>
              </a:defRPr>
            </a:lvl1pPr>
          </a:lstStyle>
          <a:p>
            <a:r>
              <a:rPr lang="en-US" dirty="0" smtClean="0"/>
              <a:t>Click to edit Master title style</a:t>
            </a:r>
            <a:endParaRPr lang="en-US" dirty="0"/>
          </a:p>
        </p:txBody>
      </p:sp>
      <p:sp>
        <p:nvSpPr>
          <p:cNvPr id="13" name="Date Placeholder 3"/>
          <p:cNvSpPr>
            <a:spLocks noGrp="1"/>
          </p:cNvSpPr>
          <p:nvPr>
            <p:ph type="dt" sz="half" idx="10"/>
          </p:nvPr>
        </p:nvSpPr>
        <p:spPr>
          <a:xfrm>
            <a:off x="495300" y="6356350"/>
            <a:ext cx="1562100" cy="349250"/>
          </a:xfrm>
        </p:spPr>
        <p:txBody>
          <a:bodyPr/>
          <a:lstStyle>
            <a:lvl1pPr>
              <a:defRPr smtClean="0">
                <a:latin typeface="Arial" pitchFamily="34" charset="0"/>
                <a:cs typeface="Arial" pitchFamily="34" charset="0"/>
              </a:defRPr>
            </a:lvl1pPr>
          </a:lstStyle>
          <a:p>
            <a:pPr>
              <a:defRPr/>
            </a:pPr>
            <a:fld id="{C3E2E27A-F520-4CA2-9A06-553C788AF1F1}" type="datetime4">
              <a:rPr lang="en-US" smtClean="0"/>
              <a:pPr>
                <a:defRPr/>
              </a:pPr>
              <a:t>March 14, 2013</a:t>
            </a:fld>
            <a:endParaRPr lang="en-US" dirty="0"/>
          </a:p>
        </p:txBody>
      </p:sp>
      <p:sp>
        <p:nvSpPr>
          <p:cNvPr id="14" name="Footer Placeholder 4"/>
          <p:cNvSpPr>
            <a:spLocks noGrp="1"/>
          </p:cNvSpPr>
          <p:nvPr>
            <p:ph type="ftr" sz="quarter" idx="11"/>
          </p:nvPr>
        </p:nvSpPr>
        <p:spPr>
          <a:xfrm>
            <a:off x="2120900" y="6356350"/>
            <a:ext cx="5651500" cy="365125"/>
          </a:xfrm>
        </p:spPr>
        <p:txBody>
          <a:bodyPr/>
          <a:lstStyle>
            <a:lvl1pPr>
              <a:defRPr smtClean="0">
                <a:latin typeface="Arial" pitchFamily="34" charset="0"/>
                <a:cs typeface="Arial" pitchFamily="34" charset="0"/>
              </a:defRPr>
            </a:lvl1pPr>
          </a:lstStyle>
          <a:p>
            <a:pPr>
              <a:defRPr/>
            </a:pPr>
            <a:r>
              <a:rPr lang="en-US" smtClean="0"/>
              <a:t>(Mobile) Payments, lessons from M-Pesa?</a:t>
            </a:r>
            <a:endParaRPr lang="en-US" dirty="0"/>
          </a:p>
        </p:txBody>
      </p:sp>
      <p:sp>
        <p:nvSpPr>
          <p:cNvPr id="15" name="Slide Number Placeholder 5"/>
          <p:cNvSpPr>
            <a:spLocks noGrp="1"/>
          </p:cNvSpPr>
          <p:nvPr>
            <p:ph type="sldNum" sz="quarter" idx="12"/>
          </p:nvPr>
        </p:nvSpPr>
        <p:spPr>
          <a:xfrm>
            <a:off x="8001000" y="6356350"/>
            <a:ext cx="533400" cy="365125"/>
          </a:xfrm>
        </p:spPr>
        <p:txBody>
          <a:bodyPr/>
          <a:lstStyle>
            <a:lvl1pPr>
              <a:defRPr>
                <a:latin typeface="Arial" pitchFamily="34" charset="0"/>
                <a:cs typeface="Arial" pitchFamily="34" charset="0"/>
              </a:defRPr>
            </a:lvl1pPr>
          </a:lstStyle>
          <a:p>
            <a:pPr>
              <a:defRPr/>
            </a:pPr>
            <a:fld id="{D512D071-915D-4037-BCC4-BCC467FCE58A}"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Box 8"/>
          <p:cNvSpPr txBox="1">
            <a:spLocks noChangeArrowheads="1"/>
          </p:cNvSpPr>
          <p:nvPr userDrawn="1"/>
        </p:nvSpPr>
        <p:spPr bwMode="auto">
          <a:xfrm>
            <a:off x="533400" y="1219200"/>
            <a:ext cx="8915400" cy="4953000"/>
          </a:xfrm>
          <a:prstGeom prst="rect">
            <a:avLst/>
          </a:prstGeom>
          <a:solidFill>
            <a:srgbClr val="2C1450"/>
          </a:solidFill>
          <a:ln w="9525">
            <a:noFill/>
            <a:miter lim="800000"/>
            <a:headEnd/>
            <a:tailEnd/>
          </a:ln>
        </p:spPr>
        <p:txBody>
          <a:bodyPr lIns="0" tIns="0" rIns="0" bIns="0" anchor="ctr" anchorCtr="1"/>
          <a:lstStyle/>
          <a:p>
            <a:pPr algn="ctr" fontAlgn="auto">
              <a:spcBef>
                <a:spcPts val="0"/>
              </a:spcBef>
              <a:spcAft>
                <a:spcPts val="0"/>
              </a:spcAft>
              <a:defRPr/>
            </a:pPr>
            <a:endParaRPr lang="en-US" sz="2400" dirty="0">
              <a:solidFill>
                <a:schemeClr val="bg1"/>
              </a:solidFill>
              <a:latin typeface="Arial" pitchFamily="34" charset="0"/>
              <a:cs typeface="Arial" pitchFamily="34" charset="0"/>
            </a:endParaRPr>
          </a:p>
        </p:txBody>
      </p:sp>
      <p:pic>
        <p:nvPicPr>
          <p:cNvPr id="4" name="Picture 4" descr="horizontal-stripe.png"/>
          <p:cNvPicPr>
            <a:picLocks noChangeAspect="1"/>
          </p:cNvPicPr>
          <p:nvPr userDrawn="1"/>
        </p:nvPicPr>
        <p:blipFill>
          <a:blip r:embed="rId2" cstate="print"/>
          <a:srcRect/>
          <a:stretch>
            <a:fillRect/>
          </a:stretch>
        </p:blipFill>
        <p:spPr bwMode="auto">
          <a:xfrm>
            <a:off x="533400" y="762000"/>
            <a:ext cx="8137525" cy="46038"/>
          </a:xfrm>
          <a:prstGeom prst="rect">
            <a:avLst/>
          </a:prstGeom>
          <a:noFill/>
          <a:ln w="9525">
            <a:noFill/>
            <a:miter lim="800000"/>
            <a:headEnd/>
            <a:tailEnd/>
          </a:ln>
        </p:spPr>
      </p:pic>
      <p:pic>
        <p:nvPicPr>
          <p:cNvPr id="5" name="Picture 8" descr="allevo-logo.png"/>
          <p:cNvPicPr>
            <a:picLocks noChangeAspect="1"/>
          </p:cNvPicPr>
          <p:nvPr userDrawn="1"/>
        </p:nvPicPr>
        <p:blipFill>
          <a:blip r:embed="rId3" cstate="print"/>
          <a:srcRect/>
          <a:stretch>
            <a:fillRect/>
          </a:stretch>
        </p:blipFill>
        <p:spPr bwMode="auto">
          <a:xfrm>
            <a:off x="8305800" y="0"/>
            <a:ext cx="1365250" cy="1093788"/>
          </a:xfrm>
          <a:prstGeom prst="rect">
            <a:avLst/>
          </a:prstGeom>
          <a:noFill/>
          <a:ln w="9525">
            <a:noFill/>
            <a:miter lim="800000"/>
            <a:headEnd/>
            <a:tailEnd/>
          </a:ln>
        </p:spPr>
      </p:pic>
      <p:sp>
        <p:nvSpPr>
          <p:cNvPr id="6" name="Title 1"/>
          <p:cNvSpPr>
            <a:spLocks noGrp="1"/>
          </p:cNvSpPr>
          <p:nvPr>
            <p:ph type="title"/>
          </p:nvPr>
        </p:nvSpPr>
        <p:spPr>
          <a:xfrm>
            <a:off x="457200" y="152400"/>
            <a:ext cx="7391400" cy="639762"/>
          </a:xfrm>
        </p:spPr>
        <p:txBody>
          <a:bodyPr>
            <a:noAutofit/>
          </a:bodyPr>
          <a:lstStyle>
            <a:lvl1pPr algn="l">
              <a:defRPr sz="3600" baseline="0">
                <a:latin typeface="Arial" pitchFamily="34" charset="0"/>
                <a:cs typeface="Arial" pitchFamily="34" charset="0"/>
              </a:defRPr>
            </a:lvl1pPr>
          </a:lstStyle>
          <a:p>
            <a:r>
              <a:rPr lang="en-US" dirty="0" smtClean="0"/>
              <a:t>Click to edit Master title style</a:t>
            </a:r>
            <a:endParaRPr lang="en-US" dirty="0"/>
          </a:p>
        </p:txBody>
      </p:sp>
      <p:sp>
        <p:nvSpPr>
          <p:cNvPr id="7" name="Date Placeholder 3"/>
          <p:cNvSpPr>
            <a:spLocks noGrp="1"/>
          </p:cNvSpPr>
          <p:nvPr>
            <p:ph type="dt" sz="half" idx="10"/>
          </p:nvPr>
        </p:nvSpPr>
        <p:spPr>
          <a:xfrm>
            <a:off x="495300" y="6356350"/>
            <a:ext cx="1562100" cy="349250"/>
          </a:xfrm>
        </p:spPr>
        <p:txBody>
          <a:bodyPr/>
          <a:lstStyle>
            <a:lvl1pPr>
              <a:defRPr smtClean="0">
                <a:latin typeface="Arial" pitchFamily="34" charset="0"/>
                <a:cs typeface="Arial" pitchFamily="34" charset="0"/>
              </a:defRPr>
            </a:lvl1pPr>
          </a:lstStyle>
          <a:p>
            <a:pPr>
              <a:defRPr/>
            </a:pPr>
            <a:fld id="{4684AB5B-BAF9-47E1-9FAE-14E69B3DFE59}" type="datetime4">
              <a:rPr lang="en-US" smtClean="0"/>
              <a:pPr>
                <a:defRPr/>
              </a:pPr>
              <a:t>March 14, 2013</a:t>
            </a:fld>
            <a:endParaRPr lang="en-US" dirty="0"/>
          </a:p>
        </p:txBody>
      </p:sp>
      <p:sp>
        <p:nvSpPr>
          <p:cNvPr id="8" name="Footer Placeholder 4"/>
          <p:cNvSpPr>
            <a:spLocks noGrp="1"/>
          </p:cNvSpPr>
          <p:nvPr>
            <p:ph type="ftr" sz="quarter" idx="11"/>
          </p:nvPr>
        </p:nvSpPr>
        <p:spPr>
          <a:xfrm>
            <a:off x="2120900" y="6356350"/>
            <a:ext cx="5651500" cy="365125"/>
          </a:xfrm>
        </p:spPr>
        <p:txBody>
          <a:bodyPr/>
          <a:lstStyle>
            <a:lvl1pPr>
              <a:defRPr dirty="0" smtClean="0">
                <a:latin typeface="Arial" pitchFamily="34" charset="0"/>
                <a:cs typeface="Arial" pitchFamily="34" charset="0"/>
              </a:defRPr>
            </a:lvl1pPr>
          </a:lstStyle>
          <a:p>
            <a:pPr>
              <a:defRPr/>
            </a:pPr>
            <a:r>
              <a:rPr lang="en-US" smtClean="0"/>
              <a:t>(Mobile) Payments, lessons from M-Pesa?</a:t>
            </a:r>
            <a:endParaRPr lang="en-US"/>
          </a:p>
        </p:txBody>
      </p:sp>
      <p:sp>
        <p:nvSpPr>
          <p:cNvPr id="9" name="Slide Number Placeholder 5"/>
          <p:cNvSpPr>
            <a:spLocks noGrp="1"/>
          </p:cNvSpPr>
          <p:nvPr>
            <p:ph type="sldNum" sz="quarter" idx="12"/>
          </p:nvPr>
        </p:nvSpPr>
        <p:spPr>
          <a:xfrm>
            <a:off x="8001000" y="6356350"/>
            <a:ext cx="533400" cy="365125"/>
          </a:xfrm>
        </p:spPr>
        <p:txBody>
          <a:bodyPr/>
          <a:lstStyle>
            <a:lvl1pPr>
              <a:defRPr smtClean="0">
                <a:latin typeface="Arial" pitchFamily="34" charset="0"/>
                <a:cs typeface="Arial" pitchFamily="34" charset="0"/>
              </a:defRPr>
            </a:lvl1pPr>
          </a:lstStyle>
          <a:p>
            <a:pPr>
              <a:defRPr/>
            </a:pPr>
            <a:fld id="{4D4BC756-B696-4E1F-A1E0-F56EFDABAF78}"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Arial" pitchFamily="34" charset="0"/>
                <a:cs typeface="Arial" pitchFamily="34" charset="0"/>
              </a:defRPr>
            </a:lvl1pPr>
          </a:lstStyle>
          <a:p>
            <a:pPr>
              <a:defRPr/>
            </a:pPr>
            <a:fld id="{7364AB48-4D91-4992-B6A9-D80053836F10}" type="datetime4">
              <a:rPr lang="en-US" smtClean="0"/>
              <a:pPr>
                <a:defRPr/>
              </a:pPr>
              <a:t>March 14, 2013</a:t>
            </a:fld>
            <a:endParaRPr lang="en-US" dirty="0"/>
          </a:p>
        </p:txBody>
      </p:sp>
      <p:sp>
        <p:nvSpPr>
          <p:cNvPr id="5" name="Footer Placeholder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Arial" pitchFamily="34" charset="0"/>
                <a:cs typeface="Arial" pitchFamily="34" charset="0"/>
              </a:defRPr>
            </a:lvl1pPr>
          </a:lstStyle>
          <a:p>
            <a:pPr>
              <a:defRPr/>
            </a:pPr>
            <a:r>
              <a:rPr lang="en-US" smtClean="0"/>
              <a:t>(Mobile) Payments, lessons from M-Pesa?</a:t>
            </a:r>
            <a:endParaRPr lang="en-US" dirty="0"/>
          </a:p>
        </p:txBody>
      </p:sp>
      <p:sp>
        <p:nvSpPr>
          <p:cNvPr id="6" name="Slide Number Placeholder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Arial" pitchFamily="34" charset="0"/>
                <a:cs typeface="Arial" pitchFamily="34" charset="0"/>
              </a:defRPr>
            </a:lvl1pPr>
          </a:lstStyle>
          <a:p>
            <a:pPr>
              <a:defRPr/>
            </a:pPr>
            <a:fld id="{025D43C4-9CE1-4045-A4E3-DD1A068800F4}"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Lst>
  <p:hf hdr="0"/>
  <p:txStyles>
    <p:titleStyle>
      <a:lvl1pPr algn="ctr" rtl="0" eaLnBrk="0" fontAlgn="base" hangingPunct="0">
        <a:spcBef>
          <a:spcPct val="0"/>
        </a:spcBef>
        <a:spcAft>
          <a:spcPct val="0"/>
        </a:spcAft>
        <a:defRPr sz="4400"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tx1"/>
          </a:solidFill>
          <a:latin typeface="Clan-News" pitchFamily="50" charset="0"/>
        </a:defRPr>
      </a:lvl2pPr>
      <a:lvl3pPr algn="ctr" rtl="0" eaLnBrk="0" fontAlgn="base" hangingPunct="0">
        <a:spcBef>
          <a:spcPct val="0"/>
        </a:spcBef>
        <a:spcAft>
          <a:spcPct val="0"/>
        </a:spcAft>
        <a:defRPr sz="4400">
          <a:solidFill>
            <a:schemeClr val="tx1"/>
          </a:solidFill>
          <a:latin typeface="Clan-News" pitchFamily="50" charset="0"/>
        </a:defRPr>
      </a:lvl3pPr>
      <a:lvl4pPr algn="ctr" rtl="0" eaLnBrk="0" fontAlgn="base" hangingPunct="0">
        <a:spcBef>
          <a:spcPct val="0"/>
        </a:spcBef>
        <a:spcAft>
          <a:spcPct val="0"/>
        </a:spcAft>
        <a:defRPr sz="4400">
          <a:solidFill>
            <a:schemeClr val="tx1"/>
          </a:solidFill>
          <a:latin typeface="Clan-News" pitchFamily="50" charset="0"/>
        </a:defRPr>
      </a:lvl4pPr>
      <a:lvl5pPr algn="ctr" rtl="0" eaLnBrk="0" fontAlgn="base" hangingPunct="0">
        <a:spcBef>
          <a:spcPct val="0"/>
        </a:spcBef>
        <a:spcAft>
          <a:spcPct val="0"/>
        </a:spcAft>
        <a:defRPr sz="4400">
          <a:solidFill>
            <a:schemeClr val="tx1"/>
          </a:solidFill>
          <a:latin typeface="Clan-News" pitchFamily="50"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ctrTitle"/>
          </p:nvPr>
        </p:nvSpPr>
        <p:spPr>
          <a:xfrm>
            <a:off x="533400" y="838200"/>
            <a:ext cx="8991600" cy="1470025"/>
          </a:xfrm>
        </p:spPr>
        <p:txBody>
          <a:bodyPr/>
          <a:lstStyle/>
          <a:p>
            <a:pPr eaLnBrk="1" hangingPunct="1"/>
            <a:r>
              <a:rPr lang="en-US" sz="3600" dirty="0" smtClean="0">
                <a:latin typeface="Arial" pitchFamily="34" charset="0"/>
                <a:cs typeface="Arial" pitchFamily="34" charset="0"/>
              </a:rPr>
              <a:t>(Mobile) Payments, lessons from M-Pesa?</a:t>
            </a:r>
          </a:p>
        </p:txBody>
      </p:sp>
      <p:sp>
        <p:nvSpPr>
          <p:cNvPr id="9219" name="Subtitle 4"/>
          <p:cNvSpPr>
            <a:spLocks noGrp="1"/>
          </p:cNvSpPr>
          <p:nvPr>
            <p:ph type="subTitle" idx="1"/>
          </p:nvPr>
        </p:nvSpPr>
        <p:spPr/>
        <p:txBody>
          <a:bodyPr>
            <a:normAutofit/>
          </a:bodyPr>
          <a:lstStyle/>
          <a:p>
            <a:pPr eaLnBrk="1" hangingPunct="1"/>
            <a:r>
              <a:rPr lang="en-US" sz="1400" dirty="0" smtClean="0">
                <a:solidFill>
                  <a:schemeClr val="bg1"/>
                </a:solidFill>
                <a:latin typeface="Arial" pitchFamily="34" charset="0"/>
                <a:cs typeface="Arial" pitchFamily="34" charset="0"/>
              </a:rPr>
              <a:t>Ruud van der Horst, </a:t>
            </a:r>
            <a:r>
              <a:rPr lang="en-US" sz="1400" dirty="0" smtClean="0">
                <a:solidFill>
                  <a:schemeClr val="bg1"/>
                </a:solidFill>
              </a:rPr>
              <a:t>consultant</a:t>
            </a:r>
          </a:p>
          <a:p>
            <a:pPr eaLnBrk="1" hangingPunct="1"/>
            <a:r>
              <a:rPr lang="en-US" sz="1400" dirty="0" smtClean="0">
                <a:solidFill>
                  <a:schemeClr val="bg1"/>
                </a:solidFill>
                <a:latin typeface="Arial" pitchFamily="34" charset="0"/>
                <a:cs typeface="Arial" pitchFamily="34" charset="0"/>
              </a:rPr>
              <a:t>June 2011</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“Mobile” Business Flow</a:t>
            </a:r>
            <a:endParaRPr lang="en-US" dirty="0"/>
          </a:p>
        </p:txBody>
      </p:sp>
      <p:sp>
        <p:nvSpPr>
          <p:cNvPr id="4" name="Date Placeholder 3"/>
          <p:cNvSpPr>
            <a:spLocks noGrp="1"/>
          </p:cNvSpPr>
          <p:nvPr>
            <p:ph type="dt" sz="half" idx="14"/>
          </p:nvPr>
        </p:nvSpPr>
        <p:spPr/>
        <p:txBody>
          <a:bodyPr/>
          <a:lstStyle/>
          <a:p>
            <a:pPr>
              <a:defRPr/>
            </a:pPr>
            <a:fld id="{3E27E1CF-6E32-42A0-8AF3-1E9B188418C5}" type="datetime4">
              <a:rPr lang="en-US" smtClean="0"/>
              <a:pPr>
                <a:defRPr/>
              </a:pPr>
              <a:t>March 14, 2013</a:t>
            </a:fld>
            <a:endParaRPr lang="en-US" dirty="0"/>
          </a:p>
        </p:txBody>
      </p:sp>
      <p:sp>
        <p:nvSpPr>
          <p:cNvPr id="5" name="Footer Placeholder 4"/>
          <p:cNvSpPr>
            <a:spLocks noGrp="1"/>
          </p:cNvSpPr>
          <p:nvPr>
            <p:ph type="ftr" sz="quarter" idx="15"/>
          </p:nvPr>
        </p:nvSpPr>
        <p:spPr/>
        <p:txBody>
          <a:bodyPr/>
          <a:lstStyle/>
          <a:p>
            <a:pPr>
              <a:defRPr/>
            </a:pPr>
            <a:r>
              <a:rPr lang="en-US" smtClean="0"/>
              <a:t>(Mobile) Payments, lessons from M-Pesa?</a:t>
            </a:r>
            <a:endParaRPr lang="en-US" dirty="0"/>
          </a:p>
        </p:txBody>
      </p:sp>
      <p:sp>
        <p:nvSpPr>
          <p:cNvPr id="6" name="Slide Number Placeholder 5"/>
          <p:cNvSpPr>
            <a:spLocks noGrp="1"/>
          </p:cNvSpPr>
          <p:nvPr>
            <p:ph type="sldNum" sz="quarter" idx="16"/>
          </p:nvPr>
        </p:nvSpPr>
        <p:spPr/>
        <p:txBody>
          <a:bodyPr/>
          <a:lstStyle/>
          <a:p>
            <a:pPr>
              <a:defRPr/>
            </a:pPr>
            <a:fld id="{FF18EB71-03C0-4FFF-AF6A-5336FB013842}" type="slidenum">
              <a:rPr lang="en-US" smtClean="0"/>
              <a:pPr>
                <a:defRPr/>
              </a:pPr>
              <a:t>10</a:t>
            </a:fld>
            <a:endParaRPr lang="en-US" dirty="0"/>
          </a:p>
        </p:txBody>
      </p:sp>
      <p:sp>
        <p:nvSpPr>
          <p:cNvPr id="7" name="Rechthoek 25"/>
          <p:cNvSpPr/>
          <p:nvPr/>
        </p:nvSpPr>
        <p:spPr>
          <a:xfrm>
            <a:off x="1371600" y="1981200"/>
            <a:ext cx="2520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err="1" smtClean="0"/>
              <a:t>Loan</a:t>
            </a:r>
            <a:r>
              <a:rPr lang="nl-NL" dirty="0" smtClean="0"/>
              <a:t> </a:t>
            </a:r>
            <a:r>
              <a:rPr lang="nl-NL" dirty="0" err="1" smtClean="0"/>
              <a:t>repayment</a:t>
            </a:r>
            <a:endParaRPr lang="en-US" dirty="0"/>
          </a:p>
        </p:txBody>
      </p:sp>
      <p:sp>
        <p:nvSpPr>
          <p:cNvPr id="8" name="PIJL-OMLAAG 26"/>
          <p:cNvSpPr/>
          <p:nvPr/>
        </p:nvSpPr>
        <p:spPr>
          <a:xfrm>
            <a:off x="2438400" y="2362200"/>
            <a:ext cx="360000" cy="576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hthoek 27"/>
          <p:cNvSpPr/>
          <p:nvPr/>
        </p:nvSpPr>
        <p:spPr>
          <a:xfrm>
            <a:off x="1371600" y="2932800"/>
            <a:ext cx="2520000" cy="1944000"/>
          </a:xfrm>
          <a:prstGeom prst="rect">
            <a:avLst/>
          </a:prstGeom>
          <a:gradFill>
            <a:gsLst>
              <a:gs pos="0">
                <a:srgbClr val="000082"/>
              </a:gs>
              <a:gs pos="30000">
                <a:srgbClr val="66008F"/>
              </a:gs>
              <a:gs pos="64999">
                <a:srgbClr val="BA0066"/>
              </a:gs>
              <a:gs pos="89999">
                <a:srgbClr val="FF0000"/>
              </a:gs>
              <a:gs pos="100000">
                <a:srgbClr val="FF8200"/>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latin typeface="Arial" pitchFamily="34" charset="0"/>
                <a:cs typeface="Arial" pitchFamily="34" charset="0"/>
              </a:rPr>
              <a:t>Travel to MFI (</a:t>
            </a:r>
            <a:r>
              <a:rPr lang="nl-NL" sz="1600" dirty="0" err="1" smtClean="0">
                <a:latin typeface="Arial" pitchFamily="34" charset="0"/>
                <a:cs typeface="Arial" pitchFamily="34" charset="0"/>
              </a:rPr>
              <a:t>or</a:t>
            </a:r>
            <a:r>
              <a:rPr lang="nl-NL" sz="1600" dirty="0" smtClean="0">
                <a:latin typeface="Arial" pitchFamily="34" charset="0"/>
                <a:cs typeface="Arial" pitchFamily="34" charset="0"/>
              </a:rPr>
              <a:t> Bank) and </a:t>
            </a:r>
            <a:r>
              <a:rPr lang="nl-NL" sz="1600" dirty="0" err="1" smtClean="0">
                <a:latin typeface="Arial" pitchFamily="34" charset="0"/>
                <a:cs typeface="Arial" pitchFamily="34" charset="0"/>
              </a:rPr>
              <a:t>try</a:t>
            </a:r>
            <a:r>
              <a:rPr lang="nl-NL" sz="1600" dirty="0" smtClean="0">
                <a:latin typeface="Arial" pitchFamily="34" charset="0"/>
                <a:cs typeface="Arial" pitchFamily="34" charset="0"/>
              </a:rPr>
              <a:t> </a:t>
            </a:r>
            <a:r>
              <a:rPr lang="nl-NL" sz="1600" dirty="0" err="1" smtClean="0">
                <a:latin typeface="Arial" pitchFamily="34" charset="0"/>
                <a:cs typeface="Arial" pitchFamily="34" charset="0"/>
              </a:rPr>
              <a:t>not</a:t>
            </a:r>
            <a:r>
              <a:rPr lang="nl-NL" sz="1600" dirty="0" smtClean="0">
                <a:latin typeface="Arial" pitchFamily="34" charset="0"/>
                <a:cs typeface="Arial" pitchFamily="34" charset="0"/>
              </a:rPr>
              <a:t> to </a:t>
            </a:r>
            <a:r>
              <a:rPr lang="nl-NL" sz="1600" dirty="0" err="1" smtClean="0">
                <a:latin typeface="Arial" pitchFamily="34" charset="0"/>
                <a:cs typeface="Arial" pitchFamily="34" charset="0"/>
              </a:rPr>
              <a:t>get</a:t>
            </a:r>
            <a:r>
              <a:rPr lang="nl-NL" sz="1600" dirty="0" smtClean="0">
                <a:latin typeface="Arial" pitchFamily="34" charset="0"/>
                <a:cs typeface="Arial" pitchFamily="34" charset="0"/>
              </a:rPr>
              <a:t> robbed/</a:t>
            </a:r>
            <a:r>
              <a:rPr lang="nl-NL" sz="1600" dirty="0" err="1" smtClean="0">
                <a:latin typeface="Arial" pitchFamily="34" charset="0"/>
                <a:cs typeface="Arial" pitchFamily="34" charset="0"/>
              </a:rPr>
              <a:t>Wait</a:t>
            </a:r>
            <a:r>
              <a:rPr lang="nl-NL" sz="1600" dirty="0" smtClean="0">
                <a:latin typeface="Arial" pitchFamily="34" charset="0"/>
                <a:cs typeface="Arial" pitchFamily="34" charset="0"/>
              </a:rPr>
              <a:t> </a:t>
            </a:r>
            <a:r>
              <a:rPr lang="nl-NL" sz="1600" dirty="0" err="1" smtClean="0">
                <a:latin typeface="Arial" pitchFamily="34" charset="0"/>
                <a:cs typeface="Arial" pitchFamily="34" charset="0"/>
              </a:rPr>
              <a:t>for</a:t>
            </a:r>
            <a:r>
              <a:rPr lang="nl-NL" sz="1600" dirty="0" smtClean="0">
                <a:latin typeface="Arial" pitchFamily="34" charset="0"/>
                <a:cs typeface="Arial" pitchFamily="34" charset="0"/>
              </a:rPr>
              <a:t> </a:t>
            </a:r>
            <a:r>
              <a:rPr lang="nl-NL" sz="1600" dirty="0" err="1" smtClean="0">
                <a:latin typeface="Arial" pitchFamily="34" charset="0"/>
                <a:cs typeface="Arial" pitchFamily="34" charset="0"/>
              </a:rPr>
              <a:t>your</a:t>
            </a:r>
            <a:r>
              <a:rPr lang="nl-NL" sz="1600" dirty="0" smtClean="0">
                <a:latin typeface="Arial" pitchFamily="34" charset="0"/>
                <a:cs typeface="Arial" pitchFamily="34" charset="0"/>
              </a:rPr>
              <a:t> turn/</a:t>
            </a:r>
            <a:r>
              <a:rPr lang="nl-NL" sz="1600" dirty="0" err="1" smtClean="0">
                <a:latin typeface="Arial" pitchFamily="34" charset="0"/>
                <a:cs typeface="Arial" pitchFamily="34" charset="0"/>
              </a:rPr>
              <a:t>deposit</a:t>
            </a:r>
            <a:r>
              <a:rPr lang="nl-NL" sz="1600" dirty="0" smtClean="0">
                <a:latin typeface="Arial" pitchFamily="34" charset="0"/>
                <a:cs typeface="Arial" pitchFamily="34" charset="0"/>
              </a:rPr>
              <a:t> money and do </a:t>
            </a:r>
            <a:r>
              <a:rPr lang="nl-NL" sz="1600" dirty="0" err="1" smtClean="0">
                <a:latin typeface="Arial" pitchFamily="34" charset="0"/>
                <a:cs typeface="Arial" pitchFamily="34" charset="0"/>
              </a:rPr>
              <a:t>this</a:t>
            </a:r>
            <a:r>
              <a:rPr lang="nl-NL" sz="1600" dirty="0" smtClean="0">
                <a:latin typeface="Arial" pitchFamily="34" charset="0"/>
                <a:cs typeface="Arial" pitchFamily="34" charset="0"/>
              </a:rPr>
              <a:t> as </a:t>
            </a:r>
            <a:r>
              <a:rPr lang="nl-NL" sz="1600" dirty="0" err="1" smtClean="0">
                <a:latin typeface="Arial" pitchFamily="34" charset="0"/>
                <a:cs typeface="Arial" pitchFamily="34" charset="0"/>
              </a:rPr>
              <a:t>many</a:t>
            </a:r>
            <a:r>
              <a:rPr lang="nl-NL" sz="1600" dirty="0" smtClean="0">
                <a:latin typeface="Arial" pitchFamily="34" charset="0"/>
                <a:cs typeface="Arial" pitchFamily="34" charset="0"/>
              </a:rPr>
              <a:t> </a:t>
            </a:r>
            <a:r>
              <a:rPr lang="nl-NL" sz="1600" dirty="0" err="1" smtClean="0">
                <a:latin typeface="Arial" pitchFamily="34" charset="0"/>
                <a:cs typeface="Arial" pitchFamily="34" charset="0"/>
              </a:rPr>
              <a:t>times</a:t>
            </a:r>
            <a:r>
              <a:rPr lang="nl-NL" sz="1600" dirty="0" smtClean="0">
                <a:latin typeface="Arial" pitchFamily="34" charset="0"/>
                <a:cs typeface="Arial" pitchFamily="34" charset="0"/>
              </a:rPr>
              <a:t> as </a:t>
            </a:r>
            <a:r>
              <a:rPr lang="nl-NL" sz="1600" dirty="0" err="1" smtClean="0">
                <a:latin typeface="Arial" pitchFamily="34" charset="0"/>
                <a:cs typeface="Arial" pitchFamily="34" charset="0"/>
              </a:rPr>
              <a:t>your</a:t>
            </a:r>
            <a:r>
              <a:rPr lang="nl-NL" sz="1600" dirty="0" smtClean="0">
                <a:latin typeface="Arial" pitchFamily="34" charset="0"/>
                <a:cs typeface="Arial" pitchFamily="34" charset="0"/>
              </a:rPr>
              <a:t> </a:t>
            </a:r>
            <a:r>
              <a:rPr lang="nl-NL" sz="1600" dirty="0" err="1" smtClean="0">
                <a:latin typeface="Arial" pitchFamily="34" charset="0"/>
                <a:cs typeface="Arial" pitchFamily="34" charset="0"/>
              </a:rPr>
              <a:t>repayment</a:t>
            </a:r>
            <a:r>
              <a:rPr lang="nl-NL" sz="1600" dirty="0" smtClean="0">
                <a:latin typeface="Arial" pitchFamily="34" charset="0"/>
                <a:cs typeface="Arial" pitchFamily="34" charset="0"/>
              </a:rPr>
              <a:t> </a:t>
            </a:r>
            <a:r>
              <a:rPr lang="nl-NL" sz="1600" dirty="0" err="1" smtClean="0">
                <a:latin typeface="Arial" pitchFamily="34" charset="0"/>
                <a:cs typeface="Arial" pitchFamily="34" charset="0"/>
              </a:rPr>
              <a:t>schedule</a:t>
            </a:r>
            <a:r>
              <a:rPr lang="nl-NL" sz="1600" dirty="0" smtClean="0">
                <a:latin typeface="Arial" pitchFamily="34" charset="0"/>
                <a:cs typeface="Arial" pitchFamily="34" charset="0"/>
              </a:rPr>
              <a:t> </a:t>
            </a:r>
            <a:r>
              <a:rPr lang="nl-NL" sz="1600" dirty="0" err="1" smtClean="0">
                <a:latin typeface="Arial" pitchFamily="34" charset="0"/>
                <a:cs typeface="Arial" pitchFamily="34" charset="0"/>
              </a:rPr>
              <a:t>indicates</a:t>
            </a:r>
            <a:r>
              <a:rPr lang="nl-NL" sz="1600" dirty="0" smtClean="0">
                <a:latin typeface="Arial" pitchFamily="34" charset="0"/>
                <a:cs typeface="Arial" pitchFamily="34" charset="0"/>
              </a:rPr>
              <a:t>....</a:t>
            </a:r>
            <a:endParaRPr lang="en-US" sz="1600" dirty="0">
              <a:latin typeface="Arial" pitchFamily="34" charset="0"/>
              <a:cs typeface="Arial" pitchFamily="34" charset="0"/>
            </a:endParaRPr>
          </a:p>
        </p:txBody>
      </p:sp>
      <p:sp>
        <p:nvSpPr>
          <p:cNvPr id="10" name="Rechthoek 29"/>
          <p:cNvSpPr/>
          <p:nvPr/>
        </p:nvSpPr>
        <p:spPr>
          <a:xfrm>
            <a:off x="5410200" y="3406344"/>
            <a:ext cx="25146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latin typeface="Arial" pitchFamily="34" charset="0"/>
                <a:cs typeface="Arial" pitchFamily="34" charset="0"/>
              </a:rPr>
              <a:t>Money transfer </a:t>
            </a:r>
            <a:r>
              <a:rPr lang="nl-NL" sz="1600" dirty="0" err="1" smtClean="0">
                <a:latin typeface="Arial" pitchFamily="34" charset="0"/>
                <a:cs typeface="Arial" pitchFamily="34" charset="0"/>
              </a:rPr>
              <a:t>from</a:t>
            </a:r>
            <a:r>
              <a:rPr lang="nl-NL" sz="1600" dirty="0" smtClean="0">
                <a:latin typeface="Arial" pitchFamily="34" charset="0"/>
                <a:cs typeface="Arial" pitchFamily="34" charset="0"/>
              </a:rPr>
              <a:t> </a:t>
            </a:r>
            <a:r>
              <a:rPr lang="nl-NL" sz="1600" dirty="0" err="1" smtClean="0">
                <a:latin typeface="Arial" pitchFamily="34" charset="0"/>
                <a:cs typeface="Arial" pitchFamily="34" charset="0"/>
              </a:rPr>
              <a:t>client</a:t>
            </a:r>
            <a:r>
              <a:rPr lang="nl-NL" sz="1600" dirty="0" smtClean="0">
                <a:latin typeface="Arial" pitchFamily="34" charset="0"/>
                <a:cs typeface="Arial" pitchFamily="34" charset="0"/>
              </a:rPr>
              <a:t> (“</a:t>
            </a:r>
            <a:r>
              <a:rPr lang="nl-NL" sz="1600" dirty="0" err="1" smtClean="0">
                <a:latin typeface="Arial" pitchFamily="34" charset="0"/>
                <a:cs typeface="Arial" pitchFamily="34" charset="0"/>
              </a:rPr>
              <a:t>applicant</a:t>
            </a:r>
            <a:r>
              <a:rPr lang="nl-NL" sz="1600" dirty="0" smtClean="0">
                <a:latin typeface="Arial" pitchFamily="34" charset="0"/>
                <a:cs typeface="Arial" pitchFamily="34" charset="0"/>
              </a:rPr>
              <a:t>”) to MFI</a:t>
            </a:r>
            <a:endParaRPr lang="en-US" sz="1600" dirty="0">
              <a:latin typeface="Arial" pitchFamily="34" charset="0"/>
              <a:cs typeface="Arial" pitchFamily="34" charset="0"/>
            </a:endParaRPr>
          </a:p>
        </p:txBody>
      </p:sp>
      <p:cxnSp>
        <p:nvCxnSpPr>
          <p:cNvPr id="11" name="Rechte verbindingslijn met pijl 18"/>
          <p:cNvCxnSpPr/>
          <p:nvPr/>
        </p:nvCxnSpPr>
        <p:spPr>
          <a:xfrm rot="10800000">
            <a:off x="3886200" y="3886200"/>
            <a:ext cx="1620000" cy="158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Arial" pitchFamily="34" charset="0"/>
                <a:cs typeface="Arial" pitchFamily="34" charset="0"/>
              </a:rPr>
              <a:t>Agenda</a:t>
            </a:r>
            <a:endParaRPr lang="en-US" sz="3200" dirty="0">
              <a:latin typeface="Arial" pitchFamily="34" charset="0"/>
              <a:cs typeface="Arial" pitchFamily="34" charset="0"/>
            </a:endParaRPr>
          </a:p>
        </p:txBody>
      </p:sp>
      <p:sp>
        <p:nvSpPr>
          <p:cNvPr id="4" name="Date Placeholder 3"/>
          <p:cNvSpPr>
            <a:spLocks noGrp="1"/>
          </p:cNvSpPr>
          <p:nvPr>
            <p:ph type="dt" sz="half" idx="14"/>
          </p:nvPr>
        </p:nvSpPr>
        <p:spPr/>
        <p:txBody>
          <a:bodyPr/>
          <a:lstStyle/>
          <a:p>
            <a:pPr>
              <a:defRPr/>
            </a:pPr>
            <a:fld id="{7A1126C6-AE56-4F14-A297-AC3DE0263F51}" type="datetime4">
              <a:rPr lang="en-US" smtClean="0">
                <a:latin typeface="Arial" pitchFamily="34" charset="0"/>
                <a:cs typeface="Arial" pitchFamily="34" charset="0"/>
              </a:rPr>
              <a:pPr>
                <a:defRPr/>
              </a:pPr>
              <a:t>March 14, 2013</a:t>
            </a:fld>
            <a:endParaRPr lang="en-US" dirty="0">
              <a:latin typeface="Arial" pitchFamily="34" charset="0"/>
              <a:cs typeface="Arial" pitchFamily="34" charset="0"/>
            </a:endParaRPr>
          </a:p>
        </p:txBody>
      </p:sp>
      <p:sp>
        <p:nvSpPr>
          <p:cNvPr id="6" name="Slide Number Placeholder 5"/>
          <p:cNvSpPr>
            <a:spLocks noGrp="1"/>
          </p:cNvSpPr>
          <p:nvPr>
            <p:ph type="sldNum" sz="quarter" idx="16"/>
          </p:nvPr>
        </p:nvSpPr>
        <p:spPr/>
        <p:txBody>
          <a:bodyPr/>
          <a:lstStyle/>
          <a:p>
            <a:pPr>
              <a:defRPr/>
            </a:pPr>
            <a:fld id="{FF18EB71-03C0-4FFF-AF6A-5336FB013842}" type="slidenum">
              <a:rPr lang="en-US" smtClean="0">
                <a:latin typeface="Arial" pitchFamily="34" charset="0"/>
                <a:cs typeface="Arial" pitchFamily="34" charset="0"/>
              </a:rPr>
              <a:pPr>
                <a:defRPr/>
              </a:pPr>
              <a:t>11</a:t>
            </a:fld>
            <a:endParaRPr lang="en-US" dirty="0">
              <a:latin typeface="Arial" pitchFamily="34" charset="0"/>
              <a:cs typeface="Arial" pitchFamily="34" charset="0"/>
            </a:endParaRPr>
          </a:p>
        </p:txBody>
      </p:sp>
      <p:sp>
        <p:nvSpPr>
          <p:cNvPr id="11" name="Footer Placeholder 4"/>
          <p:cNvSpPr>
            <a:spLocks noGrp="1"/>
          </p:cNvSpPr>
          <p:nvPr>
            <p:ph type="ftr" sz="quarter" idx="15"/>
          </p:nvPr>
        </p:nvSpPr>
        <p:spPr/>
        <p:txBody>
          <a:bodyPr/>
          <a:lstStyle/>
          <a:p>
            <a:pPr>
              <a:defRPr/>
            </a:pPr>
            <a:r>
              <a:rPr lang="en-US" dirty="0" smtClean="0">
                <a:latin typeface="Arial" pitchFamily="34" charset="0"/>
                <a:cs typeface="Arial" pitchFamily="34" charset="0"/>
              </a:rPr>
              <a:t>(Mobile) Payments, lessons from M-Pesa?</a:t>
            </a:r>
            <a:endParaRPr lang="en-US" dirty="0">
              <a:latin typeface="Arial" pitchFamily="34" charset="0"/>
              <a:cs typeface="Arial" pitchFamily="34" charset="0"/>
            </a:endParaRPr>
          </a:p>
        </p:txBody>
      </p:sp>
      <p:sp>
        <p:nvSpPr>
          <p:cNvPr id="8" name="Right Arrow 7"/>
          <p:cNvSpPr/>
          <p:nvPr/>
        </p:nvSpPr>
        <p:spPr>
          <a:xfrm>
            <a:off x="1066800" y="4953000"/>
            <a:ext cx="457200" cy="609600"/>
          </a:xfrm>
          <a:prstGeom prst="rightArrow">
            <a:avLst/>
          </a:prstGeom>
          <a:solidFill>
            <a:srgbClr val="442080"/>
          </a:solidFill>
          <a:scene3d>
            <a:camera prst="orthographicFront"/>
            <a:lightRig rig="threePt" dir="t"/>
          </a:scene3d>
          <a:sp3d>
            <a:bevelT w="127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itchFamily="34" charset="0"/>
              <a:cs typeface="Arial" pitchFamily="34" charset="0"/>
            </a:endParaRPr>
          </a:p>
        </p:txBody>
      </p:sp>
      <p:graphicFrame>
        <p:nvGraphicFramePr>
          <p:cNvPr id="9" name="Diagram 8"/>
          <p:cNvGraphicFramePr/>
          <p:nvPr/>
        </p:nvGraphicFramePr>
        <p:xfrm>
          <a:off x="1676400" y="1371600"/>
          <a:ext cx="53340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What could this mean for Romania?</a:t>
            </a:r>
            <a:endParaRPr lang="en-US" dirty="0"/>
          </a:p>
        </p:txBody>
      </p:sp>
      <p:sp>
        <p:nvSpPr>
          <p:cNvPr id="3" name="Content Placeholder 2"/>
          <p:cNvSpPr>
            <a:spLocks noGrp="1"/>
          </p:cNvSpPr>
          <p:nvPr>
            <p:ph idx="13"/>
          </p:nvPr>
        </p:nvSpPr>
        <p:spPr>
          <a:xfrm>
            <a:off x="495300" y="1265236"/>
            <a:ext cx="8039100" cy="4906964"/>
          </a:xfrm>
        </p:spPr>
        <p:txBody>
          <a:bodyPr>
            <a:normAutofit fontScale="92500"/>
          </a:bodyPr>
          <a:lstStyle/>
          <a:p>
            <a:pPr marL="0" indent="0">
              <a:buNone/>
            </a:pPr>
            <a:r>
              <a:rPr lang="nl-NL" sz="2200" dirty="0" smtClean="0"/>
              <a:t>There are great expectations for the usage of mobile phones in “the payment landscape”. However, what is worked on (and implemented) in Europe, USA and Asia is based on advanced technology.</a:t>
            </a:r>
          </a:p>
          <a:p>
            <a:pPr marL="0" indent="0">
              <a:buNone/>
            </a:pPr>
            <a:endParaRPr lang="nl-NL" sz="2200" dirty="0" smtClean="0"/>
          </a:p>
          <a:p>
            <a:pPr marL="0" indent="0">
              <a:buNone/>
            </a:pPr>
            <a:r>
              <a:rPr lang="nl-NL" sz="2200" dirty="0" smtClean="0"/>
              <a:t>There are easier ways to start if we learn from the “Mobile” business flow in Micro Finance:</a:t>
            </a:r>
          </a:p>
          <a:p>
            <a:pPr marL="457200" indent="-457200">
              <a:spcBef>
                <a:spcPts val="1200"/>
              </a:spcBef>
              <a:buAutoNum type="arabicPeriod"/>
            </a:pPr>
            <a:r>
              <a:rPr lang="nl-NL" sz="2200" dirty="0" smtClean="0"/>
              <a:t>If transfer amounts are low, simple (low cost) SMS confirm protocols, suitable for the most basic phone, do work.</a:t>
            </a:r>
          </a:p>
          <a:p>
            <a:pPr marL="457200" indent="-457200">
              <a:spcBef>
                <a:spcPts val="1200"/>
              </a:spcBef>
              <a:buAutoNum type="arabicPeriod"/>
            </a:pPr>
            <a:r>
              <a:rPr lang="nl-NL" sz="2200" dirty="0" smtClean="0"/>
              <a:t>The infrastructure used for “normal” payments can easily be adepted to support mobile payments. We have done it with </a:t>
            </a:r>
            <a:r>
              <a:rPr lang="nl-NL" sz="2200" b="1" dirty="0" smtClean="0">
                <a:solidFill>
                  <a:srgbClr val="00B0F0"/>
                </a:solidFill>
              </a:rPr>
              <a:t>qPayIntegrator</a:t>
            </a:r>
            <a:r>
              <a:rPr lang="nl-NL" sz="2200" dirty="0" smtClean="0"/>
              <a:t>.</a:t>
            </a:r>
          </a:p>
          <a:p>
            <a:pPr marL="457200" indent="-457200">
              <a:spcBef>
                <a:spcPts val="1200"/>
              </a:spcBef>
              <a:buAutoNum type="arabicPeriod"/>
            </a:pPr>
            <a:r>
              <a:rPr lang="nl-NL" sz="2200" dirty="0" smtClean="0"/>
              <a:t>Pre-paid mobile phones have same characteristics as a debit card. Why not fully use these possibilities...</a:t>
            </a:r>
          </a:p>
          <a:p>
            <a:endParaRPr lang="en-US" dirty="0"/>
          </a:p>
        </p:txBody>
      </p:sp>
      <p:sp>
        <p:nvSpPr>
          <p:cNvPr id="4" name="Date Placeholder 3"/>
          <p:cNvSpPr>
            <a:spLocks noGrp="1"/>
          </p:cNvSpPr>
          <p:nvPr>
            <p:ph type="dt" sz="half" idx="14"/>
          </p:nvPr>
        </p:nvSpPr>
        <p:spPr/>
        <p:txBody>
          <a:bodyPr/>
          <a:lstStyle/>
          <a:p>
            <a:pPr>
              <a:defRPr/>
            </a:pPr>
            <a:fld id="{6FC0E95C-4BCC-4EDC-B702-62CD5476DFCA}" type="datetime4">
              <a:rPr lang="en-US" smtClean="0"/>
              <a:pPr>
                <a:defRPr/>
              </a:pPr>
              <a:t>March 14, 2013</a:t>
            </a:fld>
            <a:endParaRPr lang="en-US" dirty="0"/>
          </a:p>
        </p:txBody>
      </p:sp>
      <p:sp>
        <p:nvSpPr>
          <p:cNvPr id="5" name="Footer Placeholder 4"/>
          <p:cNvSpPr>
            <a:spLocks noGrp="1"/>
          </p:cNvSpPr>
          <p:nvPr>
            <p:ph type="ftr" sz="quarter" idx="15"/>
          </p:nvPr>
        </p:nvSpPr>
        <p:spPr/>
        <p:txBody>
          <a:bodyPr/>
          <a:lstStyle/>
          <a:p>
            <a:pPr>
              <a:defRPr/>
            </a:pPr>
            <a:r>
              <a:rPr lang="en-US" smtClean="0"/>
              <a:t>(Mobile) Payments, lessons from M-Pesa?</a:t>
            </a:r>
            <a:endParaRPr lang="en-US" dirty="0"/>
          </a:p>
        </p:txBody>
      </p:sp>
      <p:sp>
        <p:nvSpPr>
          <p:cNvPr id="6" name="Slide Number Placeholder 5"/>
          <p:cNvSpPr>
            <a:spLocks noGrp="1"/>
          </p:cNvSpPr>
          <p:nvPr>
            <p:ph type="sldNum" sz="quarter" idx="16"/>
          </p:nvPr>
        </p:nvSpPr>
        <p:spPr/>
        <p:txBody>
          <a:bodyPr/>
          <a:lstStyle/>
          <a:p>
            <a:pPr>
              <a:defRPr/>
            </a:pPr>
            <a:fld id="{FF18EB71-03C0-4FFF-AF6A-5336FB013842}" type="slidenum">
              <a:rPr lang="en-US" smtClean="0"/>
              <a:pPr>
                <a:defRPr/>
              </a:pPr>
              <a:t>12</a:t>
            </a:fld>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What could this mean for Romania?</a:t>
            </a:r>
            <a:endParaRPr lang="en-US" dirty="0"/>
          </a:p>
        </p:txBody>
      </p:sp>
      <p:sp>
        <p:nvSpPr>
          <p:cNvPr id="3" name="Content Placeholder 2"/>
          <p:cNvSpPr>
            <a:spLocks noGrp="1"/>
          </p:cNvSpPr>
          <p:nvPr>
            <p:ph idx="13"/>
          </p:nvPr>
        </p:nvSpPr>
        <p:spPr/>
        <p:txBody>
          <a:bodyPr/>
          <a:lstStyle/>
          <a:p>
            <a:pPr marL="0" lvl="0" indent="0" eaLnBrk="1" hangingPunct="1">
              <a:spcBef>
                <a:spcPct val="0"/>
              </a:spcBef>
              <a:buNone/>
            </a:pPr>
            <a:r>
              <a:rPr lang="nl-NL" sz="2400" dirty="0" smtClean="0">
                <a:solidFill>
                  <a:prstClr val="black"/>
                </a:solidFill>
                <a:latin typeface="Arial" charset="0"/>
                <a:cs typeface="Arial" charset="0"/>
              </a:rPr>
              <a:t>Issues to be solved:</a:t>
            </a:r>
          </a:p>
          <a:p>
            <a:pPr marL="0" lvl="0" indent="0" eaLnBrk="1" hangingPunct="1">
              <a:spcBef>
                <a:spcPct val="0"/>
              </a:spcBef>
              <a:buNone/>
            </a:pPr>
            <a:endParaRPr lang="nl-NL" sz="2400" dirty="0" smtClean="0">
              <a:solidFill>
                <a:prstClr val="black"/>
              </a:solidFill>
              <a:latin typeface="Arial" charset="0"/>
              <a:cs typeface="Arial" charset="0"/>
            </a:endParaRPr>
          </a:p>
          <a:p>
            <a:pPr marL="457200" lvl="0" indent="-457200" eaLnBrk="1" hangingPunct="1">
              <a:spcBef>
                <a:spcPct val="0"/>
              </a:spcBef>
              <a:buClr>
                <a:srgbClr val="00B0F0"/>
              </a:buClr>
              <a:buFont typeface="Wingdings" pitchFamily="2" charset="2"/>
              <a:buChar char="q"/>
            </a:pPr>
            <a:r>
              <a:rPr lang="nl-NL" sz="2400" dirty="0" smtClean="0">
                <a:solidFill>
                  <a:prstClr val="black"/>
                </a:solidFill>
                <a:latin typeface="Arial" charset="0"/>
                <a:cs typeface="Arial" charset="0"/>
              </a:rPr>
              <a:t>Is a legal framework necessary? </a:t>
            </a:r>
            <a:br>
              <a:rPr lang="nl-NL" sz="2400" dirty="0" smtClean="0">
                <a:solidFill>
                  <a:prstClr val="black"/>
                </a:solidFill>
                <a:latin typeface="Arial" charset="0"/>
                <a:cs typeface="Arial" charset="0"/>
              </a:rPr>
            </a:br>
            <a:r>
              <a:rPr lang="nl-NL" sz="2400" dirty="0" smtClean="0">
                <a:solidFill>
                  <a:prstClr val="black"/>
                </a:solidFill>
                <a:latin typeface="Arial" charset="0"/>
                <a:cs typeface="Arial" charset="0"/>
              </a:rPr>
              <a:t>(e.g. </a:t>
            </a:r>
            <a:r>
              <a:rPr lang="nl-NL" sz="2400" dirty="0" err="1" smtClean="0">
                <a:solidFill>
                  <a:prstClr val="black"/>
                </a:solidFill>
                <a:latin typeface="Arial" charset="0"/>
                <a:cs typeface="Arial" charset="0"/>
              </a:rPr>
              <a:t>Kenya</a:t>
            </a:r>
            <a:r>
              <a:rPr lang="nl-NL" sz="2400" dirty="0" smtClean="0">
                <a:solidFill>
                  <a:prstClr val="black"/>
                </a:solidFill>
                <a:latin typeface="Arial" charset="0"/>
                <a:cs typeface="Arial" charset="0"/>
              </a:rPr>
              <a:t> </a:t>
            </a:r>
            <a:r>
              <a:rPr lang="nl-NL" sz="2400" dirty="0" err="1" smtClean="0">
                <a:solidFill>
                  <a:prstClr val="black"/>
                </a:solidFill>
                <a:latin typeface="Arial" charset="0"/>
                <a:cs typeface="Arial" charset="0"/>
              </a:rPr>
              <a:t>with</a:t>
            </a:r>
            <a:r>
              <a:rPr lang="nl-NL" sz="2400" dirty="0" smtClean="0">
                <a:solidFill>
                  <a:prstClr val="black"/>
                </a:solidFill>
                <a:latin typeface="Arial" charset="0"/>
                <a:cs typeface="Arial" charset="0"/>
              </a:rPr>
              <a:t> &gt; 10 million subscribers  works up till now without such framework!)</a:t>
            </a:r>
          </a:p>
          <a:p>
            <a:pPr marL="457200" lvl="0" indent="-457200" eaLnBrk="1" hangingPunct="1">
              <a:spcBef>
                <a:spcPts val="2400"/>
              </a:spcBef>
              <a:buClr>
                <a:srgbClr val="00B0F0"/>
              </a:buClr>
              <a:buFont typeface="Wingdings" pitchFamily="2" charset="2"/>
              <a:buChar char="q"/>
            </a:pPr>
            <a:r>
              <a:rPr lang="nl-NL" sz="2400" dirty="0" smtClean="0">
                <a:solidFill>
                  <a:prstClr val="black"/>
                </a:solidFill>
                <a:latin typeface="Arial" charset="0"/>
                <a:cs typeface="Arial" charset="0"/>
              </a:rPr>
              <a:t>B2C, C2C and C2B has to work </a:t>
            </a:r>
            <a:br>
              <a:rPr lang="nl-NL" sz="2400" dirty="0" smtClean="0">
                <a:solidFill>
                  <a:prstClr val="black"/>
                </a:solidFill>
                <a:latin typeface="Arial" charset="0"/>
                <a:cs typeface="Arial" charset="0"/>
              </a:rPr>
            </a:br>
            <a:r>
              <a:rPr lang="nl-NL" sz="2400" dirty="0" smtClean="0">
                <a:solidFill>
                  <a:prstClr val="black"/>
                </a:solidFill>
                <a:latin typeface="Arial" charset="0"/>
                <a:cs typeface="Arial" charset="0"/>
              </a:rPr>
              <a:t>(easier than use all retail shops as cash office) </a:t>
            </a:r>
          </a:p>
          <a:p>
            <a:pPr marL="457200" lvl="0" indent="-457200" eaLnBrk="1" hangingPunct="1">
              <a:spcBef>
                <a:spcPts val="2400"/>
              </a:spcBef>
              <a:buClr>
                <a:srgbClr val="00B0F0"/>
              </a:buClr>
              <a:buFont typeface="Wingdings" pitchFamily="2" charset="2"/>
              <a:buChar char="q"/>
            </a:pPr>
            <a:r>
              <a:rPr lang="nl-NL" sz="2400" dirty="0" smtClean="0">
                <a:solidFill>
                  <a:prstClr val="black"/>
                </a:solidFill>
                <a:latin typeface="Arial" charset="0"/>
                <a:cs typeface="Arial" charset="0"/>
              </a:rPr>
              <a:t>(Cooperation between banks)</a:t>
            </a:r>
          </a:p>
          <a:p>
            <a:pPr marL="457200" lvl="0" indent="-457200" eaLnBrk="1" hangingPunct="1">
              <a:spcBef>
                <a:spcPts val="2400"/>
              </a:spcBef>
              <a:buClr>
                <a:srgbClr val="00B0F0"/>
              </a:buClr>
              <a:buFont typeface="Wingdings" pitchFamily="2" charset="2"/>
              <a:buChar char="q"/>
            </a:pPr>
            <a:r>
              <a:rPr lang="nl-NL" sz="2400" dirty="0" smtClean="0">
                <a:solidFill>
                  <a:prstClr val="black"/>
                </a:solidFill>
                <a:latin typeface="Arial" charset="0"/>
                <a:cs typeface="Arial" charset="0"/>
              </a:rPr>
              <a:t>User confidence</a:t>
            </a:r>
          </a:p>
          <a:p>
            <a:endParaRPr lang="en-US" dirty="0"/>
          </a:p>
        </p:txBody>
      </p:sp>
      <p:sp>
        <p:nvSpPr>
          <p:cNvPr id="4" name="Date Placeholder 3"/>
          <p:cNvSpPr>
            <a:spLocks noGrp="1"/>
          </p:cNvSpPr>
          <p:nvPr>
            <p:ph type="dt" sz="half" idx="14"/>
          </p:nvPr>
        </p:nvSpPr>
        <p:spPr/>
        <p:txBody>
          <a:bodyPr/>
          <a:lstStyle/>
          <a:p>
            <a:pPr>
              <a:defRPr/>
            </a:pPr>
            <a:fld id="{63A587FF-C24B-4A2C-8897-39E8C64826AA}" type="datetime4">
              <a:rPr lang="en-US" smtClean="0"/>
              <a:pPr>
                <a:defRPr/>
              </a:pPr>
              <a:t>March 14, 2013</a:t>
            </a:fld>
            <a:endParaRPr lang="en-US" dirty="0"/>
          </a:p>
        </p:txBody>
      </p:sp>
      <p:sp>
        <p:nvSpPr>
          <p:cNvPr id="5" name="Footer Placeholder 4"/>
          <p:cNvSpPr>
            <a:spLocks noGrp="1"/>
          </p:cNvSpPr>
          <p:nvPr>
            <p:ph type="ftr" sz="quarter" idx="15"/>
          </p:nvPr>
        </p:nvSpPr>
        <p:spPr/>
        <p:txBody>
          <a:bodyPr/>
          <a:lstStyle/>
          <a:p>
            <a:pPr>
              <a:defRPr/>
            </a:pPr>
            <a:r>
              <a:rPr lang="en-US" dirty="0" smtClean="0"/>
              <a:t>(Mobile) Payments, lessons from M-Pesa?</a:t>
            </a:r>
            <a:endParaRPr lang="en-US" dirty="0"/>
          </a:p>
        </p:txBody>
      </p:sp>
      <p:sp>
        <p:nvSpPr>
          <p:cNvPr id="6" name="Slide Number Placeholder 5"/>
          <p:cNvSpPr>
            <a:spLocks noGrp="1"/>
          </p:cNvSpPr>
          <p:nvPr>
            <p:ph type="sldNum" sz="quarter" idx="16"/>
          </p:nvPr>
        </p:nvSpPr>
        <p:spPr/>
        <p:txBody>
          <a:bodyPr/>
          <a:lstStyle/>
          <a:p>
            <a:pPr>
              <a:defRPr/>
            </a:pPr>
            <a:fld id="{FF18EB71-03C0-4FFF-AF6A-5336FB013842}" type="slidenum">
              <a:rPr lang="en-US" smtClean="0"/>
              <a:pPr>
                <a:defRPr/>
              </a:pPr>
              <a:t>13</a:t>
            </a:fld>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What could this mean for Romania</a:t>
            </a:r>
            <a:r>
              <a:rPr lang="en-US" dirty="0" smtClean="0"/>
              <a:t>?</a:t>
            </a:r>
            <a:endParaRPr lang="en-US" dirty="0"/>
          </a:p>
        </p:txBody>
      </p:sp>
      <p:sp>
        <p:nvSpPr>
          <p:cNvPr id="3" name="Content Placeholder 2"/>
          <p:cNvSpPr>
            <a:spLocks noGrp="1"/>
          </p:cNvSpPr>
          <p:nvPr>
            <p:ph idx="13"/>
          </p:nvPr>
        </p:nvSpPr>
        <p:spPr>
          <a:xfrm>
            <a:off x="495300" y="1570036"/>
            <a:ext cx="8039100" cy="3611564"/>
          </a:xfrm>
        </p:spPr>
        <p:txBody>
          <a:bodyPr/>
          <a:lstStyle/>
          <a:p>
            <a:pPr marL="0" lvl="0" indent="0" eaLnBrk="1" hangingPunct="1">
              <a:spcBef>
                <a:spcPct val="0"/>
              </a:spcBef>
              <a:buNone/>
            </a:pPr>
            <a:r>
              <a:rPr lang="nl-NL" sz="2800" dirty="0" smtClean="0">
                <a:solidFill>
                  <a:prstClr val="black"/>
                </a:solidFill>
                <a:latin typeface="Arial" charset="0"/>
                <a:cs typeface="Arial" charset="0"/>
              </a:rPr>
              <a:t>Issues already solved:</a:t>
            </a:r>
          </a:p>
          <a:p>
            <a:pPr marL="0" lvl="0" indent="0" eaLnBrk="1" hangingPunct="1">
              <a:spcBef>
                <a:spcPct val="0"/>
              </a:spcBef>
              <a:buNone/>
            </a:pPr>
            <a:endParaRPr lang="nl-NL" sz="2800" dirty="0" smtClean="0">
              <a:solidFill>
                <a:prstClr val="black"/>
              </a:solidFill>
              <a:latin typeface="Arial" charset="0"/>
              <a:cs typeface="Arial" charset="0"/>
            </a:endParaRPr>
          </a:p>
          <a:p>
            <a:pPr marL="514350" lvl="0" indent="-514350" eaLnBrk="1" hangingPunct="1">
              <a:spcBef>
                <a:spcPct val="0"/>
              </a:spcBef>
              <a:buClr>
                <a:srgbClr val="00B0F0"/>
              </a:buClr>
              <a:buFont typeface="Wingdings" pitchFamily="2" charset="2"/>
              <a:buChar char="q"/>
            </a:pPr>
            <a:r>
              <a:rPr lang="nl-NL" sz="2800" dirty="0" smtClean="0">
                <a:solidFill>
                  <a:prstClr val="black"/>
                </a:solidFill>
                <a:latin typeface="Arial" charset="0"/>
                <a:cs typeface="Arial" charset="0"/>
              </a:rPr>
              <a:t>High penetration of mobile phones </a:t>
            </a:r>
            <a:br>
              <a:rPr lang="nl-NL" sz="2800" dirty="0" smtClean="0">
                <a:solidFill>
                  <a:prstClr val="black"/>
                </a:solidFill>
                <a:latin typeface="Arial" charset="0"/>
                <a:cs typeface="Arial" charset="0"/>
              </a:rPr>
            </a:br>
            <a:r>
              <a:rPr lang="nl-NL" sz="2800" dirty="0" smtClean="0">
                <a:solidFill>
                  <a:prstClr val="black"/>
                </a:solidFill>
                <a:latin typeface="Arial" charset="0"/>
                <a:cs typeface="Arial" charset="0"/>
              </a:rPr>
              <a:t>(c</a:t>
            </a:r>
            <a:r>
              <a:rPr lang="en-US" sz="2800" dirty="0" err="1" smtClean="0">
                <a:solidFill>
                  <a:prstClr val="black"/>
                </a:solidFill>
                <a:latin typeface="Arial" charset="0"/>
                <a:cs typeface="Arial" charset="0"/>
              </a:rPr>
              <a:t>urrently</a:t>
            </a:r>
            <a:r>
              <a:rPr lang="en-US" sz="2800" dirty="0" smtClean="0">
                <a:solidFill>
                  <a:prstClr val="black"/>
                </a:solidFill>
                <a:latin typeface="Arial" charset="0"/>
                <a:cs typeface="Arial" charset="0"/>
              </a:rPr>
              <a:t> the mobile penetration is at about 115% - active users only; source Wikipedia)</a:t>
            </a:r>
          </a:p>
          <a:p>
            <a:pPr marL="514350" lvl="0" indent="-514350" eaLnBrk="1" hangingPunct="1">
              <a:spcBef>
                <a:spcPct val="0"/>
              </a:spcBef>
              <a:buClr>
                <a:srgbClr val="00B0F0"/>
              </a:buClr>
              <a:buFont typeface="Wingdings" pitchFamily="2" charset="2"/>
              <a:buChar char="q"/>
            </a:pPr>
            <a:endParaRPr lang="en-US" sz="2800" dirty="0" smtClean="0">
              <a:solidFill>
                <a:prstClr val="black"/>
              </a:solidFill>
              <a:latin typeface="Arial" charset="0"/>
              <a:cs typeface="Arial" charset="0"/>
            </a:endParaRPr>
          </a:p>
          <a:p>
            <a:pPr marL="514350" lvl="0" indent="-514350" eaLnBrk="1" hangingPunct="1">
              <a:spcBef>
                <a:spcPct val="0"/>
              </a:spcBef>
              <a:buClr>
                <a:srgbClr val="00B0F0"/>
              </a:buClr>
              <a:buFont typeface="Wingdings" pitchFamily="2" charset="2"/>
              <a:buChar char="q"/>
            </a:pPr>
            <a:r>
              <a:rPr lang="nl-NL" sz="2800" dirty="0" smtClean="0">
                <a:solidFill>
                  <a:prstClr val="black"/>
                </a:solidFill>
                <a:latin typeface="Arial" charset="0"/>
                <a:cs typeface="Arial" charset="0"/>
              </a:rPr>
              <a:t>SMS traffic from banks</a:t>
            </a:r>
          </a:p>
          <a:p>
            <a:endParaRPr lang="en-US" dirty="0"/>
          </a:p>
        </p:txBody>
      </p:sp>
      <p:sp>
        <p:nvSpPr>
          <p:cNvPr id="4" name="Date Placeholder 3"/>
          <p:cNvSpPr>
            <a:spLocks noGrp="1"/>
          </p:cNvSpPr>
          <p:nvPr>
            <p:ph type="dt" sz="half" idx="14"/>
          </p:nvPr>
        </p:nvSpPr>
        <p:spPr/>
        <p:txBody>
          <a:bodyPr/>
          <a:lstStyle/>
          <a:p>
            <a:pPr>
              <a:defRPr/>
            </a:pPr>
            <a:fld id="{A93135DF-8B5D-4E91-B9BE-AC77A8BC545D}" type="datetime4">
              <a:rPr lang="en-US" smtClean="0"/>
              <a:pPr>
                <a:defRPr/>
              </a:pPr>
              <a:t>March 14, 2013</a:t>
            </a:fld>
            <a:endParaRPr lang="en-US" dirty="0"/>
          </a:p>
        </p:txBody>
      </p:sp>
      <p:sp>
        <p:nvSpPr>
          <p:cNvPr id="5" name="Footer Placeholder 4"/>
          <p:cNvSpPr>
            <a:spLocks noGrp="1"/>
          </p:cNvSpPr>
          <p:nvPr>
            <p:ph type="ftr" sz="quarter" idx="15"/>
          </p:nvPr>
        </p:nvSpPr>
        <p:spPr/>
        <p:txBody>
          <a:bodyPr/>
          <a:lstStyle/>
          <a:p>
            <a:pPr>
              <a:defRPr/>
            </a:pPr>
            <a:r>
              <a:rPr lang="en-US" smtClean="0"/>
              <a:t>(Mobile) Payments, lessons from M-Pesa?</a:t>
            </a:r>
            <a:endParaRPr lang="en-US" dirty="0"/>
          </a:p>
        </p:txBody>
      </p:sp>
      <p:sp>
        <p:nvSpPr>
          <p:cNvPr id="6" name="Slide Number Placeholder 5"/>
          <p:cNvSpPr>
            <a:spLocks noGrp="1"/>
          </p:cNvSpPr>
          <p:nvPr>
            <p:ph type="sldNum" sz="quarter" idx="16"/>
          </p:nvPr>
        </p:nvSpPr>
        <p:spPr/>
        <p:txBody>
          <a:bodyPr/>
          <a:lstStyle/>
          <a:p>
            <a:pPr>
              <a:defRPr/>
            </a:pPr>
            <a:fld id="{FF18EB71-03C0-4FFF-AF6A-5336FB013842}" type="slidenum">
              <a:rPr lang="en-US" smtClean="0"/>
              <a:pPr>
                <a:defRPr/>
              </a:pPr>
              <a:t>14</a:t>
            </a:fld>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What could this mean for Romania?</a:t>
            </a:r>
            <a:endParaRPr lang="en-US" dirty="0"/>
          </a:p>
        </p:txBody>
      </p:sp>
      <p:sp>
        <p:nvSpPr>
          <p:cNvPr id="3" name="Content Placeholder 2"/>
          <p:cNvSpPr>
            <a:spLocks noGrp="1"/>
          </p:cNvSpPr>
          <p:nvPr>
            <p:ph idx="13"/>
          </p:nvPr>
        </p:nvSpPr>
        <p:spPr>
          <a:xfrm>
            <a:off x="495300" y="1341436"/>
            <a:ext cx="8039100" cy="4906964"/>
          </a:xfrm>
        </p:spPr>
        <p:txBody>
          <a:bodyPr>
            <a:normAutofit/>
          </a:bodyPr>
          <a:lstStyle/>
          <a:p>
            <a:pPr marL="0" lvl="0" indent="0">
              <a:buNone/>
            </a:pPr>
            <a:r>
              <a:rPr lang="nl-NL" sz="2400" dirty="0" smtClean="0">
                <a:solidFill>
                  <a:prstClr val="black"/>
                </a:solidFill>
              </a:rPr>
              <a:t>Why use this model?</a:t>
            </a:r>
          </a:p>
          <a:p>
            <a:pPr marL="0" lvl="0" indent="0">
              <a:spcBef>
                <a:spcPts val="1800"/>
              </a:spcBef>
              <a:buNone/>
            </a:pPr>
            <a:r>
              <a:rPr lang="nl-NL" sz="2400" dirty="0" smtClean="0">
                <a:solidFill>
                  <a:prstClr val="black"/>
                </a:solidFill>
              </a:rPr>
              <a:t>Support for easy money flows from (over)banked areas to under banked areas/individuals. </a:t>
            </a:r>
            <a:br>
              <a:rPr lang="nl-NL" sz="2400" dirty="0" smtClean="0">
                <a:solidFill>
                  <a:prstClr val="black"/>
                </a:solidFill>
              </a:rPr>
            </a:br>
            <a:r>
              <a:rPr lang="nl-NL" sz="2400" dirty="0" smtClean="0">
                <a:solidFill>
                  <a:prstClr val="black"/>
                </a:solidFill>
              </a:rPr>
              <a:t>(One of the objectives of Microfinance)</a:t>
            </a:r>
          </a:p>
          <a:p>
            <a:pPr marL="0" lvl="0" indent="0">
              <a:spcBef>
                <a:spcPts val="1800"/>
              </a:spcBef>
              <a:buNone/>
            </a:pPr>
            <a:r>
              <a:rPr lang="nl-NL" sz="2400" dirty="0" smtClean="0">
                <a:solidFill>
                  <a:prstClr val="black"/>
                </a:solidFill>
              </a:rPr>
              <a:t>To be considered for WR, pensions, wages etc.</a:t>
            </a:r>
          </a:p>
          <a:p>
            <a:pPr marL="0" lvl="0" indent="0">
              <a:buNone/>
            </a:pPr>
            <a:endParaRPr lang="nl-NL" sz="2000" dirty="0" smtClean="0">
              <a:solidFill>
                <a:prstClr val="black"/>
              </a:solidFill>
            </a:endParaRPr>
          </a:p>
          <a:p>
            <a:pPr marL="0" lvl="0" indent="0">
              <a:buNone/>
            </a:pPr>
            <a:endParaRPr lang="nl-NL" sz="2000" dirty="0" smtClean="0">
              <a:solidFill>
                <a:prstClr val="black"/>
              </a:solidFill>
            </a:endParaRPr>
          </a:p>
          <a:p>
            <a:pPr marL="0" lvl="0" indent="0">
              <a:buNone/>
            </a:pPr>
            <a:endParaRPr lang="nl-NL" sz="2000" dirty="0" smtClean="0">
              <a:solidFill>
                <a:prstClr val="black"/>
              </a:solidFill>
            </a:endParaRPr>
          </a:p>
          <a:p>
            <a:pPr marL="0" lvl="0" indent="0">
              <a:buNone/>
            </a:pPr>
            <a:endParaRPr lang="nl-NL" sz="2800" dirty="0" smtClean="0">
              <a:solidFill>
                <a:srgbClr val="442080"/>
              </a:solidFill>
            </a:endParaRPr>
          </a:p>
          <a:p>
            <a:pPr marL="0" lvl="0" indent="0">
              <a:buNone/>
            </a:pPr>
            <a:r>
              <a:rPr lang="nl-NL" sz="2800" b="1" dirty="0" smtClean="0">
                <a:solidFill>
                  <a:srgbClr val="442080"/>
                </a:solidFill>
              </a:rPr>
              <a:t>Worth to start building the business case?</a:t>
            </a:r>
          </a:p>
          <a:p>
            <a:pPr marL="0" lvl="0" indent="0">
              <a:buFont typeface="Arial" pitchFamily="34" charset="0"/>
              <a:buChar char="•"/>
            </a:pPr>
            <a:endParaRPr lang="en-US" sz="2000" dirty="0" smtClean="0">
              <a:solidFill>
                <a:prstClr val="black"/>
              </a:solidFill>
            </a:endParaRPr>
          </a:p>
          <a:p>
            <a:endParaRPr lang="en-US" dirty="0"/>
          </a:p>
        </p:txBody>
      </p:sp>
      <p:sp>
        <p:nvSpPr>
          <p:cNvPr id="4" name="Date Placeholder 3"/>
          <p:cNvSpPr>
            <a:spLocks noGrp="1"/>
          </p:cNvSpPr>
          <p:nvPr>
            <p:ph type="dt" sz="half" idx="14"/>
          </p:nvPr>
        </p:nvSpPr>
        <p:spPr/>
        <p:txBody>
          <a:bodyPr/>
          <a:lstStyle/>
          <a:p>
            <a:pPr>
              <a:defRPr/>
            </a:pPr>
            <a:fld id="{788B0119-A54C-4B34-B8AA-C3966F9434AF}" type="datetime4">
              <a:rPr lang="en-US" smtClean="0"/>
              <a:pPr>
                <a:defRPr/>
              </a:pPr>
              <a:t>March 14, 2013</a:t>
            </a:fld>
            <a:endParaRPr lang="en-US" dirty="0"/>
          </a:p>
        </p:txBody>
      </p:sp>
      <p:sp>
        <p:nvSpPr>
          <p:cNvPr id="5" name="Footer Placeholder 4"/>
          <p:cNvSpPr>
            <a:spLocks noGrp="1"/>
          </p:cNvSpPr>
          <p:nvPr>
            <p:ph type="ftr" sz="quarter" idx="15"/>
          </p:nvPr>
        </p:nvSpPr>
        <p:spPr/>
        <p:txBody>
          <a:bodyPr/>
          <a:lstStyle/>
          <a:p>
            <a:pPr>
              <a:defRPr/>
            </a:pPr>
            <a:r>
              <a:rPr lang="en-US" smtClean="0"/>
              <a:t>(Mobile) Payments, lessons from M-Pesa?</a:t>
            </a:r>
            <a:endParaRPr lang="en-US" dirty="0"/>
          </a:p>
        </p:txBody>
      </p:sp>
      <p:sp>
        <p:nvSpPr>
          <p:cNvPr id="6" name="Slide Number Placeholder 5"/>
          <p:cNvSpPr>
            <a:spLocks noGrp="1"/>
          </p:cNvSpPr>
          <p:nvPr>
            <p:ph type="sldNum" sz="quarter" idx="16"/>
          </p:nvPr>
        </p:nvSpPr>
        <p:spPr/>
        <p:txBody>
          <a:bodyPr/>
          <a:lstStyle/>
          <a:p>
            <a:pPr>
              <a:defRPr/>
            </a:pPr>
            <a:fld id="{FF18EB71-03C0-4FFF-AF6A-5336FB013842}" type="slidenum">
              <a:rPr lang="en-US" smtClean="0"/>
              <a:pPr>
                <a:defRPr/>
              </a:pPr>
              <a:t>15</a:t>
            </a:fld>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Arial" pitchFamily="34" charset="0"/>
                <a:cs typeface="Arial" pitchFamily="34" charset="0"/>
              </a:rPr>
              <a:t>Agenda</a:t>
            </a:r>
            <a:endParaRPr lang="en-US" sz="3200" dirty="0">
              <a:latin typeface="Arial" pitchFamily="34" charset="0"/>
              <a:cs typeface="Arial" pitchFamily="34" charset="0"/>
            </a:endParaRPr>
          </a:p>
        </p:txBody>
      </p:sp>
      <p:sp>
        <p:nvSpPr>
          <p:cNvPr id="4" name="Date Placeholder 3"/>
          <p:cNvSpPr>
            <a:spLocks noGrp="1"/>
          </p:cNvSpPr>
          <p:nvPr>
            <p:ph type="dt" sz="half" idx="14"/>
          </p:nvPr>
        </p:nvSpPr>
        <p:spPr/>
        <p:txBody>
          <a:bodyPr/>
          <a:lstStyle/>
          <a:p>
            <a:pPr>
              <a:defRPr/>
            </a:pPr>
            <a:fld id="{0D439CFE-1B15-4DEA-9772-04CCCDB18E97}" type="datetime4">
              <a:rPr lang="en-US" smtClean="0">
                <a:latin typeface="Arial" pitchFamily="34" charset="0"/>
                <a:cs typeface="Arial" pitchFamily="34" charset="0"/>
              </a:rPr>
              <a:pPr>
                <a:defRPr/>
              </a:pPr>
              <a:t>March 14, 2013</a:t>
            </a:fld>
            <a:endParaRPr lang="en-US" dirty="0">
              <a:latin typeface="Arial" pitchFamily="34" charset="0"/>
              <a:cs typeface="Arial" pitchFamily="34" charset="0"/>
            </a:endParaRPr>
          </a:p>
        </p:txBody>
      </p:sp>
      <p:sp>
        <p:nvSpPr>
          <p:cNvPr id="6" name="Slide Number Placeholder 5"/>
          <p:cNvSpPr>
            <a:spLocks noGrp="1"/>
          </p:cNvSpPr>
          <p:nvPr>
            <p:ph type="sldNum" sz="quarter" idx="16"/>
          </p:nvPr>
        </p:nvSpPr>
        <p:spPr/>
        <p:txBody>
          <a:bodyPr/>
          <a:lstStyle/>
          <a:p>
            <a:pPr>
              <a:defRPr/>
            </a:pPr>
            <a:fld id="{FF18EB71-03C0-4FFF-AF6A-5336FB013842}" type="slidenum">
              <a:rPr lang="en-US" smtClean="0">
                <a:latin typeface="Arial" pitchFamily="34" charset="0"/>
                <a:cs typeface="Arial" pitchFamily="34" charset="0"/>
              </a:rPr>
              <a:pPr>
                <a:defRPr/>
              </a:pPr>
              <a:t>2</a:t>
            </a:fld>
            <a:endParaRPr lang="en-US" dirty="0">
              <a:latin typeface="Arial" pitchFamily="34" charset="0"/>
              <a:cs typeface="Arial" pitchFamily="34" charset="0"/>
            </a:endParaRPr>
          </a:p>
        </p:txBody>
      </p:sp>
      <p:graphicFrame>
        <p:nvGraphicFramePr>
          <p:cNvPr id="7" name="Diagram 6"/>
          <p:cNvGraphicFramePr/>
          <p:nvPr/>
        </p:nvGraphicFramePr>
        <p:xfrm>
          <a:off x="1676400" y="1371600"/>
          <a:ext cx="53340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Footer Placeholder 4"/>
          <p:cNvSpPr>
            <a:spLocks noGrp="1"/>
          </p:cNvSpPr>
          <p:nvPr>
            <p:ph type="ftr" sz="quarter" idx="15"/>
          </p:nvPr>
        </p:nvSpPr>
        <p:spPr/>
        <p:txBody>
          <a:bodyPr/>
          <a:lstStyle/>
          <a:p>
            <a:pPr>
              <a:defRPr/>
            </a:pPr>
            <a:r>
              <a:rPr lang="en-US" dirty="0" smtClean="0">
                <a:latin typeface="Arial" pitchFamily="34" charset="0"/>
                <a:cs typeface="Arial" pitchFamily="34" charset="0"/>
              </a:rPr>
              <a:t>(Mobile) Payments, lessons from M-Pesa?</a:t>
            </a:r>
            <a:endParaRPr lang="en-US" dirty="0">
              <a:latin typeface="Arial" pitchFamily="34" charset="0"/>
              <a:cs typeface="Arial" pitchFamily="34" charset="0"/>
            </a:endParaRPr>
          </a:p>
        </p:txBody>
      </p:sp>
      <p:sp>
        <p:nvSpPr>
          <p:cNvPr id="8" name="Right Arrow 7"/>
          <p:cNvSpPr/>
          <p:nvPr/>
        </p:nvSpPr>
        <p:spPr>
          <a:xfrm>
            <a:off x="1066800" y="1447800"/>
            <a:ext cx="457200" cy="609600"/>
          </a:xfrm>
          <a:prstGeom prst="rightArrow">
            <a:avLst/>
          </a:prstGeom>
          <a:solidFill>
            <a:srgbClr val="442080"/>
          </a:solidFill>
          <a:scene3d>
            <a:camera prst="orthographicFront"/>
            <a:lightRig rig="threePt" dir="t"/>
          </a:scene3d>
          <a:sp3d>
            <a:bevelT w="127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itchFamily="34" charset="0"/>
              <a:cs typeface="Arial"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M-Pesa</a:t>
            </a:r>
            <a:endParaRPr lang="en-US" dirty="0"/>
          </a:p>
        </p:txBody>
      </p:sp>
      <p:sp>
        <p:nvSpPr>
          <p:cNvPr id="3" name="Tijdelijke aanduiding voor inhoud 2"/>
          <p:cNvSpPr>
            <a:spLocks noGrp="1"/>
          </p:cNvSpPr>
          <p:nvPr>
            <p:ph idx="13"/>
          </p:nvPr>
        </p:nvSpPr>
        <p:spPr>
          <a:xfrm>
            <a:off x="495300" y="1066800"/>
            <a:ext cx="8420100" cy="5181600"/>
          </a:xfrm>
        </p:spPr>
        <p:txBody>
          <a:bodyPr>
            <a:noAutofit/>
          </a:bodyPr>
          <a:lstStyle/>
          <a:p>
            <a:pPr>
              <a:lnSpc>
                <a:spcPct val="90000"/>
              </a:lnSpc>
              <a:spcBef>
                <a:spcPts val="600"/>
              </a:spcBef>
              <a:buClr>
                <a:srgbClr val="00B0F0"/>
              </a:buClr>
              <a:buFont typeface="Wingdings" pitchFamily="2" charset="2"/>
              <a:buChar char="q"/>
            </a:pPr>
            <a:r>
              <a:rPr lang="nl-NL" sz="1800" dirty="0" smtClean="0"/>
              <a:t>A Mobile Payment Provider (MPP), created by Vodafone and Sagentia (www.sagentia.com)</a:t>
            </a:r>
          </a:p>
          <a:p>
            <a:pPr>
              <a:lnSpc>
                <a:spcPct val="90000"/>
              </a:lnSpc>
              <a:spcBef>
                <a:spcPts val="600"/>
              </a:spcBef>
              <a:buClr>
                <a:srgbClr val="00B0F0"/>
              </a:buClr>
              <a:buFont typeface="Wingdings" pitchFamily="2" charset="2"/>
              <a:buChar char="q"/>
            </a:pPr>
            <a:r>
              <a:rPr lang="nl-NL" sz="1800" dirty="0" err="1" smtClean="0"/>
              <a:t>Millions</a:t>
            </a:r>
            <a:r>
              <a:rPr lang="nl-NL" sz="1800" dirty="0" smtClean="0"/>
              <a:t> of </a:t>
            </a:r>
            <a:r>
              <a:rPr lang="nl-NL" sz="1800" dirty="0" err="1" smtClean="0"/>
              <a:t>subscribers</a:t>
            </a:r>
            <a:endParaRPr lang="nl-NL" sz="1800" dirty="0" smtClean="0"/>
          </a:p>
          <a:p>
            <a:pPr>
              <a:lnSpc>
                <a:spcPct val="90000"/>
              </a:lnSpc>
              <a:spcBef>
                <a:spcPts val="600"/>
              </a:spcBef>
              <a:buClr>
                <a:srgbClr val="00B0F0"/>
              </a:buClr>
              <a:buFont typeface="Wingdings" pitchFamily="2" charset="2"/>
              <a:buChar char="q"/>
            </a:pPr>
            <a:r>
              <a:rPr lang="nl-NL" sz="1800" dirty="0" err="1" smtClean="0"/>
              <a:t>Takes</a:t>
            </a:r>
            <a:r>
              <a:rPr lang="nl-NL" sz="1800" dirty="0" smtClean="0"/>
              <a:t> care of money transfers of (</a:t>
            </a:r>
            <a:r>
              <a:rPr lang="nl-NL" sz="1800" dirty="0" err="1" smtClean="0"/>
              <a:t>relatively</a:t>
            </a:r>
            <a:r>
              <a:rPr lang="nl-NL" sz="1800" dirty="0" smtClean="0"/>
              <a:t>) low </a:t>
            </a:r>
            <a:r>
              <a:rPr lang="nl-NL" sz="1800" dirty="0" err="1" smtClean="0"/>
              <a:t>amounts</a:t>
            </a:r>
            <a:r>
              <a:rPr lang="nl-NL" sz="1800" dirty="0" smtClean="0"/>
              <a:t> </a:t>
            </a:r>
            <a:r>
              <a:rPr lang="nl-NL" sz="1800" dirty="0" err="1" smtClean="0"/>
              <a:t>for</a:t>
            </a:r>
            <a:r>
              <a:rPr lang="nl-NL" sz="1800" dirty="0" smtClean="0"/>
              <a:t> B2C, C2B, B2B and C2C</a:t>
            </a:r>
          </a:p>
          <a:p>
            <a:pPr>
              <a:lnSpc>
                <a:spcPct val="90000"/>
              </a:lnSpc>
              <a:spcBef>
                <a:spcPts val="1800"/>
              </a:spcBef>
              <a:buClr>
                <a:srgbClr val="00B0F0"/>
              </a:buClr>
              <a:buFont typeface="Wingdings" pitchFamily="2" charset="2"/>
              <a:buChar char="q"/>
            </a:pPr>
            <a:r>
              <a:rPr lang="nl-NL" sz="1800" dirty="0" smtClean="0"/>
              <a:t>A subscription (=account) with M-Pesa is necessary, however no bank account  is needed</a:t>
            </a:r>
          </a:p>
          <a:p>
            <a:pPr lvl="1">
              <a:lnSpc>
                <a:spcPct val="90000"/>
              </a:lnSpc>
              <a:spcBef>
                <a:spcPts val="600"/>
              </a:spcBef>
              <a:buClr>
                <a:srgbClr val="00B0F0"/>
              </a:buClr>
              <a:buFont typeface="Wingdings" pitchFamily="2" charset="2"/>
              <a:buChar char="v"/>
            </a:pPr>
            <a:r>
              <a:rPr lang="nl-NL" sz="1800" dirty="0" smtClean="0"/>
              <a:t>money must be stored with M-Pesa, before any transfer can be made</a:t>
            </a:r>
          </a:p>
          <a:p>
            <a:pPr lvl="1">
              <a:lnSpc>
                <a:spcPct val="90000"/>
              </a:lnSpc>
              <a:spcBef>
                <a:spcPts val="600"/>
              </a:spcBef>
              <a:buClr>
                <a:srgbClr val="00B0F0"/>
              </a:buClr>
              <a:buFont typeface="Wingdings" pitchFamily="2" charset="2"/>
              <a:buChar char="v"/>
            </a:pPr>
            <a:r>
              <a:rPr lang="nl-NL" sz="1800" dirty="0" smtClean="0"/>
              <a:t>there is a maximum to the amount which can be stored in M-Pesa</a:t>
            </a:r>
          </a:p>
          <a:p>
            <a:pPr>
              <a:lnSpc>
                <a:spcPct val="90000"/>
              </a:lnSpc>
              <a:spcBef>
                <a:spcPts val="600"/>
              </a:spcBef>
              <a:buClr>
                <a:srgbClr val="00B0F0"/>
              </a:buClr>
              <a:buFont typeface="Wingdings" pitchFamily="2" charset="2"/>
              <a:buChar char="q"/>
            </a:pPr>
            <a:r>
              <a:rPr lang="nl-NL" sz="1800" dirty="0" smtClean="0"/>
              <a:t>Makes use of simple SMS protocols</a:t>
            </a:r>
          </a:p>
          <a:p>
            <a:pPr>
              <a:lnSpc>
                <a:spcPct val="90000"/>
              </a:lnSpc>
              <a:spcBef>
                <a:spcPts val="600"/>
              </a:spcBef>
              <a:buClr>
                <a:srgbClr val="00B0F0"/>
              </a:buClr>
              <a:buFont typeface="Wingdings" pitchFamily="2" charset="2"/>
              <a:buChar char="q"/>
            </a:pPr>
            <a:r>
              <a:rPr lang="nl-NL" sz="1800" dirty="0" smtClean="0"/>
              <a:t>A </a:t>
            </a:r>
            <a:r>
              <a:rPr lang="nl-NL" sz="1800" dirty="0" err="1" smtClean="0"/>
              <a:t>very</a:t>
            </a:r>
            <a:r>
              <a:rPr lang="nl-NL" sz="1800" dirty="0" smtClean="0"/>
              <a:t> </a:t>
            </a:r>
            <a:r>
              <a:rPr lang="nl-NL" sz="1800" dirty="0" err="1" smtClean="0"/>
              <a:t>simple</a:t>
            </a:r>
            <a:r>
              <a:rPr lang="nl-NL" sz="1800" dirty="0" smtClean="0"/>
              <a:t> mobile </a:t>
            </a:r>
            <a:r>
              <a:rPr lang="nl-NL" sz="1800" dirty="0" err="1" smtClean="0"/>
              <a:t>phone</a:t>
            </a:r>
            <a:r>
              <a:rPr lang="nl-NL" sz="1800" dirty="0" smtClean="0"/>
              <a:t> is </a:t>
            </a:r>
            <a:r>
              <a:rPr lang="nl-NL" sz="1800" dirty="0" err="1" smtClean="0"/>
              <a:t>enough</a:t>
            </a:r>
            <a:r>
              <a:rPr lang="nl-NL" sz="1800" dirty="0" smtClean="0"/>
              <a:t> to </a:t>
            </a:r>
            <a:r>
              <a:rPr lang="nl-NL" sz="1800" dirty="0" err="1" smtClean="0"/>
              <a:t>use</a:t>
            </a:r>
            <a:r>
              <a:rPr lang="nl-NL" sz="1800" dirty="0" smtClean="0"/>
              <a:t> M-Pesa </a:t>
            </a:r>
          </a:p>
          <a:p>
            <a:pPr>
              <a:lnSpc>
                <a:spcPct val="90000"/>
              </a:lnSpc>
              <a:spcBef>
                <a:spcPts val="600"/>
              </a:spcBef>
              <a:buClr>
                <a:srgbClr val="00B0F0"/>
              </a:buClr>
              <a:buFont typeface="Wingdings" pitchFamily="2" charset="2"/>
              <a:buChar char="q"/>
            </a:pPr>
            <a:r>
              <a:rPr lang="nl-NL" sz="1800" i="1" dirty="0" err="1" smtClean="0"/>
              <a:t>Safaricom’s</a:t>
            </a:r>
            <a:r>
              <a:rPr lang="nl-NL" sz="1800" i="1" dirty="0" smtClean="0"/>
              <a:t> (=M-Pesa) local shops are used to store/get out the money in/from M-Pesa (in pre-paid phone terms: credit is bought in the local shops)</a:t>
            </a:r>
          </a:p>
          <a:p>
            <a:pPr>
              <a:lnSpc>
                <a:spcPct val="90000"/>
              </a:lnSpc>
              <a:spcBef>
                <a:spcPts val="600"/>
              </a:spcBef>
              <a:buClr>
                <a:srgbClr val="00B0F0"/>
              </a:buClr>
              <a:buNone/>
            </a:pPr>
            <a:endParaRPr lang="nl-NL" sz="1800" i="1" dirty="0" smtClean="0"/>
          </a:p>
          <a:p>
            <a:pPr>
              <a:lnSpc>
                <a:spcPct val="90000"/>
              </a:lnSpc>
              <a:spcBef>
                <a:spcPts val="600"/>
              </a:spcBef>
              <a:buClr>
                <a:srgbClr val="00B0F0"/>
              </a:buClr>
              <a:buFont typeface="Wingdings" pitchFamily="2" charset="2"/>
              <a:buChar char="q"/>
            </a:pPr>
            <a:r>
              <a:rPr lang="nl-NL" sz="1800" dirty="0" smtClean="0"/>
              <a:t>Up till now no fraud issues in the media</a:t>
            </a:r>
          </a:p>
          <a:p>
            <a:pPr>
              <a:lnSpc>
                <a:spcPct val="90000"/>
              </a:lnSpc>
              <a:spcBef>
                <a:spcPts val="600"/>
              </a:spcBef>
              <a:buClr>
                <a:srgbClr val="00B0F0"/>
              </a:buClr>
              <a:buFont typeface="Wingdings" pitchFamily="2" charset="2"/>
              <a:buChar char="q"/>
            </a:pPr>
            <a:r>
              <a:rPr lang="nl-NL" sz="1800" dirty="0" smtClean="0"/>
              <a:t>Is seen as that trustworthy that many accounts have (small) deposits with M-Pesa, although M-Pesa does not give any interest on the deposits</a:t>
            </a:r>
          </a:p>
        </p:txBody>
      </p:sp>
      <p:sp>
        <p:nvSpPr>
          <p:cNvPr id="4" name="Tijdelijke aanduiding voor datum 3"/>
          <p:cNvSpPr>
            <a:spLocks noGrp="1"/>
          </p:cNvSpPr>
          <p:nvPr>
            <p:ph type="dt" sz="half" idx="14"/>
          </p:nvPr>
        </p:nvSpPr>
        <p:spPr/>
        <p:txBody>
          <a:bodyPr/>
          <a:lstStyle/>
          <a:p>
            <a:pPr>
              <a:defRPr/>
            </a:pPr>
            <a:fld id="{B6228589-7440-4A96-A24D-68C45A92348C}" type="datetime4">
              <a:rPr lang="en-US" smtClean="0"/>
              <a:pPr>
                <a:defRPr/>
              </a:pPr>
              <a:t>March 14, 2013</a:t>
            </a:fld>
            <a:endParaRPr lang="en-US" dirty="0"/>
          </a:p>
        </p:txBody>
      </p:sp>
      <p:sp>
        <p:nvSpPr>
          <p:cNvPr id="6" name="Tijdelijke aanduiding voor dianummer 5"/>
          <p:cNvSpPr>
            <a:spLocks noGrp="1"/>
          </p:cNvSpPr>
          <p:nvPr>
            <p:ph type="sldNum" sz="quarter" idx="16"/>
          </p:nvPr>
        </p:nvSpPr>
        <p:spPr/>
        <p:txBody>
          <a:bodyPr/>
          <a:lstStyle/>
          <a:p>
            <a:pPr>
              <a:defRPr/>
            </a:pPr>
            <a:fld id="{FF18EB71-03C0-4FFF-AF6A-5336FB013842}" type="slidenum">
              <a:rPr lang="en-US" smtClean="0"/>
              <a:pPr>
                <a:defRPr/>
              </a:pPr>
              <a:t>3</a:t>
            </a:fld>
            <a:endParaRPr lang="en-US" dirty="0"/>
          </a:p>
        </p:txBody>
      </p:sp>
      <p:sp>
        <p:nvSpPr>
          <p:cNvPr id="7" name="Footer Placeholder 4"/>
          <p:cNvSpPr>
            <a:spLocks noGrp="1"/>
          </p:cNvSpPr>
          <p:nvPr>
            <p:ph type="ftr" sz="quarter" idx="15"/>
          </p:nvPr>
        </p:nvSpPr>
        <p:spPr/>
        <p:txBody>
          <a:bodyPr/>
          <a:lstStyle/>
          <a:p>
            <a:pPr>
              <a:defRPr/>
            </a:pPr>
            <a:r>
              <a:rPr lang="en-US" dirty="0" smtClean="0">
                <a:latin typeface="Arial" pitchFamily="34" charset="0"/>
                <a:cs typeface="Arial" pitchFamily="34" charset="0"/>
              </a:rPr>
              <a:t>(Mobile) Payments, lessons from M-Pesa?</a:t>
            </a:r>
            <a:endParaRPr lang="en-US" dirty="0">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Arial" pitchFamily="34" charset="0"/>
                <a:cs typeface="Arial" pitchFamily="34" charset="0"/>
              </a:rPr>
              <a:t>Agenda</a:t>
            </a:r>
            <a:endParaRPr lang="en-US" sz="3200" dirty="0">
              <a:latin typeface="Arial" pitchFamily="34" charset="0"/>
              <a:cs typeface="Arial" pitchFamily="34" charset="0"/>
            </a:endParaRPr>
          </a:p>
        </p:txBody>
      </p:sp>
      <p:sp>
        <p:nvSpPr>
          <p:cNvPr id="4" name="Date Placeholder 3"/>
          <p:cNvSpPr>
            <a:spLocks noGrp="1"/>
          </p:cNvSpPr>
          <p:nvPr>
            <p:ph type="dt" sz="half" idx="14"/>
          </p:nvPr>
        </p:nvSpPr>
        <p:spPr/>
        <p:txBody>
          <a:bodyPr/>
          <a:lstStyle/>
          <a:p>
            <a:pPr>
              <a:defRPr/>
            </a:pPr>
            <a:fld id="{0D4D6B59-4B36-4CDA-B0FB-2F1313A462EF}" type="datetime4">
              <a:rPr lang="en-US" smtClean="0">
                <a:latin typeface="Arial" pitchFamily="34" charset="0"/>
                <a:cs typeface="Arial" pitchFamily="34" charset="0"/>
              </a:rPr>
              <a:pPr>
                <a:defRPr/>
              </a:pPr>
              <a:t>March 14, 2013</a:t>
            </a:fld>
            <a:endParaRPr lang="en-US" dirty="0">
              <a:latin typeface="Arial" pitchFamily="34" charset="0"/>
              <a:cs typeface="Arial" pitchFamily="34" charset="0"/>
            </a:endParaRPr>
          </a:p>
        </p:txBody>
      </p:sp>
      <p:sp>
        <p:nvSpPr>
          <p:cNvPr id="6" name="Slide Number Placeholder 5"/>
          <p:cNvSpPr>
            <a:spLocks noGrp="1"/>
          </p:cNvSpPr>
          <p:nvPr>
            <p:ph type="sldNum" sz="quarter" idx="16"/>
          </p:nvPr>
        </p:nvSpPr>
        <p:spPr/>
        <p:txBody>
          <a:bodyPr/>
          <a:lstStyle/>
          <a:p>
            <a:pPr>
              <a:defRPr/>
            </a:pPr>
            <a:fld id="{FF18EB71-03C0-4FFF-AF6A-5336FB013842}" type="slidenum">
              <a:rPr lang="en-US" smtClean="0">
                <a:latin typeface="Arial" pitchFamily="34" charset="0"/>
                <a:cs typeface="Arial" pitchFamily="34" charset="0"/>
              </a:rPr>
              <a:pPr>
                <a:defRPr/>
              </a:pPr>
              <a:t>4</a:t>
            </a:fld>
            <a:endParaRPr lang="en-US" dirty="0">
              <a:latin typeface="Arial" pitchFamily="34" charset="0"/>
              <a:cs typeface="Arial" pitchFamily="34" charset="0"/>
            </a:endParaRPr>
          </a:p>
        </p:txBody>
      </p:sp>
      <p:sp>
        <p:nvSpPr>
          <p:cNvPr id="11" name="Footer Placeholder 4"/>
          <p:cNvSpPr>
            <a:spLocks noGrp="1"/>
          </p:cNvSpPr>
          <p:nvPr>
            <p:ph type="ftr" sz="quarter" idx="15"/>
          </p:nvPr>
        </p:nvSpPr>
        <p:spPr/>
        <p:txBody>
          <a:bodyPr/>
          <a:lstStyle/>
          <a:p>
            <a:pPr>
              <a:defRPr/>
            </a:pPr>
            <a:r>
              <a:rPr lang="en-US" dirty="0" smtClean="0">
                <a:latin typeface="Arial" pitchFamily="34" charset="0"/>
                <a:cs typeface="Arial" pitchFamily="34" charset="0"/>
              </a:rPr>
              <a:t>(Mobile) Payments, lessons from M-Pesa?</a:t>
            </a:r>
            <a:endParaRPr lang="en-US" dirty="0">
              <a:latin typeface="Arial" pitchFamily="34" charset="0"/>
              <a:cs typeface="Arial" pitchFamily="34" charset="0"/>
            </a:endParaRPr>
          </a:p>
        </p:txBody>
      </p:sp>
      <p:sp>
        <p:nvSpPr>
          <p:cNvPr id="8" name="Right Arrow 7"/>
          <p:cNvSpPr/>
          <p:nvPr/>
        </p:nvSpPr>
        <p:spPr>
          <a:xfrm>
            <a:off x="1066800" y="2362200"/>
            <a:ext cx="457200" cy="609600"/>
          </a:xfrm>
          <a:prstGeom prst="rightArrow">
            <a:avLst/>
          </a:prstGeom>
          <a:solidFill>
            <a:srgbClr val="442080"/>
          </a:solidFill>
          <a:scene3d>
            <a:camera prst="orthographicFront"/>
            <a:lightRig rig="threePt" dir="t"/>
          </a:scene3d>
          <a:sp3d>
            <a:bevelT w="127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itchFamily="34" charset="0"/>
              <a:cs typeface="Arial" pitchFamily="34" charset="0"/>
            </a:endParaRPr>
          </a:p>
        </p:txBody>
      </p:sp>
      <p:graphicFrame>
        <p:nvGraphicFramePr>
          <p:cNvPr id="9" name="Diagram 8"/>
          <p:cNvGraphicFramePr/>
          <p:nvPr/>
        </p:nvGraphicFramePr>
        <p:xfrm>
          <a:off x="1676400" y="1371600"/>
          <a:ext cx="53340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Pre-paid</a:t>
            </a:r>
            <a:r>
              <a:rPr lang="nl-NL" dirty="0" smtClean="0"/>
              <a:t> mobile </a:t>
            </a:r>
            <a:r>
              <a:rPr lang="nl-NL" dirty="0" err="1" smtClean="0"/>
              <a:t>phone</a:t>
            </a:r>
            <a:endParaRPr lang="en-US" dirty="0"/>
          </a:p>
        </p:txBody>
      </p:sp>
      <p:sp>
        <p:nvSpPr>
          <p:cNvPr id="3" name="Tijdelijke aanduiding voor inhoud 2"/>
          <p:cNvSpPr>
            <a:spLocks noGrp="1"/>
          </p:cNvSpPr>
          <p:nvPr>
            <p:ph idx="13"/>
          </p:nvPr>
        </p:nvSpPr>
        <p:spPr>
          <a:xfrm>
            <a:off x="495300" y="1417636"/>
            <a:ext cx="8039100" cy="4297364"/>
          </a:xfrm>
        </p:spPr>
        <p:txBody>
          <a:bodyPr>
            <a:normAutofit/>
          </a:bodyPr>
          <a:lstStyle/>
          <a:p>
            <a:pPr marL="514350" indent="-514350">
              <a:buClr>
                <a:srgbClr val="00B0F0"/>
              </a:buClr>
              <a:buFont typeface="Wingdings" pitchFamily="2" charset="2"/>
              <a:buChar char="q"/>
            </a:pPr>
            <a:r>
              <a:rPr lang="nl-NL" sz="2400" dirty="0" smtClean="0"/>
              <a:t>A </a:t>
            </a:r>
            <a:r>
              <a:rPr lang="nl-NL" sz="2400" dirty="0" err="1" smtClean="0"/>
              <a:t>subscription</a:t>
            </a:r>
            <a:r>
              <a:rPr lang="nl-NL" sz="2400" dirty="0" smtClean="0"/>
              <a:t> (=account) </a:t>
            </a:r>
            <a:r>
              <a:rPr lang="nl-NL" sz="2400" dirty="0" err="1" smtClean="0"/>
              <a:t>with</a:t>
            </a:r>
            <a:r>
              <a:rPr lang="nl-NL" sz="2400" dirty="0" smtClean="0"/>
              <a:t> a provider is </a:t>
            </a:r>
            <a:r>
              <a:rPr lang="nl-NL" sz="2400" dirty="0" err="1" smtClean="0"/>
              <a:t>necessary</a:t>
            </a:r>
            <a:endParaRPr lang="nl-NL" sz="2400" dirty="0" smtClean="0"/>
          </a:p>
          <a:p>
            <a:pPr marL="914400" lvl="1" indent="-457200">
              <a:buClr>
                <a:srgbClr val="00B0F0"/>
              </a:buClr>
              <a:buFont typeface="Wingdings" pitchFamily="2" charset="2"/>
              <a:buChar char="v"/>
            </a:pPr>
            <a:r>
              <a:rPr lang="nl-NL" sz="2400" dirty="0" smtClean="0"/>
              <a:t>money needs to be stored with that provider</a:t>
            </a:r>
          </a:p>
          <a:p>
            <a:pPr marL="914400" lvl="1" indent="-457200">
              <a:buClr>
                <a:srgbClr val="00B0F0"/>
              </a:buClr>
              <a:buFont typeface="Wingdings" pitchFamily="2" charset="2"/>
              <a:buChar char="v"/>
            </a:pPr>
            <a:r>
              <a:rPr lang="nl-NL" sz="2400" dirty="0" smtClean="0"/>
              <a:t>any time contract services are used, the pre-paid credit with the provider decreases</a:t>
            </a:r>
          </a:p>
          <a:p>
            <a:pPr marL="514350" indent="-514350">
              <a:spcBef>
                <a:spcPts val="1800"/>
              </a:spcBef>
              <a:buClr>
                <a:srgbClr val="00B0F0"/>
              </a:buClr>
              <a:buFont typeface="Wingdings" pitchFamily="2" charset="2"/>
              <a:buChar char="q"/>
            </a:pPr>
            <a:r>
              <a:rPr lang="nl-NL" sz="2400" dirty="0" err="1" smtClean="0"/>
              <a:t>Millions</a:t>
            </a:r>
            <a:r>
              <a:rPr lang="nl-NL" sz="2400" dirty="0" smtClean="0"/>
              <a:t> of </a:t>
            </a:r>
            <a:r>
              <a:rPr lang="nl-NL" sz="2400" dirty="0" err="1" smtClean="0"/>
              <a:t>subscribers</a:t>
            </a:r>
            <a:r>
              <a:rPr lang="nl-NL" sz="2400" dirty="0" smtClean="0"/>
              <a:t> </a:t>
            </a:r>
          </a:p>
          <a:p>
            <a:pPr marL="514350" indent="-514350">
              <a:spcBef>
                <a:spcPts val="1800"/>
              </a:spcBef>
              <a:buClr>
                <a:srgbClr val="00B0F0"/>
              </a:buClr>
              <a:buFont typeface="Wingdings" pitchFamily="2" charset="2"/>
              <a:buChar char="q"/>
            </a:pPr>
            <a:r>
              <a:rPr lang="nl-NL" sz="2400" dirty="0" smtClean="0"/>
              <a:t>SMS services </a:t>
            </a:r>
            <a:r>
              <a:rPr lang="nl-NL" sz="2400" dirty="0" err="1" smtClean="0"/>
              <a:t>provided</a:t>
            </a:r>
            <a:endParaRPr lang="nl-NL" sz="2400" dirty="0" smtClean="0"/>
          </a:p>
          <a:p>
            <a:pPr marL="514350" indent="-514350">
              <a:spcBef>
                <a:spcPts val="1800"/>
              </a:spcBef>
              <a:buClr>
                <a:srgbClr val="00B0F0"/>
              </a:buClr>
              <a:buFont typeface="Wingdings" pitchFamily="2" charset="2"/>
              <a:buChar char="q"/>
            </a:pPr>
            <a:r>
              <a:rPr lang="nl-NL" sz="2400" dirty="0" smtClean="0"/>
              <a:t>A </a:t>
            </a:r>
            <a:r>
              <a:rPr lang="nl-NL" sz="2400" dirty="0" err="1" smtClean="0"/>
              <a:t>very</a:t>
            </a:r>
            <a:r>
              <a:rPr lang="nl-NL" sz="2400" dirty="0" smtClean="0"/>
              <a:t> </a:t>
            </a:r>
            <a:r>
              <a:rPr lang="nl-NL" sz="2400" dirty="0" err="1" smtClean="0"/>
              <a:t>simple</a:t>
            </a:r>
            <a:r>
              <a:rPr lang="nl-NL" sz="2400" dirty="0" smtClean="0"/>
              <a:t> mobile </a:t>
            </a:r>
            <a:r>
              <a:rPr lang="nl-NL" sz="2400" dirty="0" err="1" smtClean="0"/>
              <a:t>phone</a:t>
            </a:r>
            <a:r>
              <a:rPr lang="nl-NL" sz="2400" dirty="0" smtClean="0"/>
              <a:t> </a:t>
            </a:r>
            <a:r>
              <a:rPr lang="nl-NL" sz="2400" dirty="0" err="1" smtClean="0"/>
              <a:t>can</a:t>
            </a:r>
            <a:r>
              <a:rPr lang="nl-NL" sz="2400" dirty="0" smtClean="0"/>
              <a:t> do the </a:t>
            </a:r>
            <a:r>
              <a:rPr lang="nl-NL" sz="2400" dirty="0" err="1" smtClean="0"/>
              <a:t>trick</a:t>
            </a:r>
            <a:endParaRPr lang="nl-NL" sz="2400" dirty="0" smtClean="0"/>
          </a:p>
          <a:p>
            <a:pPr marL="514350" indent="-514350">
              <a:spcBef>
                <a:spcPts val="1800"/>
              </a:spcBef>
              <a:buClr>
                <a:srgbClr val="00B0F0"/>
              </a:buClr>
              <a:buFont typeface="Wingdings" pitchFamily="2" charset="2"/>
              <a:buChar char="q"/>
            </a:pPr>
            <a:r>
              <a:rPr lang="nl-NL" sz="2400" i="1" dirty="0" smtClean="0"/>
              <a:t>Credit </a:t>
            </a:r>
            <a:r>
              <a:rPr lang="nl-NL" sz="2400" i="1" dirty="0" err="1" smtClean="0"/>
              <a:t>can</a:t>
            </a:r>
            <a:r>
              <a:rPr lang="nl-NL" sz="2400" i="1" dirty="0" smtClean="0"/>
              <a:t> </a:t>
            </a:r>
            <a:r>
              <a:rPr lang="nl-NL" sz="2400" i="1" dirty="0" err="1" smtClean="0"/>
              <a:t>be</a:t>
            </a:r>
            <a:r>
              <a:rPr lang="nl-NL" sz="2400" i="1" dirty="0" smtClean="0"/>
              <a:t> </a:t>
            </a:r>
            <a:r>
              <a:rPr lang="nl-NL" sz="2400" i="1" dirty="0" err="1" smtClean="0"/>
              <a:t>bought</a:t>
            </a:r>
            <a:r>
              <a:rPr lang="nl-NL" sz="2400" i="1" dirty="0" smtClean="0"/>
              <a:t> in </a:t>
            </a:r>
            <a:r>
              <a:rPr lang="nl-NL" sz="2400" i="1" dirty="0" err="1" smtClean="0"/>
              <a:t>many</a:t>
            </a:r>
            <a:r>
              <a:rPr lang="nl-NL" sz="2400" i="1" dirty="0" smtClean="0"/>
              <a:t> shops</a:t>
            </a:r>
            <a:endParaRPr lang="en-US" sz="2400" i="1" dirty="0"/>
          </a:p>
        </p:txBody>
      </p:sp>
      <p:sp>
        <p:nvSpPr>
          <p:cNvPr id="4" name="Tijdelijke aanduiding voor datum 3"/>
          <p:cNvSpPr>
            <a:spLocks noGrp="1"/>
          </p:cNvSpPr>
          <p:nvPr>
            <p:ph type="dt" sz="half" idx="14"/>
          </p:nvPr>
        </p:nvSpPr>
        <p:spPr/>
        <p:txBody>
          <a:bodyPr/>
          <a:lstStyle/>
          <a:p>
            <a:pPr>
              <a:defRPr/>
            </a:pPr>
            <a:fld id="{C4F7C34D-BD1E-4C02-8D32-BBE350F8CB6E}" type="datetime4">
              <a:rPr lang="en-US" smtClean="0"/>
              <a:pPr>
                <a:defRPr/>
              </a:pPr>
              <a:t>March 14, 2013</a:t>
            </a:fld>
            <a:endParaRPr lang="en-US" dirty="0"/>
          </a:p>
        </p:txBody>
      </p:sp>
      <p:sp>
        <p:nvSpPr>
          <p:cNvPr id="6" name="Tijdelijke aanduiding voor dianummer 5"/>
          <p:cNvSpPr>
            <a:spLocks noGrp="1"/>
          </p:cNvSpPr>
          <p:nvPr>
            <p:ph type="sldNum" sz="quarter" idx="16"/>
          </p:nvPr>
        </p:nvSpPr>
        <p:spPr/>
        <p:txBody>
          <a:bodyPr/>
          <a:lstStyle/>
          <a:p>
            <a:pPr>
              <a:defRPr/>
            </a:pPr>
            <a:fld id="{FF18EB71-03C0-4FFF-AF6A-5336FB013842}" type="slidenum">
              <a:rPr lang="en-US" smtClean="0"/>
              <a:pPr>
                <a:defRPr/>
              </a:pPr>
              <a:t>5</a:t>
            </a:fld>
            <a:endParaRPr lang="en-US" dirty="0"/>
          </a:p>
        </p:txBody>
      </p:sp>
      <p:sp>
        <p:nvSpPr>
          <p:cNvPr id="7" name="Footer Placeholder 4"/>
          <p:cNvSpPr>
            <a:spLocks noGrp="1"/>
          </p:cNvSpPr>
          <p:nvPr>
            <p:ph type="ftr" sz="quarter" idx="15"/>
          </p:nvPr>
        </p:nvSpPr>
        <p:spPr/>
        <p:txBody>
          <a:bodyPr/>
          <a:lstStyle/>
          <a:p>
            <a:pPr>
              <a:defRPr/>
            </a:pPr>
            <a:r>
              <a:rPr lang="en-US" dirty="0" smtClean="0">
                <a:latin typeface="Arial" pitchFamily="34" charset="0"/>
                <a:cs typeface="Arial" pitchFamily="34" charset="0"/>
              </a:rPr>
              <a:t>(Mobile) Payments, lessons from M-Pesa?</a:t>
            </a:r>
            <a:endParaRPr lang="en-US" dirty="0">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Arial" pitchFamily="34" charset="0"/>
                <a:cs typeface="Arial" pitchFamily="34" charset="0"/>
              </a:rPr>
              <a:t>Agenda</a:t>
            </a:r>
            <a:endParaRPr lang="en-US" sz="3200" dirty="0">
              <a:latin typeface="Arial" pitchFamily="34" charset="0"/>
              <a:cs typeface="Arial" pitchFamily="34" charset="0"/>
            </a:endParaRPr>
          </a:p>
        </p:txBody>
      </p:sp>
      <p:sp>
        <p:nvSpPr>
          <p:cNvPr id="4" name="Date Placeholder 3"/>
          <p:cNvSpPr>
            <a:spLocks noGrp="1"/>
          </p:cNvSpPr>
          <p:nvPr>
            <p:ph type="dt" sz="half" idx="14"/>
          </p:nvPr>
        </p:nvSpPr>
        <p:spPr/>
        <p:txBody>
          <a:bodyPr/>
          <a:lstStyle/>
          <a:p>
            <a:pPr>
              <a:defRPr/>
            </a:pPr>
            <a:fld id="{6D4B743F-B1CF-4C93-B5AC-5A2DE08301F7}" type="datetime4">
              <a:rPr lang="en-US" smtClean="0">
                <a:latin typeface="Arial" pitchFamily="34" charset="0"/>
                <a:cs typeface="Arial" pitchFamily="34" charset="0"/>
              </a:rPr>
              <a:pPr>
                <a:defRPr/>
              </a:pPr>
              <a:t>March 14, 2013</a:t>
            </a:fld>
            <a:endParaRPr lang="en-US" dirty="0">
              <a:latin typeface="Arial" pitchFamily="34" charset="0"/>
              <a:cs typeface="Arial" pitchFamily="34" charset="0"/>
            </a:endParaRPr>
          </a:p>
        </p:txBody>
      </p:sp>
      <p:sp>
        <p:nvSpPr>
          <p:cNvPr id="6" name="Slide Number Placeholder 5"/>
          <p:cNvSpPr>
            <a:spLocks noGrp="1"/>
          </p:cNvSpPr>
          <p:nvPr>
            <p:ph type="sldNum" sz="quarter" idx="16"/>
          </p:nvPr>
        </p:nvSpPr>
        <p:spPr/>
        <p:txBody>
          <a:bodyPr/>
          <a:lstStyle/>
          <a:p>
            <a:pPr>
              <a:defRPr/>
            </a:pPr>
            <a:fld id="{FF18EB71-03C0-4FFF-AF6A-5336FB013842}" type="slidenum">
              <a:rPr lang="en-US" smtClean="0">
                <a:latin typeface="Arial" pitchFamily="34" charset="0"/>
                <a:cs typeface="Arial" pitchFamily="34" charset="0"/>
              </a:rPr>
              <a:pPr>
                <a:defRPr/>
              </a:pPr>
              <a:t>6</a:t>
            </a:fld>
            <a:endParaRPr lang="en-US" dirty="0">
              <a:latin typeface="Arial" pitchFamily="34" charset="0"/>
              <a:cs typeface="Arial" pitchFamily="34" charset="0"/>
            </a:endParaRPr>
          </a:p>
        </p:txBody>
      </p:sp>
      <p:sp>
        <p:nvSpPr>
          <p:cNvPr id="11" name="Footer Placeholder 4"/>
          <p:cNvSpPr>
            <a:spLocks noGrp="1"/>
          </p:cNvSpPr>
          <p:nvPr>
            <p:ph type="ftr" sz="quarter" idx="15"/>
          </p:nvPr>
        </p:nvSpPr>
        <p:spPr/>
        <p:txBody>
          <a:bodyPr/>
          <a:lstStyle/>
          <a:p>
            <a:pPr>
              <a:defRPr/>
            </a:pPr>
            <a:r>
              <a:rPr lang="en-US" dirty="0" smtClean="0">
                <a:latin typeface="Arial" pitchFamily="34" charset="0"/>
                <a:cs typeface="Arial" pitchFamily="34" charset="0"/>
              </a:rPr>
              <a:t>(Mobile) Payments, lessons from M-Pesa?</a:t>
            </a:r>
            <a:endParaRPr lang="en-US" dirty="0">
              <a:latin typeface="Arial" pitchFamily="34" charset="0"/>
              <a:cs typeface="Arial" pitchFamily="34" charset="0"/>
            </a:endParaRPr>
          </a:p>
        </p:txBody>
      </p:sp>
      <p:sp>
        <p:nvSpPr>
          <p:cNvPr id="8" name="Right Arrow 7"/>
          <p:cNvSpPr/>
          <p:nvPr/>
        </p:nvSpPr>
        <p:spPr>
          <a:xfrm>
            <a:off x="1066800" y="3200400"/>
            <a:ext cx="457200" cy="609600"/>
          </a:xfrm>
          <a:prstGeom prst="rightArrow">
            <a:avLst/>
          </a:prstGeom>
          <a:solidFill>
            <a:srgbClr val="442080"/>
          </a:solidFill>
          <a:scene3d>
            <a:camera prst="orthographicFront"/>
            <a:lightRig rig="threePt" dir="t"/>
          </a:scene3d>
          <a:sp3d>
            <a:bevelT w="127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itchFamily="34" charset="0"/>
              <a:cs typeface="Arial" pitchFamily="34" charset="0"/>
            </a:endParaRPr>
          </a:p>
        </p:txBody>
      </p:sp>
      <p:graphicFrame>
        <p:nvGraphicFramePr>
          <p:cNvPr id="9" name="Diagram 8"/>
          <p:cNvGraphicFramePr/>
          <p:nvPr/>
        </p:nvGraphicFramePr>
        <p:xfrm>
          <a:off x="1676400" y="1371600"/>
          <a:ext cx="53340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Arial" pitchFamily="34" charset="0"/>
                <a:cs typeface="Arial" pitchFamily="34" charset="0"/>
              </a:rPr>
              <a:t>From Wikipedia</a:t>
            </a:r>
            <a:endParaRPr lang="en-US" sz="3200" dirty="0">
              <a:latin typeface="Arial" pitchFamily="34" charset="0"/>
              <a:cs typeface="Arial" pitchFamily="34" charset="0"/>
            </a:endParaRPr>
          </a:p>
        </p:txBody>
      </p:sp>
      <p:sp>
        <p:nvSpPr>
          <p:cNvPr id="4" name="Date Placeholder 3"/>
          <p:cNvSpPr>
            <a:spLocks noGrp="1"/>
          </p:cNvSpPr>
          <p:nvPr>
            <p:ph type="dt" sz="half" idx="14"/>
          </p:nvPr>
        </p:nvSpPr>
        <p:spPr/>
        <p:txBody>
          <a:bodyPr/>
          <a:lstStyle/>
          <a:p>
            <a:pPr>
              <a:defRPr/>
            </a:pPr>
            <a:fld id="{8BA5FBFD-67CE-4CA3-B0DF-0CAE9469A27F}" type="datetime4">
              <a:rPr lang="en-US" smtClean="0">
                <a:latin typeface="Arial" pitchFamily="34" charset="0"/>
                <a:cs typeface="Arial" pitchFamily="34" charset="0"/>
              </a:rPr>
              <a:pPr>
                <a:defRPr/>
              </a:pPr>
              <a:t>March 14, 2013</a:t>
            </a:fld>
            <a:endParaRPr lang="en-US" dirty="0">
              <a:latin typeface="Arial" pitchFamily="34" charset="0"/>
              <a:cs typeface="Arial" pitchFamily="34" charset="0"/>
            </a:endParaRPr>
          </a:p>
        </p:txBody>
      </p:sp>
      <p:sp>
        <p:nvSpPr>
          <p:cNvPr id="6" name="Slide Number Placeholder 5"/>
          <p:cNvSpPr>
            <a:spLocks noGrp="1"/>
          </p:cNvSpPr>
          <p:nvPr>
            <p:ph type="sldNum" sz="quarter" idx="16"/>
          </p:nvPr>
        </p:nvSpPr>
        <p:spPr/>
        <p:txBody>
          <a:bodyPr/>
          <a:lstStyle/>
          <a:p>
            <a:pPr>
              <a:defRPr/>
            </a:pPr>
            <a:fld id="{FF18EB71-03C0-4FFF-AF6A-5336FB013842}" type="slidenum">
              <a:rPr lang="en-US" smtClean="0">
                <a:latin typeface="Arial" pitchFamily="34" charset="0"/>
                <a:cs typeface="Arial" pitchFamily="34" charset="0"/>
              </a:rPr>
              <a:pPr>
                <a:defRPr/>
              </a:pPr>
              <a:t>7</a:t>
            </a:fld>
            <a:endParaRPr lang="en-US" dirty="0">
              <a:latin typeface="Arial" pitchFamily="34" charset="0"/>
              <a:cs typeface="Arial" pitchFamily="34" charset="0"/>
            </a:endParaRPr>
          </a:p>
        </p:txBody>
      </p:sp>
      <p:sp>
        <p:nvSpPr>
          <p:cNvPr id="8" name="Rounded Rectangle 4"/>
          <p:cNvSpPr/>
          <p:nvPr/>
        </p:nvSpPr>
        <p:spPr>
          <a:xfrm>
            <a:off x="737936" y="3276600"/>
            <a:ext cx="7948864" cy="2971800"/>
          </a:xfrm>
          <a:prstGeom prst="roundRect">
            <a:avLst/>
          </a:prstGeom>
          <a:solidFill>
            <a:srgbClr val="90CCEE"/>
          </a:solidFill>
          <a:ln w="63500" cap="rnd">
            <a:solidFill>
              <a:srgbClr val="442080"/>
            </a:solidFill>
          </a:ln>
        </p:spPr>
        <p:style>
          <a:lnRef idx="0">
            <a:schemeClr val="accent2"/>
          </a:lnRef>
          <a:fillRef idx="3">
            <a:schemeClr val="accent2"/>
          </a:fillRef>
          <a:effectRef idx="3">
            <a:schemeClr val="accent2"/>
          </a:effectRef>
          <a:fontRef idx="minor">
            <a:schemeClr val="lt1"/>
          </a:fontRef>
        </p:style>
        <p:txBody>
          <a:bodyPr spcFirstLastPara="0" vert="horz" wrap="square" lIns="180000" tIns="180000" rIns="180000" bIns="180000" numCol="1" spcCol="1270" anchor="ctr" anchorCtr="0">
            <a:noAutofit/>
          </a:bodyPr>
          <a:lstStyle/>
          <a:p>
            <a:pPr defTabSz="711200">
              <a:lnSpc>
                <a:spcPct val="150000"/>
              </a:lnSpc>
              <a:spcAft>
                <a:spcPts val="600"/>
              </a:spcAft>
            </a:pPr>
            <a:r>
              <a:rPr lang="en-US" sz="2200" dirty="0" smtClean="0">
                <a:solidFill>
                  <a:schemeClr val="tx1"/>
                </a:solidFill>
              </a:rPr>
              <a:t>More broadly, it is a movement whose object is "a world in which as many poor and near-poor households as possible have permanent access to an appropriate range of high quality financial services, including not just credit but also savings, insurance, and fund transfers."</a:t>
            </a:r>
          </a:p>
        </p:txBody>
      </p:sp>
      <p:sp>
        <p:nvSpPr>
          <p:cNvPr id="9" name="Rounded Rectangle 4"/>
          <p:cNvSpPr/>
          <p:nvPr/>
        </p:nvSpPr>
        <p:spPr>
          <a:xfrm>
            <a:off x="1460500" y="1219200"/>
            <a:ext cx="6374064" cy="1600200"/>
          </a:xfrm>
          <a:prstGeom prst="roundRect">
            <a:avLst/>
          </a:prstGeom>
          <a:solidFill>
            <a:schemeClr val="bg1"/>
          </a:solidFill>
          <a:ln w="85725" cap="rnd">
            <a:solidFill>
              <a:srgbClr val="90CCEE"/>
            </a:solidFill>
          </a:ln>
          <a:scene3d>
            <a:camera prst="orthographicFront">
              <a:rot lat="0" lon="0" rev="0"/>
            </a:camera>
            <a:lightRig rig="threePt" dir="t">
              <a:rot lat="0" lon="0" rev="1200000"/>
            </a:lightRig>
          </a:scene3d>
          <a:sp3d contourW="38100">
            <a:bevelT w="63500" h="25400"/>
            <a:extrusionClr>
              <a:srgbClr val="442080"/>
            </a:extrusionClr>
            <a:contourClr>
              <a:srgbClr val="442080"/>
            </a:contourClr>
          </a:sp3d>
        </p:spPr>
        <p:style>
          <a:lnRef idx="0">
            <a:schemeClr val="accent2"/>
          </a:lnRef>
          <a:fillRef idx="3">
            <a:schemeClr val="accent2"/>
          </a:fillRef>
          <a:effectRef idx="3">
            <a:schemeClr val="accent2"/>
          </a:effectRef>
          <a:fontRef idx="minor">
            <a:schemeClr val="lt1"/>
          </a:fontRef>
        </p:style>
        <p:txBody>
          <a:bodyPr spcFirstLastPara="0" vert="horz" wrap="square" lIns="180000" tIns="180000" rIns="180000" bIns="180000" numCol="1" spcCol="1270" anchor="ctr" anchorCtr="0">
            <a:noAutofit/>
          </a:bodyPr>
          <a:lstStyle/>
          <a:p>
            <a:pPr algn="ctr" defTabSz="711200">
              <a:lnSpc>
                <a:spcPct val="150000"/>
              </a:lnSpc>
              <a:spcAft>
                <a:spcPts val="0"/>
              </a:spcAft>
            </a:pPr>
            <a:r>
              <a:rPr lang="en-US" dirty="0" smtClean="0">
                <a:solidFill>
                  <a:srgbClr val="442080"/>
                </a:solidFill>
                <a:latin typeface="Arial" pitchFamily="34" charset="0"/>
                <a:cs typeface="Arial" pitchFamily="34" charset="0"/>
              </a:rPr>
              <a:t>               </a:t>
            </a:r>
          </a:p>
        </p:txBody>
      </p:sp>
      <p:sp>
        <p:nvSpPr>
          <p:cNvPr id="10" name="Rounded Rectangle 4"/>
          <p:cNvSpPr/>
          <p:nvPr/>
        </p:nvSpPr>
        <p:spPr>
          <a:xfrm>
            <a:off x="1447800" y="1040028"/>
            <a:ext cx="6374064" cy="1905000"/>
          </a:xfrm>
          <a:prstGeom prst="roundRect">
            <a:avLst/>
          </a:prstGeom>
          <a:solidFill>
            <a:schemeClr val="bg1"/>
          </a:solidFill>
          <a:ln w="85725" cap="rnd">
            <a:solidFill>
              <a:srgbClr val="90CCEE"/>
            </a:solidFill>
          </a:ln>
          <a:scene3d>
            <a:camera prst="orthographicFront">
              <a:rot lat="0" lon="0" rev="0"/>
            </a:camera>
            <a:lightRig rig="threePt" dir="t">
              <a:rot lat="0" lon="0" rev="1200000"/>
            </a:lightRig>
          </a:scene3d>
          <a:sp3d contourW="38100">
            <a:bevelT w="63500" h="25400"/>
            <a:extrusionClr>
              <a:srgbClr val="442080"/>
            </a:extrusionClr>
            <a:contourClr>
              <a:srgbClr val="442080"/>
            </a:contourClr>
          </a:sp3d>
        </p:spPr>
        <p:style>
          <a:lnRef idx="0">
            <a:schemeClr val="accent2"/>
          </a:lnRef>
          <a:fillRef idx="3">
            <a:schemeClr val="accent2"/>
          </a:fillRef>
          <a:effectRef idx="3">
            <a:schemeClr val="accent2"/>
          </a:effectRef>
          <a:fontRef idx="minor">
            <a:schemeClr val="lt1"/>
          </a:fontRef>
        </p:style>
        <p:txBody>
          <a:bodyPr spcFirstLastPara="0" vert="horz" wrap="square" lIns="180000" tIns="180000" rIns="180000" bIns="180000" numCol="1" spcCol="1270" anchor="ctr" anchorCtr="0">
            <a:noAutofit/>
          </a:bodyPr>
          <a:lstStyle/>
          <a:p>
            <a:pPr algn="ctr" defTabSz="711200">
              <a:lnSpc>
                <a:spcPct val="150000"/>
              </a:lnSpc>
              <a:spcAft>
                <a:spcPts val="0"/>
              </a:spcAft>
            </a:pPr>
            <a:r>
              <a:rPr lang="en-US" sz="2000" b="1" i="1" dirty="0" smtClean="0">
                <a:solidFill>
                  <a:schemeClr val="tx1"/>
                </a:solidFill>
              </a:rPr>
              <a:t>Microfinance</a:t>
            </a:r>
            <a:r>
              <a:rPr lang="en-US" sz="2000" i="1" dirty="0" smtClean="0">
                <a:solidFill>
                  <a:schemeClr val="tx1"/>
                </a:solidFill>
              </a:rPr>
              <a:t> is the provision of financial services to low income clients or solidarity lending groups including consumers and the self-employed, who traditionally lack access to banking and related services.</a:t>
            </a:r>
          </a:p>
        </p:txBody>
      </p:sp>
      <p:sp>
        <p:nvSpPr>
          <p:cNvPr id="11" name="Footer Placeholder 4"/>
          <p:cNvSpPr>
            <a:spLocks noGrp="1"/>
          </p:cNvSpPr>
          <p:nvPr>
            <p:ph type="ftr" sz="quarter" idx="15"/>
          </p:nvPr>
        </p:nvSpPr>
        <p:spPr/>
        <p:txBody>
          <a:bodyPr/>
          <a:lstStyle/>
          <a:p>
            <a:pPr>
              <a:defRPr/>
            </a:pPr>
            <a:r>
              <a:rPr lang="en-US" dirty="0" smtClean="0">
                <a:latin typeface="Arial" pitchFamily="34" charset="0"/>
                <a:cs typeface="Arial" pitchFamily="34" charset="0"/>
              </a:rPr>
              <a:t>(Mobile) Payments, lessons from M-Pesa?</a:t>
            </a:r>
            <a:endParaRPr lang="en-US" dirty="0">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Arial" pitchFamily="34" charset="0"/>
                <a:cs typeface="Arial" pitchFamily="34" charset="0"/>
              </a:rPr>
              <a:t>Agenda</a:t>
            </a:r>
            <a:endParaRPr lang="en-US" sz="3200" dirty="0">
              <a:latin typeface="Arial" pitchFamily="34" charset="0"/>
              <a:cs typeface="Arial" pitchFamily="34" charset="0"/>
            </a:endParaRPr>
          </a:p>
        </p:txBody>
      </p:sp>
      <p:sp>
        <p:nvSpPr>
          <p:cNvPr id="4" name="Date Placeholder 3"/>
          <p:cNvSpPr>
            <a:spLocks noGrp="1"/>
          </p:cNvSpPr>
          <p:nvPr>
            <p:ph type="dt" sz="half" idx="14"/>
          </p:nvPr>
        </p:nvSpPr>
        <p:spPr/>
        <p:txBody>
          <a:bodyPr/>
          <a:lstStyle/>
          <a:p>
            <a:pPr>
              <a:defRPr/>
            </a:pPr>
            <a:fld id="{8E977C06-437E-4106-A750-23566CBF53E2}" type="datetime4">
              <a:rPr lang="en-US" smtClean="0">
                <a:latin typeface="Arial" pitchFamily="34" charset="0"/>
                <a:cs typeface="Arial" pitchFamily="34" charset="0"/>
              </a:rPr>
              <a:pPr>
                <a:defRPr/>
              </a:pPr>
              <a:t>March 14, 2013</a:t>
            </a:fld>
            <a:endParaRPr lang="en-US" dirty="0">
              <a:latin typeface="Arial" pitchFamily="34" charset="0"/>
              <a:cs typeface="Arial" pitchFamily="34" charset="0"/>
            </a:endParaRPr>
          </a:p>
        </p:txBody>
      </p:sp>
      <p:sp>
        <p:nvSpPr>
          <p:cNvPr id="6" name="Slide Number Placeholder 5"/>
          <p:cNvSpPr>
            <a:spLocks noGrp="1"/>
          </p:cNvSpPr>
          <p:nvPr>
            <p:ph type="sldNum" sz="quarter" idx="16"/>
          </p:nvPr>
        </p:nvSpPr>
        <p:spPr/>
        <p:txBody>
          <a:bodyPr/>
          <a:lstStyle/>
          <a:p>
            <a:pPr>
              <a:defRPr/>
            </a:pPr>
            <a:fld id="{FF18EB71-03C0-4FFF-AF6A-5336FB013842}" type="slidenum">
              <a:rPr lang="en-US" smtClean="0">
                <a:latin typeface="Arial" pitchFamily="34" charset="0"/>
                <a:cs typeface="Arial" pitchFamily="34" charset="0"/>
              </a:rPr>
              <a:pPr>
                <a:defRPr/>
              </a:pPr>
              <a:t>8</a:t>
            </a:fld>
            <a:endParaRPr lang="en-US" dirty="0">
              <a:latin typeface="Arial" pitchFamily="34" charset="0"/>
              <a:cs typeface="Arial" pitchFamily="34" charset="0"/>
            </a:endParaRPr>
          </a:p>
        </p:txBody>
      </p:sp>
      <p:sp>
        <p:nvSpPr>
          <p:cNvPr id="11" name="Footer Placeholder 4"/>
          <p:cNvSpPr>
            <a:spLocks noGrp="1"/>
          </p:cNvSpPr>
          <p:nvPr>
            <p:ph type="ftr" sz="quarter" idx="15"/>
          </p:nvPr>
        </p:nvSpPr>
        <p:spPr/>
        <p:txBody>
          <a:bodyPr/>
          <a:lstStyle/>
          <a:p>
            <a:pPr>
              <a:defRPr/>
            </a:pPr>
            <a:r>
              <a:rPr lang="en-US" dirty="0" smtClean="0">
                <a:latin typeface="Arial" pitchFamily="34" charset="0"/>
                <a:cs typeface="Arial" pitchFamily="34" charset="0"/>
              </a:rPr>
              <a:t>(Mobile) Payments, lessons from M-Pesa?</a:t>
            </a:r>
            <a:endParaRPr lang="en-US" dirty="0">
              <a:latin typeface="Arial" pitchFamily="34" charset="0"/>
              <a:cs typeface="Arial" pitchFamily="34" charset="0"/>
            </a:endParaRPr>
          </a:p>
        </p:txBody>
      </p:sp>
      <p:sp>
        <p:nvSpPr>
          <p:cNvPr id="8" name="Right Arrow 7"/>
          <p:cNvSpPr/>
          <p:nvPr/>
        </p:nvSpPr>
        <p:spPr>
          <a:xfrm>
            <a:off x="1066800" y="4114800"/>
            <a:ext cx="457200" cy="609600"/>
          </a:xfrm>
          <a:prstGeom prst="rightArrow">
            <a:avLst/>
          </a:prstGeom>
          <a:solidFill>
            <a:srgbClr val="442080"/>
          </a:solidFill>
          <a:scene3d>
            <a:camera prst="orthographicFront"/>
            <a:lightRig rig="threePt" dir="t"/>
          </a:scene3d>
          <a:sp3d>
            <a:bevelT w="127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itchFamily="34" charset="0"/>
              <a:cs typeface="Arial" pitchFamily="34" charset="0"/>
            </a:endParaRPr>
          </a:p>
        </p:txBody>
      </p:sp>
      <p:graphicFrame>
        <p:nvGraphicFramePr>
          <p:cNvPr id="9" name="Diagram 8"/>
          <p:cNvGraphicFramePr/>
          <p:nvPr/>
        </p:nvGraphicFramePr>
        <p:xfrm>
          <a:off x="1676400" y="1371600"/>
          <a:ext cx="53340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39762"/>
          </a:xfrm>
        </p:spPr>
        <p:txBody>
          <a:bodyPr/>
          <a:lstStyle/>
          <a:p>
            <a:pPr lvl="0"/>
            <a:r>
              <a:rPr lang="nl-NL" sz="3100" dirty="0" smtClean="0"/>
              <a:t>“Mobile” MF Business Flow  (MF and M-Pesa)</a:t>
            </a:r>
            <a:endParaRPr lang="en-US" sz="3100" dirty="0"/>
          </a:p>
        </p:txBody>
      </p:sp>
      <p:sp>
        <p:nvSpPr>
          <p:cNvPr id="4" name="Date Placeholder 3"/>
          <p:cNvSpPr>
            <a:spLocks noGrp="1"/>
          </p:cNvSpPr>
          <p:nvPr>
            <p:ph type="dt" sz="half" idx="14"/>
          </p:nvPr>
        </p:nvSpPr>
        <p:spPr/>
        <p:txBody>
          <a:bodyPr/>
          <a:lstStyle/>
          <a:p>
            <a:pPr>
              <a:defRPr/>
            </a:pPr>
            <a:fld id="{575AFCD8-4DD4-4C61-B531-434FA572ED1C}" type="datetime4">
              <a:rPr lang="en-US" smtClean="0"/>
              <a:pPr>
                <a:defRPr/>
              </a:pPr>
              <a:t>March 14, 2013</a:t>
            </a:fld>
            <a:endParaRPr lang="en-US" dirty="0"/>
          </a:p>
        </p:txBody>
      </p:sp>
      <p:sp>
        <p:nvSpPr>
          <p:cNvPr id="5" name="Footer Placeholder 4"/>
          <p:cNvSpPr>
            <a:spLocks noGrp="1"/>
          </p:cNvSpPr>
          <p:nvPr>
            <p:ph type="ftr" sz="quarter" idx="15"/>
          </p:nvPr>
        </p:nvSpPr>
        <p:spPr/>
        <p:txBody>
          <a:bodyPr/>
          <a:lstStyle/>
          <a:p>
            <a:pPr>
              <a:defRPr/>
            </a:pPr>
            <a:r>
              <a:rPr lang="en-US" smtClean="0"/>
              <a:t>(Mobile) Payments, lessons from M-Pesa?</a:t>
            </a:r>
            <a:endParaRPr lang="en-US" dirty="0"/>
          </a:p>
        </p:txBody>
      </p:sp>
      <p:sp>
        <p:nvSpPr>
          <p:cNvPr id="6" name="Slide Number Placeholder 5"/>
          <p:cNvSpPr>
            <a:spLocks noGrp="1"/>
          </p:cNvSpPr>
          <p:nvPr>
            <p:ph type="sldNum" sz="quarter" idx="16"/>
          </p:nvPr>
        </p:nvSpPr>
        <p:spPr/>
        <p:txBody>
          <a:bodyPr/>
          <a:lstStyle/>
          <a:p>
            <a:pPr>
              <a:defRPr/>
            </a:pPr>
            <a:fld id="{FF18EB71-03C0-4FFF-AF6A-5336FB013842}" type="slidenum">
              <a:rPr lang="en-US" smtClean="0"/>
              <a:pPr>
                <a:defRPr/>
              </a:pPr>
              <a:t>9</a:t>
            </a:fld>
            <a:endParaRPr lang="en-US" dirty="0"/>
          </a:p>
        </p:txBody>
      </p:sp>
      <p:sp>
        <p:nvSpPr>
          <p:cNvPr id="11" name="PIJL-OMLAAG 8"/>
          <p:cNvSpPr/>
          <p:nvPr/>
        </p:nvSpPr>
        <p:spPr>
          <a:xfrm>
            <a:off x="2209800" y="1410728"/>
            <a:ext cx="360000" cy="304800"/>
          </a:xfrm>
          <a:prstGeom prst="downArrow">
            <a:avLst>
              <a:gd name="adj1" fmla="val 50000"/>
              <a:gd name="adj2" fmla="val 5560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Arial" pitchFamily="34" charset="0"/>
              <a:cs typeface="Arial" pitchFamily="34" charset="0"/>
            </a:endParaRPr>
          </a:p>
        </p:txBody>
      </p:sp>
      <p:sp>
        <p:nvSpPr>
          <p:cNvPr id="13" name="PIJL-OMLAAG 13"/>
          <p:cNvSpPr/>
          <p:nvPr/>
        </p:nvSpPr>
        <p:spPr>
          <a:xfrm>
            <a:off x="2230800" y="2020328"/>
            <a:ext cx="360000" cy="360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Arial" pitchFamily="34" charset="0"/>
              <a:cs typeface="Arial" pitchFamily="34" charset="0"/>
            </a:endParaRPr>
          </a:p>
        </p:txBody>
      </p:sp>
      <p:sp>
        <p:nvSpPr>
          <p:cNvPr id="15" name="PIJL-OMLAAG 15"/>
          <p:cNvSpPr/>
          <p:nvPr/>
        </p:nvSpPr>
        <p:spPr>
          <a:xfrm>
            <a:off x="2230800" y="2782328"/>
            <a:ext cx="360000" cy="360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Arial" pitchFamily="34" charset="0"/>
              <a:cs typeface="Arial" pitchFamily="34" charset="0"/>
            </a:endParaRPr>
          </a:p>
        </p:txBody>
      </p:sp>
      <p:sp>
        <p:nvSpPr>
          <p:cNvPr id="17" name="PIJL-OMLAAG 18"/>
          <p:cNvSpPr/>
          <p:nvPr/>
        </p:nvSpPr>
        <p:spPr>
          <a:xfrm>
            <a:off x="2232858" y="3455772"/>
            <a:ext cx="360000" cy="25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Arial" pitchFamily="34" charset="0"/>
              <a:cs typeface="Arial" pitchFamily="34" charset="0"/>
            </a:endParaRPr>
          </a:p>
        </p:txBody>
      </p:sp>
      <p:sp>
        <p:nvSpPr>
          <p:cNvPr id="19" name="PIJL-OMLAAG 20"/>
          <p:cNvSpPr/>
          <p:nvPr/>
        </p:nvSpPr>
        <p:spPr>
          <a:xfrm>
            <a:off x="2232456" y="4077729"/>
            <a:ext cx="360000" cy="25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Arial" pitchFamily="34" charset="0"/>
              <a:cs typeface="Arial" pitchFamily="34" charset="0"/>
            </a:endParaRPr>
          </a:p>
        </p:txBody>
      </p:sp>
      <p:sp>
        <p:nvSpPr>
          <p:cNvPr id="21" name="PIJL-OMLAAG 22"/>
          <p:cNvSpPr/>
          <p:nvPr/>
        </p:nvSpPr>
        <p:spPr>
          <a:xfrm>
            <a:off x="2209800" y="4586415"/>
            <a:ext cx="3810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Arial" pitchFamily="34" charset="0"/>
              <a:cs typeface="Arial" pitchFamily="34" charset="0"/>
            </a:endParaRPr>
          </a:p>
        </p:txBody>
      </p:sp>
      <p:grpSp>
        <p:nvGrpSpPr>
          <p:cNvPr id="43" name="Group 42"/>
          <p:cNvGrpSpPr/>
          <p:nvPr/>
        </p:nvGrpSpPr>
        <p:grpSpPr>
          <a:xfrm>
            <a:off x="1219200" y="1029728"/>
            <a:ext cx="6634800" cy="381000"/>
            <a:chOff x="1219200" y="914399"/>
            <a:chExt cx="6634800" cy="381000"/>
          </a:xfrm>
        </p:grpSpPr>
        <p:sp>
          <p:nvSpPr>
            <p:cNvPr id="10" name="Rechthoek 7"/>
            <p:cNvSpPr/>
            <p:nvPr/>
          </p:nvSpPr>
          <p:spPr>
            <a:xfrm>
              <a:off x="1219200" y="914399"/>
              <a:ext cx="2520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err="1" smtClean="0">
                  <a:latin typeface="Arial" pitchFamily="34" charset="0"/>
                  <a:cs typeface="Arial" pitchFamily="34" charset="0"/>
                </a:rPr>
                <a:t>Loan</a:t>
              </a:r>
              <a:r>
                <a:rPr lang="nl-NL" sz="1600" dirty="0" smtClean="0">
                  <a:latin typeface="Arial" pitchFamily="34" charset="0"/>
                  <a:cs typeface="Arial" pitchFamily="34" charset="0"/>
                </a:rPr>
                <a:t> </a:t>
              </a:r>
              <a:r>
                <a:rPr lang="nl-NL" sz="1600" dirty="0" err="1" smtClean="0">
                  <a:latin typeface="Arial" pitchFamily="34" charset="0"/>
                  <a:cs typeface="Arial" pitchFamily="34" charset="0"/>
                </a:rPr>
                <a:t>applicant</a:t>
              </a:r>
              <a:endParaRPr lang="en-US" sz="1600" dirty="0">
                <a:latin typeface="Arial" pitchFamily="34" charset="0"/>
                <a:cs typeface="Arial" pitchFamily="34" charset="0"/>
              </a:endParaRPr>
            </a:p>
          </p:txBody>
        </p:sp>
        <p:cxnSp>
          <p:nvCxnSpPr>
            <p:cNvPr id="23" name="Rechte verbindingslijn met pijl 28"/>
            <p:cNvCxnSpPr/>
            <p:nvPr/>
          </p:nvCxnSpPr>
          <p:spPr>
            <a:xfrm>
              <a:off x="3429000" y="1142999"/>
              <a:ext cx="19050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4" name="Rechthoek 30"/>
            <p:cNvSpPr/>
            <p:nvPr/>
          </p:nvSpPr>
          <p:spPr>
            <a:xfrm>
              <a:off x="5334000" y="914399"/>
              <a:ext cx="2520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err="1" smtClean="0">
                  <a:latin typeface="Arial" pitchFamily="34" charset="0"/>
                  <a:cs typeface="Arial" pitchFamily="34" charset="0"/>
                </a:rPr>
                <a:t>Applicant</a:t>
              </a:r>
              <a:r>
                <a:rPr lang="nl-NL" sz="1400" dirty="0" smtClean="0">
                  <a:latin typeface="Arial" pitchFamily="34" charset="0"/>
                  <a:cs typeface="Arial" pitchFamily="34" charset="0"/>
                </a:rPr>
                <a:t> </a:t>
              </a:r>
              <a:r>
                <a:rPr lang="nl-NL" sz="1400" dirty="0" err="1" smtClean="0">
                  <a:latin typeface="Arial" pitchFamily="34" charset="0"/>
                  <a:cs typeface="Arial" pitchFamily="34" charset="0"/>
                </a:rPr>
                <a:t>needs</a:t>
              </a:r>
              <a:r>
                <a:rPr lang="nl-NL" sz="1400" dirty="0" smtClean="0">
                  <a:latin typeface="Arial" pitchFamily="34" charset="0"/>
                  <a:cs typeface="Arial" pitchFamily="34" charset="0"/>
                </a:rPr>
                <a:t> </a:t>
              </a:r>
              <a:r>
                <a:rPr lang="nl-NL" sz="1400" dirty="0" err="1" smtClean="0">
                  <a:latin typeface="Arial" pitchFamily="34" charset="0"/>
                  <a:cs typeface="Arial" pitchFamily="34" charset="0"/>
                </a:rPr>
                <a:t>an</a:t>
              </a:r>
              <a:r>
                <a:rPr lang="nl-NL" sz="1400" dirty="0" smtClean="0">
                  <a:latin typeface="Arial" pitchFamily="34" charset="0"/>
                  <a:cs typeface="Arial" pitchFamily="34" charset="0"/>
                </a:rPr>
                <a:t> account </a:t>
              </a:r>
              <a:r>
                <a:rPr lang="nl-NL" sz="1400" dirty="0" err="1" smtClean="0">
                  <a:latin typeface="Arial" pitchFamily="34" charset="0"/>
                  <a:cs typeface="Arial" pitchFamily="34" charset="0"/>
                </a:rPr>
                <a:t>with</a:t>
              </a:r>
              <a:r>
                <a:rPr lang="nl-NL" sz="1400" dirty="0" smtClean="0">
                  <a:latin typeface="Arial" pitchFamily="34" charset="0"/>
                  <a:cs typeface="Arial" pitchFamily="34" charset="0"/>
                </a:rPr>
                <a:t> </a:t>
              </a:r>
              <a:r>
                <a:rPr lang="nl-NL" sz="1400" b="1" dirty="0" smtClean="0">
                  <a:solidFill>
                    <a:srgbClr val="442080"/>
                  </a:solidFill>
                  <a:latin typeface="Arial" pitchFamily="34" charset="0"/>
                  <a:cs typeface="Arial" pitchFamily="34" charset="0"/>
                </a:rPr>
                <a:t>M-Pesa</a:t>
              </a:r>
              <a:endParaRPr lang="en-US" sz="1400" b="1" dirty="0">
                <a:solidFill>
                  <a:srgbClr val="442080"/>
                </a:solidFill>
                <a:latin typeface="Arial" pitchFamily="34" charset="0"/>
                <a:cs typeface="Arial" pitchFamily="34" charset="0"/>
              </a:endParaRPr>
            </a:p>
          </p:txBody>
        </p:sp>
      </p:grpSp>
      <p:grpSp>
        <p:nvGrpSpPr>
          <p:cNvPr id="42" name="Group 41"/>
          <p:cNvGrpSpPr/>
          <p:nvPr/>
        </p:nvGrpSpPr>
        <p:grpSpPr>
          <a:xfrm>
            <a:off x="1219200" y="1678458"/>
            <a:ext cx="6634800" cy="381000"/>
            <a:chOff x="1219200" y="1563129"/>
            <a:chExt cx="6634800" cy="381000"/>
          </a:xfrm>
        </p:grpSpPr>
        <p:sp>
          <p:nvSpPr>
            <p:cNvPr id="12" name="Rechthoek 11"/>
            <p:cNvSpPr/>
            <p:nvPr/>
          </p:nvSpPr>
          <p:spPr>
            <a:xfrm>
              <a:off x="1219200" y="1600199"/>
              <a:ext cx="2520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latin typeface="Arial" pitchFamily="34" charset="0"/>
                  <a:cs typeface="Arial" pitchFamily="34" charset="0"/>
                </a:rPr>
                <a:t>Group  </a:t>
              </a:r>
              <a:r>
                <a:rPr lang="nl-NL" sz="1600" dirty="0" err="1" smtClean="0">
                  <a:latin typeface="Arial" pitchFamily="34" charset="0"/>
                  <a:cs typeface="Arial" pitchFamily="34" charset="0"/>
                </a:rPr>
                <a:t>Formation</a:t>
              </a:r>
              <a:endParaRPr lang="en-US" sz="1600" dirty="0">
                <a:latin typeface="Arial" pitchFamily="34" charset="0"/>
                <a:cs typeface="Arial" pitchFamily="34" charset="0"/>
              </a:endParaRPr>
            </a:p>
          </p:txBody>
        </p:sp>
        <p:cxnSp>
          <p:nvCxnSpPr>
            <p:cNvPr id="25" name="Rechte verbindingslijn met pijl 33"/>
            <p:cNvCxnSpPr/>
            <p:nvPr/>
          </p:nvCxnSpPr>
          <p:spPr>
            <a:xfrm>
              <a:off x="3352800" y="1752600"/>
              <a:ext cx="1981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6" name="Rechthoek 34"/>
            <p:cNvSpPr/>
            <p:nvPr/>
          </p:nvSpPr>
          <p:spPr>
            <a:xfrm>
              <a:off x="5334000" y="1563129"/>
              <a:ext cx="2520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smtClean="0">
                  <a:latin typeface="Arial" pitchFamily="34" charset="0"/>
                  <a:cs typeface="Arial" pitchFamily="34" charset="0"/>
                </a:rPr>
                <a:t>All </a:t>
              </a:r>
              <a:r>
                <a:rPr lang="nl-NL" sz="1400" dirty="0" err="1" smtClean="0">
                  <a:latin typeface="Arial" pitchFamily="34" charset="0"/>
                  <a:cs typeface="Arial" pitchFamily="34" charset="0"/>
                </a:rPr>
                <a:t>members</a:t>
              </a:r>
              <a:r>
                <a:rPr lang="nl-NL" sz="1400" dirty="0" smtClean="0">
                  <a:latin typeface="Arial" pitchFamily="34" charset="0"/>
                  <a:cs typeface="Arial" pitchFamily="34" charset="0"/>
                </a:rPr>
                <a:t>  </a:t>
              </a:r>
              <a:r>
                <a:rPr lang="nl-NL" sz="1400" dirty="0" err="1" smtClean="0">
                  <a:latin typeface="Arial" pitchFamily="34" charset="0"/>
                  <a:cs typeface="Arial" pitchFamily="34" charset="0"/>
                </a:rPr>
                <a:t>need</a:t>
              </a:r>
              <a:r>
                <a:rPr lang="nl-NL" sz="1400" dirty="0" smtClean="0">
                  <a:latin typeface="Arial" pitchFamily="34" charset="0"/>
                  <a:cs typeface="Arial" pitchFamily="34" charset="0"/>
                </a:rPr>
                <a:t> </a:t>
              </a:r>
              <a:r>
                <a:rPr lang="nl-NL" sz="1400" dirty="0" err="1" smtClean="0">
                  <a:latin typeface="Arial" pitchFamily="34" charset="0"/>
                  <a:cs typeface="Arial" pitchFamily="34" charset="0"/>
                </a:rPr>
                <a:t>an</a:t>
              </a:r>
              <a:r>
                <a:rPr lang="nl-NL" sz="1400" dirty="0" smtClean="0">
                  <a:latin typeface="Arial" pitchFamily="34" charset="0"/>
                  <a:cs typeface="Arial" pitchFamily="34" charset="0"/>
                </a:rPr>
                <a:t> account </a:t>
              </a:r>
              <a:r>
                <a:rPr lang="nl-NL" sz="1400" dirty="0" err="1" smtClean="0">
                  <a:latin typeface="Arial" pitchFamily="34" charset="0"/>
                  <a:cs typeface="Arial" pitchFamily="34" charset="0"/>
                </a:rPr>
                <a:t>with</a:t>
              </a:r>
              <a:r>
                <a:rPr lang="nl-NL" sz="1400" dirty="0" smtClean="0">
                  <a:latin typeface="Arial" pitchFamily="34" charset="0"/>
                  <a:cs typeface="Arial" pitchFamily="34" charset="0"/>
                </a:rPr>
                <a:t> </a:t>
              </a:r>
              <a:r>
                <a:rPr lang="nl-NL" sz="1400" b="1" dirty="0" smtClean="0">
                  <a:solidFill>
                    <a:srgbClr val="442080"/>
                  </a:solidFill>
                  <a:latin typeface="Arial" pitchFamily="34" charset="0"/>
                  <a:cs typeface="Arial" pitchFamily="34" charset="0"/>
                </a:rPr>
                <a:t>M-Pesa</a:t>
              </a:r>
              <a:endParaRPr lang="en-US" sz="1400" b="1" dirty="0">
                <a:solidFill>
                  <a:srgbClr val="442080"/>
                </a:solidFill>
                <a:latin typeface="Arial" pitchFamily="34" charset="0"/>
                <a:cs typeface="Arial" pitchFamily="34" charset="0"/>
              </a:endParaRPr>
            </a:p>
          </p:txBody>
        </p:sp>
      </p:grpSp>
      <p:grpSp>
        <p:nvGrpSpPr>
          <p:cNvPr id="41" name="Group 40"/>
          <p:cNvGrpSpPr/>
          <p:nvPr/>
        </p:nvGrpSpPr>
        <p:grpSpPr>
          <a:xfrm>
            <a:off x="1219200" y="2236572"/>
            <a:ext cx="6634800" cy="685800"/>
            <a:chOff x="1219200" y="2057400"/>
            <a:chExt cx="6634800" cy="685800"/>
          </a:xfrm>
        </p:grpSpPr>
        <p:sp>
          <p:nvSpPr>
            <p:cNvPr id="14" name="Rechthoek 14"/>
            <p:cNvSpPr/>
            <p:nvPr/>
          </p:nvSpPr>
          <p:spPr>
            <a:xfrm>
              <a:off x="1219200" y="2209800"/>
              <a:ext cx="2520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nl-NL" sz="1600" dirty="0" smtClean="0">
                  <a:latin typeface="Arial" pitchFamily="34" charset="0"/>
                  <a:cs typeface="Arial" pitchFamily="34" charset="0"/>
                </a:rPr>
                <a:t>Group </a:t>
              </a:r>
              <a:r>
                <a:rPr lang="nl-NL" sz="1600" dirty="0" err="1" smtClean="0">
                  <a:latin typeface="Arial" pitchFamily="34" charset="0"/>
                  <a:cs typeface="Arial" pitchFamily="34" charset="0"/>
                </a:rPr>
                <a:t>Acceptance</a:t>
              </a:r>
              <a:r>
                <a:rPr lang="nl-NL" sz="1600" dirty="0" smtClean="0">
                  <a:latin typeface="Arial" pitchFamily="34" charset="0"/>
                  <a:cs typeface="Arial" pitchFamily="34" charset="0"/>
                </a:rPr>
                <a:t> </a:t>
              </a:r>
              <a:r>
                <a:rPr lang="nl-NL" sz="1600" dirty="0" err="1" smtClean="0">
                  <a:latin typeface="Arial" pitchFamily="34" charset="0"/>
                  <a:cs typeface="Arial" pitchFamily="34" charset="0"/>
                </a:rPr>
                <a:t>by</a:t>
              </a:r>
              <a:r>
                <a:rPr lang="nl-NL" sz="1600" dirty="0" smtClean="0">
                  <a:latin typeface="Arial" pitchFamily="34" charset="0"/>
                  <a:cs typeface="Arial" pitchFamily="34" charset="0"/>
                </a:rPr>
                <a:t> MFI</a:t>
              </a:r>
              <a:endParaRPr lang="en-US" sz="1600" dirty="0">
                <a:latin typeface="Arial" pitchFamily="34" charset="0"/>
                <a:cs typeface="Arial" pitchFamily="34" charset="0"/>
              </a:endParaRPr>
            </a:p>
          </p:txBody>
        </p:sp>
        <p:cxnSp>
          <p:nvCxnSpPr>
            <p:cNvPr id="27" name="Rechte verbindingslijn met pijl 38"/>
            <p:cNvCxnSpPr>
              <a:stCxn id="14" idx="3"/>
              <a:endCxn id="28" idx="1"/>
            </p:cNvCxnSpPr>
            <p:nvPr/>
          </p:nvCxnSpPr>
          <p:spPr>
            <a:xfrm>
              <a:off x="3739200" y="2400300"/>
              <a:ext cx="1594800" cy="1588"/>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28" name="Rechthoek 39"/>
            <p:cNvSpPr/>
            <p:nvPr/>
          </p:nvSpPr>
          <p:spPr>
            <a:xfrm>
              <a:off x="5334000" y="2057400"/>
              <a:ext cx="2520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smtClean="0">
                  <a:solidFill>
                    <a:srgbClr val="442080"/>
                  </a:solidFill>
                  <a:latin typeface="Arial" pitchFamily="34" charset="0"/>
                  <a:cs typeface="Arial" pitchFamily="34" charset="0"/>
                </a:rPr>
                <a:t>M-Pesa</a:t>
              </a:r>
              <a:r>
                <a:rPr lang="nl-NL" sz="1400" dirty="0" smtClean="0">
                  <a:latin typeface="Arial" pitchFamily="34" charset="0"/>
                  <a:cs typeface="Arial" pitchFamily="34" charset="0"/>
                </a:rPr>
                <a:t> account is important part of static data of MFI clients</a:t>
              </a:r>
              <a:endParaRPr lang="en-US" sz="1400" dirty="0">
                <a:latin typeface="Arial" pitchFamily="34" charset="0"/>
                <a:cs typeface="Arial" pitchFamily="34" charset="0"/>
              </a:endParaRPr>
            </a:p>
          </p:txBody>
        </p:sp>
      </p:grpSp>
      <p:grpSp>
        <p:nvGrpSpPr>
          <p:cNvPr id="40" name="Group 39"/>
          <p:cNvGrpSpPr/>
          <p:nvPr/>
        </p:nvGrpSpPr>
        <p:grpSpPr>
          <a:xfrm>
            <a:off x="1219200" y="3010929"/>
            <a:ext cx="6634800" cy="533400"/>
            <a:chOff x="1219200" y="2782328"/>
            <a:chExt cx="6634800" cy="533400"/>
          </a:xfrm>
        </p:grpSpPr>
        <p:sp>
          <p:nvSpPr>
            <p:cNvPr id="16" name="Rechthoek 17"/>
            <p:cNvSpPr/>
            <p:nvPr/>
          </p:nvSpPr>
          <p:spPr>
            <a:xfrm>
              <a:off x="1219200" y="2895599"/>
              <a:ext cx="2520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latin typeface="Arial" pitchFamily="34" charset="0"/>
                  <a:cs typeface="Arial" pitchFamily="34" charset="0"/>
                </a:rPr>
                <a:t>Training / saving</a:t>
              </a:r>
              <a:endParaRPr lang="en-US" sz="1600" dirty="0">
                <a:latin typeface="Arial" pitchFamily="34" charset="0"/>
                <a:cs typeface="Arial" pitchFamily="34" charset="0"/>
              </a:endParaRPr>
            </a:p>
          </p:txBody>
        </p:sp>
        <p:cxnSp>
          <p:nvCxnSpPr>
            <p:cNvPr id="29" name="Rechte verbindingslijn met pijl 52"/>
            <p:cNvCxnSpPr>
              <a:stCxn id="16" idx="3"/>
            </p:cNvCxnSpPr>
            <p:nvPr/>
          </p:nvCxnSpPr>
          <p:spPr>
            <a:xfrm>
              <a:off x="3739200" y="3047999"/>
              <a:ext cx="15948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0" name="Rechthoek 53"/>
            <p:cNvSpPr/>
            <p:nvPr/>
          </p:nvSpPr>
          <p:spPr>
            <a:xfrm>
              <a:off x="5334000" y="2782328"/>
              <a:ext cx="2520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err="1" smtClean="0">
                  <a:latin typeface="Arial" pitchFamily="34" charset="0"/>
                  <a:cs typeface="Arial" pitchFamily="34" charset="0"/>
                </a:rPr>
                <a:t>How</a:t>
              </a:r>
              <a:r>
                <a:rPr lang="nl-NL" sz="1400" dirty="0" smtClean="0">
                  <a:latin typeface="Arial" pitchFamily="34" charset="0"/>
                  <a:cs typeface="Arial" pitchFamily="34" charset="0"/>
                </a:rPr>
                <a:t> to </a:t>
              </a:r>
              <a:r>
                <a:rPr lang="nl-NL" sz="1400" dirty="0" err="1" smtClean="0">
                  <a:latin typeface="Arial" pitchFamily="34" charset="0"/>
                  <a:cs typeface="Arial" pitchFamily="34" charset="0"/>
                </a:rPr>
                <a:t>use</a:t>
              </a:r>
              <a:r>
                <a:rPr lang="nl-NL" sz="1400" dirty="0" smtClean="0">
                  <a:latin typeface="Arial" pitchFamily="34" charset="0"/>
                  <a:cs typeface="Arial" pitchFamily="34" charset="0"/>
                </a:rPr>
                <a:t> </a:t>
              </a:r>
              <a:r>
                <a:rPr lang="nl-NL" sz="1400" b="1" dirty="0" smtClean="0">
                  <a:solidFill>
                    <a:srgbClr val="442080"/>
                  </a:solidFill>
                  <a:latin typeface="Arial" pitchFamily="34" charset="0"/>
                  <a:cs typeface="Arial" pitchFamily="34" charset="0"/>
                </a:rPr>
                <a:t>M-Pesa</a:t>
              </a:r>
              <a:r>
                <a:rPr lang="nl-NL" sz="1400" dirty="0" smtClean="0">
                  <a:latin typeface="Arial" pitchFamily="34" charset="0"/>
                  <a:cs typeface="Arial" pitchFamily="34" charset="0"/>
                </a:rPr>
                <a:t> account </a:t>
              </a:r>
              <a:r>
                <a:rPr lang="nl-NL" sz="1400" dirty="0" err="1" smtClean="0">
                  <a:latin typeface="Arial" pitchFamily="34" charset="0"/>
                  <a:cs typeface="Arial" pitchFamily="34" charset="0"/>
                </a:rPr>
                <a:t>for</a:t>
              </a:r>
              <a:r>
                <a:rPr lang="nl-NL" sz="1400" dirty="0" smtClean="0">
                  <a:latin typeface="Arial" pitchFamily="34" charset="0"/>
                  <a:cs typeface="Arial" pitchFamily="34" charset="0"/>
                </a:rPr>
                <a:t> </a:t>
              </a:r>
              <a:r>
                <a:rPr lang="nl-NL" sz="1400" dirty="0" err="1" smtClean="0">
                  <a:latin typeface="Arial" pitchFamily="34" charset="0"/>
                  <a:cs typeface="Arial" pitchFamily="34" charset="0"/>
                </a:rPr>
                <a:t>loan</a:t>
              </a:r>
              <a:r>
                <a:rPr lang="nl-NL" sz="1400" dirty="0" smtClean="0">
                  <a:latin typeface="Arial" pitchFamily="34" charset="0"/>
                  <a:cs typeface="Arial" pitchFamily="34" charset="0"/>
                </a:rPr>
                <a:t> processing</a:t>
              </a:r>
              <a:endParaRPr lang="en-US" sz="1400" dirty="0">
                <a:latin typeface="Arial" pitchFamily="34" charset="0"/>
                <a:cs typeface="Arial" pitchFamily="34" charset="0"/>
              </a:endParaRPr>
            </a:p>
          </p:txBody>
        </p:sp>
      </p:grpSp>
      <p:grpSp>
        <p:nvGrpSpPr>
          <p:cNvPr id="39" name="Group 38"/>
          <p:cNvGrpSpPr/>
          <p:nvPr/>
        </p:nvGrpSpPr>
        <p:grpSpPr>
          <a:xfrm>
            <a:off x="1219200" y="3696729"/>
            <a:ext cx="6634800" cy="381000"/>
            <a:chOff x="1219200" y="3428999"/>
            <a:chExt cx="6634800" cy="381000"/>
          </a:xfrm>
        </p:grpSpPr>
        <p:sp>
          <p:nvSpPr>
            <p:cNvPr id="18" name="Rechthoek 19"/>
            <p:cNvSpPr/>
            <p:nvPr/>
          </p:nvSpPr>
          <p:spPr>
            <a:xfrm>
              <a:off x="1219200" y="3428999"/>
              <a:ext cx="2520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err="1" smtClean="0">
                  <a:latin typeface="Arial" pitchFamily="34" charset="0"/>
                  <a:cs typeface="Arial" pitchFamily="34" charset="0"/>
                </a:rPr>
                <a:t>Loan</a:t>
              </a:r>
              <a:r>
                <a:rPr lang="nl-NL" sz="1600" dirty="0" smtClean="0">
                  <a:latin typeface="Arial" pitchFamily="34" charset="0"/>
                  <a:cs typeface="Arial" pitchFamily="34" charset="0"/>
                </a:rPr>
                <a:t> </a:t>
              </a:r>
              <a:r>
                <a:rPr lang="nl-NL" sz="1600" dirty="0" err="1" smtClean="0">
                  <a:latin typeface="Arial" pitchFamily="34" charset="0"/>
                  <a:cs typeface="Arial" pitchFamily="34" charset="0"/>
                </a:rPr>
                <a:t>application</a:t>
              </a:r>
              <a:endParaRPr lang="en-US" sz="1600" dirty="0">
                <a:latin typeface="Arial" pitchFamily="34" charset="0"/>
                <a:cs typeface="Arial" pitchFamily="34" charset="0"/>
              </a:endParaRPr>
            </a:p>
          </p:txBody>
        </p:sp>
        <p:cxnSp>
          <p:nvCxnSpPr>
            <p:cNvPr id="31" name="Rechte verbindingslijn met pijl 55"/>
            <p:cNvCxnSpPr>
              <a:stCxn id="18" idx="3"/>
              <a:endCxn id="32" idx="1"/>
            </p:cNvCxnSpPr>
            <p:nvPr/>
          </p:nvCxnSpPr>
          <p:spPr>
            <a:xfrm>
              <a:off x="3739200" y="3619499"/>
              <a:ext cx="15948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2" name="Rechthoek 58"/>
            <p:cNvSpPr/>
            <p:nvPr/>
          </p:nvSpPr>
          <p:spPr>
            <a:xfrm>
              <a:off x="5334000" y="3428999"/>
              <a:ext cx="2520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err="1" smtClean="0">
                  <a:latin typeface="Arial" pitchFamily="34" charset="0"/>
                  <a:cs typeface="Arial" pitchFamily="34" charset="0"/>
                </a:rPr>
                <a:t>Application</a:t>
              </a:r>
              <a:r>
                <a:rPr lang="nl-NL" sz="1400" dirty="0" smtClean="0">
                  <a:latin typeface="Arial" pitchFamily="34" charset="0"/>
                  <a:cs typeface="Arial" pitchFamily="34" charset="0"/>
                </a:rPr>
                <a:t> is “</a:t>
              </a:r>
              <a:r>
                <a:rPr lang="nl-NL" sz="1400" dirty="0" err="1" smtClean="0">
                  <a:latin typeface="Arial" pitchFamily="34" charset="0"/>
                  <a:cs typeface="Arial" pitchFamily="34" charset="0"/>
                </a:rPr>
                <a:t>conditional</a:t>
              </a:r>
              <a:r>
                <a:rPr lang="nl-NL" sz="1400" dirty="0" smtClean="0">
                  <a:latin typeface="Arial" pitchFamily="34" charset="0"/>
                  <a:cs typeface="Arial" pitchFamily="34" charset="0"/>
                </a:rPr>
                <a:t>” contract</a:t>
              </a:r>
              <a:endParaRPr lang="en-US" sz="1400" dirty="0">
                <a:latin typeface="Arial" pitchFamily="34" charset="0"/>
                <a:cs typeface="Arial" pitchFamily="34" charset="0"/>
              </a:endParaRPr>
            </a:p>
          </p:txBody>
        </p:sp>
      </p:grpSp>
      <p:grpSp>
        <p:nvGrpSpPr>
          <p:cNvPr id="38" name="Group 37"/>
          <p:cNvGrpSpPr/>
          <p:nvPr/>
        </p:nvGrpSpPr>
        <p:grpSpPr>
          <a:xfrm>
            <a:off x="1219200" y="4230129"/>
            <a:ext cx="6634800" cy="457200"/>
            <a:chOff x="1219200" y="4114800"/>
            <a:chExt cx="6634800" cy="457200"/>
          </a:xfrm>
        </p:grpSpPr>
        <p:sp>
          <p:nvSpPr>
            <p:cNvPr id="20" name="Rechthoek 21"/>
            <p:cNvSpPr/>
            <p:nvPr/>
          </p:nvSpPr>
          <p:spPr>
            <a:xfrm>
              <a:off x="1219200" y="4164228"/>
              <a:ext cx="2520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err="1" smtClean="0">
                  <a:latin typeface="Arial" pitchFamily="34" charset="0"/>
                  <a:cs typeface="Arial" pitchFamily="34" charset="0"/>
                </a:rPr>
                <a:t>Loan</a:t>
              </a:r>
              <a:r>
                <a:rPr lang="nl-NL" sz="1600" dirty="0" smtClean="0">
                  <a:latin typeface="Arial" pitchFamily="34" charset="0"/>
                  <a:cs typeface="Arial" pitchFamily="34" charset="0"/>
                </a:rPr>
                <a:t> </a:t>
              </a:r>
              <a:r>
                <a:rPr lang="nl-NL" sz="1600" dirty="0" err="1" smtClean="0">
                  <a:latin typeface="Arial" pitchFamily="34" charset="0"/>
                  <a:cs typeface="Arial" pitchFamily="34" charset="0"/>
                </a:rPr>
                <a:t>approval</a:t>
              </a:r>
              <a:r>
                <a:rPr lang="nl-NL" sz="1600" dirty="0" smtClean="0">
                  <a:latin typeface="Arial" pitchFamily="34" charset="0"/>
                  <a:cs typeface="Arial" pitchFamily="34" charset="0"/>
                </a:rPr>
                <a:t>/Contract</a:t>
              </a:r>
              <a:endParaRPr lang="en-US" sz="1600" dirty="0">
                <a:latin typeface="Arial" pitchFamily="34" charset="0"/>
                <a:cs typeface="Arial" pitchFamily="34" charset="0"/>
              </a:endParaRPr>
            </a:p>
          </p:txBody>
        </p:sp>
        <p:cxnSp>
          <p:nvCxnSpPr>
            <p:cNvPr id="33" name="Rechte verbindingslijn met pijl 61"/>
            <p:cNvCxnSpPr/>
            <p:nvPr/>
          </p:nvCxnSpPr>
          <p:spPr>
            <a:xfrm>
              <a:off x="3352800" y="4353699"/>
              <a:ext cx="1981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4" name="Rechthoek 62"/>
            <p:cNvSpPr/>
            <p:nvPr/>
          </p:nvSpPr>
          <p:spPr>
            <a:xfrm>
              <a:off x="5334000" y="4114800"/>
              <a:ext cx="2520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err="1" smtClean="0">
                  <a:latin typeface="Arial" pitchFamily="34" charset="0"/>
                  <a:cs typeface="Arial" pitchFamily="34" charset="0"/>
                </a:rPr>
                <a:t>After</a:t>
              </a:r>
              <a:r>
                <a:rPr lang="nl-NL" sz="1400" dirty="0" smtClean="0">
                  <a:latin typeface="Arial" pitchFamily="34" charset="0"/>
                  <a:cs typeface="Arial" pitchFamily="34" charset="0"/>
                </a:rPr>
                <a:t> Group </a:t>
              </a:r>
              <a:r>
                <a:rPr lang="nl-NL" sz="1400" dirty="0" err="1" smtClean="0">
                  <a:latin typeface="Arial" pitchFamily="34" charset="0"/>
                  <a:cs typeface="Arial" pitchFamily="34" charset="0"/>
                </a:rPr>
                <a:t>approval</a:t>
              </a:r>
              <a:r>
                <a:rPr lang="nl-NL" sz="1400" dirty="0" smtClean="0">
                  <a:latin typeface="Arial" pitchFamily="34" charset="0"/>
                  <a:cs typeface="Arial" pitchFamily="34" charset="0"/>
                </a:rPr>
                <a:t>, </a:t>
              </a:r>
              <a:r>
                <a:rPr lang="nl-NL" sz="1400" dirty="0" err="1" smtClean="0">
                  <a:latin typeface="Arial" pitchFamily="34" charset="0"/>
                  <a:cs typeface="Arial" pitchFamily="34" charset="0"/>
                </a:rPr>
                <a:t>same</a:t>
              </a:r>
              <a:r>
                <a:rPr lang="nl-NL" sz="1400" dirty="0" smtClean="0">
                  <a:latin typeface="Arial" pitchFamily="34" charset="0"/>
                  <a:cs typeface="Arial" pitchFamily="34" charset="0"/>
                </a:rPr>
                <a:t> </a:t>
              </a:r>
              <a:r>
                <a:rPr lang="nl-NL" sz="1400" dirty="0" err="1" smtClean="0">
                  <a:latin typeface="Arial" pitchFamily="34" charset="0"/>
                  <a:cs typeface="Arial" pitchFamily="34" charset="0"/>
                </a:rPr>
                <a:t>day</a:t>
              </a:r>
              <a:r>
                <a:rPr lang="nl-NL" sz="1400" dirty="0" smtClean="0">
                  <a:latin typeface="Arial" pitchFamily="34" charset="0"/>
                  <a:cs typeface="Arial" pitchFamily="34" charset="0"/>
                </a:rPr>
                <a:t> MFI </a:t>
              </a:r>
              <a:r>
                <a:rPr lang="nl-NL" sz="1400" dirty="0" err="1" smtClean="0">
                  <a:latin typeface="Arial" pitchFamily="34" charset="0"/>
                  <a:cs typeface="Arial" pitchFamily="34" charset="0"/>
                </a:rPr>
                <a:t>approval</a:t>
              </a:r>
              <a:endParaRPr lang="en-US" sz="1400" dirty="0">
                <a:latin typeface="Arial" pitchFamily="34" charset="0"/>
                <a:cs typeface="Arial" pitchFamily="34" charset="0"/>
              </a:endParaRPr>
            </a:p>
          </p:txBody>
        </p:sp>
      </p:grpSp>
      <p:grpSp>
        <p:nvGrpSpPr>
          <p:cNvPr id="37" name="Group 36"/>
          <p:cNvGrpSpPr/>
          <p:nvPr/>
        </p:nvGrpSpPr>
        <p:grpSpPr>
          <a:xfrm>
            <a:off x="1219200" y="4876799"/>
            <a:ext cx="6634800" cy="1371601"/>
            <a:chOff x="1219200" y="4648199"/>
            <a:chExt cx="6634800" cy="1371601"/>
          </a:xfrm>
        </p:grpSpPr>
        <p:cxnSp>
          <p:nvCxnSpPr>
            <p:cNvPr id="35" name="Rechte verbindingslijn met pijl 64"/>
            <p:cNvCxnSpPr/>
            <p:nvPr/>
          </p:nvCxnSpPr>
          <p:spPr>
            <a:xfrm>
              <a:off x="3429000" y="5334000"/>
              <a:ext cx="19050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2" name="Rechthoek 23"/>
            <p:cNvSpPr/>
            <p:nvPr/>
          </p:nvSpPr>
          <p:spPr>
            <a:xfrm>
              <a:off x="1219200" y="4648199"/>
              <a:ext cx="2520000" cy="1371601"/>
            </a:xfrm>
            <a:prstGeom prst="rect">
              <a:avLst/>
            </a:prstGeom>
            <a:gradFill>
              <a:gsLst>
                <a:gs pos="0">
                  <a:srgbClr val="000082"/>
                </a:gs>
                <a:gs pos="30000">
                  <a:srgbClr val="66008F"/>
                </a:gs>
                <a:gs pos="64999">
                  <a:srgbClr val="BA0066"/>
                </a:gs>
                <a:gs pos="89999">
                  <a:srgbClr val="FF0000"/>
                </a:gs>
                <a:gs pos="100000">
                  <a:srgbClr val="FF8200"/>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latin typeface="Arial" pitchFamily="34" charset="0"/>
                  <a:cs typeface="Arial" pitchFamily="34" charset="0"/>
                </a:rPr>
                <a:t>Travel to MFI/</a:t>
              </a:r>
              <a:r>
                <a:rPr lang="nl-NL" sz="1600" dirty="0" err="1" smtClean="0">
                  <a:latin typeface="Arial" pitchFamily="34" charset="0"/>
                  <a:cs typeface="Arial" pitchFamily="34" charset="0"/>
                </a:rPr>
                <a:t>Wait</a:t>
              </a:r>
              <a:r>
                <a:rPr lang="nl-NL" sz="1600" dirty="0" smtClean="0">
                  <a:latin typeface="Arial" pitchFamily="34" charset="0"/>
                  <a:cs typeface="Arial" pitchFamily="34" charset="0"/>
                </a:rPr>
                <a:t> </a:t>
              </a:r>
              <a:r>
                <a:rPr lang="nl-NL" sz="1600" dirty="0" err="1" smtClean="0">
                  <a:latin typeface="Arial" pitchFamily="34" charset="0"/>
                  <a:cs typeface="Arial" pitchFamily="34" charset="0"/>
                </a:rPr>
                <a:t>for</a:t>
              </a:r>
              <a:r>
                <a:rPr lang="nl-NL" sz="1600" dirty="0" smtClean="0">
                  <a:latin typeface="Arial" pitchFamily="34" charset="0"/>
                  <a:cs typeface="Arial" pitchFamily="34" charset="0"/>
                </a:rPr>
                <a:t> </a:t>
              </a:r>
              <a:r>
                <a:rPr lang="nl-NL" sz="1600" dirty="0" err="1" smtClean="0">
                  <a:latin typeface="Arial" pitchFamily="34" charset="0"/>
                  <a:cs typeface="Arial" pitchFamily="34" charset="0"/>
                </a:rPr>
                <a:t>your</a:t>
              </a:r>
              <a:r>
                <a:rPr lang="nl-NL" sz="1600" dirty="0" smtClean="0">
                  <a:latin typeface="Arial" pitchFamily="34" charset="0"/>
                  <a:cs typeface="Arial" pitchFamily="34" charset="0"/>
                </a:rPr>
                <a:t> turn/</a:t>
              </a:r>
              <a:r>
                <a:rPr lang="nl-NL" sz="1600" dirty="0" err="1" smtClean="0">
                  <a:latin typeface="Arial" pitchFamily="34" charset="0"/>
                  <a:cs typeface="Arial" pitchFamily="34" charset="0"/>
                </a:rPr>
                <a:t>Receive</a:t>
              </a:r>
              <a:r>
                <a:rPr lang="nl-NL" sz="1600" dirty="0" smtClean="0">
                  <a:latin typeface="Arial" pitchFamily="34" charset="0"/>
                  <a:cs typeface="Arial" pitchFamily="34" charset="0"/>
                </a:rPr>
                <a:t> money/</a:t>
              </a:r>
              <a:r>
                <a:rPr lang="nl-NL" sz="1600" dirty="0" err="1" smtClean="0">
                  <a:latin typeface="Arial" pitchFamily="34" charset="0"/>
                  <a:cs typeface="Arial" pitchFamily="34" charset="0"/>
                </a:rPr>
                <a:t>Try</a:t>
              </a:r>
              <a:r>
                <a:rPr lang="nl-NL" sz="1600" dirty="0" smtClean="0">
                  <a:latin typeface="Arial" pitchFamily="34" charset="0"/>
                  <a:cs typeface="Arial" pitchFamily="34" charset="0"/>
                </a:rPr>
                <a:t> to </a:t>
              </a:r>
              <a:r>
                <a:rPr lang="nl-NL" sz="1600" dirty="0" err="1" smtClean="0">
                  <a:latin typeface="Arial" pitchFamily="34" charset="0"/>
                  <a:cs typeface="Arial" pitchFamily="34" charset="0"/>
                </a:rPr>
                <a:t>get</a:t>
              </a:r>
              <a:r>
                <a:rPr lang="nl-NL" sz="1600" dirty="0" smtClean="0">
                  <a:latin typeface="Arial" pitchFamily="34" charset="0"/>
                  <a:cs typeface="Arial" pitchFamily="34" charset="0"/>
                </a:rPr>
                <a:t> money to </a:t>
              </a:r>
              <a:r>
                <a:rPr lang="nl-NL" sz="1600" dirty="0" err="1" smtClean="0">
                  <a:latin typeface="Arial" pitchFamily="34" charset="0"/>
                  <a:cs typeface="Arial" pitchFamily="34" charset="0"/>
                </a:rPr>
                <a:t>destination</a:t>
              </a:r>
              <a:r>
                <a:rPr lang="nl-NL" sz="1600" dirty="0" smtClean="0">
                  <a:latin typeface="Arial" pitchFamily="34" charset="0"/>
                  <a:cs typeface="Arial" pitchFamily="34" charset="0"/>
                </a:rPr>
                <a:t> and do </a:t>
              </a:r>
              <a:r>
                <a:rPr lang="nl-NL" sz="1600" dirty="0" err="1" smtClean="0">
                  <a:latin typeface="Arial" pitchFamily="34" charset="0"/>
                  <a:cs typeface="Arial" pitchFamily="34" charset="0"/>
                </a:rPr>
                <a:t>not</a:t>
              </a:r>
              <a:r>
                <a:rPr lang="nl-NL" sz="1600" dirty="0" smtClean="0">
                  <a:latin typeface="Arial" pitchFamily="34" charset="0"/>
                  <a:cs typeface="Arial" pitchFamily="34" charset="0"/>
                </a:rPr>
                <a:t> </a:t>
              </a:r>
              <a:r>
                <a:rPr lang="nl-NL" sz="1600" dirty="0" err="1" smtClean="0">
                  <a:latin typeface="Arial" pitchFamily="34" charset="0"/>
                  <a:cs typeface="Arial" pitchFamily="34" charset="0"/>
                </a:rPr>
                <a:t>get</a:t>
              </a:r>
              <a:r>
                <a:rPr lang="nl-NL" sz="1600" dirty="0" smtClean="0">
                  <a:latin typeface="Arial" pitchFamily="34" charset="0"/>
                  <a:cs typeface="Arial" pitchFamily="34" charset="0"/>
                </a:rPr>
                <a:t> robbed...</a:t>
              </a:r>
              <a:endParaRPr lang="en-US" sz="1600" dirty="0">
                <a:latin typeface="Arial" pitchFamily="34" charset="0"/>
                <a:cs typeface="Arial" pitchFamily="34" charset="0"/>
              </a:endParaRPr>
            </a:p>
          </p:txBody>
        </p:sp>
        <p:sp>
          <p:nvSpPr>
            <p:cNvPr id="36" name="Rechthoek 65"/>
            <p:cNvSpPr/>
            <p:nvPr/>
          </p:nvSpPr>
          <p:spPr>
            <a:xfrm>
              <a:off x="5334000" y="4901513"/>
              <a:ext cx="2520000" cy="838200"/>
            </a:xfrm>
            <a:prstGeom prst="rect">
              <a:avLst/>
            </a:prstGeom>
            <a:gradFill>
              <a:gsLst>
                <a:gs pos="0">
                  <a:srgbClr val="000082"/>
                </a:gs>
                <a:gs pos="30000">
                  <a:srgbClr val="66008F"/>
                </a:gs>
                <a:gs pos="64999">
                  <a:srgbClr val="BA0066"/>
                </a:gs>
                <a:gs pos="89999">
                  <a:srgbClr val="FF0000"/>
                </a:gs>
                <a:gs pos="100000">
                  <a:srgbClr val="FF8200"/>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latin typeface="Arial" pitchFamily="34" charset="0"/>
                  <a:cs typeface="Arial" pitchFamily="34" charset="0"/>
                </a:rPr>
                <a:t>Money </a:t>
              </a:r>
              <a:r>
                <a:rPr lang="nl-NL" sz="1600" dirty="0" err="1" smtClean="0">
                  <a:latin typeface="Arial" pitchFamily="34" charset="0"/>
                  <a:cs typeface="Arial" pitchFamily="34" charset="0"/>
                </a:rPr>
                <a:t>transferred</a:t>
              </a:r>
              <a:r>
                <a:rPr lang="nl-NL" sz="1600" dirty="0" smtClean="0">
                  <a:latin typeface="Arial" pitchFamily="34" charset="0"/>
                  <a:cs typeface="Arial" pitchFamily="34" charset="0"/>
                </a:rPr>
                <a:t> to </a:t>
              </a:r>
              <a:r>
                <a:rPr lang="nl-NL" sz="1600" dirty="0" err="1" smtClean="0">
                  <a:latin typeface="Arial" pitchFamily="34" charset="0"/>
                  <a:cs typeface="Arial" pitchFamily="34" charset="0"/>
                </a:rPr>
                <a:t>Applicant</a:t>
              </a:r>
              <a:r>
                <a:rPr lang="nl-NL" sz="1600" dirty="0" smtClean="0">
                  <a:latin typeface="Arial" pitchFamily="34" charset="0"/>
                  <a:cs typeface="Arial" pitchFamily="34" charset="0"/>
                </a:rPr>
                <a:t> </a:t>
              </a:r>
              <a:r>
                <a:rPr lang="nl-NL" sz="1600" dirty="0" smtClean="0">
                  <a:solidFill>
                    <a:schemeClr val="tx1"/>
                  </a:solidFill>
                  <a:latin typeface="Arial" pitchFamily="34" charset="0"/>
                  <a:cs typeface="Arial" pitchFamily="34" charset="0"/>
                </a:rPr>
                <a:t> </a:t>
              </a:r>
              <a:r>
                <a:rPr lang="nl-NL" sz="1600" b="1" dirty="0" smtClean="0">
                  <a:solidFill>
                    <a:schemeClr val="tx1"/>
                  </a:solidFill>
                  <a:latin typeface="Arial" pitchFamily="34" charset="0"/>
                  <a:cs typeface="Arial" pitchFamily="34" charset="0"/>
                </a:rPr>
                <a:t>M-Pesa</a:t>
              </a:r>
              <a:r>
                <a:rPr lang="nl-NL" sz="1600" dirty="0" smtClean="0">
                  <a:solidFill>
                    <a:schemeClr val="tx1"/>
                  </a:solidFill>
                  <a:latin typeface="Arial" pitchFamily="34" charset="0"/>
                  <a:cs typeface="Arial" pitchFamily="34" charset="0"/>
                </a:rPr>
                <a:t> </a:t>
              </a:r>
              <a:r>
                <a:rPr lang="nl-NL" sz="1600" dirty="0" smtClean="0">
                  <a:latin typeface="Arial" pitchFamily="34" charset="0"/>
                  <a:cs typeface="Arial" pitchFamily="34" charset="0"/>
                </a:rPr>
                <a:t>account </a:t>
              </a:r>
              <a:endParaRPr lang="en-US" sz="1600" dirty="0">
                <a:latin typeface="Arial" pitchFamily="34" charset="0"/>
                <a:cs typeface="Arial" pitchFamily="34" charset="0"/>
              </a:endParaRPr>
            </a:p>
          </p:txBody>
        </p:sp>
      </p:gr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4183</TotalTime>
  <Words>916</Words>
  <Application>Microsoft Office PowerPoint</Application>
  <PresentationFormat>A4 Paper (210x297 mm)</PresentationFormat>
  <Paragraphs>149</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Wingdings</vt:lpstr>
      <vt:lpstr>Calibri</vt:lpstr>
      <vt:lpstr>Clan-News</vt:lpstr>
      <vt:lpstr>Office Theme</vt:lpstr>
      <vt:lpstr>(Mobile) Payments, lessons from M-Pesa?</vt:lpstr>
      <vt:lpstr>Agenda</vt:lpstr>
      <vt:lpstr>M-Pesa</vt:lpstr>
      <vt:lpstr>Agenda</vt:lpstr>
      <vt:lpstr>Pre-paid mobile phone</vt:lpstr>
      <vt:lpstr>Agenda</vt:lpstr>
      <vt:lpstr>From Wikipedia</vt:lpstr>
      <vt:lpstr>Agenda</vt:lpstr>
      <vt:lpstr>“Mobile” MF Business Flow  (MF and M-Pesa)</vt:lpstr>
      <vt:lpstr>“Mobile” Business Flow</vt:lpstr>
      <vt:lpstr>Agenda</vt:lpstr>
      <vt:lpstr>What could this mean for Romania?</vt:lpstr>
      <vt:lpstr>What could this mean for Romania?</vt:lpstr>
      <vt:lpstr>What could this mean for Romania?</vt:lpstr>
      <vt:lpstr>What could this mean for Romania?</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Editor</dc:creator>
  <cp:lastModifiedBy>Alina</cp:lastModifiedBy>
  <cp:revision>576</cp:revision>
  <dcterms:created xsi:type="dcterms:W3CDTF">2011-01-10T15:09:53Z</dcterms:created>
  <dcterms:modified xsi:type="dcterms:W3CDTF">2013-03-14T09:29:43Z</dcterms:modified>
</cp:coreProperties>
</file>