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12" r:id="rId1"/>
  </p:sldMasterIdLst>
  <p:notesMasterIdLst>
    <p:notesMasterId r:id="rId20"/>
  </p:notesMasterIdLst>
  <p:handoutMasterIdLst>
    <p:handoutMasterId r:id="rId21"/>
  </p:handoutMasterIdLst>
  <p:sldIdLst>
    <p:sldId id="256" r:id="rId2"/>
    <p:sldId id="828" r:id="rId3"/>
    <p:sldId id="831" r:id="rId4"/>
    <p:sldId id="818" r:id="rId5"/>
    <p:sldId id="819" r:id="rId6"/>
    <p:sldId id="806" r:id="rId7"/>
    <p:sldId id="816" r:id="rId8"/>
    <p:sldId id="807" r:id="rId9"/>
    <p:sldId id="822" r:id="rId10"/>
    <p:sldId id="808" r:id="rId11"/>
    <p:sldId id="823" r:id="rId12"/>
    <p:sldId id="809" r:id="rId13"/>
    <p:sldId id="820" r:id="rId14"/>
    <p:sldId id="827" r:id="rId15"/>
    <p:sldId id="824" r:id="rId16"/>
    <p:sldId id="825" r:id="rId17"/>
    <p:sldId id="829" r:id="rId18"/>
    <p:sldId id="821" r:id="rId1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lr>
        <a:schemeClr val="tx1"/>
      </a:buClr>
      <a:buSzPct val="75000"/>
      <a:buChar char="–"/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buClr>
        <a:schemeClr val="tx1"/>
      </a:buClr>
      <a:buSzPct val="75000"/>
      <a:buChar char="–"/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buClr>
        <a:schemeClr val="tx1"/>
      </a:buClr>
      <a:buSzPct val="75000"/>
      <a:buChar char="–"/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buClr>
        <a:schemeClr val="tx1"/>
      </a:buClr>
      <a:buSzPct val="75000"/>
      <a:buChar char="–"/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buClr>
        <a:schemeClr val="tx1"/>
      </a:buClr>
      <a:buSzPct val="75000"/>
      <a:buChar char="–"/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3300"/>
    <a:srgbClr val="FF0000"/>
    <a:srgbClr val="339966"/>
    <a:srgbClr val="000000"/>
    <a:srgbClr val="080808"/>
    <a:srgbClr val="660066"/>
    <a:srgbClr val="777777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129" autoAdjust="0"/>
    <p:restoredTop sz="94638" autoAdjust="0"/>
  </p:normalViewPr>
  <p:slideViewPr>
    <p:cSldViewPr>
      <p:cViewPr>
        <p:scale>
          <a:sx n="75" d="100"/>
          <a:sy n="75" d="100"/>
        </p:scale>
        <p:origin x="-82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1958" y="-72"/>
      </p:cViewPr>
      <p:guideLst>
        <p:guide orient="horz" pos="3025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AC9D58D-3806-4ED8-9238-7DE6FE058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353F681-7A62-4831-8D86-A0E648A19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A3DB92-4152-4CD0-ABCA-456D1D7A80FC}" type="slidenum">
              <a:rPr lang="en-US" smtClean="0">
                <a:latin typeface="Arial" charset="0"/>
                <a:cs typeface="Arial" charset="0"/>
              </a:rPr>
              <a:pPr/>
              <a:t>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o-RO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o-RO" smtClean="0">
              <a:latin typeface="Arial" charset="0"/>
              <a:cs typeface="Arial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6B9538-C8A6-4F8A-AC06-D94698659A1C}" type="slidenum">
              <a:rPr lang="en-US" smtClean="0">
                <a:latin typeface="Arial" charset="0"/>
                <a:cs typeface="Arial" charset="0"/>
              </a:rPr>
              <a:pPr/>
              <a:t>11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o-RO" smtClean="0">
              <a:latin typeface="Arial" charset="0"/>
              <a:cs typeface="Arial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635E2A-9E36-405D-A66B-818B85D2085A}" type="slidenum">
              <a:rPr lang="en-US" smtClean="0">
                <a:latin typeface="Arial" charset="0"/>
                <a:cs typeface="Arial" charset="0"/>
              </a:rPr>
              <a:pPr/>
              <a:t>12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o-RO" smtClean="0">
              <a:latin typeface="Arial" charset="0"/>
              <a:cs typeface="Arial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D968EA-EA37-429A-9197-0EE37462D246}" type="slidenum">
              <a:rPr lang="en-US" smtClean="0">
                <a:latin typeface="Arial" charset="0"/>
                <a:cs typeface="Arial" charset="0"/>
              </a:rPr>
              <a:pPr/>
              <a:t>13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o-RO" smtClean="0">
              <a:latin typeface="Arial" charset="0"/>
              <a:cs typeface="Arial" charset="0"/>
            </a:endParaRPr>
          </a:p>
        </p:txBody>
      </p:sp>
      <p:sp>
        <p:nvSpPr>
          <p:cNvPr id="43012" name="Slide Number Placeholder 3"/>
          <p:cNvSpPr txBox="1">
            <a:spLocks noGrp="1"/>
          </p:cNvSpPr>
          <p:nvPr/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51" tIns="48325" rIns="96651" bIns="48325"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4649B73D-9C2F-4C99-9FF7-D64CDEDA0199}" type="slidenum">
              <a:rPr lang="en-US" sz="1200"/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o-RO" smtClean="0">
              <a:latin typeface="Arial" charset="0"/>
              <a:cs typeface="Arial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2757BB-6C63-4A1D-A8F2-BB2EDFFC3951}" type="slidenum">
              <a:rPr lang="en-US" smtClean="0">
                <a:latin typeface="Arial" charset="0"/>
                <a:cs typeface="Arial" charset="0"/>
              </a:rPr>
              <a:pPr/>
              <a:t>15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o-RO" smtClean="0">
              <a:latin typeface="Arial" charset="0"/>
              <a:cs typeface="Arial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40C5F4-AA1A-4BAE-9F53-7802978EAA2E}" type="slidenum">
              <a:rPr lang="en-US" smtClean="0">
                <a:latin typeface="Arial" charset="0"/>
                <a:cs typeface="Arial" charset="0"/>
              </a:rPr>
              <a:pPr/>
              <a:t>16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o-RO" smtClean="0">
              <a:latin typeface="Arial" charset="0"/>
              <a:cs typeface="Arial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FE4ED1-7C31-4FFC-A295-38EA7EDA2F9F}" type="slidenum">
              <a:rPr lang="en-US" smtClean="0">
                <a:latin typeface="Arial" charset="0"/>
                <a:cs typeface="Arial" charset="0"/>
              </a:rPr>
              <a:pPr/>
              <a:t>17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o-RO" smtClean="0">
              <a:latin typeface="Arial" charset="0"/>
              <a:cs typeface="Arial" charset="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99358C-E6F2-4464-9547-5DCEE34775CB}" type="slidenum">
              <a:rPr lang="en-US" smtClean="0">
                <a:latin typeface="Arial" charset="0"/>
                <a:cs typeface="Arial" charset="0"/>
              </a:rPr>
              <a:pPr/>
              <a:t>18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o-RO" smtClean="0">
              <a:latin typeface="Arial" charset="0"/>
              <a:cs typeface="Arial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42F782-4458-4FFD-96CB-A83926EF223B}" type="slidenum">
              <a:rPr lang="en-US" smtClean="0">
                <a:latin typeface="Arial" charset="0"/>
                <a:cs typeface="Arial" charset="0"/>
              </a:rPr>
              <a:pPr/>
              <a:t>2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o-RO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o-RO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ubstituent imagine diapozitiv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Substituent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o-RO" smtClean="0">
              <a:latin typeface="Arial" charset="0"/>
              <a:cs typeface="Arial" charset="0"/>
            </a:endParaRPr>
          </a:p>
        </p:txBody>
      </p:sp>
      <p:sp>
        <p:nvSpPr>
          <p:cNvPr id="34820" name="Substituent număr diapozitiv 3"/>
          <p:cNvSpPr txBox="1">
            <a:spLocks noGrp="1"/>
          </p:cNvSpPr>
          <p:nvPr/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51" tIns="48325" rIns="96651" bIns="48325"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A72E9D46-5020-437A-AC88-E6AE2766D1EB}" type="slidenum">
              <a:rPr lang="en-US" sz="1200"/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ubstituent imagine diapozitiv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Substituent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o-RO" smtClean="0">
              <a:latin typeface="Arial" charset="0"/>
              <a:cs typeface="Arial" charset="0"/>
            </a:endParaRPr>
          </a:p>
        </p:txBody>
      </p:sp>
      <p:sp>
        <p:nvSpPr>
          <p:cNvPr id="35844" name="Substituent număr diapozitiv 3"/>
          <p:cNvSpPr txBox="1">
            <a:spLocks noGrp="1"/>
          </p:cNvSpPr>
          <p:nvPr/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51" tIns="48325" rIns="96651" bIns="48325"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DEB49C09-27D8-479F-B7A7-CBE7AB0E4F5A}" type="slidenum">
              <a:rPr lang="en-US" sz="1200"/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ubstituent imagine diapozitiv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Substituent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o-RO" smtClean="0">
              <a:latin typeface="Arial" charset="0"/>
              <a:cs typeface="Arial" charset="0"/>
            </a:endParaRPr>
          </a:p>
        </p:txBody>
      </p:sp>
      <p:sp>
        <p:nvSpPr>
          <p:cNvPr id="36868" name="Substituent număr diapozitiv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E1AF64-22FF-407D-AC28-50E3AAD4B6A3}" type="slidenum">
              <a:rPr lang="en-US" smtClean="0">
                <a:latin typeface="Arial" charset="0"/>
                <a:cs typeface="Arial" charset="0"/>
              </a:rPr>
              <a:pPr/>
              <a:t>8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ubstituent imagine diapozitiv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Substituent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o-RO" smtClean="0">
              <a:latin typeface="Arial" charset="0"/>
              <a:cs typeface="Arial" charset="0"/>
            </a:endParaRPr>
          </a:p>
        </p:txBody>
      </p:sp>
      <p:sp>
        <p:nvSpPr>
          <p:cNvPr id="37892" name="Substituent număr diapozitiv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E49FDA-96C9-45E6-B3AD-9C236D2AF7A9}" type="slidenum">
              <a:rPr lang="en-US" smtClean="0">
                <a:latin typeface="Arial" charset="0"/>
                <a:cs typeface="Arial" charset="0"/>
              </a:rPr>
              <a:pPr/>
              <a:t>9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o-RO" smtClean="0">
              <a:latin typeface="Arial" charset="0"/>
              <a:cs typeface="Arial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934F86-749A-4CF1-8366-9BF70A766BE2}" type="slidenum">
              <a:rPr lang="en-US" smtClean="0">
                <a:latin typeface="Arial" charset="0"/>
                <a:cs typeface="Arial" charset="0"/>
              </a:rPr>
              <a:pPr/>
              <a:t>10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18" descr="Sigla_ARB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524750" y="111125"/>
            <a:ext cx="15113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0"/>
          </p:nvPr>
        </p:nvSpPr>
        <p:spPr>
          <a:xfrm>
            <a:off x="4067175" y="6408738"/>
            <a:ext cx="4826000" cy="365125"/>
          </a:xfrm>
        </p:spPr>
        <p:txBody>
          <a:bodyPr/>
          <a:lstStyle>
            <a:lvl1pPr algn="ctr"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nn-NO"/>
              <a:t>FORUM NATIONAL SEPA 12 mai 2011  IBR</a:t>
            </a:r>
            <a:endParaRPr lang="ro-RO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CC3616E-20B4-40D0-9D12-CD6C10101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Right Triangle 5"/>
          <p:cNvSpPr>
            <a:spLocks/>
          </p:cNvSpPr>
          <p:nvPr userDrawn="1"/>
        </p:nvSpPr>
        <p:spPr bwMode="auto">
          <a:xfrm>
            <a:off x="0" y="5777132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813" y="5763926"/>
            <a:ext cx="3405509" cy="1084382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8" descr="Sigla_ARB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524750" y="111125"/>
            <a:ext cx="15113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 txBox="1">
            <a:spLocks noGrp="1" noChangeArrowheads="1"/>
          </p:cNvSpPr>
          <p:nvPr userDrawn="1"/>
        </p:nvSpPr>
        <p:spPr bwMode="auto">
          <a:xfrm>
            <a:off x="900113" y="6337300"/>
            <a:ext cx="79930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FontTx/>
              <a:buNone/>
              <a:defRPr/>
            </a:pPr>
            <a:endParaRPr lang="ro-RO" sz="1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67175" y="6408738"/>
            <a:ext cx="48260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nn-NO"/>
              <a:t>FORUM NATIONAL SEPA 12 mai 2011  IBR</a:t>
            </a:r>
            <a:endParaRPr lang="ro-RO"/>
          </a:p>
        </p:txBody>
      </p:sp>
      <p:sp>
        <p:nvSpPr>
          <p:cNvPr id="12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>
              <a:buFontTx/>
              <a:buChar char="–"/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B3A5C3D-9922-4EEA-B470-E51B9A165D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>
            <a:lumMod val="60000"/>
            <a:lumOff val="4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Right Triangle 5"/>
          <p:cNvSpPr>
            <a:spLocks/>
          </p:cNvSpPr>
          <p:nvPr userDrawn="1"/>
        </p:nvSpPr>
        <p:spPr bwMode="auto">
          <a:xfrm>
            <a:off x="0" y="5777132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18" descr="Sigla_ARB3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7524750" y="111125"/>
            <a:ext cx="15113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9"/>
          <p:cNvSpPr txBox="1">
            <a:spLocks noGrp="1" noChangeArrowheads="1"/>
          </p:cNvSpPr>
          <p:nvPr userDrawn="1"/>
        </p:nvSpPr>
        <p:spPr bwMode="auto">
          <a:xfrm>
            <a:off x="900113" y="6337300"/>
            <a:ext cx="79930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FontTx/>
              <a:buNone/>
              <a:defRPr/>
            </a:pPr>
            <a:endParaRPr lang="ro-RO" sz="1400"/>
          </a:p>
        </p:txBody>
      </p:sp>
      <p:sp>
        <p:nvSpPr>
          <p:cNvPr id="10" name="Chevron 9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Chevron 10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6F38BF-E07E-48BB-AA36-B96E0E6D3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67175" y="6408738"/>
            <a:ext cx="4826000" cy="365125"/>
          </a:xfrm>
        </p:spPr>
        <p:txBody>
          <a:bodyPr/>
          <a:lstStyle>
            <a:lvl1pPr algn="ctr">
              <a:buFontTx/>
              <a:buChar char="–"/>
              <a:defRPr>
                <a:solidFill>
                  <a:schemeClr val="bg2"/>
                </a:solidFill>
              </a:defRPr>
            </a:lvl1pPr>
            <a:extLst/>
          </a:lstStyle>
          <a:p>
            <a:pPr>
              <a:defRPr/>
            </a:pPr>
            <a:r>
              <a:rPr lang="nn-NO"/>
              <a:t>FORUM NATIONAL SEPA 12 mai 2011  IBR</a:t>
            </a:r>
            <a:endParaRPr lang="ro-R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4067175" y="6408738"/>
            <a:ext cx="48260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nn-NO"/>
              <a:t>FORUM NATIONAL SEPA 12 mai 2011  IBR</a:t>
            </a:r>
            <a:endParaRPr lang="ro-RO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7EA46C-1269-46DF-BB13-975B44AD05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reeform 2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Right Triangle 3"/>
          <p:cNvSpPr>
            <a:spLocks/>
          </p:cNvSpPr>
          <p:nvPr userDrawn="1"/>
        </p:nvSpPr>
        <p:spPr bwMode="auto">
          <a:xfrm>
            <a:off x="0" y="5777132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18" descr="Sigla_ARB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524750" y="111125"/>
            <a:ext cx="15113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ight Triangle 6"/>
          <p:cNvSpPr>
            <a:spLocks/>
          </p:cNvSpPr>
          <p:nvPr userDrawn="1"/>
        </p:nvSpPr>
        <p:spPr bwMode="auto">
          <a:xfrm>
            <a:off x="0" y="5777132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A74E53-55DD-4D74-818A-324DDB3E6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>
            <a:spLocks/>
          </p:cNvSpPr>
          <p:nvPr userDrawn="1"/>
        </p:nvSpPr>
        <p:spPr bwMode="auto">
          <a:xfrm>
            <a:off x="0" y="5777132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975537-E724-4B9C-AB5A-4C43C23C91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21"/>
          <p:cNvSpPr>
            <a:spLocks noGrp="1"/>
          </p:cNvSpPr>
          <p:nvPr userDrawn="1"/>
        </p:nvSpPr>
        <p:spPr>
          <a:xfrm>
            <a:off x="4194175" y="3519488"/>
            <a:ext cx="4824413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ro-RO" smtClean="0"/>
              <a:t>FORUM NATIONAL SEPA 17 noiembrie 2010 IBR</a:t>
            </a:r>
            <a:endParaRPr lang="ro-RO"/>
          </a:p>
        </p:txBody>
      </p:sp>
      <p:sp>
        <p:nvSpPr>
          <p:cNvPr id="12" name="Slide Number Placeholder 17"/>
          <p:cNvSpPr>
            <a:spLocks noGrp="1"/>
          </p:cNvSpPr>
          <p:nvPr userDrawn="1"/>
        </p:nvSpPr>
        <p:spPr>
          <a:xfrm>
            <a:off x="304800" y="3421063"/>
            <a:ext cx="431800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buFontTx/>
              <a:buNone/>
              <a:defRPr/>
            </a:pPr>
            <a:fld id="{1004B4A3-5ADB-4525-963C-7AF662C62931}" type="slidenum">
              <a:rPr lang="en-US" smtClean="0"/>
              <a:pPr algn="ctr">
                <a:buFontTx/>
                <a:buNone/>
                <a:defRPr/>
              </a:pPr>
              <a:t>‹#›</a:t>
            </a:fld>
            <a:endParaRPr lang="en-US"/>
          </a:p>
        </p:txBody>
      </p:sp>
      <p:sp>
        <p:nvSpPr>
          <p:cNvPr id="13" name="Right Triangle 12"/>
          <p:cNvSpPr>
            <a:spLocks/>
          </p:cNvSpPr>
          <p:nvPr userDrawn="1"/>
        </p:nvSpPr>
        <p:spPr bwMode="auto">
          <a:xfrm>
            <a:off x="0" y="5777132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B8AF8C-AFE1-48EC-906D-BAB21B941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Right Triangle 5"/>
          <p:cNvSpPr>
            <a:spLocks/>
          </p:cNvSpPr>
          <p:nvPr userDrawn="1"/>
        </p:nvSpPr>
        <p:spPr bwMode="auto">
          <a:xfrm>
            <a:off x="0" y="5777132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18" descr="Sigla_ARB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524750" y="111125"/>
            <a:ext cx="15113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9"/>
          <p:cNvSpPr txBox="1">
            <a:spLocks noGrp="1" noChangeArrowheads="1"/>
          </p:cNvSpPr>
          <p:nvPr userDrawn="1"/>
        </p:nvSpPr>
        <p:spPr bwMode="auto">
          <a:xfrm>
            <a:off x="900113" y="6337300"/>
            <a:ext cx="79930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FontTx/>
              <a:buNone/>
              <a:defRPr/>
            </a:pPr>
            <a:endParaRPr lang="ro-RO" sz="1400"/>
          </a:p>
        </p:txBody>
      </p:sp>
      <p:sp>
        <p:nvSpPr>
          <p:cNvPr id="10" name="Right Triangle 9"/>
          <p:cNvSpPr>
            <a:spLocks/>
          </p:cNvSpPr>
          <p:nvPr userDrawn="1"/>
        </p:nvSpPr>
        <p:spPr bwMode="auto">
          <a:xfrm>
            <a:off x="0" y="5777132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AB5B26-F8D6-45FB-A79A-31CF3380E5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Right Triangle 5"/>
          <p:cNvSpPr>
            <a:spLocks/>
          </p:cNvSpPr>
          <p:nvPr userDrawn="1"/>
        </p:nvSpPr>
        <p:spPr bwMode="auto">
          <a:xfrm>
            <a:off x="0" y="5777132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8" descr="Sigla_ARB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524750" y="111125"/>
            <a:ext cx="15113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 txBox="1">
            <a:spLocks noGrp="1" noChangeArrowheads="1"/>
          </p:cNvSpPr>
          <p:nvPr userDrawn="1"/>
        </p:nvSpPr>
        <p:spPr bwMode="auto">
          <a:xfrm>
            <a:off x="900113" y="6337300"/>
            <a:ext cx="79930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FontTx/>
              <a:buNone/>
              <a:defRPr/>
            </a:pPr>
            <a:endParaRPr lang="ro-RO" sz="140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C91E94-F0FA-486B-8C74-34DF408192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779838" y="6408738"/>
            <a:ext cx="5113337" cy="365125"/>
          </a:xfrm>
          <a:prstGeom prst="rect">
            <a:avLst/>
          </a:prstGeom>
        </p:spPr>
        <p:txBody>
          <a:bodyPr vert="horz" anchor="b"/>
          <a:lstStyle>
            <a:lvl1pPr algn="ctr">
              <a:buFontTx/>
              <a:buNone/>
              <a:defRPr sz="1000"/>
            </a:lvl1pPr>
          </a:lstStyle>
          <a:p>
            <a:pPr>
              <a:defRPr/>
            </a:pPr>
            <a:r>
              <a:rPr lang="nn-NO"/>
              <a:t>FORUM NATIONAL SEPA 12 mai 2011  IBR</a:t>
            </a:r>
            <a:endParaRPr lang="ro-RO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9388" y="6308725"/>
            <a:ext cx="431800" cy="365125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110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21793A9-21C0-42B4-8522-EC9A010326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1" r:id="rId1"/>
    <p:sldLayoutId id="2147484222" r:id="rId2"/>
    <p:sldLayoutId id="2147484223" r:id="rId3"/>
    <p:sldLayoutId id="2147484224" r:id="rId4"/>
    <p:sldLayoutId id="2147484225" r:id="rId5"/>
    <p:sldLayoutId id="2147484226" r:id="rId6"/>
    <p:sldLayoutId id="2147484227" r:id="rId7"/>
    <p:sldLayoutId id="2147484228" r:id="rId8"/>
    <p:sldLayoutId id="2147484229" r:id="rId9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blocked::http://www.arb.ro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377825" y="3141663"/>
            <a:ext cx="8388350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4200"/>
              </a:spcBef>
              <a:buFontTx/>
              <a:buNone/>
            </a:pPr>
            <a:r>
              <a:rPr lang="en-US" sz="4000" b="1"/>
              <a:t>Provocari si oportunitati in industria platilor</a:t>
            </a:r>
          </a:p>
          <a:p>
            <a:pPr algn="ctr">
              <a:buFontTx/>
              <a:buNone/>
            </a:pPr>
            <a:endParaRPr lang="en-US" b="1"/>
          </a:p>
          <a:p>
            <a:pPr algn="ctr">
              <a:buFontTx/>
              <a:buNone/>
            </a:pPr>
            <a:endParaRPr lang="ro-RO" b="1"/>
          </a:p>
          <a:p>
            <a:pPr algn="ctr">
              <a:buFontTx/>
              <a:buNone/>
            </a:pPr>
            <a:endParaRPr lang="en-US" b="1"/>
          </a:p>
          <a:p>
            <a:pPr algn="ctr">
              <a:buFontTx/>
              <a:buNone/>
            </a:pPr>
            <a:r>
              <a:rPr lang="en-US" b="1"/>
              <a:t>Rodica Tuchila, Director, Asociatia Romana a Bancilor</a:t>
            </a:r>
          </a:p>
          <a:p>
            <a:pPr algn="ctr">
              <a:buFontTx/>
              <a:buNone/>
            </a:pPr>
            <a:r>
              <a:rPr lang="en-US" b="1"/>
              <a:t>Payments Business, Finmedia, 9 iunie 2011 </a:t>
            </a:r>
            <a:endParaRPr lang="en-US"/>
          </a:p>
        </p:txBody>
      </p:sp>
      <p:pic>
        <p:nvPicPr>
          <p:cNvPr id="11267" name="Picture 3" descr="SEPA logo RO EN.jpg"/>
          <p:cNvPicPr>
            <a:picLocks noChangeAspect="1"/>
          </p:cNvPicPr>
          <p:nvPr/>
        </p:nvPicPr>
        <p:blipFill>
          <a:blip r:embed="rId3">
            <a:lum bright="16000"/>
          </a:blip>
          <a:srcRect/>
          <a:stretch>
            <a:fillRect/>
          </a:stretch>
        </p:blipFill>
        <p:spPr bwMode="auto">
          <a:xfrm>
            <a:off x="1835150" y="404813"/>
            <a:ext cx="5616575" cy="227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6703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569913" y="476672"/>
            <a:ext cx="88201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Carduri - Stadiul migrarii la nivel european</a:t>
            </a:r>
            <a:endParaRPr lang="ro-RO" sz="32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650" y="1773238"/>
            <a:ext cx="7705725" cy="417671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cs typeface="Arial" charset="0"/>
              </a:rPr>
              <a:t>Date statistice Consiliul European al Platilor  Q4 2010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cs typeface="Arial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smtClean="0">
                <a:cs typeface="Arial" charset="0"/>
              </a:rPr>
              <a:t>Carduri (debit, credit) convertite la EMV  </a:t>
            </a:r>
            <a:r>
              <a:rPr lang="en-US" sz="2300" smtClean="0">
                <a:cs typeface="Arial" charset="0"/>
              </a:rPr>
              <a:t>						</a:t>
            </a:r>
            <a:r>
              <a:rPr lang="en-US" sz="2300" b="1" smtClean="0">
                <a:solidFill>
                  <a:srgbClr val="FF0000"/>
                </a:solidFill>
                <a:cs typeface="Arial" charset="0"/>
              </a:rPr>
              <a:t>81 % 	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smtClean="0">
                <a:cs typeface="Arial" charset="0"/>
              </a:rPr>
              <a:t>Dispozitive POS convertite la EMV</a:t>
            </a:r>
          </a:p>
          <a:p>
            <a:pPr lvl="4" eaLnBrk="1" hangingPunct="1">
              <a:spcBef>
                <a:spcPts val="600"/>
              </a:spcBef>
              <a:spcAft>
                <a:spcPts val="600"/>
              </a:spcAft>
              <a:buFont typeface="Wingdings 2" pitchFamily="18" charset="2"/>
              <a:buNone/>
            </a:pPr>
            <a:r>
              <a:rPr lang="en-US" sz="2300" smtClean="0">
                <a:cs typeface="Arial" charset="0"/>
              </a:rPr>
              <a:t>				</a:t>
            </a:r>
            <a:r>
              <a:rPr lang="en-US" sz="2300" b="1" smtClean="0">
                <a:solidFill>
                  <a:srgbClr val="FF0000"/>
                </a:solidFill>
                <a:cs typeface="Arial" charset="0"/>
              </a:rPr>
              <a:t>89 %</a:t>
            </a:r>
            <a:r>
              <a:rPr lang="en-US" sz="2300" smtClean="0">
                <a:cs typeface="Arial" charset="0"/>
              </a:rPr>
              <a:t> 	</a:t>
            </a:r>
            <a:endParaRPr lang="en-US" sz="2300" smtClean="0">
              <a:solidFill>
                <a:srgbClr val="FF0000"/>
              </a:solidFill>
              <a:cs typeface="Arial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smtClean="0">
                <a:cs typeface="Arial" charset="0"/>
              </a:rPr>
              <a:t>Dispozitive ATM convertite la EMV</a:t>
            </a:r>
          </a:p>
          <a:p>
            <a:pPr lvl="4" eaLnBrk="1" hangingPunct="1">
              <a:spcBef>
                <a:spcPts val="600"/>
              </a:spcBef>
              <a:spcAft>
                <a:spcPts val="600"/>
              </a:spcAft>
              <a:buFont typeface="Wingdings 2" pitchFamily="18" charset="2"/>
              <a:buNone/>
            </a:pPr>
            <a:r>
              <a:rPr lang="en-US" sz="2300" smtClean="0">
                <a:cs typeface="Arial" charset="0"/>
              </a:rPr>
              <a:t>				</a:t>
            </a:r>
            <a:r>
              <a:rPr lang="en-US" sz="2300" b="1" smtClean="0">
                <a:solidFill>
                  <a:srgbClr val="FF0000"/>
                </a:solidFill>
                <a:cs typeface="Arial" charset="0"/>
              </a:rPr>
              <a:t>96 % 	</a:t>
            </a:r>
          </a:p>
        </p:txBody>
      </p:sp>
      <p:sp>
        <p:nvSpPr>
          <p:cNvPr id="20484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>
              <a:buFontTx/>
              <a:buNone/>
            </a:pPr>
            <a:fld id="{EA04C7EF-7C67-4310-A9C3-8E5AB3369ECA}" type="slidenum">
              <a:rPr lang="en-US" sz="1600" b="1">
                <a:solidFill>
                  <a:schemeClr val="bg1"/>
                </a:solidFill>
              </a:rPr>
              <a:pPr>
                <a:buFontTx/>
                <a:buNone/>
              </a:pPr>
              <a:t>10</a:t>
            </a:fld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20487" name="Footer Placeholder 16"/>
          <p:cNvSpPr txBox="1">
            <a:spLocks noGrp="1"/>
          </p:cNvSpPr>
          <p:nvPr/>
        </p:nvSpPr>
        <p:spPr bwMode="auto">
          <a:xfrm>
            <a:off x="4211638" y="6448425"/>
            <a:ext cx="47640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buFontTx/>
              <a:buNone/>
            </a:pPr>
            <a:r>
              <a:rPr lang="nn-NO" sz="1400" b="1"/>
              <a:t>Payments Business 2011, Finmedia, 9 iunie 2011</a:t>
            </a:r>
            <a:endParaRPr lang="en-US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>
              <a:buFontTx/>
              <a:buNone/>
            </a:pPr>
            <a:fld id="{6FE77B2F-7E8C-47D9-B758-F0BD777EB90F}" type="slidenum">
              <a:rPr lang="en-US" sz="1600" b="1">
                <a:solidFill>
                  <a:schemeClr val="bg1"/>
                </a:solidFill>
              </a:rPr>
              <a:pPr>
                <a:buFontTx/>
                <a:buNone/>
              </a:pPr>
              <a:t>11</a:t>
            </a:fld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484313"/>
            <a:ext cx="8353425" cy="46815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o-RO" sz="2200" smtClean="0">
                <a:latin typeface="Lucida Sans Unicode" pitchFamily="34" charset="0"/>
              </a:rPr>
              <a:t>	</a:t>
            </a:r>
            <a:r>
              <a:rPr lang="ro-RO" sz="2400" smtClean="0">
                <a:cs typeface="Arial" charset="0"/>
              </a:rPr>
              <a:t>Februarie 2011 – cel de al IV-lea Raport privind migrarea la SEPA a sectorului public (raportat la luna octombrie 2010):</a:t>
            </a:r>
            <a:endParaRPr lang="en-US" sz="2400" smtClean="0">
              <a:cs typeface="Arial" charset="0"/>
            </a:endParaRP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ro-RO" sz="2400" smtClean="0">
                <a:cs typeface="Arial" charset="0"/>
              </a:rPr>
              <a:t>Migrarea Administraţiilor Publice (AP) la </a:t>
            </a:r>
            <a:r>
              <a:rPr lang="en-US" sz="2400" smtClean="0">
                <a:cs typeface="Arial" charset="0"/>
              </a:rPr>
              <a:t>SCT </a:t>
            </a:r>
            <a:r>
              <a:rPr lang="ro-RO" sz="2400" smtClean="0">
                <a:cs typeface="Arial" charset="0"/>
              </a:rPr>
              <a:t>a crescut de la 2,7% la</a:t>
            </a:r>
            <a:r>
              <a:rPr lang="en-US" sz="2400" smtClean="0">
                <a:cs typeface="Arial" charset="0"/>
              </a:rPr>
              <a:t> 14</a:t>
            </a:r>
            <a:r>
              <a:rPr lang="ro-RO" sz="2400" smtClean="0">
                <a:cs typeface="Arial" charset="0"/>
              </a:rPr>
              <a:t>,</a:t>
            </a:r>
            <a:r>
              <a:rPr lang="en-US" sz="2400" smtClean="0">
                <a:cs typeface="Arial" charset="0"/>
              </a:rPr>
              <a:t>5</a:t>
            </a:r>
            <a:r>
              <a:rPr lang="ro-RO" sz="2400" smtClean="0">
                <a:cs typeface="Arial" charset="0"/>
              </a:rPr>
              <a:t> % </a:t>
            </a:r>
            <a:r>
              <a:rPr lang="en-US" sz="2400" smtClean="0">
                <a:cs typeface="Arial" charset="0"/>
              </a:rPr>
              <a:t> </a:t>
            </a:r>
            <a:r>
              <a:rPr lang="ro-RO" sz="2400" smtClean="0">
                <a:cs typeface="Arial" charset="0"/>
              </a:rPr>
              <a:t>într-o perioadă de 8 luni</a:t>
            </a:r>
            <a:endParaRPr lang="en-US" sz="2400" smtClean="0">
              <a:cs typeface="Arial" charset="0"/>
            </a:endParaRP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ro-RO" sz="2400" smtClean="0">
                <a:cs typeface="Arial" charset="0"/>
              </a:rPr>
              <a:t>Progrese semnificative au înregistrat AP din</a:t>
            </a:r>
            <a:r>
              <a:rPr lang="en-US" sz="2400" smtClean="0">
                <a:cs typeface="Arial" charset="0"/>
              </a:rPr>
              <a:t> Finland</a:t>
            </a:r>
            <a:r>
              <a:rPr lang="ro-RO" sz="2400" smtClean="0">
                <a:cs typeface="Arial" charset="0"/>
              </a:rPr>
              <a:t>a</a:t>
            </a:r>
            <a:r>
              <a:rPr lang="en-US" sz="2400" smtClean="0">
                <a:cs typeface="Arial" charset="0"/>
              </a:rPr>
              <a:t>, Belgi</a:t>
            </a:r>
            <a:r>
              <a:rPr lang="ro-RO" sz="2400" smtClean="0">
                <a:cs typeface="Arial" charset="0"/>
              </a:rPr>
              <a:t>a</a:t>
            </a:r>
            <a:r>
              <a:rPr lang="en-US" sz="2400" smtClean="0">
                <a:cs typeface="Arial" charset="0"/>
              </a:rPr>
              <a:t>, Austria, Spa</a:t>
            </a:r>
            <a:r>
              <a:rPr lang="ro-RO" sz="2400" smtClean="0">
                <a:cs typeface="Arial" charset="0"/>
              </a:rPr>
              <a:t>nia</a:t>
            </a:r>
            <a:r>
              <a:rPr lang="en-US" sz="2400" smtClean="0">
                <a:cs typeface="Arial" charset="0"/>
              </a:rPr>
              <a:t>, Fran</a:t>
            </a:r>
            <a:r>
              <a:rPr lang="ro-RO" sz="2400" smtClean="0">
                <a:cs typeface="Arial" charset="0"/>
              </a:rPr>
              <a:t>ţa</a:t>
            </a:r>
            <a:r>
              <a:rPr lang="en-US" sz="2400" smtClean="0">
                <a:cs typeface="Arial" charset="0"/>
              </a:rPr>
              <a:t> </a:t>
            </a:r>
            <a:r>
              <a:rPr lang="ro-RO" sz="2400" smtClean="0">
                <a:cs typeface="Arial" charset="0"/>
              </a:rPr>
              <a:t>şi </a:t>
            </a:r>
            <a:r>
              <a:rPr lang="en-US" sz="2400" smtClean="0">
                <a:cs typeface="Arial" charset="0"/>
              </a:rPr>
              <a:t>German</a:t>
            </a:r>
            <a:r>
              <a:rPr lang="ro-RO" sz="2400" smtClean="0">
                <a:cs typeface="Arial" charset="0"/>
              </a:rPr>
              <a:t>ia</a:t>
            </a:r>
            <a:endParaRPr lang="en-US" sz="2400" smtClean="0">
              <a:cs typeface="Arial" charset="0"/>
            </a:endParaRP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ro-RO" sz="2400" smtClean="0">
                <a:cs typeface="Arial" charset="0"/>
              </a:rPr>
              <a:t>Migrarea la SDD este redusă (0,24%) – în cazul multor AP nu sunt utilizate operaţiunile de debitare directă</a:t>
            </a:r>
            <a:endParaRPr lang="en-US" sz="2400" smtClean="0">
              <a:cs typeface="Arial" charset="0"/>
            </a:endParaRPr>
          </a:p>
        </p:txBody>
      </p:sp>
      <p:sp>
        <p:nvSpPr>
          <p:cNvPr id="21508" name="Text Box 3" descr="Narrow horizontal"/>
          <p:cNvSpPr txBox="1">
            <a:spLocks noChangeArrowheads="1"/>
          </p:cNvSpPr>
          <p:nvPr/>
        </p:nvSpPr>
        <p:spPr bwMode="auto">
          <a:xfrm>
            <a:off x="179388" y="930275"/>
            <a:ext cx="8496300" cy="48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ro-RO" sz="2800" b="1">
                <a:solidFill>
                  <a:srgbClr val="26744D"/>
                </a:solidFill>
              </a:rPr>
              <a:t> </a:t>
            </a:r>
            <a:r>
              <a:rPr lang="en-US" sz="3200" b="1"/>
              <a:t>Stadiul migrarii – sectorul public</a:t>
            </a:r>
          </a:p>
        </p:txBody>
      </p:sp>
      <p:sp>
        <p:nvSpPr>
          <p:cNvPr id="21511" name="Footer Placeholder 16"/>
          <p:cNvSpPr txBox="1">
            <a:spLocks noGrp="1"/>
          </p:cNvSpPr>
          <p:nvPr/>
        </p:nvSpPr>
        <p:spPr bwMode="auto">
          <a:xfrm>
            <a:off x="4211638" y="6448425"/>
            <a:ext cx="47640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buFontTx/>
              <a:buNone/>
            </a:pPr>
            <a:r>
              <a:rPr lang="nn-NO" sz="1400" b="1"/>
              <a:t>Payments Business 2011, Finmedia, 9 iunie 2011</a:t>
            </a:r>
            <a:endParaRPr lang="en-US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5"/>
          <p:cNvSpPr>
            <a:spLocks noChangeArrowheads="1"/>
          </p:cNvSpPr>
          <p:nvPr/>
        </p:nvSpPr>
        <p:spPr bwMode="auto">
          <a:xfrm>
            <a:off x="792163" y="333375"/>
            <a:ext cx="774065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 b="1"/>
              <a:t>Stadiul SEPA in Romania (1) </a:t>
            </a:r>
            <a:endParaRPr lang="ro-RO" sz="3200" b="1"/>
          </a:p>
        </p:txBody>
      </p:sp>
      <p:sp>
        <p:nvSpPr>
          <p:cNvPr id="22531" name="Rectangle 7"/>
          <p:cNvSpPr>
            <a:spLocks noChangeArrowheads="1"/>
          </p:cNvSpPr>
          <p:nvPr/>
        </p:nvSpPr>
        <p:spPr bwMode="auto">
          <a:xfrm>
            <a:off x="755650" y="1484313"/>
            <a:ext cx="8101013" cy="4575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lnSpc>
                <a:spcPct val="80000"/>
              </a:lnSpc>
              <a:spcBef>
                <a:spcPct val="45000"/>
              </a:spcBef>
              <a:buFont typeface="Wingdings" pitchFamily="2" charset="2"/>
              <a:buChar char="§"/>
            </a:pPr>
            <a:r>
              <a:rPr lang="en-US" sz="2400"/>
              <a:t>  </a:t>
            </a:r>
            <a:r>
              <a:rPr lang="ro-RO" sz="2200"/>
              <a:t>Aderare la </a:t>
            </a:r>
            <a:r>
              <a:rPr lang="en-US" sz="2200"/>
              <a:t>S</a:t>
            </a:r>
            <a:r>
              <a:rPr lang="ro-RO" sz="2200"/>
              <a:t>EPA </a:t>
            </a:r>
            <a:r>
              <a:rPr lang="en-US" sz="2200"/>
              <a:t>C</a:t>
            </a:r>
            <a:r>
              <a:rPr lang="ro-RO" sz="2200"/>
              <a:t>redit </a:t>
            </a:r>
            <a:r>
              <a:rPr lang="en-US" sz="2200"/>
              <a:t>T</a:t>
            </a:r>
            <a:r>
              <a:rPr lang="ro-RO" sz="2200"/>
              <a:t>ransfer</a:t>
            </a:r>
          </a:p>
          <a:p>
            <a:pPr lvl="2" eaLnBrk="0" hangingPunct="0">
              <a:lnSpc>
                <a:spcPct val="80000"/>
              </a:lnSpc>
              <a:spcBef>
                <a:spcPct val="45000"/>
              </a:spcBef>
              <a:buFontTx/>
              <a:buChar char="•"/>
            </a:pPr>
            <a:r>
              <a:rPr lang="ro-RO" sz="2200"/>
              <a:t> </a:t>
            </a:r>
            <a:r>
              <a:rPr lang="en-US" sz="2200"/>
              <a:t>20 institutii de credit, 5 sucursale ale bancilor straine</a:t>
            </a:r>
          </a:p>
          <a:p>
            <a:pPr lvl="1" eaLnBrk="0" hangingPunct="0">
              <a:lnSpc>
                <a:spcPct val="80000"/>
              </a:lnSpc>
              <a:spcBef>
                <a:spcPct val="45000"/>
              </a:spcBef>
              <a:buFont typeface="Wingdings" pitchFamily="2" charset="2"/>
              <a:buChar char="§"/>
            </a:pPr>
            <a:r>
              <a:rPr lang="en-US" sz="2200"/>
              <a:t>  </a:t>
            </a:r>
            <a:r>
              <a:rPr lang="ro-RO" sz="2200"/>
              <a:t>Aderare la SEPA Direct Debit </a:t>
            </a:r>
          </a:p>
          <a:p>
            <a:pPr lvl="2" eaLnBrk="0" hangingPunct="0">
              <a:lnSpc>
                <a:spcPct val="80000"/>
              </a:lnSpc>
              <a:spcBef>
                <a:spcPct val="45000"/>
              </a:spcBef>
              <a:buFontTx/>
              <a:buChar char="•"/>
            </a:pPr>
            <a:r>
              <a:rPr lang="ro-RO" sz="2200"/>
              <a:t> </a:t>
            </a:r>
            <a:r>
              <a:rPr lang="en-US" sz="2200"/>
              <a:t>2 institutii de credit</a:t>
            </a:r>
          </a:p>
          <a:p>
            <a:pPr lvl="1">
              <a:lnSpc>
                <a:spcPct val="80000"/>
              </a:lnSpc>
              <a:spcBef>
                <a:spcPct val="45000"/>
              </a:spcBef>
              <a:buFont typeface="Wingdings" pitchFamily="2" charset="2"/>
              <a:buChar char="§"/>
            </a:pPr>
            <a:r>
              <a:rPr lang="en-US" sz="2200"/>
              <a:t>  Rata de migrare la S</a:t>
            </a:r>
            <a:r>
              <a:rPr lang="ro-RO" sz="2200"/>
              <a:t>EPA </a:t>
            </a:r>
            <a:r>
              <a:rPr lang="en-US" sz="2200"/>
              <a:t>C</a:t>
            </a:r>
            <a:r>
              <a:rPr lang="ro-RO" sz="2200"/>
              <a:t>redit </a:t>
            </a:r>
            <a:r>
              <a:rPr lang="en-US" sz="2200"/>
              <a:t>T</a:t>
            </a:r>
            <a:r>
              <a:rPr lang="ro-RO" sz="2200"/>
              <a:t>ransfer</a:t>
            </a:r>
            <a:r>
              <a:rPr lang="en-US" sz="2200"/>
              <a:t> (statistic</a:t>
            </a:r>
            <a:r>
              <a:rPr lang="ro-RO" sz="2200"/>
              <a:t>i </a:t>
            </a:r>
            <a:r>
              <a:rPr lang="en-US" sz="2200"/>
              <a:t> BNR)</a:t>
            </a:r>
            <a:endParaRPr lang="ro-RO" sz="2200"/>
          </a:p>
          <a:p>
            <a:pPr lvl="2">
              <a:lnSpc>
                <a:spcPct val="80000"/>
              </a:lnSpc>
              <a:spcBef>
                <a:spcPct val="45000"/>
              </a:spcBef>
              <a:buFontTx/>
              <a:buChar char="•"/>
            </a:pPr>
            <a:r>
              <a:rPr lang="ro-RO" sz="2200"/>
              <a:t> </a:t>
            </a:r>
            <a:r>
              <a:rPr lang="en-US" sz="2200"/>
              <a:t>2009 – sem.I:    6,35 %, sem. II:  4,72 %</a:t>
            </a:r>
          </a:p>
          <a:p>
            <a:pPr lvl="2">
              <a:lnSpc>
                <a:spcPct val="80000"/>
              </a:lnSpc>
              <a:spcBef>
                <a:spcPct val="45000"/>
              </a:spcBef>
              <a:buFontTx/>
              <a:buChar char="•"/>
            </a:pPr>
            <a:r>
              <a:rPr lang="en-US" sz="2200"/>
              <a:t> 2010 – sem.I:  14,14%, </a:t>
            </a:r>
            <a:r>
              <a:rPr lang="en-US" sz="2200" b="1">
                <a:solidFill>
                  <a:srgbClr val="FF0000"/>
                </a:solidFill>
              </a:rPr>
              <a:t>sem. II: 20,46%</a:t>
            </a:r>
          </a:p>
          <a:p>
            <a:pPr lvl="1">
              <a:lnSpc>
                <a:spcPct val="80000"/>
              </a:lnSpc>
              <a:spcBef>
                <a:spcPct val="45000"/>
              </a:spcBef>
              <a:buFont typeface="Wingdings" pitchFamily="2" charset="2"/>
              <a:buChar char="§"/>
            </a:pPr>
            <a:r>
              <a:rPr lang="ro-RO" sz="2200"/>
              <a:t> </a:t>
            </a:r>
            <a:r>
              <a:rPr lang="en-US" sz="2200"/>
              <a:t>Migrare la standardul EMV – Q4 2010</a:t>
            </a:r>
          </a:p>
          <a:p>
            <a:pPr lvl="2">
              <a:lnSpc>
                <a:spcPct val="80000"/>
              </a:lnSpc>
              <a:spcBef>
                <a:spcPct val="45000"/>
              </a:spcBef>
              <a:buFontTx/>
              <a:buChar char="•"/>
            </a:pPr>
            <a:r>
              <a:rPr lang="en-US" sz="2200"/>
              <a:t>  Carduri (debit, credit) convertite la EMV	</a:t>
            </a:r>
            <a:r>
              <a:rPr lang="en-US" sz="2200" b="1">
                <a:solidFill>
                  <a:srgbClr val="FF0000"/>
                </a:solidFill>
              </a:rPr>
              <a:t>57,96  %</a:t>
            </a:r>
          </a:p>
          <a:p>
            <a:pPr lvl="2">
              <a:lnSpc>
                <a:spcPct val="80000"/>
              </a:lnSpc>
              <a:spcBef>
                <a:spcPct val="45000"/>
              </a:spcBef>
              <a:buFontTx/>
              <a:buChar char="•"/>
            </a:pPr>
            <a:r>
              <a:rPr lang="en-US" sz="2200"/>
              <a:t>  Dispozitive POS convertite la EMV		</a:t>
            </a:r>
            <a:r>
              <a:rPr lang="en-US" sz="2200" b="1">
                <a:solidFill>
                  <a:srgbClr val="FF0000"/>
                </a:solidFill>
              </a:rPr>
              <a:t>88,77 %</a:t>
            </a:r>
          </a:p>
          <a:p>
            <a:pPr lvl="2">
              <a:lnSpc>
                <a:spcPct val="80000"/>
              </a:lnSpc>
              <a:spcBef>
                <a:spcPct val="45000"/>
              </a:spcBef>
              <a:buFontTx/>
              <a:buChar char="•"/>
            </a:pPr>
            <a:r>
              <a:rPr lang="en-US" sz="2200"/>
              <a:t>  Dispozitive ATM convertite la EMV		</a:t>
            </a:r>
            <a:r>
              <a:rPr lang="en-US" sz="2200" b="1">
                <a:solidFill>
                  <a:srgbClr val="FF0000"/>
                </a:solidFill>
              </a:rPr>
              <a:t>98,31 %</a:t>
            </a:r>
            <a:endParaRPr lang="ro-RO" sz="2200" b="1">
              <a:solidFill>
                <a:srgbClr val="FF0000"/>
              </a:solidFill>
            </a:endParaRPr>
          </a:p>
        </p:txBody>
      </p:sp>
      <p:sp>
        <p:nvSpPr>
          <p:cNvPr id="22532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>
              <a:buFontTx/>
              <a:buNone/>
            </a:pPr>
            <a:fld id="{32E257A9-6613-4975-93E6-91F1DAFA22AC}" type="slidenum">
              <a:rPr lang="en-US" sz="1600" b="1">
                <a:solidFill>
                  <a:schemeClr val="bg1"/>
                </a:solidFill>
              </a:rPr>
              <a:pPr>
                <a:buFontTx/>
                <a:buNone/>
              </a:pPr>
              <a:t>12</a:t>
            </a:fld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22535" name="Footer Placeholder 16"/>
          <p:cNvSpPr txBox="1">
            <a:spLocks noGrp="1"/>
          </p:cNvSpPr>
          <p:nvPr/>
        </p:nvSpPr>
        <p:spPr bwMode="auto">
          <a:xfrm>
            <a:off x="4211638" y="6448425"/>
            <a:ext cx="47640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buFontTx/>
              <a:buNone/>
            </a:pPr>
            <a:r>
              <a:rPr lang="nn-NO" sz="1400" b="1"/>
              <a:t>Payments Business 2011, Finmedia, 9 iunie 2011</a:t>
            </a:r>
            <a:endParaRPr lang="en-US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5"/>
          <p:cNvSpPr>
            <a:spLocks noChangeArrowheads="1"/>
          </p:cNvSpPr>
          <p:nvPr/>
        </p:nvSpPr>
        <p:spPr bwMode="auto">
          <a:xfrm>
            <a:off x="792163" y="333375"/>
            <a:ext cx="774065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 b="1"/>
              <a:t>Stadiul SEPA in Romania (2) </a:t>
            </a:r>
            <a:endParaRPr lang="ro-RO" sz="3200" b="1"/>
          </a:p>
        </p:txBody>
      </p:sp>
      <p:sp>
        <p:nvSpPr>
          <p:cNvPr id="23555" name="Rectangle 7"/>
          <p:cNvSpPr>
            <a:spLocks noChangeArrowheads="1"/>
          </p:cNvSpPr>
          <p:nvPr/>
        </p:nvSpPr>
        <p:spPr bwMode="auto">
          <a:xfrm>
            <a:off x="827088" y="1628775"/>
            <a:ext cx="7200900" cy="2989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lvl="1" indent="-533400">
              <a:spcBef>
                <a:spcPct val="55000"/>
              </a:spcBef>
              <a:buFont typeface="Wingdings" pitchFamily="2" charset="2"/>
              <a:buChar char="§"/>
            </a:pPr>
            <a:r>
              <a:rPr lang="en-US" sz="2200"/>
              <a:t>Planul de implementare si migrare la SEPA V3 – publicat pe site-urile ARB, MFP, ECB</a:t>
            </a:r>
          </a:p>
          <a:p>
            <a:pPr marL="533400" indent="-533400">
              <a:spcBef>
                <a:spcPct val="55000"/>
              </a:spcBef>
              <a:buFont typeface="Wingdings" pitchFamily="2" charset="2"/>
              <a:buChar char="§"/>
            </a:pPr>
            <a:r>
              <a:rPr lang="en-US" sz="2200"/>
              <a:t>Pagina web dedicata - </a:t>
            </a:r>
            <a:r>
              <a:rPr lang="en-US" sz="2200" u="sng">
                <a:solidFill>
                  <a:srgbClr val="FF0000"/>
                </a:solidFill>
              </a:rPr>
              <a:t>www.infosepa.ro</a:t>
            </a:r>
          </a:p>
          <a:p>
            <a:pPr marL="533400" indent="-533400">
              <a:spcBef>
                <a:spcPct val="55000"/>
              </a:spcBef>
              <a:buFont typeface="Wingdings" pitchFamily="2" charset="2"/>
              <a:buChar char="§"/>
            </a:pPr>
            <a:r>
              <a:rPr lang="en-US" sz="2200"/>
              <a:t>Actiuni de comunicare – seminarii, intalniri cu mediul de afaceri, Forumul National SEPA</a:t>
            </a:r>
          </a:p>
          <a:p>
            <a:pPr marL="533400" indent="-533400">
              <a:spcBef>
                <a:spcPct val="55000"/>
              </a:spcBef>
              <a:buFont typeface="Wingdings" pitchFamily="2" charset="2"/>
              <a:buChar char="§"/>
            </a:pPr>
            <a:r>
              <a:rPr lang="en-US" sz="2200"/>
              <a:t>Program SEPA TransFonD pentru plati in lei, euro si servicii aditionale</a:t>
            </a:r>
            <a:endParaRPr lang="en-US" sz="2100"/>
          </a:p>
        </p:txBody>
      </p:sp>
      <p:sp>
        <p:nvSpPr>
          <p:cNvPr id="23556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>
              <a:buFontTx/>
              <a:buNone/>
            </a:pPr>
            <a:fld id="{62794071-7091-449A-9C27-8FEAA20B8899}" type="slidenum">
              <a:rPr lang="en-US" sz="1600" b="1">
                <a:solidFill>
                  <a:schemeClr val="bg1"/>
                </a:solidFill>
              </a:rPr>
              <a:pPr>
                <a:buFontTx/>
                <a:buNone/>
              </a:pPr>
              <a:t>13</a:t>
            </a:fld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23559" name="Footer Placeholder 16"/>
          <p:cNvSpPr txBox="1">
            <a:spLocks noGrp="1"/>
          </p:cNvSpPr>
          <p:nvPr/>
        </p:nvSpPr>
        <p:spPr bwMode="auto">
          <a:xfrm>
            <a:off x="4211638" y="6448425"/>
            <a:ext cx="47640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buFontTx/>
              <a:buNone/>
            </a:pPr>
            <a:r>
              <a:rPr lang="nn-NO" sz="1400" b="1"/>
              <a:t>Payments Business 2011, Finmedia, 9 iunie 2011</a:t>
            </a:r>
            <a:endParaRPr lang="en-US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fld id="{6E82C241-2E41-43C3-9370-82C61D4CA250}" type="slidenum">
              <a:rPr lang="en-US" sz="1600" b="1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484313"/>
            <a:ext cx="7561262" cy="4249737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chemeClr val="tx1"/>
              </a:buClr>
              <a:buSzPct val="75000"/>
              <a:buFontTx/>
              <a:buNone/>
            </a:pPr>
            <a:r>
              <a:rPr lang="en-US" smtClean="0">
                <a:latin typeface="Lucida Sans Unicode" pitchFamily="34" charset="0"/>
              </a:rPr>
              <a:t>  </a:t>
            </a:r>
            <a:r>
              <a:rPr lang="ro-RO" sz="2200" smtClean="0"/>
              <a:t>Propunere de Regulament a Consiliului si </a:t>
            </a:r>
            <a:r>
              <a:rPr lang="en-US" sz="2200" smtClean="0"/>
              <a:t> </a:t>
            </a:r>
            <a:r>
              <a:rPr lang="ro-RO" sz="2200" smtClean="0"/>
              <a:t>Parlamentului European privind cerinţele </a:t>
            </a:r>
            <a:r>
              <a:rPr lang="en-US" sz="2200" smtClean="0"/>
              <a:t> </a:t>
            </a:r>
            <a:r>
              <a:rPr lang="ro-RO" sz="2200" smtClean="0"/>
              <a:t>tehnice pentru </a:t>
            </a:r>
            <a:r>
              <a:rPr lang="en-US" sz="2200" smtClean="0"/>
              <a:t> </a:t>
            </a:r>
            <a:r>
              <a:rPr lang="ro-RO" sz="2200" smtClean="0"/>
              <a:t>operaţiuni de transfer</a:t>
            </a:r>
            <a:r>
              <a:rPr lang="en-US" sz="2200" smtClean="0"/>
              <a:t> </a:t>
            </a:r>
            <a:r>
              <a:rPr lang="ro-RO" sz="2200" smtClean="0"/>
              <a:t> </a:t>
            </a:r>
            <a:r>
              <a:rPr lang="en-US" sz="2200" smtClean="0"/>
              <a:t> </a:t>
            </a:r>
            <a:r>
              <a:rPr lang="ro-RO" sz="2200" smtClean="0"/>
              <a:t>credit</a:t>
            </a:r>
            <a:r>
              <a:rPr lang="en-US" sz="2200" smtClean="0"/>
              <a:t>   </a:t>
            </a:r>
            <a:r>
              <a:rPr lang="ro-RO" sz="2200" smtClean="0"/>
              <a:t>şi </a:t>
            </a:r>
            <a:r>
              <a:rPr lang="en-US" sz="2200" smtClean="0"/>
              <a:t> </a:t>
            </a:r>
            <a:r>
              <a:rPr lang="ro-RO" sz="2200" smtClean="0"/>
              <a:t>debitare </a:t>
            </a:r>
            <a:r>
              <a:rPr lang="en-US" sz="2200" smtClean="0"/>
              <a:t> </a:t>
            </a:r>
            <a:r>
              <a:rPr lang="ro-RO" sz="2200" smtClean="0"/>
              <a:t>directă </a:t>
            </a:r>
            <a:r>
              <a:rPr lang="en-US" sz="2200" smtClean="0"/>
              <a:t> </a:t>
            </a:r>
            <a:r>
              <a:rPr lang="ro-RO" sz="2200" smtClean="0"/>
              <a:t>în </a:t>
            </a:r>
            <a:r>
              <a:rPr lang="en-US" sz="2200" smtClean="0"/>
              <a:t> </a:t>
            </a:r>
            <a:r>
              <a:rPr lang="ro-RO" sz="2200" smtClean="0"/>
              <a:t>euro </a:t>
            </a:r>
            <a:r>
              <a:rPr lang="en-US" sz="2200" smtClean="0"/>
              <a:t> </a:t>
            </a:r>
            <a:r>
              <a:rPr lang="ro-RO" sz="2200" smtClean="0"/>
              <a:t>şi </a:t>
            </a:r>
            <a:r>
              <a:rPr lang="en-US" sz="2200" smtClean="0"/>
              <a:t>  </a:t>
            </a:r>
            <a:r>
              <a:rPr lang="ro-RO" sz="2200" smtClean="0"/>
              <a:t>pentru amendarea</a:t>
            </a:r>
            <a:r>
              <a:rPr lang="en-US" sz="2200" smtClean="0"/>
              <a:t> </a:t>
            </a:r>
            <a:r>
              <a:rPr lang="ro-RO" sz="2200" smtClean="0"/>
              <a:t> Regulamentului </a:t>
            </a:r>
            <a:r>
              <a:rPr lang="en-US" sz="2200" smtClean="0"/>
              <a:t> </a:t>
            </a:r>
            <a:r>
              <a:rPr lang="ro-RO" sz="2200" smtClean="0"/>
              <a:t>nr. 924/2009 – publicată la data de 16 decembrie 2010</a:t>
            </a:r>
            <a:r>
              <a:rPr lang="ro-RO" sz="2200" b="1" smtClean="0"/>
              <a:t> </a:t>
            </a:r>
            <a:endParaRPr lang="en-US" sz="2200" b="1" smtClean="0"/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75000"/>
              <a:buFontTx/>
              <a:buNone/>
            </a:pPr>
            <a:r>
              <a:rPr lang="en-US" sz="2200" b="1" smtClean="0"/>
              <a:t>	</a:t>
            </a:r>
            <a:r>
              <a:rPr lang="ro-RO" sz="2200" b="1" smtClean="0"/>
              <a:t>Definirea end-date</a:t>
            </a:r>
          </a:p>
          <a:p>
            <a:pPr lvl="1"/>
            <a:r>
              <a:rPr lang="ro-RO" sz="2200" smtClean="0"/>
              <a:t>Transferuri credit - </a:t>
            </a:r>
            <a:r>
              <a:rPr lang="en-GB" sz="2200" smtClean="0"/>
              <a:t>1 Februar</a:t>
            </a:r>
            <a:r>
              <a:rPr lang="ro-RO" sz="2200" smtClean="0"/>
              <a:t>ie</a:t>
            </a:r>
            <a:r>
              <a:rPr lang="en-GB" sz="2200" smtClean="0"/>
              <a:t> 2013</a:t>
            </a:r>
            <a:endParaRPr lang="en-US" sz="2200" smtClean="0"/>
          </a:p>
          <a:p>
            <a:pPr lvl="1"/>
            <a:r>
              <a:rPr lang="en-GB" sz="2200" smtClean="0"/>
              <a:t>D</a:t>
            </a:r>
            <a:r>
              <a:rPr lang="ro-RO" sz="2200" smtClean="0"/>
              <a:t>ebitări di</a:t>
            </a:r>
            <a:r>
              <a:rPr lang="en-GB" sz="2200" smtClean="0"/>
              <a:t>rect</a:t>
            </a:r>
            <a:r>
              <a:rPr lang="ro-RO" sz="2200" smtClean="0"/>
              <a:t>e</a:t>
            </a:r>
            <a:r>
              <a:rPr lang="en-GB" sz="2200" smtClean="0"/>
              <a:t> </a:t>
            </a:r>
            <a:r>
              <a:rPr lang="ro-RO" sz="2200" smtClean="0"/>
              <a:t>   - </a:t>
            </a:r>
            <a:r>
              <a:rPr lang="en-GB" sz="2200" smtClean="0"/>
              <a:t>1 Februar</a:t>
            </a:r>
            <a:r>
              <a:rPr lang="ro-RO" sz="2200" smtClean="0"/>
              <a:t>ie</a:t>
            </a:r>
            <a:r>
              <a:rPr lang="en-GB" sz="2200" smtClean="0"/>
              <a:t> 2014</a:t>
            </a:r>
          </a:p>
          <a:p>
            <a:pPr lvl="1"/>
            <a:r>
              <a:rPr lang="en-GB" sz="2200" smtClean="0"/>
              <a:t>Statele non-euro </a:t>
            </a:r>
            <a:r>
              <a:rPr lang="ro-RO" sz="2200" smtClean="0"/>
              <a:t> </a:t>
            </a:r>
            <a:r>
              <a:rPr lang="en-GB" sz="2200" smtClean="0"/>
              <a:t>- 3 ani dupa end</a:t>
            </a:r>
            <a:r>
              <a:rPr lang="ro-RO" sz="2200" smtClean="0"/>
              <a:t>-</a:t>
            </a:r>
            <a:r>
              <a:rPr lang="en-GB" sz="2200" smtClean="0"/>
              <a:t>date</a:t>
            </a:r>
            <a:r>
              <a:rPr lang="ro-RO" sz="2200" smtClean="0"/>
              <a:t> </a:t>
            </a:r>
            <a:r>
              <a:rPr lang="en-GB" sz="2200" smtClean="0"/>
              <a:t>/</a:t>
            </a:r>
            <a:r>
              <a:rPr lang="ro-RO" sz="2200" smtClean="0"/>
              <a:t> </a:t>
            </a:r>
            <a:r>
              <a:rPr lang="en-GB" sz="2200" smtClean="0"/>
              <a:t>1 an dupa adoptarea euro</a:t>
            </a:r>
            <a:endParaRPr lang="ro-RO" sz="2200" smtClean="0"/>
          </a:p>
        </p:txBody>
      </p:sp>
      <p:sp>
        <p:nvSpPr>
          <p:cNvPr id="24580" name="AutoShape 2"/>
          <p:cNvSpPr>
            <a:spLocks noChangeArrowheads="1"/>
          </p:cNvSpPr>
          <p:nvPr/>
        </p:nvSpPr>
        <p:spPr bwMode="auto">
          <a:xfrm>
            <a:off x="468313" y="341313"/>
            <a:ext cx="8459787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4000" b="1"/>
              <a:t> </a:t>
            </a:r>
            <a:r>
              <a:rPr lang="en-US" sz="3200" b="1"/>
              <a:t>Proiect reglementare SEPA</a:t>
            </a:r>
            <a:endParaRPr lang="ro-RO" sz="3200" b="1">
              <a:solidFill>
                <a:schemeClr val="tx2"/>
              </a:solidFill>
            </a:endParaRPr>
          </a:p>
        </p:txBody>
      </p:sp>
      <p:sp>
        <p:nvSpPr>
          <p:cNvPr id="24583" name="Footer Placeholder 16"/>
          <p:cNvSpPr txBox="1">
            <a:spLocks noGrp="1"/>
          </p:cNvSpPr>
          <p:nvPr/>
        </p:nvSpPr>
        <p:spPr bwMode="auto">
          <a:xfrm>
            <a:off x="4211638" y="6448425"/>
            <a:ext cx="47640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buFontTx/>
              <a:buNone/>
            </a:pPr>
            <a:r>
              <a:rPr lang="nn-NO" sz="1400" b="1"/>
              <a:t>Payments Business 2011, Finmedia, 9 iunie 2011</a:t>
            </a:r>
            <a:endParaRPr lang="en-US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>
              <a:buFontTx/>
              <a:buNone/>
            </a:pPr>
            <a:fld id="{9A18F2FC-6317-4952-88C5-174D34044D4E}" type="slidenum">
              <a:rPr lang="en-US" sz="1600" b="1">
                <a:solidFill>
                  <a:schemeClr val="bg1"/>
                </a:solidFill>
              </a:rPr>
              <a:pPr>
                <a:buFontTx/>
                <a:buNone/>
              </a:pPr>
              <a:t>15</a:t>
            </a:fld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557338"/>
            <a:ext cx="8064500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o-RO" sz="2200" smtClean="0"/>
              <a:t>probleme în discuţie în prezent între</a:t>
            </a:r>
            <a:r>
              <a:rPr lang="en-US" sz="2200" smtClean="0"/>
              <a:t> Comisia Europeana</a:t>
            </a:r>
            <a:r>
              <a:rPr lang="ro-RO" sz="2200" smtClean="0"/>
              <a:t> şi comunitatea bancară privind </a:t>
            </a:r>
            <a:r>
              <a:rPr lang="en-US" sz="2200" smtClean="0"/>
              <a:t>proiectul de Regulament SEPA</a:t>
            </a:r>
          </a:p>
          <a:p>
            <a:pPr marL="742950" lvl="1" indent="-285750">
              <a:lnSpc>
                <a:spcPct val="90000"/>
              </a:lnSpc>
              <a:spcBef>
                <a:spcPct val="50000"/>
              </a:spcBef>
            </a:pPr>
            <a:r>
              <a:rPr lang="ro-RO" sz="2200" smtClean="0"/>
              <a:t>M</a:t>
            </a:r>
            <a:r>
              <a:rPr lang="en-US" sz="2200" smtClean="0"/>
              <a:t>BP</a:t>
            </a:r>
            <a:r>
              <a:rPr lang="ro-RO" sz="2200" smtClean="0"/>
              <a:t> </a:t>
            </a:r>
            <a:r>
              <a:rPr lang="en-US" sz="2200" smtClean="0"/>
              <a:t>(multilateral balancing payment) </a:t>
            </a:r>
            <a:r>
              <a:rPr lang="ro-RO" sz="2200" smtClean="0"/>
              <a:t>pentru SEPA Direct Debit</a:t>
            </a:r>
            <a:endParaRPr lang="en-US" sz="2200" smtClean="0"/>
          </a:p>
          <a:p>
            <a:pPr marL="742950" lvl="1" indent="-285750">
              <a:lnSpc>
                <a:spcPct val="90000"/>
              </a:lnSpc>
              <a:spcBef>
                <a:spcPct val="50000"/>
              </a:spcBef>
            </a:pPr>
            <a:r>
              <a:rPr lang="ro-RO" sz="2200" smtClean="0"/>
              <a:t>administr</a:t>
            </a:r>
            <a:r>
              <a:rPr lang="en-US" sz="2200" smtClean="0"/>
              <a:t>area</a:t>
            </a:r>
            <a:r>
              <a:rPr lang="ro-RO" sz="2200" smtClean="0"/>
              <a:t> modificărilor la scheme</a:t>
            </a:r>
            <a:endParaRPr lang="en-US" sz="2200" smtClean="0"/>
          </a:p>
          <a:p>
            <a:pPr marL="742950" lvl="1" indent="-285750">
              <a:lnSpc>
                <a:spcPct val="90000"/>
              </a:lnSpc>
              <a:spcBef>
                <a:spcPct val="50000"/>
              </a:spcBef>
            </a:pPr>
            <a:r>
              <a:rPr lang="ro-RO" sz="2200" smtClean="0"/>
              <a:t>cerinţe tehnice elaborate de CE versus scheme SEPA</a:t>
            </a:r>
            <a:endParaRPr lang="en-US" sz="2200" smtClean="0"/>
          </a:p>
          <a:p>
            <a:pPr marL="742950" lvl="1" indent="-285750">
              <a:lnSpc>
                <a:spcPct val="90000"/>
              </a:lnSpc>
              <a:spcBef>
                <a:spcPct val="50000"/>
              </a:spcBef>
            </a:pPr>
            <a:r>
              <a:rPr lang="ro-RO" sz="2200" smtClean="0"/>
              <a:t>asigurarea inter-operabilităţii între sistemele vechi şi </a:t>
            </a:r>
            <a:r>
              <a:rPr lang="en-US" sz="2200" smtClean="0"/>
              <a:t>sistemele</a:t>
            </a:r>
            <a:r>
              <a:rPr lang="ro-RO" sz="2200" smtClean="0"/>
              <a:t> </a:t>
            </a:r>
            <a:r>
              <a:rPr lang="en-US" sz="2200" smtClean="0"/>
              <a:t> conforme </a:t>
            </a:r>
            <a:r>
              <a:rPr lang="ro-RO" sz="2200" smtClean="0"/>
              <a:t>SEPA   </a:t>
            </a:r>
            <a:endParaRPr lang="en-US" sz="2200" smtClean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200" smtClean="0"/>
              <a:t>r</a:t>
            </a:r>
            <a:r>
              <a:rPr lang="ro-RO" sz="2200" smtClean="0"/>
              <a:t>eglementarea </a:t>
            </a:r>
            <a:r>
              <a:rPr lang="en-US" sz="2200" smtClean="0"/>
              <a:t>CE </a:t>
            </a:r>
            <a:r>
              <a:rPr lang="ro-RO" sz="2200" smtClean="0"/>
              <a:t>va </a:t>
            </a:r>
            <a:r>
              <a:rPr lang="en-US" sz="2200" smtClean="0"/>
              <a:t>avea impact asupra corporatiilor, </a:t>
            </a:r>
            <a:r>
              <a:rPr lang="ro-RO" sz="2200" smtClean="0"/>
              <a:t>consumator</a:t>
            </a:r>
            <a:r>
              <a:rPr lang="en-US" sz="2200" smtClean="0"/>
              <a:t>ilor,</a:t>
            </a:r>
            <a:r>
              <a:rPr lang="ro-RO" sz="2200" smtClean="0"/>
              <a:t> întreg</a:t>
            </a:r>
            <a:r>
              <a:rPr lang="en-US" sz="2200" smtClean="0"/>
              <a:t>ii</a:t>
            </a:r>
            <a:r>
              <a:rPr lang="ro-RO" sz="2200" smtClean="0"/>
              <a:t> societ</a:t>
            </a:r>
            <a:r>
              <a:rPr lang="en-US" sz="2200" smtClean="0"/>
              <a:t>ati</a:t>
            </a:r>
            <a:endParaRPr lang="ro-RO" sz="2200" smtClean="0"/>
          </a:p>
        </p:txBody>
      </p:sp>
      <p:sp>
        <p:nvSpPr>
          <p:cNvPr id="25604" name="AutoShape 2"/>
          <p:cNvSpPr>
            <a:spLocks noChangeArrowheads="1"/>
          </p:cNvSpPr>
          <p:nvPr/>
        </p:nvSpPr>
        <p:spPr bwMode="auto">
          <a:xfrm>
            <a:off x="900113" y="333375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endParaRPr lang="vi-VN" sz="3200" b="1"/>
          </a:p>
        </p:txBody>
      </p:sp>
      <p:sp>
        <p:nvSpPr>
          <p:cNvPr id="25605" name="AutoShape 2"/>
          <p:cNvSpPr>
            <a:spLocks noChangeArrowheads="1"/>
          </p:cNvSpPr>
          <p:nvPr/>
        </p:nvSpPr>
        <p:spPr bwMode="auto">
          <a:xfrm>
            <a:off x="684213" y="333375"/>
            <a:ext cx="7775575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buFontTx/>
              <a:buNone/>
            </a:pPr>
            <a:r>
              <a:rPr lang="en-US" sz="3200" b="1"/>
              <a:t>Provocari</a:t>
            </a:r>
            <a:endParaRPr lang="vi-VN" sz="3200" b="1"/>
          </a:p>
        </p:txBody>
      </p:sp>
      <p:sp>
        <p:nvSpPr>
          <p:cNvPr id="25608" name="Footer Placeholder 16"/>
          <p:cNvSpPr txBox="1">
            <a:spLocks noGrp="1"/>
          </p:cNvSpPr>
          <p:nvPr/>
        </p:nvSpPr>
        <p:spPr bwMode="auto">
          <a:xfrm>
            <a:off x="4211638" y="6448425"/>
            <a:ext cx="47640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buFontTx/>
              <a:buNone/>
            </a:pPr>
            <a:r>
              <a:rPr lang="nn-NO" sz="1400" b="1"/>
              <a:t>Payments Business 2011, Finmedia, 9 iunie 2011</a:t>
            </a:r>
            <a:endParaRPr lang="en-US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>
              <a:buFontTx/>
              <a:buNone/>
            </a:pPr>
            <a:fld id="{57BB8D96-D6B2-4D18-A257-5131A5F38C00}" type="slidenum">
              <a:rPr lang="en-US" sz="1600" b="1">
                <a:solidFill>
                  <a:schemeClr val="bg1"/>
                </a:solidFill>
              </a:rPr>
              <a:pPr>
                <a:buFontTx/>
                <a:buNone/>
              </a:pPr>
              <a:t>16</a:t>
            </a:fld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628775"/>
            <a:ext cx="8280400" cy="4752975"/>
          </a:xfrm>
        </p:spPr>
        <p:txBody>
          <a:bodyPr/>
          <a:lstStyle/>
          <a:p>
            <a:pPr lvl="1" algn="just"/>
            <a:r>
              <a:rPr lang="en-US" sz="2200" smtClean="0"/>
              <a:t>competitie pe segmentul plăţilor, cu furnizorii de servicii de plăţi</a:t>
            </a:r>
          </a:p>
          <a:p>
            <a:pPr lvl="1" algn="just"/>
            <a:r>
              <a:rPr lang="ro-RO" sz="2200" smtClean="0"/>
              <a:t>supra-reglement</a:t>
            </a:r>
            <a:r>
              <a:rPr lang="en-US" sz="2200" smtClean="0"/>
              <a:t>are, necesitatea armonizarii reglementarilor in domeniu</a:t>
            </a:r>
          </a:p>
          <a:p>
            <a:pPr marL="1143000" lvl="2" algn="just"/>
            <a:r>
              <a:rPr lang="ro-RO" sz="2200" smtClean="0"/>
              <a:t>complexitate prea mare şi costuri ridicate pentru bănci</a:t>
            </a:r>
            <a:endParaRPr lang="en-US" sz="2200" smtClean="0"/>
          </a:p>
          <a:p>
            <a:pPr marL="1143000" lvl="2" algn="just"/>
            <a:r>
              <a:rPr lang="ro-RO" sz="2200" smtClean="0"/>
              <a:t>Regulamentul CE </a:t>
            </a:r>
            <a:r>
              <a:rPr lang="en-US" sz="2200" smtClean="0"/>
              <a:t>vs.</a:t>
            </a:r>
            <a:r>
              <a:rPr lang="ro-RO" sz="2200" smtClean="0"/>
              <a:t> </a:t>
            </a:r>
            <a:r>
              <a:rPr lang="en-US" sz="2200" smtClean="0"/>
              <a:t> </a:t>
            </a:r>
            <a:r>
              <a:rPr lang="ro-RO" sz="2200" smtClean="0"/>
              <a:t>Directiva Serviciilor de Plăţi</a:t>
            </a:r>
            <a:endParaRPr lang="en-US" sz="2200" smtClean="0"/>
          </a:p>
          <a:p>
            <a:pPr lvl="1">
              <a:spcBef>
                <a:spcPct val="50000"/>
              </a:spcBef>
            </a:pPr>
            <a:r>
              <a:rPr lang="ro-RO" sz="2200" smtClean="0"/>
              <a:t>CE </a:t>
            </a:r>
            <a:r>
              <a:rPr lang="en-US" sz="2200" smtClean="0"/>
              <a:t>-</a:t>
            </a:r>
            <a:r>
              <a:rPr lang="ro-RO" sz="2200" smtClean="0"/>
              <a:t> impunerea standardelor ISO 20022 pentru spaţiul bancă</a:t>
            </a:r>
            <a:r>
              <a:rPr lang="en-US" sz="2200" smtClean="0"/>
              <a:t> </a:t>
            </a:r>
            <a:r>
              <a:rPr lang="ro-RO" sz="2200" smtClean="0"/>
              <a:t>-</a:t>
            </a:r>
            <a:r>
              <a:rPr lang="en-US" sz="2200" smtClean="0"/>
              <a:t> client</a:t>
            </a:r>
          </a:p>
          <a:p>
            <a:pPr lvl="1">
              <a:spcBef>
                <a:spcPct val="50000"/>
              </a:spcBef>
            </a:pPr>
            <a:r>
              <a:rPr lang="en-US" sz="2200" smtClean="0"/>
              <a:t>BCE - </a:t>
            </a:r>
            <a:r>
              <a:rPr lang="ro-RO" sz="2200" smtClean="0"/>
              <a:t>crearea cel puţin a unei noi scheme de carduri SEPA la nivel european, cardul fiind al doilea cel mai utilizat instrument de plată în UE după numerar</a:t>
            </a:r>
            <a:endParaRPr lang="en-US" sz="2200" smtClean="0"/>
          </a:p>
          <a:p>
            <a:pPr>
              <a:lnSpc>
                <a:spcPct val="80000"/>
              </a:lnSpc>
            </a:pPr>
            <a:endParaRPr lang="ro-RO" sz="2000" smtClean="0"/>
          </a:p>
        </p:txBody>
      </p:sp>
      <p:sp>
        <p:nvSpPr>
          <p:cNvPr id="26628" name="AutoShape 2"/>
          <p:cNvSpPr>
            <a:spLocks noChangeArrowheads="1"/>
          </p:cNvSpPr>
          <p:nvPr/>
        </p:nvSpPr>
        <p:spPr bwMode="auto">
          <a:xfrm>
            <a:off x="900113" y="333375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endParaRPr lang="vi-VN" sz="3200" b="1"/>
          </a:p>
        </p:txBody>
      </p:sp>
      <p:sp>
        <p:nvSpPr>
          <p:cNvPr id="26629" name="AutoShape 2"/>
          <p:cNvSpPr>
            <a:spLocks noChangeArrowheads="1"/>
          </p:cNvSpPr>
          <p:nvPr/>
        </p:nvSpPr>
        <p:spPr bwMode="auto">
          <a:xfrm>
            <a:off x="684213" y="333375"/>
            <a:ext cx="7775575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buFontTx/>
              <a:buNone/>
            </a:pPr>
            <a:r>
              <a:rPr lang="en-US" sz="3200" b="1"/>
              <a:t>Provocari</a:t>
            </a:r>
            <a:endParaRPr lang="vi-VN" sz="3200" b="1"/>
          </a:p>
        </p:txBody>
      </p:sp>
      <p:sp>
        <p:nvSpPr>
          <p:cNvPr id="26632" name="Footer Placeholder 16"/>
          <p:cNvSpPr txBox="1">
            <a:spLocks noGrp="1"/>
          </p:cNvSpPr>
          <p:nvPr/>
        </p:nvSpPr>
        <p:spPr bwMode="auto">
          <a:xfrm>
            <a:off x="4211638" y="6448425"/>
            <a:ext cx="47640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buFontTx/>
              <a:buNone/>
            </a:pPr>
            <a:r>
              <a:rPr lang="nn-NO" sz="1400" b="1"/>
              <a:t>Payments Business 2011, Finmedia, 9 iunie 2011</a:t>
            </a:r>
            <a:endParaRPr lang="en-US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3200" smtClean="0">
                <a:effectLst/>
              </a:rPr>
              <a:t>Oportunitati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spcBef>
                <a:spcPts val="1400"/>
              </a:spcBef>
            </a:pPr>
            <a:r>
              <a:rPr lang="ro-RO" sz="2000" smtClean="0"/>
              <a:t>SEPA </a:t>
            </a:r>
            <a:r>
              <a:rPr lang="en-US" sz="2000" smtClean="0"/>
              <a:t>-</a:t>
            </a:r>
            <a:r>
              <a:rPr lang="ro-RO" sz="2000" smtClean="0"/>
              <a:t> factor de progres, prin implementarea de standarde de plăţi comune la nivel european</a:t>
            </a:r>
            <a:endParaRPr lang="en-US" sz="2000" smtClean="0"/>
          </a:p>
          <a:p>
            <a:pPr>
              <a:spcBef>
                <a:spcPts val="1400"/>
              </a:spcBef>
            </a:pPr>
            <a:r>
              <a:rPr lang="ro-RO" sz="2000" smtClean="0"/>
              <a:t>bază de pornire pentru dezvoltarea serviciilor de plăţi electronice iniţiate prin </a:t>
            </a:r>
            <a:r>
              <a:rPr lang="en-US" sz="2000" smtClean="0"/>
              <a:t>I</a:t>
            </a:r>
            <a:r>
              <a:rPr lang="ro-RO" sz="2000" smtClean="0"/>
              <a:t>nter</a:t>
            </a:r>
            <a:r>
              <a:rPr lang="en-US" sz="2000" smtClean="0"/>
              <a:t>net</a:t>
            </a:r>
            <a:r>
              <a:rPr lang="ro-RO" sz="2000" smtClean="0"/>
              <a:t>, dar </a:t>
            </a:r>
            <a:r>
              <a:rPr lang="en-US" sz="2000" smtClean="0"/>
              <a:t>mai </a:t>
            </a:r>
            <a:r>
              <a:rPr lang="ro-RO" sz="2000" smtClean="0"/>
              <a:t>ales prin telefonul mobil</a:t>
            </a:r>
            <a:endParaRPr lang="en-US" sz="2000" smtClean="0"/>
          </a:p>
          <a:p>
            <a:pPr>
              <a:spcBef>
                <a:spcPts val="1400"/>
              </a:spcBef>
            </a:pPr>
            <a:r>
              <a:rPr lang="en-US" sz="2000" smtClean="0"/>
              <a:t>modernizarea sistemelor de plăţi odată cu implementarea SEPA</a:t>
            </a:r>
          </a:p>
          <a:p>
            <a:pPr>
              <a:spcBef>
                <a:spcPts val="1400"/>
              </a:spcBef>
            </a:pPr>
            <a:r>
              <a:rPr lang="en-US" sz="2000" smtClean="0"/>
              <a:t>stabilirea de relaţii mai strânse cu partenerii - furnizori de produse şi servicii, furnizori de servicii de plăţi - pentru definirea unor oferte de servicii personalizate, pe baza unei platforme colaborative de plati</a:t>
            </a:r>
          </a:p>
        </p:txBody>
      </p:sp>
      <p:sp>
        <p:nvSpPr>
          <p:cNvPr id="27652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>
              <a:buFontTx/>
              <a:buNone/>
            </a:pPr>
            <a:fld id="{6141CE2E-20C1-4E86-B09A-736B397048F2}" type="slidenum">
              <a:rPr lang="en-US" sz="1600" b="1">
                <a:solidFill>
                  <a:schemeClr val="bg1"/>
                </a:solidFill>
              </a:rPr>
              <a:pPr>
                <a:buFontTx/>
                <a:buNone/>
              </a:pPr>
              <a:t>17</a:t>
            </a:fld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27655" name="Footer Placeholder 16"/>
          <p:cNvSpPr txBox="1">
            <a:spLocks noGrp="1"/>
          </p:cNvSpPr>
          <p:nvPr/>
        </p:nvSpPr>
        <p:spPr bwMode="auto">
          <a:xfrm>
            <a:off x="4211638" y="6448425"/>
            <a:ext cx="47640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buFontTx/>
              <a:buNone/>
            </a:pPr>
            <a:r>
              <a:rPr lang="nn-NO" sz="1400" b="1"/>
              <a:t>Payments Business 2011, Finmedia, 9 iunie 2011</a:t>
            </a:r>
            <a:endParaRPr lang="en-US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196975"/>
            <a:ext cx="8229600" cy="51117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smtClean="0">
                <a:latin typeface="Arial" pitchFamily="34" charset="0"/>
                <a:cs typeface="Arial" pitchFamily="34" charset="0"/>
              </a:rPr>
              <a:t>ASOCIATIA ROMANA A BANCILOR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o-RO" sz="28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>
                <a:latin typeface="Arial" pitchFamily="34" charset="0"/>
                <a:cs typeface="Arial" pitchFamily="34" charset="0"/>
              </a:rPr>
              <a:t>Aleea Negru Voda</a:t>
            </a:r>
            <a:r>
              <a:rPr lang="ro-RO" sz="280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nr. 4 – 6 </a:t>
            </a:r>
            <a:r>
              <a:rPr lang="ro-RO" sz="280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ucuresti</a:t>
            </a:r>
            <a:endParaRPr lang="ro-RO" sz="28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o-RO" sz="2800" smtClean="0">
                <a:latin typeface="Arial" pitchFamily="34" charset="0"/>
                <a:cs typeface="Arial" pitchFamily="34" charset="0"/>
              </a:rPr>
              <a:t>Tel.: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(+4)021 </a:t>
            </a:r>
            <a:r>
              <a:rPr lang="ro-RO" sz="2800" smtClean="0">
                <a:latin typeface="Arial" pitchFamily="34" charset="0"/>
                <a:cs typeface="Arial" pitchFamily="34" charset="0"/>
              </a:rPr>
              <a:t>3212078,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+4021 </a:t>
            </a:r>
            <a:r>
              <a:rPr lang="ro-RO" sz="2800" smtClean="0">
                <a:latin typeface="Arial" pitchFamily="34" charset="0"/>
                <a:cs typeface="Arial" pitchFamily="34" charset="0"/>
              </a:rPr>
              <a:t>3212080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o-RO" sz="2800" smtClean="0">
                <a:latin typeface="Arial" pitchFamily="34" charset="0"/>
                <a:cs typeface="Arial" pitchFamily="34" charset="0"/>
              </a:rPr>
              <a:t>Fax: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(+4)021 </a:t>
            </a:r>
            <a:r>
              <a:rPr lang="ro-RO" sz="2800" smtClean="0">
                <a:latin typeface="Arial" pitchFamily="34" charset="0"/>
                <a:cs typeface="Arial" pitchFamily="34" charset="0"/>
              </a:rPr>
              <a:t>3212095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o-RO" sz="2800" smtClean="0">
                <a:latin typeface="Arial" pitchFamily="34" charset="0"/>
                <a:cs typeface="Arial" pitchFamily="34" charset="0"/>
              </a:rPr>
              <a:t>e-mail: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800" u="sng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rodica.tuchila@arb.ro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</a:t>
            </a:r>
            <a:r>
              <a:rPr lang="en-US" sz="2800" u="sng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arb</a:t>
            </a:r>
            <a:r>
              <a:rPr lang="ro-RO" sz="2800" u="sng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@arb.ro</a:t>
            </a:r>
            <a:endParaRPr lang="en-US" sz="2800" u="sng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o-RO" sz="2800" u="sng" smtClean="0">
              <a:solidFill>
                <a:srgbClr val="FF0000"/>
              </a:solidFill>
              <a:latin typeface="Arial" pitchFamily="34" charset="0"/>
              <a:cs typeface="Arial" pitchFamily="34" charset="0"/>
              <a:hlinkClick r:id="rId3" tooltip="BLOCKED::http://www.arb.ro&#10;http://www.arb.ro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o-RO" sz="2800" u="sng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www.arb.ro</a:t>
            </a:r>
            <a:endParaRPr lang="en-US" sz="2800" u="sng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2800" u="sng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www.infosepa.ro</a:t>
            </a:r>
            <a:endParaRPr lang="ro-RO" sz="2800" u="sng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675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>
              <a:buFontTx/>
              <a:buNone/>
            </a:pPr>
            <a:fld id="{BB767450-B63F-4B88-9773-D4E56AE60E06}" type="slidenum">
              <a:rPr lang="en-US" sz="1600" b="1">
                <a:solidFill>
                  <a:schemeClr val="bg1"/>
                </a:solidFill>
              </a:rPr>
              <a:pPr>
                <a:buFontTx/>
                <a:buNone/>
              </a:pPr>
              <a:t>18</a:t>
            </a:fld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28678" name="Footer Placeholder 16"/>
          <p:cNvSpPr txBox="1">
            <a:spLocks noGrp="1"/>
          </p:cNvSpPr>
          <p:nvPr/>
        </p:nvSpPr>
        <p:spPr bwMode="auto">
          <a:xfrm>
            <a:off x="4211638" y="6448425"/>
            <a:ext cx="47640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buFontTx/>
              <a:buNone/>
            </a:pPr>
            <a:r>
              <a:rPr lang="nn-NO" sz="1400" b="1"/>
              <a:t>Payments Business 2011, Finmedia, 9 iunie 2011</a:t>
            </a:r>
            <a:endParaRPr lang="en-US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F:\Picture Library\iStock_000009338479Mediu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7313" y="2781300"/>
            <a:ext cx="4038600" cy="353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ext Box 5" descr="Narrow horizontal"/>
          <p:cNvSpPr txBox="1">
            <a:spLocks noChangeArrowheads="1"/>
          </p:cNvSpPr>
          <p:nvPr/>
        </p:nvSpPr>
        <p:spPr bwMode="auto">
          <a:xfrm>
            <a:off x="3276600" y="620713"/>
            <a:ext cx="2016125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buFontTx/>
              <a:buNone/>
              <a:defRPr/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= …</a:t>
            </a:r>
            <a:r>
              <a:rPr lang="ro-RO" sz="3200" b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200" b="1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2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0113" y="476250"/>
            <a:ext cx="2881312" cy="828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1" name="Oval 10"/>
          <p:cNvSpPr/>
          <p:nvPr/>
        </p:nvSpPr>
        <p:spPr>
          <a:xfrm>
            <a:off x="6084888" y="4651375"/>
            <a:ext cx="2735262" cy="165735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r>
              <a:rPr lang="en-US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o-RO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adru legal armonizat</a:t>
            </a:r>
          </a:p>
        </p:txBody>
      </p:sp>
      <p:sp>
        <p:nvSpPr>
          <p:cNvPr id="14" name="Oval 13"/>
          <p:cNvSpPr/>
          <p:nvPr/>
        </p:nvSpPr>
        <p:spPr>
          <a:xfrm>
            <a:off x="755650" y="2565400"/>
            <a:ext cx="2736850" cy="165576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</a:pPr>
            <a:r>
              <a:rPr lang="ro-RO">
                <a:solidFill>
                  <a:schemeClr val="bg2"/>
                </a:solidFill>
                <a:latin typeface="Arial" charset="0"/>
                <a:cs typeface="Arial" charset="0"/>
              </a:rPr>
              <a:t>Instrumente </a:t>
            </a:r>
            <a:r>
              <a:rPr lang="en-US">
                <a:solidFill>
                  <a:schemeClr val="bg2"/>
                </a:solidFill>
                <a:latin typeface="Arial" charset="0"/>
                <a:cs typeface="Arial" charset="0"/>
              </a:rPr>
              <a:t> de plat</a:t>
            </a:r>
            <a:r>
              <a:rPr lang="ro-RO">
                <a:solidFill>
                  <a:schemeClr val="bg2"/>
                </a:solidFill>
                <a:latin typeface="Arial" charset="0"/>
                <a:cs typeface="Arial" charset="0"/>
              </a:rPr>
              <a:t>ă </a:t>
            </a:r>
            <a:r>
              <a:rPr lang="en-US">
                <a:solidFill>
                  <a:schemeClr val="bg2"/>
                </a:solidFill>
                <a:latin typeface="Arial" charset="0"/>
                <a:cs typeface="Arial" charset="0"/>
              </a:rPr>
              <a:t>standardizate</a:t>
            </a:r>
            <a:endParaRPr lang="ro-RO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755650" y="4581525"/>
            <a:ext cx="2592388" cy="165576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r>
              <a:rPr lang="ro-RO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Infrastructur</a:t>
            </a:r>
            <a:r>
              <a:rPr lang="en-US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ro-RO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de procesare</a:t>
            </a:r>
          </a:p>
        </p:txBody>
      </p:sp>
      <p:sp>
        <p:nvSpPr>
          <p:cNvPr id="12" name="Oval 11"/>
          <p:cNvSpPr/>
          <p:nvPr/>
        </p:nvSpPr>
        <p:spPr>
          <a:xfrm>
            <a:off x="6010275" y="2563813"/>
            <a:ext cx="2809875" cy="16557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r>
              <a:rPr lang="en-US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o-RO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tandarde tehnice</a:t>
            </a:r>
            <a:r>
              <a:rPr lang="en-US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si </a:t>
            </a:r>
            <a:r>
              <a:rPr lang="ro-RO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practici comune</a:t>
            </a:r>
          </a:p>
        </p:txBody>
      </p:sp>
      <p:sp>
        <p:nvSpPr>
          <p:cNvPr id="12297" name="Rectangle 4" descr="Narrow horizontal"/>
          <p:cNvSpPr>
            <a:spLocks noChangeArrowheads="1"/>
          </p:cNvSpPr>
          <p:nvPr/>
        </p:nvSpPr>
        <p:spPr bwMode="auto">
          <a:xfrm>
            <a:off x="323850" y="1381125"/>
            <a:ext cx="8604250" cy="1282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vl="1" algn="ctr" eaLnBrk="0" hangingPunct="0">
              <a:lnSpc>
                <a:spcPct val="150000"/>
              </a:lnSpc>
              <a:spcBef>
                <a:spcPct val="70000"/>
              </a:spcBef>
              <a:buClr>
                <a:srgbClr val="111111"/>
              </a:buClr>
              <a:buSzTx/>
              <a:buFontTx/>
              <a:buNone/>
              <a:tabLst>
                <a:tab pos="450850" algn="l"/>
                <a:tab pos="809625" algn="l"/>
              </a:tabLst>
            </a:pPr>
            <a:r>
              <a:rPr lang="en-US" sz="2600" b="1">
                <a:solidFill>
                  <a:srgbClr val="000066"/>
                </a:solidFill>
              </a:rPr>
              <a:t>Z</a:t>
            </a:r>
            <a:r>
              <a:rPr lang="ro-RO" sz="2600" b="1">
                <a:solidFill>
                  <a:srgbClr val="000066"/>
                </a:solidFill>
              </a:rPr>
              <a:t>ona </a:t>
            </a:r>
            <a:r>
              <a:rPr lang="en-US" sz="2600" b="1">
                <a:solidFill>
                  <a:srgbClr val="000066"/>
                </a:solidFill>
              </a:rPr>
              <a:t>geografic</a:t>
            </a:r>
            <a:r>
              <a:rPr lang="ro-RO" sz="2600" b="1">
                <a:solidFill>
                  <a:srgbClr val="000066"/>
                </a:solidFill>
              </a:rPr>
              <a:t>ă î</a:t>
            </a:r>
            <a:r>
              <a:rPr lang="en-US" sz="2600" b="1">
                <a:solidFill>
                  <a:srgbClr val="000066"/>
                </a:solidFill>
              </a:rPr>
              <a:t>n care nu vor </a:t>
            </a:r>
            <a:r>
              <a:rPr lang="ro-RO" sz="2600" b="1">
                <a:solidFill>
                  <a:srgbClr val="000066"/>
                </a:solidFill>
              </a:rPr>
              <a:t>exista diferenţe  între plăţile </a:t>
            </a:r>
            <a:r>
              <a:rPr lang="en-US" sz="2600" b="1">
                <a:solidFill>
                  <a:srgbClr val="000066"/>
                </a:solidFill>
              </a:rPr>
              <a:t>na</a:t>
            </a:r>
            <a:r>
              <a:rPr lang="ro-RO" sz="2600" b="1">
                <a:solidFill>
                  <a:srgbClr val="000066"/>
                </a:solidFill>
              </a:rPr>
              <a:t>ţ</a:t>
            </a:r>
            <a:r>
              <a:rPr lang="en-US" sz="2600" b="1">
                <a:solidFill>
                  <a:srgbClr val="000066"/>
                </a:solidFill>
              </a:rPr>
              <a:t>ionale </a:t>
            </a:r>
            <a:r>
              <a:rPr lang="ro-RO" sz="2600" b="1">
                <a:solidFill>
                  <a:srgbClr val="000066"/>
                </a:solidFill>
              </a:rPr>
              <a:t>şi </a:t>
            </a:r>
            <a:r>
              <a:rPr lang="en-US" sz="2600" b="1">
                <a:solidFill>
                  <a:srgbClr val="000066"/>
                </a:solidFill>
              </a:rPr>
              <a:t>transfrontaliere</a:t>
            </a:r>
            <a:endParaRPr lang="ro-RO" sz="2600" b="1">
              <a:solidFill>
                <a:srgbClr val="000066"/>
              </a:solidFill>
            </a:endParaRPr>
          </a:p>
        </p:txBody>
      </p:sp>
      <p:sp>
        <p:nvSpPr>
          <p:cNvPr id="12298" name="Footer Placeholder 16"/>
          <p:cNvSpPr txBox="1">
            <a:spLocks noGrp="1"/>
          </p:cNvSpPr>
          <p:nvPr/>
        </p:nvSpPr>
        <p:spPr bwMode="auto">
          <a:xfrm>
            <a:off x="4211638" y="6448425"/>
            <a:ext cx="47640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buFontTx/>
              <a:buNone/>
            </a:pPr>
            <a:r>
              <a:rPr lang="nn-NO" sz="1400" b="1"/>
              <a:t>Payments Business 2011, Finmedia, 9 iunie 2011</a:t>
            </a:r>
            <a:endParaRPr lang="en-US" sz="1400" b="1"/>
          </a:p>
        </p:txBody>
      </p:sp>
      <p:sp>
        <p:nvSpPr>
          <p:cNvPr id="12299" name="Rectangle 13"/>
          <p:cNvSpPr txBox="1">
            <a:spLocks noGrp="1" noChangeArrowheads="1"/>
          </p:cNvSpPr>
          <p:nvPr/>
        </p:nvSpPr>
        <p:spPr bwMode="auto">
          <a:xfrm>
            <a:off x="0" y="6308725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>
              <a:buFontTx/>
              <a:buNone/>
            </a:pPr>
            <a:fld id="{5C39F462-109D-443E-989F-359482A2ABB6}" type="slidenum">
              <a:rPr lang="en-US" sz="1600" b="1">
                <a:solidFill>
                  <a:schemeClr val="bg1"/>
                </a:solidFill>
              </a:rPr>
              <a:pPr>
                <a:buFontTx/>
                <a:buNone/>
              </a:pPr>
              <a:t>2</a:t>
            </a:fld>
            <a:endParaRPr lang="en-US" sz="1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1500188"/>
            <a:ext cx="7858125" cy="4386262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sz="2400" b="1" smtClean="0">
                <a:solidFill>
                  <a:srgbClr val="FF0000"/>
                </a:solidFill>
              </a:rPr>
              <a:t>S</a:t>
            </a:r>
            <a:r>
              <a:rPr lang="ro-RO" sz="2400" b="1" smtClean="0">
                <a:solidFill>
                  <a:srgbClr val="FF0000"/>
                </a:solidFill>
              </a:rPr>
              <a:t>timularea unei zone de plati electronice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ro-RO" sz="2400" b="1" smtClean="0">
                <a:solidFill>
                  <a:srgbClr val="FF0000"/>
                </a:solidFill>
              </a:rPr>
              <a:t> fara suport hartie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o-RO" sz="2400" smtClean="0"/>
              <a:t>procesarea automata integrata </a:t>
            </a:r>
            <a:r>
              <a:rPr lang="ro-RO" sz="2400" i="1" smtClean="0"/>
              <a:t>E2E STP</a:t>
            </a:r>
            <a:r>
              <a:rPr lang="ro-RO" sz="2400" smtClean="0"/>
              <a:t> a tuturor instructiunilor de plata conforme SEPA </a:t>
            </a:r>
            <a:endParaRPr lang="en-US" sz="240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o-RO" sz="2400" smtClean="0"/>
              <a:t>utilizarea instrumentelor SEPA exclusiv in format electronic</a:t>
            </a:r>
            <a:endParaRPr lang="en-US" sz="240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smtClean="0"/>
              <a:t>asocierea </a:t>
            </a:r>
            <a:r>
              <a:rPr lang="ro-RO" sz="2400" smtClean="0"/>
              <a:t>platil</a:t>
            </a:r>
            <a:r>
              <a:rPr lang="en-US" sz="2400" smtClean="0"/>
              <a:t>or</a:t>
            </a:r>
            <a:r>
              <a:rPr lang="ro-RO" sz="2400" smtClean="0"/>
              <a:t> </a:t>
            </a:r>
            <a:r>
              <a:rPr lang="en-US" sz="2400" smtClean="0"/>
              <a:t>cu</a:t>
            </a:r>
            <a:r>
              <a:rPr lang="ro-RO" sz="2400" smtClean="0"/>
              <a:t> servicii</a:t>
            </a:r>
            <a:r>
              <a:rPr lang="en-US" sz="2400" smtClean="0"/>
              <a:t> </a:t>
            </a:r>
            <a:r>
              <a:rPr lang="ro-RO" sz="2400" smtClean="0"/>
              <a:t>cu valoare adaugata</a:t>
            </a:r>
            <a:r>
              <a:rPr lang="en-US" sz="2400" smtClean="0"/>
              <a:t>,</a:t>
            </a:r>
            <a:r>
              <a:rPr lang="ro-RO" sz="2400" smtClean="0"/>
              <a:t> atat inainte, cat si dupa decontarea unei plati </a:t>
            </a:r>
            <a:endParaRPr lang="en-US" sz="2400" smtClean="0"/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785813" y="908050"/>
            <a:ext cx="66246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o-RO" sz="3200" b="1"/>
              <a:t>Obiectiv pe termen lung</a:t>
            </a:r>
            <a:endParaRPr lang="en-US" sz="3200" b="1"/>
          </a:p>
        </p:txBody>
      </p:sp>
      <p:sp>
        <p:nvSpPr>
          <p:cNvPr id="13318" name="Footer Placeholder 16"/>
          <p:cNvSpPr txBox="1">
            <a:spLocks noGrp="1"/>
          </p:cNvSpPr>
          <p:nvPr/>
        </p:nvSpPr>
        <p:spPr bwMode="auto">
          <a:xfrm>
            <a:off x="4211638" y="6448425"/>
            <a:ext cx="47640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buFontTx/>
              <a:buNone/>
            </a:pPr>
            <a:r>
              <a:rPr lang="nn-NO" sz="1400" b="1"/>
              <a:t>Payments Business 2011, Finmedia, 9 iunie 2011</a:t>
            </a:r>
            <a:endParaRPr lang="en-US" sz="1400" b="1"/>
          </a:p>
        </p:txBody>
      </p:sp>
      <p:sp>
        <p:nvSpPr>
          <p:cNvPr id="13319" name="Rectangle 13"/>
          <p:cNvSpPr txBox="1">
            <a:spLocks noGrp="1" noChangeArrowheads="1"/>
          </p:cNvSpPr>
          <p:nvPr/>
        </p:nvSpPr>
        <p:spPr bwMode="auto">
          <a:xfrm>
            <a:off x="0" y="6308725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>
              <a:buFontTx/>
              <a:buNone/>
            </a:pPr>
            <a:fld id="{9C1544BC-A7D2-47E1-B26B-166225ED7AF5}" type="slidenum">
              <a:rPr lang="en-US" sz="1600" b="1">
                <a:solidFill>
                  <a:schemeClr val="bg1"/>
                </a:solidFill>
              </a:rPr>
              <a:pPr>
                <a:buFontTx/>
                <a:buNone/>
              </a:pPr>
              <a:t>3</a:t>
            </a:fld>
            <a:endParaRPr lang="en-US" sz="1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857250" y="1557338"/>
            <a:ext cx="8031163" cy="4967287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000" smtClean="0">
                <a:cs typeface="Arial" charset="0"/>
              </a:rPr>
              <a:t>Scheme de plati in euro: </a:t>
            </a:r>
          </a:p>
          <a:p>
            <a:pPr marL="933450" lvl="1" indent="-5334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ro-RO" sz="2000" smtClean="0">
                <a:solidFill>
                  <a:srgbClr val="FF3300"/>
                </a:solidFill>
                <a:cs typeface="Arial" charset="0"/>
              </a:rPr>
              <a:t>SEPA Credit Transfer</a:t>
            </a:r>
            <a:r>
              <a:rPr lang="en-US" sz="2000" smtClean="0">
                <a:solidFill>
                  <a:srgbClr val="FF3300"/>
                </a:solidFill>
                <a:cs typeface="Arial" charset="0"/>
              </a:rPr>
              <a:t> – SCT</a:t>
            </a:r>
          </a:p>
          <a:p>
            <a:pPr marL="933450" lvl="1" indent="-5334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000" smtClean="0">
                <a:solidFill>
                  <a:srgbClr val="FF3300"/>
                </a:solidFill>
                <a:cs typeface="Arial" charset="0"/>
              </a:rPr>
              <a:t>S</a:t>
            </a:r>
            <a:r>
              <a:rPr lang="ro-RO" sz="2000" smtClean="0">
                <a:solidFill>
                  <a:srgbClr val="FF3300"/>
                </a:solidFill>
                <a:cs typeface="Arial" charset="0"/>
              </a:rPr>
              <a:t>EPA Core Direct Debit </a:t>
            </a:r>
            <a:r>
              <a:rPr lang="en-US" sz="2000" smtClean="0">
                <a:solidFill>
                  <a:srgbClr val="FF3300"/>
                </a:solidFill>
                <a:cs typeface="Arial" charset="0"/>
              </a:rPr>
              <a:t>– Core SDD</a:t>
            </a:r>
          </a:p>
          <a:p>
            <a:pPr marL="933450" lvl="1" indent="-5334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ro-RO" sz="2000" smtClean="0">
                <a:solidFill>
                  <a:srgbClr val="FF3300"/>
                </a:solidFill>
                <a:cs typeface="Arial" charset="0"/>
              </a:rPr>
              <a:t>SEPA Business to Business Direct Debit</a:t>
            </a:r>
            <a:r>
              <a:rPr lang="en-US" sz="2000" smtClean="0">
                <a:solidFill>
                  <a:srgbClr val="FF3300"/>
                </a:solidFill>
                <a:cs typeface="Arial" charset="0"/>
              </a:rPr>
              <a:t> – B2B SDD</a:t>
            </a:r>
            <a:endParaRPr lang="ro-RO" sz="2000" smtClean="0">
              <a:solidFill>
                <a:srgbClr val="FF3300"/>
              </a:solidFill>
              <a:cs typeface="Arial" charset="0"/>
            </a:endParaRPr>
          </a:p>
          <a:p>
            <a:pPr marL="533400" indent="-5334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000" smtClean="0">
                <a:cs typeface="Arial" charset="0"/>
              </a:rPr>
              <a:t>Format global de mesaje pentru plati in euro</a:t>
            </a:r>
          </a:p>
          <a:p>
            <a:pPr marL="933450" lvl="1" indent="-5334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ro-RO" sz="2000" smtClean="0">
                <a:solidFill>
                  <a:srgbClr val="FF3300"/>
                </a:solidFill>
                <a:cs typeface="Arial" charset="0"/>
              </a:rPr>
              <a:t>ISO 20022 XML</a:t>
            </a:r>
          </a:p>
          <a:p>
            <a:pPr marL="533400" indent="-5334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000" smtClean="0">
                <a:cs typeface="Arial" charset="0"/>
              </a:rPr>
              <a:t>Identificatoare unice </a:t>
            </a:r>
          </a:p>
          <a:p>
            <a:pPr marL="933450" lvl="1" indent="-5334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ro-RO" sz="2000" smtClean="0">
                <a:solidFill>
                  <a:srgbClr val="FF3300"/>
                </a:solidFill>
                <a:cs typeface="Arial" charset="0"/>
              </a:rPr>
              <a:t>International Bank Account Number (IBAN)</a:t>
            </a:r>
            <a:endParaRPr lang="en-US" sz="2000" smtClean="0">
              <a:solidFill>
                <a:srgbClr val="FF3300"/>
              </a:solidFill>
              <a:cs typeface="Arial" charset="0"/>
            </a:endParaRPr>
          </a:p>
          <a:p>
            <a:pPr marL="933450" lvl="1" indent="-5334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ro-RO" sz="2000" smtClean="0">
                <a:solidFill>
                  <a:srgbClr val="FF3300"/>
                </a:solidFill>
                <a:cs typeface="Arial" charset="0"/>
              </a:rPr>
              <a:t>B</a:t>
            </a:r>
            <a:r>
              <a:rPr lang="en-US" sz="2000" smtClean="0">
                <a:solidFill>
                  <a:srgbClr val="FF3300"/>
                </a:solidFill>
                <a:cs typeface="Arial" charset="0"/>
              </a:rPr>
              <a:t>usiness</a:t>
            </a:r>
            <a:r>
              <a:rPr lang="ro-RO" sz="2000" smtClean="0">
                <a:solidFill>
                  <a:srgbClr val="FF3300"/>
                </a:solidFill>
                <a:cs typeface="Arial" charset="0"/>
              </a:rPr>
              <a:t> Identifier Code (BIC)</a:t>
            </a:r>
          </a:p>
          <a:p>
            <a:pPr marL="533400" indent="-5334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000" smtClean="0">
                <a:cs typeface="Arial" charset="0"/>
              </a:rPr>
              <a:t>Cadru armonizat pentru infrastructurile de compensare si decontare la nivel european</a:t>
            </a:r>
          </a:p>
          <a:p>
            <a:pPr marL="933450" lvl="1" indent="-5334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000" smtClean="0">
                <a:solidFill>
                  <a:srgbClr val="FF3300"/>
                </a:solidFill>
                <a:cs typeface="Arial" charset="0"/>
              </a:rPr>
              <a:t>SEPA Clearing &amp; Settlement Mechanisms -  CSM Framework </a:t>
            </a:r>
          </a:p>
        </p:txBody>
      </p:sp>
      <p:sp>
        <p:nvSpPr>
          <p:cNvPr id="14339" name="Text Box 3" descr="Narrow horizontal"/>
          <p:cNvSpPr txBox="1">
            <a:spLocks noChangeArrowheads="1"/>
          </p:cNvSpPr>
          <p:nvPr/>
        </p:nvSpPr>
        <p:spPr bwMode="auto">
          <a:xfrm>
            <a:off x="179388" y="930275"/>
            <a:ext cx="8496300" cy="48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ro-RO" sz="2800" b="1">
                <a:solidFill>
                  <a:srgbClr val="26744D"/>
                </a:solidFill>
              </a:rPr>
              <a:t> </a:t>
            </a:r>
            <a:r>
              <a:rPr lang="en-US" sz="3200" b="1"/>
              <a:t>Stadiul dezvoltarii standardelor (1)</a:t>
            </a:r>
          </a:p>
        </p:txBody>
      </p:sp>
      <p:sp>
        <p:nvSpPr>
          <p:cNvPr id="14340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>
              <a:buFontTx/>
              <a:buNone/>
            </a:pPr>
            <a:fld id="{67437D4C-E469-4AB3-ABE9-7C6322334CF8}" type="slidenum">
              <a:rPr lang="en-US" sz="1600" b="1">
                <a:solidFill>
                  <a:schemeClr val="bg1"/>
                </a:solidFill>
              </a:rPr>
              <a:pPr>
                <a:buFontTx/>
                <a:buNone/>
              </a:pPr>
              <a:t>4</a:t>
            </a:fld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14343" name="Footer Placeholder 16"/>
          <p:cNvSpPr txBox="1">
            <a:spLocks noGrp="1"/>
          </p:cNvSpPr>
          <p:nvPr/>
        </p:nvSpPr>
        <p:spPr bwMode="auto">
          <a:xfrm>
            <a:off x="4211638" y="6448425"/>
            <a:ext cx="47640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buFontTx/>
              <a:buNone/>
            </a:pPr>
            <a:r>
              <a:rPr lang="nn-NO" sz="1400" b="1"/>
              <a:t>Payments Business 2011, Finmedia, 9 iunie 2011</a:t>
            </a:r>
            <a:endParaRPr lang="en-US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1557338"/>
            <a:ext cx="7848600" cy="4967287"/>
          </a:xfrm>
        </p:spPr>
        <p:txBody>
          <a:bodyPr/>
          <a:lstStyle/>
          <a:p>
            <a:pPr marL="533400" indent="-533400" algn="just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000" smtClean="0">
                <a:cs typeface="Arial" charset="0"/>
              </a:rPr>
              <a:t>Cadru armonizat pentru card-uri - principii pentru banci, scheme de carduri, furnizori de servicii </a:t>
            </a:r>
          </a:p>
          <a:p>
            <a:pPr marL="933450" lvl="1" indent="-5334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000" smtClean="0">
                <a:solidFill>
                  <a:srgbClr val="FF3300"/>
                </a:solidFill>
                <a:cs typeface="Arial" charset="0"/>
              </a:rPr>
              <a:t>SEPA Cards Framework (SCF)</a:t>
            </a:r>
          </a:p>
          <a:p>
            <a:pPr marL="933450" lvl="1" indent="-5334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000" smtClean="0">
                <a:solidFill>
                  <a:srgbClr val="FF3300"/>
                </a:solidFill>
                <a:cs typeface="Arial" charset="0"/>
              </a:rPr>
              <a:t>SEPA Cards Standardization Volume</a:t>
            </a:r>
            <a:endParaRPr lang="ro-RO" sz="2000" smtClean="0">
              <a:solidFill>
                <a:srgbClr val="FF3300"/>
              </a:solidFill>
              <a:cs typeface="Arial" charset="0"/>
            </a:endParaRPr>
          </a:p>
          <a:p>
            <a:pPr marL="533400" indent="-533400" algn="just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000" smtClean="0">
                <a:cs typeface="Arial" charset="0"/>
              </a:rPr>
              <a:t>Cadru armonizat pentru numerar - trecerea catre metodele de plata electronice si reducerea  costurilor asociate cu manevrarea numerarului</a:t>
            </a:r>
            <a:r>
              <a:rPr lang="ro-RO" sz="2000" smtClean="0">
                <a:cs typeface="Arial" charset="0"/>
              </a:rPr>
              <a:t> </a:t>
            </a:r>
            <a:endParaRPr lang="en-US" sz="2000" smtClean="0">
              <a:cs typeface="Arial" charset="0"/>
            </a:endParaRPr>
          </a:p>
          <a:p>
            <a:pPr marL="933450" lvl="1" indent="-5334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000" smtClean="0">
                <a:solidFill>
                  <a:srgbClr val="FF3300"/>
                </a:solidFill>
                <a:cs typeface="Arial" charset="0"/>
              </a:rPr>
              <a:t>Single Euro Cash Area  - SECA Framework </a:t>
            </a:r>
            <a:endParaRPr lang="ro-RO" sz="2000" smtClean="0">
              <a:solidFill>
                <a:srgbClr val="FF3300"/>
              </a:solidFill>
              <a:cs typeface="Arial" charset="0"/>
            </a:endParaRPr>
          </a:p>
          <a:p>
            <a:pPr marL="533400" indent="-5334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000" smtClean="0">
                <a:cs typeface="Arial" charset="0"/>
              </a:rPr>
              <a:t>Dezvoltarea de instrumente electronice</a:t>
            </a:r>
          </a:p>
          <a:p>
            <a:pPr marL="933450" lvl="1" indent="-5334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000" smtClean="0">
                <a:solidFill>
                  <a:srgbClr val="FF3300"/>
                </a:solidFill>
                <a:cs typeface="Arial" charset="0"/>
              </a:rPr>
              <a:t>e-payments</a:t>
            </a:r>
          </a:p>
          <a:p>
            <a:pPr marL="933450" lvl="1" indent="-5334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000" smtClean="0">
                <a:solidFill>
                  <a:srgbClr val="FF3300"/>
                </a:solidFill>
                <a:cs typeface="Arial" charset="0"/>
              </a:rPr>
              <a:t>m-payments</a:t>
            </a:r>
          </a:p>
          <a:p>
            <a:pPr marL="933450" lvl="1" indent="-5334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000" smtClean="0">
                <a:solidFill>
                  <a:srgbClr val="FF3300"/>
                </a:solidFill>
                <a:cs typeface="Arial" charset="0"/>
              </a:rPr>
              <a:t>e-invoicing</a:t>
            </a:r>
            <a:endParaRPr lang="ro-RO" sz="2000" smtClean="0">
              <a:solidFill>
                <a:srgbClr val="FF3300"/>
              </a:solidFill>
              <a:cs typeface="Arial" charset="0"/>
            </a:endParaRPr>
          </a:p>
        </p:txBody>
      </p:sp>
      <p:sp>
        <p:nvSpPr>
          <p:cNvPr id="15363" name="Text Box 3" descr="Narrow horizontal"/>
          <p:cNvSpPr txBox="1">
            <a:spLocks noChangeArrowheads="1"/>
          </p:cNvSpPr>
          <p:nvPr/>
        </p:nvSpPr>
        <p:spPr bwMode="auto">
          <a:xfrm>
            <a:off x="0" y="908050"/>
            <a:ext cx="9218613" cy="48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ro-RO" sz="2800" b="1">
                <a:solidFill>
                  <a:srgbClr val="26744D"/>
                </a:solidFill>
              </a:rPr>
              <a:t> </a:t>
            </a:r>
            <a:r>
              <a:rPr lang="en-US" sz="3200" b="1"/>
              <a:t>Stadiul dezvoltarii standardelor (2)</a:t>
            </a:r>
          </a:p>
        </p:txBody>
      </p:sp>
      <p:sp>
        <p:nvSpPr>
          <p:cNvPr id="15364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>
              <a:buFontTx/>
              <a:buNone/>
            </a:pPr>
            <a:fld id="{9CADF719-FFDF-4B76-B673-8CE5E3C62580}" type="slidenum">
              <a:rPr lang="en-US" sz="1600" b="1">
                <a:solidFill>
                  <a:schemeClr val="bg1"/>
                </a:solidFill>
              </a:rPr>
              <a:pPr>
                <a:buFontTx/>
                <a:buNone/>
              </a:pPr>
              <a:t>5</a:t>
            </a:fld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15367" name="Footer Placeholder 16"/>
          <p:cNvSpPr txBox="1">
            <a:spLocks noGrp="1"/>
          </p:cNvSpPr>
          <p:nvPr/>
        </p:nvSpPr>
        <p:spPr bwMode="auto">
          <a:xfrm>
            <a:off x="4211638" y="6448425"/>
            <a:ext cx="47640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buFontTx/>
              <a:buNone/>
            </a:pPr>
            <a:r>
              <a:rPr lang="nn-NO" sz="1400" b="1"/>
              <a:t>Payments Business 2011, Finmedia, 9 iunie 2011</a:t>
            </a:r>
            <a:endParaRPr lang="en-US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755650" y="1557338"/>
            <a:ext cx="8208963" cy="4751387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l"/>
            </a:pPr>
            <a:r>
              <a:rPr lang="en-US"/>
              <a:t>Aderare la schemele SEPA  </a:t>
            </a:r>
            <a:r>
              <a:rPr lang="en-US" sz="1600"/>
              <a:t>(*) </a:t>
            </a:r>
            <a:endParaRPr lang="en-US"/>
          </a:p>
          <a:p>
            <a:pPr marL="742950" lvl="1" indent="-285750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/>
              <a:t>4.503 institutii - Schema SEPA Credit Transfer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/>
              <a:t>3.909 institutii - Schema SEPA Core Direct Debit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/>
              <a:t>3.381 institutii - Schema SEPA B2B Direct Debit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l"/>
            </a:pPr>
            <a:r>
              <a:rPr lang="ro-RO"/>
              <a:t>S</a:t>
            </a:r>
            <a:r>
              <a:rPr lang="en-US"/>
              <a:t>EPA </a:t>
            </a:r>
            <a:r>
              <a:rPr lang="ro-RO"/>
              <a:t>C</a:t>
            </a:r>
            <a:r>
              <a:rPr lang="en-US"/>
              <a:t>redit </a:t>
            </a:r>
            <a:r>
              <a:rPr lang="ro-RO"/>
              <a:t>T</a:t>
            </a:r>
            <a:r>
              <a:rPr lang="en-US"/>
              <a:t>ransfer utilizat </a:t>
            </a:r>
            <a:r>
              <a:rPr lang="ro-RO"/>
              <a:t> preponderent pentru tranzactii transfrontaliere </a:t>
            </a:r>
            <a:endParaRPr lang="en-US"/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l"/>
            </a:pPr>
            <a:r>
              <a:rPr lang="en-US"/>
              <a:t>Tranzactii SCT din total transferuri credit in euro       -	</a:t>
            </a:r>
            <a:r>
              <a:rPr lang="en-US" b="1">
                <a:solidFill>
                  <a:srgbClr val="FF0000"/>
                </a:solidFill>
              </a:rPr>
              <a:t>16,8 %</a:t>
            </a:r>
            <a:r>
              <a:rPr lang="en-US"/>
              <a:t> </a:t>
            </a:r>
            <a:r>
              <a:rPr lang="en-US" sz="1600"/>
              <a:t>(**) </a:t>
            </a:r>
            <a:endParaRPr lang="en-US"/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l"/>
            </a:pPr>
            <a:r>
              <a:rPr lang="en-US"/>
              <a:t>Tranzactii SDD din total debitari directe in euro         -	</a:t>
            </a:r>
            <a:r>
              <a:rPr lang="en-US" b="1">
                <a:solidFill>
                  <a:srgbClr val="FF0000"/>
                </a:solidFill>
              </a:rPr>
              <a:t>0,08%</a:t>
            </a:r>
            <a:r>
              <a:rPr lang="en-US"/>
              <a:t>  </a:t>
            </a:r>
            <a:r>
              <a:rPr lang="en-US" sz="1600"/>
              <a:t>(**) </a:t>
            </a:r>
            <a:endParaRPr lang="en-US"/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l"/>
            </a:pPr>
            <a:r>
              <a:rPr lang="en-US"/>
              <a:t>Tranzactii EMV din total tranzactii la terminale POS  -	</a:t>
            </a:r>
            <a:r>
              <a:rPr lang="en-US" b="1"/>
              <a:t>56,7 %</a:t>
            </a:r>
            <a:r>
              <a:rPr lang="en-US"/>
              <a:t> </a:t>
            </a:r>
            <a:r>
              <a:rPr lang="en-US" sz="1600"/>
              <a:t>(***)</a:t>
            </a:r>
            <a:endParaRPr lang="en-US"/>
          </a:p>
          <a:p>
            <a:pPr marL="342900" indent="-342900">
              <a:lnSpc>
                <a:spcPct val="90000"/>
              </a:lnSpc>
              <a:buFont typeface="Wingdings" pitchFamily="2" charset="2"/>
              <a:buNone/>
            </a:pPr>
            <a:endParaRPr lang="en-US" sz="1200"/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1200"/>
              <a:t>(*)     Consiliul European al Platilor, martie 2011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200"/>
              <a:t>(**)    Banca Centrala Europeana, martie 2011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200"/>
              <a:t>(***)   Banca Centrala Europeana, iunie 2010</a:t>
            </a:r>
            <a:endParaRPr lang="en-US"/>
          </a:p>
        </p:txBody>
      </p:sp>
      <p:sp>
        <p:nvSpPr>
          <p:cNvPr id="16387" name="Text Box 3" descr="Narrow horizontal"/>
          <p:cNvSpPr txBox="1">
            <a:spLocks noChangeArrowheads="1"/>
          </p:cNvSpPr>
          <p:nvPr/>
        </p:nvSpPr>
        <p:spPr bwMode="auto">
          <a:xfrm>
            <a:off x="179388" y="930275"/>
            <a:ext cx="8496300" cy="48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ro-RO" sz="2800" b="1">
                <a:solidFill>
                  <a:srgbClr val="26744D"/>
                </a:solidFill>
              </a:rPr>
              <a:t> </a:t>
            </a:r>
            <a:r>
              <a:rPr lang="en-US" sz="3200" b="1"/>
              <a:t>Stadiul aderarii / migrarii la SEPA</a:t>
            </a:r>
          </a:p>
        </p:txBody>
      </p:sp>
      <p:sp>
        <p:nvSpPr>
          <p:cNvPr id="16388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>
              <a:buFontTx/>
              <a:buNone/>
            </a:pPr>
            <a:fld id="{3561015F-1CC9-494A-B196-1840776F1F6D}" type="slidenum">
              <a:rPr lang="en-US" sz="1600" b="1">
                <a:solidFill>
                  <a:schemeClr val="bg1"/>
                </a:solidFill>
              </a:rPr>
              <a:pPr>
                <a:buFontTx/>
                <a:buNone/>
              </a:pPr>
              <a:t>6</a:t>
            </a:fld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16391" name="Footer Placeholder 16"/>
          <p:cNvSpPr txBox="1">
            <a:spLocks noGrp="1"/>
          </p:cNvSpPr>
          <p:nvPr/>
        </p:nvSpPr>
        <p:spPr bwMode="auto">
          <a:xfrm>
            <a:off x="4211638" y="6448425"/>
            <a:ext cx="47640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buFontTx/>
              <a:buNone/>
            </a:pPr>
            <a:r>
              <a:rPr lang="nn-NO" sz="1400" b="1"/>
              <a:t>Payments Business 2011, Finmedia, 9 iunie 2011</a:t>
            </a:r>
            <a:endParaRPr lang="en-US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"/>
          <p:cNvSpPr>
            <a:spLocks noChangeArrowheads="1"/>
          </p:cNvSpPr>
          <p:nvPr/>
        </p:nvSpPr>
        <p:spPr bwMode="auto">
          <a:xfrm>
            <a:off x="4716463" y="1916113"/>
            <a:ext cx="71437" cy="324167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marL="742950" indent="-285750"/>
            <a:endParaRPr lang="ro-RO"/>
          </a:p>
        </p:txBody>
      </p:sp>
      <p:pic>
        <p:nvPicPr>
          <p:cNvPr id="17411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1484313"/>
            <a:ext cx="4176713" cy="4392612"/>
          </a:xfrm>
          <a:prstGeom prst="rect">
            <a:avLst/>
          </a:prstGeom>
          <a:noFill/>
          <a:ln w="9525">
            <a:solidFill>
              <a:schemeClr val="tx1">
                <a:alpha val="54901"/>
              </a:schemeClr>
            </a:solidFill>
            <a:miter lim="800000"/>
            <a:headEnd/>
            <a:tailEnd/>
          </a:ln>
        </p:spPr>
      </p:pic>
      <p:pic>
        <p:nvPicPr>
          <p:cNvPr id="17412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32363" y="1484313"/>
            <a:ext cx="3887787" cy="4392612"/>
          </a:xfrm>
          <a:prstGeom prst="rect">
            <a:avLst/>
          </a:prstGeom>
          <a:noFill/>
          <a:ln w="9525">
            <a:solidFill>
              <a:schemeClr val="tx1">
                <a:alpha val="45097"/>
              </a:schemeClr>
            </a:solidFill>
            <a:miter lim="800000"/>
            <a:headEnd/>
            <a:tailEnd/>
          </a:ln>
        </p:spPr>
      </p:pic>
      <p:sp>
        <p:nvSpPr>
          <p:cNvPr id="17413" name="Text Box 3" descr="Narrow horizontal"/>
          <p:cNvSpPr txBox="1">
            <a:spLocks noChangeArrowheads="1"/>
          </p:cNvSpPr>
          <p:nvPr/>
        </p:nvSpPr>
        <p:spPr bwMode="auto">
          <a:xfrm>
            <a:off x="179388" y="930275"/>
            <a:ext cx="8496300" cy="48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ro-RO" sz="2800" b="1">
                <a:solidFill>
                  <a:srgbClr val="26744D"/>
                </a:solidFill>
              </a:rPr>
              <a:t> </a:t>
            </a:r>
            <a:r>
              <a:rPr lang="en-US" sz="3200" b="1"/>
              <a:t>Stadiul aderarii / migrarii la SEPA</a:t>
            </a:r>
          </a:p>
        </p:txBody>
      </p:sp>
      <p:sp>
        <p:nvSpPr>
          <p:cNvPr id="17414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>
              <a:buFontTx/>
              <a:buNone/>
            </a:pPr>
            <a:fld id="{CC87BB24-FE6D-4E34-89D3-F714EEF97A81}" type="slidenum">
              <a:rPr lang="en-US" sz="1600" b="1">
                <a:solidFill>
                  <a:schemeClr val="bg1"/>
                </a:solidFill>
              </a:rPr>
              <a:pPr>
                <a:buFontTx/>
                <a:buNone/>
              </a:pPr>
              <a:t>7</a:t>
            </a:fld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17417" name="Footer Placeholder 16"/>
          <p:cNvSpPr txBox="1">
            <a:spLocks noGrp="1"/>
          </p:cNvSpPr>
          <p:nvPr/>
        </p:nvSpPr>
        <p:spPr bwMode="auto">
          <a:xfrm>
            <a:off x="4211638" y="6448425"/>
            <a:ext cx="47640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buFontTx/>
              <a:buNone/>
            </a:pPr>
            <a:r>
              <a:rPr lang="nn-NO" sz="1400" b="1"/>
              <a:t>Payments Business 2011, Finmedia, 9 iunie 2011</a:t>
            </a:r>
            <a:endParaRPr lang="en-US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AutoShape 6"/>
          <p:cNvSpPr>
            <a:spLocks noGrp="1" noChangeArrowheads="1"/>
          </p:cNvSpPr>
          <p:nvPr>
            <p:ph type="title"/>
          </p:nvPr>
        </p:nvSpPr>
        <p:spPr>
          <a:xfrm>
            <a:off x="792163" y="260648"/>
            <a:ext cx="8351837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Stadiul migrarii la SEPA Credit Transfer</a:t>
            </a:r>
            <a:endParaRPr lang="ro-RO" sz="32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8" name="Footer Placeholder 16"/>
          <p:cNvSpPr txBox="1">
            <a:spLocks noGrp="1"/>
          </p:cNvSpPr>
          <p:nvPr/>
        </p:nvSpPr>
        <p:spPr bwMode="auto">
          <a:xfrm>
            <a:off x="4211638" y="6448425"/>
            <a:ext cx="47640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buFontTx/>
              <a:buNone/>
            </a:pPr>
            <a:r>
              <a:rPr lang="nn-NO" sz="1400" b="1"/>
              <a:t>Payments Business 2011, Finmedia, 9 iunie 2011</a:t>
            </a:r>
            <a:endParaRPr lang="en-US" sz="1400" b="1"/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1406525"/>
            <a:ext cx="8424863" cy="5106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18441" name="Rectangle 13"/>
          <p:cNvSpPr txBox="1">
            <a:spLocks noGrp="1" noChangeArrowheads="1"/>
          </p:cNvSpPr>
          <p:nvPr/>
        </p:nvSpPr>
        <p:spPr bwMode="auto">
          <a:xfrm>
            <a:off x="0" y="6308725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>
              <a:buFontTx/>
              <a:buNone/>
            </a:pPr>
            <a:fld id="{A9131BF8-DBC2-49C9-BB2C-C1CDD94E5466}" type="slidenum">
              <a:rPr lang="en-US" sz="1600" b="1">
                <a:solidFill>
                  <a:schemeClr val="bg1"/>
                </a:solidFill>
              </a:rPr>
              <a:pPr>
                <a:buFontTx/>
                <a:buNone/>
              </a:pPr>
              <a:t>8</a:t>
            </a:fld>
            <a:endParaRPr lang="en-US" sz="1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AutoShape 6"/>
          <p:cNvSpPr>
            <a:spLocks noGrp="1" noChangeArrowheads="1"/>
          </p:cNvSpPr>
          <p:nvPr>
            <p:ph type="title"/>
          </p:nvPr>
        </p:nvSpPr>
        <p:spPr>
          <a:xfrm>
            <a:off x="792163" y="260648"/>
            <a:ext cx="8351837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Stadiul migrarii la SEPA Direct Debit</a:t>
            </a:r>
            <a:endParaRPr lang="ro-RO" sz="32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9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1484313"/>
            <a:ext cx="8210550" cy="4465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9460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>
              <a:buFontTx/>
              <a:buNone/>
            </a:pPr>
            <a:fld id="{87D77A39-A0C3-434A-9690-6C1BEE446FFB}" type="slidenum">
              <a:rPr lang="en-US" sz="1600" b="1">
                <a:solidFill>
                  <a:schemeClr val="bg1"/>
                </a:solidFill>
              </a:rPr>
              <a:pPr>
                <a:buFontTx/>
                <a:buNone/>
              </a:pPr>
              <a:t>9</a:t>
            </a:fld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19463" name="Footer Placeholder 16"/>
          <p:cNvSpPr txBox="1">
            <a:spLocks noGrp="1"/>
          </p:cNvSpPr>
          <p:nvPr/>
        </p:nvSpPr>
        <p:spPr bwMode="auto">
          <a:xfrm>
            <a:off x="4211638" y="6448425"/>
            <a:ext cx="47640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buFontTx/>
              <a:buNone/>
            </a:pPr>
            <a:r>
              <a:rPr lang="nn-NO" sz="1400" b="1"/>
              <a:t>Payments Business 2011, Finmedia, 9 iunie 2011</a:t>
            </a:r>
            <a:endParaRPr lang="en-US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2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12_Concours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 bwMode="auto">
        <a:blipFill>
          <a:blip xmlns:r="http://schemas.openxmlformats.org/officeDocument/2006/relationships" r:embed="rId1" cstate="print">
            <a:alphaModFix amt="50000"/>
          </a:blip>
          <a:tile tx="0" ty="0" sx="50000" sy="50000" flip="none" algn="t"/>
        </a:blipFill>
        <a:ln w="12700" cap="rnd" cmpd="thickThin" algn="ctr">
          <a:noFill/>
          <a:prstDash val="solid"/>
        </a:ln>
        <a:effectLst>
          <a:fillOverlay blend="mult">
            <a:gradFill flip="none" rotWithShape="1">
              <a:gsLst>
                <a:gs pos="0">
                  <a:schemeClr val="accent1">
                    <a:shade val="20000"/>
                    <a:satMod val="176000"/>
                    <a:alpha val="100000"/>
                  </a:schemeClr>
                </a:gs>
                <a:gs pos="18000">
                  <a:schemeClr val="accent1">
                    <a:shade val="48000"/>
                    <a:satMod val="153000"/>
                    <a:alpha val="100000"/>
                  </a:schemeClr>
                </a:gs>
                <a:gs pos="43000">
                  <a:schemeClr val="accent1">
                    <a:tint val="86000"/>
                    <a:satMod val="149000"/>
                    <a:alpha val="100000"/>
                  </a:schemeClr>
                </a:gs>
                <a:gs pos="45000">
                  <a:schemeClr val="accent1">
                    <a:tint val="85000"/>
                    <a:satMod val="150000"/>
                    <a:alpha val="100000"/>
                  </a:schemeClr>
                </a:gs>
                <a:gs pos="50000">
                  <a:schemeClr val="accent1">
                    <a:tint val="86000"/>
                    <a:satMod val="149000"/>
                    <a:alpha val="100000"/>
                  </a:schemeClr>
                </a:gs>
                <a:gs pos="79000">
                  <a:schemeClr val="accent1">
                    <a:shade val="53000"/>
                    <a:satMod val="150000"/>
                    <a:alpha val="100000"/>
                  </a:schemeClr>
                </a:gs>
                <a:gs pos="100000">
                  <a:schemeClr val="accent1">
                    <a:shade val="25000"/>
                    <a:satMod val="170000"/>
                    <a:alpha val="100000"/>
                  </a:schemeClr>
                </a:gs>
              </a:gsLst>
              <a:lin ang="450000" scaled="1"/>
              <a:tileRect/>
            </a:gradFill>
          </a:fillOverlay>
        </a:effectLst>
      </a:spPr>
      <a:bodyPr anchor="ctr"/>
      <a:lstStyle>
        <a:defPPr algn="ctr">
          <a:defRPr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ă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ă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9259</TotalTime>
  <Words>946</Words>
  <Application>Microsoft Office PowerPoint</Application>
  <PresentationFormat>On-screen Show (4:3)</PresentationFormat>
  <Paragraphs>170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Wingdings 3</vt:lpstr>
      <vt:lpstr>Verdana</vt:lpstr>
      <vt:lpstr>Wingdings 2</vt:lpstr>
      <vt:lpstr>Wingdings</vt:lpstr>
      <vt:lpstr>Lucida Sans Unicode</vt:lpstr>
      <vt:lpstr>12_Concourse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 Stadiul migrarii la SEPA Credit Transfer</vt:lpstr>
      <vt:lpstr> Stadiul migrarii la SEPA Direct Debit</vt:lpstr>
      <vt:lpstr>Carduri - Stadiul migrarii la nivel european</vt:lpstr>
      <vt:lpstr>Slide 11</vt:lpstr>
      <vt:lpstr>Slide 12</vt:lpstr>
      <vt:lpstr>Slide 13</vt:lpstr>
      <vt:lpstr>Slide 14</vt:lpstr>
      <vt:lpstr>Slide 15</vt:lpstr>
      <vt:lpstr>Slide 16</vt:lpstr>
      <vt:lpstr>Oportunitati</vt:lpstr>
      <vt:lpstr>Slide 18</vt:lpstr>
    </vt:vector>
  </TitlesOfParts>
  <Company>ASOCIATIA ROMANA A BANCILOR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Comitet National SEPA</dc:title>
  <dc:creator>Rodica Tuchila</dc:creator>
  <cp:lastModifiedBy>Alina</cp:lastModifiedBy>
  <cp:revision>328</cp:revision>
  <dcterms:created xsi:type="dcterms:W3CDTF">2005-11-21T09:18:07Z</dcterms:created>
  <dcterms:modified xsi:type="dcterms:W3CDTF">2013-03-14T09:09:15Z</dcterms:modified>
</cp:coreProperties>
</file>