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</p:sldMasterIdLst>
  <p:notesMasterIdLst>
    <p:notesMasterId r:id="rId8"/>
  </p:notesMasterIdLst>
  <p:handoutMasterIdLst>
    <p:handoutMasterId r:id="rId9"/>
  </p:handoutMasterIdLst>
  <p:sldIdLst>
    <p:sldId id="449" r:id="rId3"/>
    <p:sldId id="467" r:id="rId4"/>
    <p:sldId id="468" r:id="rId5"/>
    <p:sldId id="470" r:id="rId6"/>
    <p:sldId id="459" r:id="rId7"/>
  </p:sldIdLst>
  <p:sldSz cx="9144000" cy="6858000" type="screen4x3"/>
  <p:notesSz cx="6883400" cy="9906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7C34"/>
    <a:srgbClr val="97233F"/>
    <a:srgbClr val="CC6633"/>
    <a:srgbClr val="954A09"/>
    <a:srgbClr val="FFFFFF"/>
    <a:srgbClr val="000000"/>
    <a:srgbClr val="FFCC00"/>
    <a:srgbClr val="800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3065" autoAdjust="0"/>
    <p:restoredTop sz="77900" autoAdjust="0"/>
  </p:normalViewPr>
  <p:slideViewPr>
    <p:cSldViewPr showGuides="1">
      <p:cViewPr>
        <p:scale>
          <a:sx n="75" d="100"/>
          <a:sy n="75" d="100"/>
        </p:scale>
        <p:origin x="-864" y="-72"/>
      </p:cViewPr>
      <p:guideLst>
        <p:guide orient="horz" pos="3612"/>
        <p:guide orient="horz" pos="3974"/>
        <p:guide orient="horz" pos="2614"/>
        <p:guide orient="horz" pos="3194"/>
        <p:guide pos="612"/>
        <p:guide pos="3379"/>
        <p:guide pos="1882"/>
        <p:guide pos="478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8481CD2-02AF-4326-B1CC-CF6B89CA37E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5E148AB-ACD3-41C6-9A47-04AADA50CF6E}">
      <dgm:prSet phldrT="[Text]" custT="1"/>
      <dgm:spPr/>
      <dgm:t>
        <a:bodyPr/>
        <a:lstStyle/>
        <a:p>
          <a:r>
            <a:rPr lang="en-US" sz="1400" dirty="0" smtClean="0"/>
            <a:t>LVP MIs evolution </a:t>
          </a:r>
          <a:endParaRPr lang="en-GB" sz="1400" dirty="0"/>
        </a:p>
      </dgm:t>
    </dgm:pt>
    <dgm:pt modelId="{5955F773-B044-4A6A-9DFE-A475F87233BE}" type="parTrans" cxnId="{58E0072B-08C2-48B8-9605-82E0376F3D89}">
      <dgm:prSet/>
      <dgm:spPr/>
      <dgm:t>
        <a:bodyPr/>
        <a:lstStyle/>
        <a:p>
          <a:endParaRPr lang="en-GB"/>
        </a:p>
      </dgm:t>
    </dgm:pt>
    <dgm:pt modelId="{9D13E1BE-26A0-43C1-BED9-2E1A8B595103}" type="sibTrans" cxnId="{58E0072B-08C2-48B8-9605-82E0376F3D89}">
      <dgm:prSet/>
      <dgm:spPr/>
      <dgm:t>
        <a:bodyPr/>
        <a:lstStyle/>
        <a:p>
          <a:endParaRPr lang="en-GB"/>
        </a:p>
      </dgm:t>
    </dgm:pt>
    <dgm:pt modelId="{DD283F68-6044-4FAB-BDA2-013EBFC5B007}">
      <dgm:prSet phldrT="[Text]" custT="1"/>
      <dgm:spPr/>
      <dgm:t>
        <a:bodyPr/>
        <a:lstStyle/>
        <a:p>
          <a:r>
            <a:rPr lang="en-US" sz="1400" dirty="0" smtClean="0"/>
            <a:t>Significant growth for </a:t>
          </a:r>
          <a:r>
            <a:rPr lang="en-US" sz="1400" b="1" dirty="0" smtClean="0"/>
            <a:t>early adopters</a:t>
          </a:r>
          <a:r>
            <a:rPr lang="en-US" sz="1400" dirty="0" smtClean="0"/>
            <a:t> (+25% volumes 2010 vs. 2009 on average)</a:t>
          </a:r>
          <a:endParaRPr lang="en-GB" sz="1400" dirty="0"/>
        </a:p>
      </dgm:t>
    </dgm:pt>
    <dgm:pt modelId="{0B8247A4-A5E2-4049-94AD-35F091394D97}" type="parTrans" cxnId="{2F776DCE-589F-4FF7-898B-92BF6F9144E4}">
      <dgm:prSet/>
      <dgm:spPr/>
      <dgm:t>
        <a:bodyPr/>
        <a:lstStyle/>
        <a:p>
          <a:endParaRPr lang="en-GB"/>
        </a:p>
      </dgm:t>
    </dgm:pt>
    <dgm:pt modelId="{2ECF9CC6-B331-4EB8-894A-810D73BA6E8C}" type="sibTrans" cxnId="{2F776DCE-589F-4FF7-898B-92BF6F9144E4}">
      <dgm:prSet/>
      <dgm:spPr/>
      <dgm:t>
        <a:bodyPr/>
        <a:lstStyle/>
        <a:p>
          <a:endParaRPr lang="en-GB"/>
        </a:p>
      </dgm:t>
    </dgm:pt>
    <dgm:pt modelId="{588AB67D-0482-46AA-B5EC-79C8B36C60E2}">
      <dgm:prSet phldrT="[Text]" custT="1"/>
      <dgm:spPr/>
      <dgm:t>
        <a:bodyPr/>
        <a:lstStyle/>
        <a:p>
          <a:r>
            <a:rPr lang="en-US" sz="1400" dirty="0" smtClean="0"/>
            <a:t>Segment distribution </a:t>
          </a:r>
          <a:endParaRPr lang="en-GB" sz="1400" dirty="0"/>
        </a:p>
      </dgm:t>
    </dgm:pt>
    <dgm:pt modelId="{E14B115D-01D3-4E02-A1AE-6EDB9B81724D}" type="parTrans" cxnId="{DE72DBDB-F8A8-4828-8E08-BB2EC417DC7A}">
      <dgm:prSet/>
      <dgm:spPr/>
      <dgm:t>
        <a:bodyPr/>
        <a:lstStyle/>
        <a:p>
          <a:endParaRPr lang="en-GB"/>
        </a:p>
      </dgm:t>
    </dgm:pt>
    <dgm:pt modelId="{06B9FA3D-13AE-4A4B-8916-0E7256EDB3B2}" type="sibTrans" cxnId="{DE72DBDB-F8A8-4828-8E08-BB2EC417DC7A}">
      <dgm:prSet/>
      <dgm:spPr/>
      <dgm:t>
        <a:bodyPr/>
        <a:lstStyle/>
        <a:p>
          <a:endParaRPr lang="en-GB"/>
        </a:p>
      </dgm:t>
    </dgm:pt>
    <dgm:pt modelId="{9E50E4FF-4FC0-40E9-9DFE-A75A2B6447FC}">
      <dgm:prSet phldrT="[Text]" custT="1"/>
      <dgm:spPr/>
      <dgm:t>
        <a:bodyPr/>
        <a:lstStyle/>
        <a:p>
          <a:endParaRPr lang="en-GB" sz="1400" b="1" dirty="0"/>
        </a:p>
      </dgm:t>
    </dgm:pt>
    <dgm:pt modelId="{EC05DE4C-0D1A-4FAF-84AD-6AE97E7DA89D}" type="parTrans" cxnId="{E755F673-D9FA-4607-BD9D-65932C3D9639}">
      <dgm:prSet/>
      <dgm:spPr/>
      <dgm:t>
        <a:bodyPr/>
        <a:lstStyle/>
        <a:p>
          <a:endParaRPr lang="en-GB"/>
        </a:p>
      </dgm:t>
    </dgm:pt>
    <dgm:pt modelId="{F58903F4-25AF-48CD-94A7-34378355A2DC}" type="sibTrans" cxnId="{E755F673-D9FA-4607-BD9D-65932C3D9639}">
      <dgm:prSet/>
      <dgm:spPr/>
      <dgm:t>
        <a:bodyPr/>
        <a:lstStyle/>
        <a:p>
          <a:endParaRPr lang="en-GB"/>
        </a:p>
      </dgm:t>
    </dgm:pt>
    <dgm:pt modelId="{278A5A1C-C976-4728-A708-49CFEEA02746}">
      <dgm:prSet phldrT="[Text]" custT="1"/>
      <dgm:spPr/>
      <dgm:t>
        <a:bodyPr/>
        <a:lstStyle/>
        <a:p>
          <a:r>
            <a:rPr lang="en-US" sz="1400" dirty="0" smtClean="0"/>
            <a:t>Participants to LVP MIs</a:t>
          </a:r>
          <a:endParaRPr lang="en-GB" sz="1400" dirty="0"/>
        </a:p>
      </dgm:t>
    </dgm:pt>
    <dgm:pt modelId="{910A22CF-A77B-4AF7-8642-12D1F0DE5E78}" type="parTrans" cxnId="{0A8365C5-ED31-4517-9DC8-0519F1447AB3}">
      <dgm:prSet/>
      <dgm:spPr/>
      <dgm:t>
        <a:bodyPr/>
        <a:lstStyle/>
        <a:p>
          <a:endParaRPr lang="en-GB"/>
        </a:p>
      </dgm:t>
    </dgm:pt>
    <dgm:pt modelId="{A5E6F3BC-F486-42CA-9F4A-1F23B775190A}" type="sibTrans" cxnId="{0A8365C5-ED31-4517-9DC8-0519F1447AB3}">
      <dgm:prSet/>
      <dgm:spPr/>
      <dgm:t>
        <a:bodyPr/>
        <a:lstStyle/>
        <a:p>
          <a:endParaRPr lang="en-GB"/>
        </a:p>
      </dgm:t>
    </dgm:pt>
    <dgm:pt modelId="{E3228511-7E56-4A19-9565-0472ADB44745}">
      <dgm:prSet phldrT="[Text]" custT="1"/>
      <dgm:spPr/>
      <dgm:t>
        <a:bodyPr/>
        <a:lstStyle/>
        <a:p>
          <a:r>
            <a:rPr lang="en-US" sz="1400" b="1" dirty="0" smtClean="0"/>
            <a:t>Domestic traffic is 90% </a:t>
          </a:r>
          <a:r>
            <a:rPr lang="en-US" sz="1400" dirty="0" smtClean="0"/>
            <a:t>vs. 10% cross border (on SWIFT)</a:t>
          </a:r>
          <a:endParaRPr lang="en-GB" sz="1400" dirty="0"/>
        </a:p>
      </dgm:t>
    </dgm:pt>
    <dgm:pt modelId="{F008BAB4-4FF3-4E6B-86F0-505AB5E28BDD}" type="parTrans" cxnId="{7169D377-095F-4463-8121-B54A973E0429}">
      <dgm:prSet/>
      <dgm:spPr/>
      <dgm:t>
        <a:bodyPr/>
        <a:lstStyle/>
        <a:p>
          <a:endParaRPr lang="en-GB"/>
        </a:p>
      </dgm:t>
    </dgm:pt>
    <dgm:pt modelId="{99188CA8-E4E0-4058-8EAC-3ACA0613EED2}" type="sibTrans" cxnId="{7169D377-095F-4463-8121-B54A973E0429}">
      <dgm:prSet/>
      <dgm:spPr/>
      <dgm:t>
        <a:bodyPr/>
        <a:lstStyle/>
        <a:p>
          <a:endParaRPr lang="en-GB"/>
        </a:p>
      </dgm:t>
    </dgm:pt>
    <dgm:pt modelId="{43B7FCBB-F7CA-4E19-9C1D-0A67996A0401}">
      <dgm:prSet phldrT="[Text]" custT="1"/>
      <dgm:spPr/>
      <dgm:t>
        <a:bodyPr/>
        <a:lstStyle/>
        <a:p>
          <a:r>
            <a:rPr lang="en-US" sz="1400" b="1" dirty="0" smtClean="0"/>
            <a:t>44 new users </a:t>
          </a:r>
          <a:r>
            <a:rPr lang="en-US" sz="1400" dirty="0" smtClean="0"/>
            <a:t>in 2010 on </a:t>
          </a:r>
          <a:r>
            <a:rPr lang="en-US" sz="1400" b="1" dirty="0" smtClean="0"/>
            <a:t>RPS and EBA </a:t>
          </a:r>
          <a:r>
            <a:rPr lang="en-US" sz="1400" b="0" dirty="0" smtClean="0"/>
            <a:t>for </a:t>
          </a:r>
          <a:r>
            <a:rPr lang="en-US" sz="1400" dirty="0" smtClean="0"/>
            <a:t>+55 </a:t>
          </a:r>
          <a:r>
            <a:rPr lang="en-US" sz="1400" dirty="0" err="1" smtClean="0"/>
            <a:t>mio</a:t>
          </a:r>
          <a:r>
            <a:rPr lang="en-US" sz="1400" dirty="0" smtClean="0"/>
            <a:t> pmts/year</a:t>
          </a:r>
          <a:endParaRPr lang="en-GB" sz="1400" dirty="0"/>
        </a:p>
      </dgm:t>
    </dgm:pt>
    <dgm:pt modelId="{93272955-3618-41B2-AB10-88EA0C538B66}" type="parTrans" cxnId="{EFD69DE3-45D9-432B-BEBE-4DF3AF411619}">
      <dgm:prSet/>
      <dgm:spPr/>
      <dgm:t>
        <a:bodyPr/>
        <a:lstStyle/>
        <a:p>
          <a:endParaRPr lang="en-GB"/>
        </a:p>
      </dgm:t>
    </dgm:pt>
    <dgm:pt modelId="{DD4BA24A-6620-4A60-871F-2865CD64FF6F}" type="sibTrans" cxnId="{EFD69DE3-45D9-432B-BEBE-4DF3AF411619}">
      <dgm:prSet/>
      <dgm:spPr/>
      <dgm:t>
        <a:bodyPr/>
        <a:lstStyle/>
        <a:p>
          <a:endParaRPr lang="en-GB"/>
        </a:p>
      </dgm:t>
    </dgm:pt>
    <dgm:pt modelId="{1D5141CC-5D87-4DF7-B318-3F13EC4BF691}">
      <dgm:prSet phldrT="[Text]" custT="1"/>
      <dgm:spPr/>
      <dgm:t>
        <a:bodyPr/>
        <a:lstStyle/>
        <a:p>
          <a:r>
            <a:rPr lang="en-US" sz="1400" b="1" dirty="0" smtClean="0"/>
            <a:t>Bank-to-MI business  is 94% </a:t>
          </a:r>
          <a:r>
            <a:rPr lang="en-US" sz="1400" b="0" dirty="0" smtClean="0"/>
            <a:t>vs</a:t>
          </a:r>
          <a:r>
            <a:rPr lang="en-US" sz="1400" b="1" dirty="0" smtClean="0"/>
            <a:t>. </a:t>
          </a:r>
          <a:endParaRPr lang="en-GB" sz="1400" dirty="0"/>
        </a:p>
      </dgm:t>
    </dgm:pt>
    <dgm:pt modelId="{C486A4FF-A670-44AB-91C1-06A42621E305}" type="parTrans" cxnId="{12FC6CDE-71C9-433F-B06B-2CCAD23F5BBC}">
      <dgm:prSet/>
      <dgm:spPr/>
      <dgm:t>
        <a:bodyPr/>
        <a:lstStyle/>
        <a:p>
          <a:endParaRPr lang="en-GB"/>
        </a:p>
      </dgm:t>
    </dgm:pt>
    <dgm:pt modelId="{76C154A5-5C53-4C1E-8364-D9C69E8CE30E}" type="sibTrans" cxnId="{12FC6CDE-71C9-433F-B06B-2CCAD23F5BBC}">
      <dgm:prSet/>
      <dgm:spPr/>
      <dgm:t>
        <a:bodyPr/>
        <a:lstStyle/>
        <a:p>
          <a:endParaRPr lang="en-GB"/>
        </a:p>
      </dgm:t>
    </dgm:pt>
    <dgm:pt modelId="{A88BF803-A832-4296-977E-8C115630FE9C}">
      <dgm:prSet phldrT="[Text]" custT="1"/>
      <dgm:spPr/>
      <dgm:t>
        <a:bodyPr/>
        <a:lstStyle/>
        <a:p>
          <a:r>
            <a:rPr lang="en-US" sz="1400" b="1" dirty="0" smtClean="0"/>
            <a:t>172 customers growing at more than 18% </a:t>
          </a:r>
          <a:r>
            <a:rPr lang="en-US" sz="1400" dirty="0" smtClean="0"/>
            <a:t>(+1.1 bio pmts/year)</a:t>
          </a:r>
          <a:endParaRPr lang="en-GB" sz="1400" dirty="0"/>
        </a:p>
      </dgm:t>
    </dgm:pt>
    <dgm:pt modelId="{41CB45D2-D4EE-41D6-8BC3-866111C48151}" type="parTrans" cxnId="{8E43E1B1-CF6B-4C8A-95F3-F11938682161}">
      <dgm:prSet/>
      <dgm:spPr/>
      <dgm:t>
        <a:bodyPr/>
        <a:lstStyle/>
        <a:p>
          <a:endParaRPr lang="en-GB"/>
        </a:p>
      </dgm:t>
    </dgm:pt>
    <dgm:pt modelId="{ECDC1EA3-FAA9-4B6F-9B2A-6A6362E48A7B}" type="sibTrans" cxnId="{8E43E1B1-CF6B-4C8A-95F3-F11938682161}">
      <dgm:prSet/>
      <dgm:spPr/>
      <dgm:t>
        <a:bodyPr/>
        <a:lstStyle/>
        <a:p>
          <a:endParaRPr lang="en-GB"/>
        </a:p>
      </dgm:t>
    </dgm:pt>
    <dgm:pt modelId="{4CB41514-F4BD-4722-8B51-8381C129CE71}">
      <dgm:prSet phldrT="[Text]" custT="1"/>
      <dgm:spPr/>
      <dgm:t>
        <a:bodyPr/>
        <a:lstStyle/>
        <a:p>
          <a:r>
            <a:rPr lang="en-US" sz="1400" dirty="0" smtClean="0"/>
            <a:t>Slower but tangible evolution of </a:t>
          </a:r>
          <a:r>
            <a:rPr lang="en-US" sz="1400" b="1" dirty="0" smtClean="0"/>
            <a:t>more recent LVP MIs</a:t>
          </a:r>
          <a:endParaRPr lang="en-GB" sz="1400" dirty="0"/>
        </a:p>
      </dgm:t>
    </dgm:pt>
    <dgm:pt modelId="{74910407-F016-4459-AD71-FA9137E49935}" type="parTrans" cxnId="{98669E32-8F33-43B6-8DF8-F135294FF994}">
      <dgm:prSet/>
      <dgm:spPr/>
      <dgm:t>
        <a:bodyPr/>
        <a:lstStyle/>
        <a:p>
          <a:endParaRPr lang="en-GB"/>
        </a:p>
      </dgm:t>
    </dgm:pt>
    <dgm:pt modelId="{4AD7AE71-580C-402A-99AF-9105FC666844}" type="sibTrans" cxnId="{98669E32-8F33-43B6-8DF8-F135294FF994}">
      <dgm:prSet/>
      <dgm:spPr/>
      <dgm:t>
        <a:bodyPr/>
        <a:lstStyle/>
        <a:p>
          <a:endParaRPr lang="en-GB"/>
        </a:p>
      </dgm:t>
    </dgm:pt>
    <dgm:pt modelId="{03C7E367-47CE-43D7-8DA9-EC69F19F8307}">
      <dgm:prSet phldrT="[Text]" custT="1"/>
      <dgm:spPr/>
      <dgm:t>
        <a:bodyPr/>
        <a:lstStyle/>
        <a:p>
          <a:r>
            <a:rPr lang="en-US" sz="1400" dirty="0" smtClean="0"/>
            <a:t>At least </a:t>
          </a:r>
          <a:r>
            <a:rPr lang="en-US" sz="1400" b="1" dirty="0" smtClean="0"/>
            <a:t>33% of the volumes are SEPA </a:t>
          </a:r>
          <a:r>
            <a:rPr lang="en-US" sz="1400" dirty="0" smtClean="0"/>
            <a:t>with a steady growth</a:t>
          </a:r>
          <a:endParaRPr lang="en-GB" sz="1400" dirty="0"/>
        </a:p>
      </dgm:t>
    </dgm:pt>
    <dgm:pt modelId="{93BA4B45-0FB4-40D1-9306-FBB34B0304C5}" type="parTrans" cxnId="{1E45E86C-906F-4F56-9E94-0DC091230BE8}">
      <dgm:prSet/>
      <dgm:spPr/>
      <dgm:t>
        <a:bodyPr/>
        <a:lstStyle/>
        <a:p>
          <a:endParaRPr lang="en-GB"/>
        </a:p>
      </dgm:t>
    </dgm:pt>
    <dgm:pt modelId="{17A79B10-7551-4C82-B16A-15A538F6A0E5}" type="sibTrans" cxnId="{1E45E86C-906F-4F56-9E94-0DC091230BE8}">
      <dgm:prSet/>
      <dgm:spPr/>
      <dgm:t>
        <a:bodyPr/>
        <a:lstStyle/>
        <a:p>
          <a:endParaRPr lang="en-GB"/>
        </a:p>
      </dgm:t>
    </dgm:pt>
    <dgm:pt modelId="{51197B09-617A-4AC4-9B24-A13ED579AE28}">
      <dgm:prSet phldrT="[Text]" custT="1"/>
      <dgm:spPr/>
      <dgm:t>
        <a:bodyPr/>
        <a:lstStyle/>
        <a:p>
          <a:r>
            <a:rPr lang="en-GB" sz="1400" noProof="0" dirty="0" smtClean="0"/>
            <a:t>Healthy and significant volumes of retail payments over </a:t>
          </a:r>
          <a:r>
            <a:rPr lang="en-GB" sz="1400" noProof="0" dirty="0" err="1" smtClean="0"/>
            <a:t>SWIFTNet</a:t>
          </a:r>
          <a:r>
            <a:rPr lang="en-GB" sz="1400" noProof="0" dirty="0" smtClean="0"/>
            <a:t> FA (est. 550 million payments/month)</a:t>
          </a:r>
          <a:endParaRPr lang="en-GB" sz="1400" noProof="0" dirty="0"/>
        </a:p>
      </dgm:t>
    </dgm:pt>
    <dgm:pt modelId="{B73C737C-D1C3-4096-9FE9-CEDDA82D48FF}" type="parTrans" cxnId="{94588DBA-8588-4E01-A309-F5354A0EECEC}">
      <dgm:prSet/>
      <dgm:spPr/>
      <dgm:t>
        <a:bodyPr/>
        <a:lstStyle/>
        <a:p>
          <a:endParaRPr lang="en-GB"/>
        </a:p>
      </dgm:t>
    </dgm:pt>
    <dgm:pt modelId="{71E9908A-E72F-4662-9D5A-21FD74FA66FD}" type="sibTrans" cxnId="{94588DBA-8588-4E01-A309-F5354A0EECEC}">
      <dgm:prSet/>
      <dgm:spPr/>
      <dgm:t>
        <a:bodyPr/>
        <a:lstStyle/>
        <a:p>
          <a:endParaRPr lang="en-GB"/>
        </a:p>
      </dgm:t>
    </dgm:pt>
    <dgm:pt modelId="{47EA81DB-EFAA-42DA-9652-C59170A8DF3C}">
      <dgm:prSet phldrT="[Text]" custT="1"/>
      <dgm:spPr/>
      <dgm:t>
        <a:bodyPr/>
        <a:lstStyle/>
        <a:p>
          <a:r>
            <a:rPr lang="fr-BE" sz="1400" noProof="0" dirty="0" err="1" smtClean="0"/>
            <a:t>Steep</a:t>
          </a:r>
          <a:r>
            <a:rPr lang="fr-BE" sz="1400" noProof="0" dirty="0" smtClean="0"/>
            <a:t> </a:t>
          </a:r>
          <a:r>
            <a:rPr lang="fr-BE" sz="1400" noProof="0" dirty="0" err="1" smtClean="0"/>
            <a:t>growth</a:t>
          </a:r>
          <a:r>
            <a:rPr lang="fr-BE" sz="1400" noProof="0" dirty="0" smtClean="0"/>
            <a:t> of FA </a:t>
          </a:r>
          <a:r>
            <a:rPr lang="fr-BE" sz="1400" noProof="0" dirty="0" err="1" smtClean="0"/>
            <a:t>traffic</a:t>
          </a:r>
          <a:r>
            <a:rPr lang="fr-BE" sz="1400" noProof="0" dirty="0" smtClean="0"/>
            <a:t> </a:t>
          </a:r>
          <a:r>
            <a:rPr lang="fr-BE" sz="1400" noProof="0" dirty="0" err="1" smtClean="0"/>
            <a:t>provoked</a:t>
          </a:r>
          <a:r>
            <a:rPr lang="fr-BE" sz="1400" noProof="0" dirty="0" smtClean="0"/>
            <a:t> by LVP Mis 2011 YTD (+32%)</a:t>
          </a:r>
          <a:endParaRPr lang="en-GB" sz="1400" noProof="0" dirty="0"/>
        </a:p>
      </dgm:t>
    </dgm:pt>
    <dgm:pt modelId="{F972ED4B-0863-48E0-A6C0-957F04CA2227}" type="parTrans" cxnId="{480F7498-B112-492C-B016-591B443BF344}">
      <dgm:prSet/>
      <dgm:spPr/>
      <dgm:t>
        <a:bodyPr/>
        <a:lstStyle/>
        <a:p>
          <a:endParaRPr lang="en-GB"/>
        </a:p>
      </dgm:t>
    </dgm:pt>
    <dgm:pt modelId="{9D19687A-787F-4047-9211-66A2D19DAD80}" type="sibTrans" cxnId="{480F7498-B112-492C-B016-591B443BF344}">
      <dgm:prSet/>
      <dgm:spPr/>
      <dgm:t>
        <a:bodyPr/>
        <a:lstStyle/>
        <a:p>
          <a:endParaRPr lang="en-GB"/>
        </a:p>
      </dgm:t>
    </dgm:pt>
    <dgm:pt modelId="{756CA0DB-0B07-4EB5-9629-EFB788C0D15B}">
      <dgm:prSet phldrT="[Text]" custT="1"/>
      <dgm:spPr/>
      <dgm:t>
        <a:bodyPr/>
        <a:lstStyle/>
        <a:p>
          <a:r>
            <a:rPr lang="en-US" sz="1400" dirty="0" smtClean="0"/>
            <a:t>6%  for inter-MI business (EACHA and EBA STEP2 volumes)</a:t>
          </a:r>
          <a:endParaRPr lang="en-GB" sz="1400" dirty="0"/>
        </a:p>
      </dgm:t>
    </dgm:pt>
    <dgm:pt modelId="{E148B54C-466A-4734-B65E-1D1874D32C11}" type="parTrans" cxnId="{07F93F3C-1FF1-4406-B90C-539B6DBEA878}">
      <dgm:prSet/>
      <dgm:spPr/>
      <dgm:t>
        <a:bodyPr/>
        <a:lstStyle/>
        <a:p>
          <a:endParaRPr lang="en-GB"/>
        </a:p>
      </dgm:t>
    </dgm:pt>
    <dgm:pt modelId="{40083A8B-EC08-42EC-8703-B5BFE34FBB0A}" type="sibTrans" cxnId="{07F93F3C-1FF1-4406-B90C-539B6DBEA878}">
      <dgm:prSet/>
      <dgm:spPr/>
      <dgm:t>
        <a:bodyPr/>
        <a:lstStyle/>
        <a:p>
          <a:endParaRPr lang="en-GB"/>
        </a:p>
      </dgm:t>
    </dgm:pt>
    <dgm:pt modelId="{96A1BB54-8B7D-401D-ADF2-D5C2B7CB3BBA}" type="pres">
      <dgm:prSet presAssocID="{68481CD2-02AF-4326-B1CC-CF6B89CA37EC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F5A39A00-E922-4160-9BCE-9DCA9B5CBEB3}" type="pres">
      <dgm:prSet presAssocID="{55E148AB-ACD3-41C6-9A47-04AADA50CF6E}" presName="linNode" presStyleCnt="0"/>
      <dgm:spPr/>
    </dgm:pt>
    <dgm:pt modelId="{C54BE870-2E5E-4921-9E8D-F6EF46F2645A}" type="pres">
      <dgm:prSet presAssocID="{55E148AB-ACD3-41C6-9A47-04AADA50CF6E}" presName="parentText" presStyleLbl="node1" presStyleIdx="0" presStyleCnt="3" custScaleX="56724" custLinFactNeighborX="-1238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FC32815-BBD5-4FE8-99D8-428CBD9EA32B}" type="pres">
      <dgm:prSet presAssocID="{55E148AB-ACD3-41C6-9A47-04AADA50CF6E}" presName="descendantText" presStyleLbl="alignAccFollowNode1" presStyleIdx="0" presStyleCnt="3" custScaleX="1361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E32556E-99FA-4BF2-87C2-ED4806607F3F}" type="pres">
      <dgm:prSet presAssocID="{9D13E1BE-26A0-43C1-BED9-2E1A8B595103}" presName="sp" presStyleCnt="0"/>
      <dgm:spPr/>
    </dgm:pt>
    <dgm:pt modelId="{5A96CC2E-44A1-44DB-BA3C-DDB12EA82A5A}" type="pres">
      <dgm:prSet presAssocID="{588AB67D-0482-46AA-B5EC-79C8B36C60E2}" presName="linNode" presStyleCnt="0"/>
      <dgm:spPr/>
    </dgm:pt>
    <dgm:pt modelId="{7D7151C6-9C1E-4620-8022-140A63F4E61E}" type="pres">
      <dgm:prSet presAssocID="{588AB67D-0482-46AA-B5EC-79C8B36C60E2}" presName="parentText" presStyleLbl="node1" presStyleIdx="1" presStyleCnt="3" custScaleX="56724" custLinFactNeighborX="-12389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3DD2274-8406-401C-AD0E-4799E3897D97}" type="pres">
      <dgm:prSet presAssocID="{588AB67D-0482-46AA-B5EC-79C8B36C60E2}" presName="descendantText" presStyleLbl="alignAccFollowNode1" presStyleIdx="1" presStyleCnt="3" custScaleX="13615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05BCBF5-A521-436F-A620-F95186B6F941}" type="pres">
      <dgm:prSet presAssocID="{06B9FA3D-13AE-4A4B-8916-0E7256EDB3B2}" presName="sp" presStyleCnt="0"/>
      <dgm:spPr/>
    </dgm:pt>
    <dgm:pt modelId="{89956C86-CC23-4769-BAA1-9A9769111878}" type="pres">
      <dgm:prSet presAssocID="{278A5A1C-C976-4728-A708-49CFEEA02746}" presName="linNode" presStyleCnt="0"/>
      <dgm:spPr/>
    </dgm:pt>
    <dgm:pt modelId="{0655D798-1FBB-4B07-A4B6-9187F84B7B17}" type="pres">
      <dgm:prSet presAssocID="{278A5A1C-C976-4728-A708-49CFEEA02746}" presName="parentText" presStyleLbl="node1" presStyleIdx="2" presStyleCnt="3" custScaleX="6108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99827E1-A688-410C-856E-DB62B2FD238E}" type="pres">
      <dgm:prSet presAssocID="{278A5A1C-C976-4728-A708-49CFEEA02746}" presName="descendantText" presStyleLbl="alignAccFollowNode1" presStyleIdx="2" presStyleCnt="3" custScaleX="148691" custScaleY="12314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8E43E1B1-CF6B-4C8A-95F3-F11938682161}" srcId="{278A5A1C-C976-4728-A708-49CFEEA02746}" destId="{A88BF803-A832-4296-977E-8C115630FE9C}" srcOrd="1" destOrd="0" parTransId="{41CB45D2-D4EE-41D6-8BC3-866111C48151}" sibTransId="{ECDC1EA3-FAA9-4B6F-9B2A-6A6362E48A7B}"/>
    <dgm:cxn modelId="{EFD69DE3-45D9-432B-BEBE-4DF3AF411619}" srcId="{278A5A1C-C976-4728-A708-49CFEEA02746}" destId="{43B7FCBB-F7CA-4E19-9C1D-0A67996A0401}" srcOrd="0" destOrd="0" parTransId="{93272955-3618-41B2-AB10-88EA0C538B66}" sibTransId="{DD4BA24A-6620-4A60-871F-2865CD64FF6F}"/>
    <dgm:cxn modelId="{03937124-19E0-4170-B975-30D3F0763D74}" type="presOf" srcId="{756CA0DB-0B07-4EB5-9629-EFB788C0D15B}" destId="{E3DD2274-8406-401C-AD0E-4799E3897D97}" srcOrd="0" destOrd="2" presId="urn:microsoft.com/office/officeart/2005/8/layout/vList5"/>
    <dgm:cxn modelId="{85C5D1ED-AF01-4BD9-9B89-B904149B0C2C}" type="presOf" srcId="{4CB41514-F4BD-4722-8B51-8381C129CE71}" destId="{DFC32815-BBD5-4FE8-99D8-428CBD9EA32B}" srcOrd="0" destOrd="1" presId="urn:microsoft.com/office/officeart/2005/8/layout/vList5"/>
    <dgm:cxn modelId="{2F776DCE-589F-4FF7-898B-92BF6F9144E4}" srcId="{55E148AB-ACD3-41C6-9A47-04AADA50CF6E}" destId="{DD283F68-6044-4FAB-BDA2-013EBFC5B007}" srcOrd="0" destOrd="0" parTransId="{0B8247A4-A5E2-4049-94AD-35F091394D97}" sibTransId="{2ECF9CC6-B331-4EB8-894A-810D73BA6E8C}"/>
    <dgm:cxn modelId="{1E45E86C-906F-4F56-9E94-0DC091230BE8}" srcId="{588AB67D-0482-46AA-B5EC-79C8B36C60E2}" destId="{03C7E367-47CE-43D7-8DA9-EC69F19F8307}" srcOrd="4" destOrd="0" parTransId="{93BA4B45-0FB4-40D1-9306-FBB34B0304C5}" sibTransId="{17A79B10-7551-4C82-B16A-15A538F6A0E5}"/>
    <dgm:cxn modelId="{E755F673-D9FA-4607-BD9D-65932C3D9639}" srcId="{588AB67D-0482-46AA-B5EC-79C8B36C60E2}" destId="{9E50E4FF-4FC0-40E9-9DFE-A75A2B6447FC}" srcOrd="0" destOrd="0" parTransId="{EC05DE4C-0D1A-4FAF-84AD-6AE97E7DA89D}" sibTransId="{F58903F4-25AF-48CD-94A7-34378355A2DC}"/>
    <dgm:cxn modelId="{4B660D7E-1AEC-4C90-9EA1-88DCF1A0B665}" type="presOf" srcId="{588AB67D-0482-46AA-B5EC-79C8B36C60E2}" destId="{7D7151C6-9C1E-4620-8022-140A63F4E61E}" srcOrd="0" destOrd="0" presId="urn:microsoft.com/office/officeart/2005/8/layout/vList5"/>
    <dgm:cxn modelId="{94588DBA-8588-4E01-A309-F5354A0EECEC}" srcId="{55E148AB-ACD3-41C6-9A47-04AADA50CF6E}" destId="{51197B09-617A-4AC4-9B24-A13ED579AE28}" srcOrd="2" destOrd="0" parTransId="{B73C737C-D1C3-4096-9FE9-CEDDA82D48FF}" sibTransId="{71E9908A-E72F-4662-9D5A-21FD74FA66FD}"/>
    <dgm:cxn modelId="{8E087123-1867-45A1-A33D-B8200404EED5}" type="presOf" srcId="{47EA81DB-EFAA-42DA-9652-C59170A8DF3C}" destId="{DFC32815-BBD5-4FE8-99D8-428CBD9EA32B}" srcOrd="0" destOrd="3" presId="urn:microsoft.com/office/officeart/2005/8/layout/vList5"/>
    <dgm:cxn modelId="{4EC19CD3-F7C7-4E54-8D3C-80A142B00A23}" type="presOf" srcId="{DD283F68-6044-4FAB-BDA2-013EBFC5B007}" destId="{DFC32815-BBD5-4FE8-99D8-428CBD9EA32B}" srcOrd="0" destOrd="0" presId="urn:microsoft.com/office/officeart/2005/8/layout/vList5"/>
    <dgm:cxn modelId="{A1D55187-75F2-48FD-AE06-340974A3126E}" type="presOf" srcId="{43B7FCBB-F7CA-4E19-9C1D-0A67996A0401}" destId="{099827E1-A688-410C-856E-DB62B2FD238E}" srcOrd="0" destOrd="0" presId="urn:microsoft.com/office/officeart/2005/8/layout/vList5"/>
    <dgm:cxn modelId="{12FC6CDE-71C9-433F-B06B-2CCAD23F5BBC}" srcId="{588AB67D-0482-46AA-B5EC-79C8B36C60E2}" destId="{1D5141CC-5D87-4DF7-B318-3F13EC4BF691}" srcOrd="1" destOrd="0" parTransId="{C486A4FF-A670-44AB-91C1-06A42621E305}" sibTransId="{76C154A5-5C53-4C1E-8364-D9C69E8CE30E}"/>
    <dgm:cxn modelId="{DE72DBDB-F8A8-4828-8E08-BB2EC417DC7A}" srcId="{68481CD2-02AF-4326-B1CC-CF6B89CA37EC}" destId="{588AB67D-0482-46AA-B5EC-79C8B36C60E2}" srcOrd="1" destOrd="0" parTransId="{E14B115D-01D3-4E02-A1AE-6EDB9B81724D}" sibTransId="{06B9FA3D-13AE-4A4B-8916-0E7256EDB3B2}"/>
    <dgm:cxn modelId="{58E0072B-08C2-48B8-9605-82E0376F3D89}" srcId="{68481CD2-02AF-4326-B1CC-CF6B89CA37EC}" destId="{55E148AB-ACD3-41C6-9A47-04AADA50CF6E}" srcOrd="0" destOrd="0" parTransId="{5955F773-B044-4A6A-9DFE-A475F87233BE}" sibTransId="{9D13E1BE-26A0-43C1-BED9-2E1A8B595103}"/>
    <dgm:cxn modelId="{19C77216-8469-4313-9C37-F241DF272141}" type="presOf" srcId="{A88BF803-A832-4296-977E-8C115630FE9C}" destId="{099827E1-A688-410C-856E-DB62B2FD238E}" srcOrd="0" destOrd="1" presId="urn:microsoft.com/office/officeart/2005/8/layout/vList5"/>
    <dgm:cxn modelId="{23498B9E-0411-4F86-AD9D-645A0CBE2225}" type="presOf" srcId="{9E50E4FF-4FC0-40E9-9DFE-A75A2B6447FC}" destId="{E3DD2274-8406-401C-AD0E-4799E3897D97}" srcOrd="0" destOrd="0" presId="urn:microsoft.com/office/officeart/2005/8/layout/vList5"/>
    <dgm:cxn modelId="{E0566144-7800-4BC9-A1DC-B3F7F5C52FD3}" type="presOf" srcId="{E3228511-7E56-4A19-9565-0472ADB44745}" destId="{E3DD2274-8406-401C-AD0E-4799E3897D97}" srcOrd="0" destOrd="3" presId="urn:microsoft.com/office/officeart/2005/8/layout/vList5"/>
    <dgm:cxn modelId="{7169D377-095F-4463-8121-B54A973E0429}" srcId="{588AB67D-0482-46AA-B5EC-79C8B36C60E2}" destId="{E3228511-7E56-4A19-9565-0472ADB44745}" srcOrd="3" destOrd="0" parTransId="{F008BAB4-4FF3-4E6B-86F0-505AB5E28BDD}" sibTransId="{99188CA8-E4E0-4058-8EAC-3ACA0613EED2}"/>
    <dgm:cxn modelId="{1E9C8765-3BBF-4BB9-86D9-F912A3FDBB95}" type="presOf" srcId="{03C7E367-47CE-43D7-8DA9-EC69F19F8307}" destId="{E3DD2274-8406-401C-AD0E-4799E3897D97}" srcOrd="0" destOrd="4" presId="urn:microsoft.com/office/officeart/2005/8/layout/vList5"/>
    <dgm:cxn modelId="{D1B78E04-151E-4A56-AEE6-E9A73D786F39}" type="presOf" srcId="{55E148AB-ACD3-41C6-9A47-04AADA50CF6E}" destId="{C54BE870-2E5E-4921-9E8D-F6EF46F2645A}" srcOrd="0" destOrd="0" presId="urn:microsoft.com/office/officeart/2005/8/layout/vList5"/>
    <dgm:cxn modelId="{480F7498-B112-492C-B016-591B443BF344}" srcId="{55E148AB-ACD3-41C6-9A47-04AADA50CF6E}" destId="{47EA81DB-EFAA-42DA-9652-C59170A8DF3C}" srcOrd="3" destOrd="0" parTransId="{F972ED4B-0863-48E0-A6C0-957F04CA2227}" sibTransId="{9D19687A-787F-4047-9211-66A2D19DAD80}"/>
    <dgm:cxn modelId="{BB83B4DB-1883-431A-8434-55D43B517240}" type="presOf" srcId="{51197B09-617A-4AC4-9B24-A13ED579AE28}" destId="{DFC32815-BBD5-4FE8-99D8-428CBD9EA32B}" srcOrd="0" destOrd="2" presId="urn:microsoft.com/office/officeart/2005/8/layout/vList5"/>
    <dgm:cxn modelId="{99262D38-9E00-4CAA-8A85-6E3494103628}" type="presOf" srcId="{278A5A1C-C976-4728-A708-49CFEEA02746}" destId="{0655D798-1FBB-4B07-A4B6-9187F84B7B17}" srcOrd="0" destOrd="0" presId="urn:microsoft.com/office/officeart/2005/8/layout/vList5"/>
    <dgm:cxn modelId="{199CF4F7-4AC0-4972-9DFB-2373D0A243EA}" type="presOf" srcId="{68481CD2-02AF-4326-B1CC-CF6B89CA37EC}" destId="{96A1BB54-8B7D-401D-ADF2-D5C2B7CB3BBA}" srcOrd="0" destOrd="0" presId="urn:microsoft.com/office/officeart/2005/8/layout/vList5"/>
    <dgm:cxn modelId="{98669E32-8F33-43B6-8DF8-F135294FF994}" srcId="{55E148AB-ACD3-41C6-9A47-04AADA50CF6E}" destId="{4CB41514-F4BD-4722-8B51-8381C129CE71}" srcOrd="1" destOrd="0" parTransId="{74910407-F016-4459-AD71-FA9137E49935}" sibTransId="{4AD7AE71-580C-402A-99AF-9105FC666844}"/>
    <dgm:cxn modelId="{0A8365C5-ED31-4517-9DC8-0519F1447AB3}" srcId="{68481CD2-02AF-4326-B1CC-CF6B89CA37EC}" destId="{278A5A1C-C976-4728-A708-49CFEEA02746}" srcOrd="2" destOrd="0" parTransId="{910A22CF-A77B-4AF7-8642-12D1F0DE5E78}" sibTransId="{A5E6F3BC-F486-42CA-9F4A-1F23B775190A}"/>
    <dgm:cxn modelId="{07F93F3C-1FF1-4406-B90C-539B6DBEA878}" srcId="{588AB67D-0482-46AA-B5EC-79C8B36C60E2}" destId="{756CA0DB-0B07-4EB5-9629-EFB788C0D15B}" srcOrd="2" destOrd="0" parTransId="{E148B54C-466A-4734-B65E-1D1874D32C11}" sibTransId="{40083A8B-EC08-42EC-8703-B5BFE34FBB0A}"/>
    <dgm:cxn modelId="{FD576DDD-9863-436E-8C8D-5ECEC3077B3D}" type="presOf" srcId="{1D5141CC-5D87-4DF7-B318-3F13EC4BF691}" destId="{E3DD2274-8406-401C-AD0E-4799E3897D97}" srcOrd="0" destOrd="1" presId="urn:microsoft.com/office/officeart/2005/8/layout/vList5"/>
    <dgm:cxn modelId="{A426D0BD-6D82-4B36-AE50-615244E0205F}" type="presParOf" srcId="{96A1BB54-8B7D-401D-ADF2-D5C2B7CB3BBA}" destId="{F5A39A00-E922-4160-9BCE-9DCA9B5CBEB3}" srcOrd="0" destOrd="0" presId="urn:microsoft.com/office/officeart/2005/8/layout/vList5"/>
    <dgm:cxn modelId="{34615EC4-C831-41C7-B154-3BCDF1BE3397}" type="presParOf" srcId="{F5A39A00-E922-4160-9BCE-9DCA9B5CBEB3}" destId="{C54BE870-2E5E-4921-9E8D-F6EF46F2645A}" srcOrd="0" destOrd="0" presId="urn:microsoft.com/office/officeart/2005/8/layout/vList5"/>
    <dgm:cxn modelId="{38E81BBC-28E2-409A-9EB1-DDF562361856}" type="presParOf" srcId="{F5A39A00-E922-4160-9BCE-9DCA9B5CBEB3}" destId="{DFC32815-BBD5-4FE8-99D8-428CBD9EA32B}" srcOrd="1" destOrd="0" presId="urn:microsoft.com/office/officeart/2005/8/layout/vList5"/>
    <dgm:cxn modelId="{F7392A77-E516-4B00-BBA9-D420B9FEB4BE}" type="presParOf" srcId="{96A1BB54-8B7D-401D-ADF2-D5C2B7CB3BBA}" destId="{2E32556E-99FA-4BF2-87C2-ED4806607F3F}" srcOrd="1" destOrd="0" presId="urn:microsoft.com/office/officeart/2005/8/layout/vList5"/>
    <dgm:cxn modelId="{42106CC6-CC2C-4866-8369-560E66E85630}" type="presParOf" srcId="{96A1BB54-8B7D-401D-ADF2-D5C2B7CB3BBA}" destId="{5A96CC2E-44A1-44DB-BA3C-DDB12EA82A5A}" srcOrd="2" destOrd="0" presId="urn:microsoft.com/office/officeart/2005/8/layout/vList5"/>
    <dgm:cxn modelId="{186D83AC-5DB1-4948-B26C-DC44547F8EC3}" type="presParOf" srcId="{5A96CC2E-44A1-44DB-BA3C-DDB12EA82A5A}" destId="{7D7151C6-9C1E-4620-8022-140A63F4E61E}" srcOrd="0" destOrd="0" presId="urn:microsoft.com/office/officeart/2005/8/layout/vList5"/>
    <dgm:cxn modelId="{B4ACDD24-BACF-489E-B32C-0D5E27BD9B9C}" type="presParOf" srcId="{5A96CC2E-44A1-44DB-BA3C-DDB12EA82A5A}" destId="{E3DD2274-8406-401C-AD0E-4799E3897D97}" srcOrd="1" destOrd="0" presId="urn:microsoft.com/office/officeart/2005/8/layout/vList5"/>
    <dgm:cxn modelId="{8216863E-DD62-4D73-888B-F9D47F81D21D}" type="presParOf" srcId="{96A1BB54-8B7D-401D-ADF2-D5C2B7CB3BBA}" destId="{505BCBF5-A521-436F-A620-F95186B6F941}" srcOrd="3" destOrd="0" presId="urn:microsoft.com/office/officeart/2005/8/layout/vList5"/>
    <dgm:cxn modelId="{AD48B023-99BB-40A9-9045-FD7E0908886C}" type="presParOf" srcId="{96A1BB54-8B7D-401D-ADF2-D5C2B7CB3BBA}" destId="{89956C86-CC23-4769-BAA1-9A9769111878}" srcOrd="4" destOrd="0" presId="urn:microsoft.com/office/officeart/2005/8/layout/vList5"/>
    <dgm:cxn modelId="{1A4BAD52-F6BF-4283-AC2B-643F766B9728}" type="presParOf" srcId="{89956C86-CC23-4769-BAA1-9A9769111878}" destId="{0655D798-1FBB-4B07-A4B6-9187F84B7B17}" srcOrd="0" destOrd="0" presId="urn:microsoft.com/office/officeart/2005/8/layout/vList5"/>
    <dgm:cxn modelId="{33D4AAB5-27C9-4864-B2B4-25F89F1618B5}" type="presParOf" srcId="{89956C86-CC23-4769-BAA1-9A9769111878}" destId="{099827E1-A688-410C-856E-DB62B2FD238E}" srcOrd="1" destOrd="0" presId="urn:microsoft.com/office/officeart/2005/8/layout/vList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defTabSz="9588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defTabSz="9588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pic>
        <p:nvPicPr>
          <p:cNvPr id="28677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72175" y="8970963"/>
            <a:ext cx="866775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defTabSz="9588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>
            <a:lvl1pPr algn="r" defTabSz="9588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defTabSz="9588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39" tIns="47969" rIns="95939" bIns="47969" numCol="1" anchor="b" anchorCtr="0" compatLnSpc="1">
            <a:prstTxWarp prst="textNoShape">
              <a:avLst/>
            </a:prstTxWarp>
          </a:bodyPr>
          <a:lstStyle>
            <a:lvl1pPr algn="r" defTabSz="9588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D4A27B3C-C066-4EBA-B457-C7A0E59057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73005" y="771526"/>
            <a:ext cx="5004939" cy="3705225"/>
          </a:xfrm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8340" y="4705350"/>
            <a:ext cx="5506720" cy="445770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628900"/>
            <a:ext cx="758825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1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449638"/>
            <a:ext cx="6400800" cy="1046162"/>
          </a:xfrm>
        </p:spPr>
        <p:txBody>
          <a:bodyPr/>
          <a:lstStyle>
            <a:lvl1pPr marL="0" indent="0">
              <a:buFontTx/>
              <a:buNone/>
              <a:defRPr sz="3200" i="1">
                <a:solidFill>
                  <a:schemeClr val="accent1"/>
                </a:solidFill>
                <a:latin typeface="Times New Roman" pitchFamily="18" charset="0"/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2617788"/>
            <a:ext cx="6402388" cy="811212"/>
          </a:xfrm>
        </p:spPr>
        <p:txBody>
          <a:bodyPr/>
          <a:lstStyle>
            <a:lvl1pPr>
              <a:defRPr sz="4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1828800" y="4506913"/>
            <a:ext cx="4176713" cy="3603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2000">
                <a:latin typeface="Arial" charset="0"/>
              </a:defRPr>
            </a:lvl1pPr>
          </a:lstStyle>
          <a:p>
            <a:pPr>
              <a:defRPr/>
            </a:pPr>
            <a:fld id="{3DDF3D39-673F-4A40-AA6F-1F571EB5346A}" type="datetime3">
              <a:rPr lang="en-US"/>
              <a:pPr>
                <a:defRPr/>
              </a:pPr>
              <a:t>14 March 2013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7395E-1F6E-45D2-8EB7-77F976CAFCD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533400"/>
            <a:ext cx="19050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5626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C42751-FF23-48D7-B7FD-FB78AD7493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838200" y="1831975"/>
            <a:ext cx="7620000" cy="43402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994CD-EF62-41A0-BF84-F105E7B9A9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33400"/>
            <a:ext cx="7620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1831975"/>
            <a:ext cx="3733800" cy="4340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31975"/>
            <a:ext cx="3733800" cy="43402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6A240-4470-4BFC-BB0E-ED32D6B02B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BFDDD-8BAA-40D0-919F-A4A9DD7B90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4983C5-48F3-40B0-BA1C-0481A0C802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31975"/>
            <a:ext cx="3733800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831975"/>
            <a:ext cx="3733800" cy="43402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88B0E-AB67-4D92-951D-6182E5A8921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8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EB133-426B-407B-8008-1955DC11BE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4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D339C-63A1-46BF-9471-3EE5FCD1B56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3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761E6D-C3FA-4C17-9D17-F3352676A3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EA70D-9033-4635-A3C9-7FA8C3F4DF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6" name="Rectangle 3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46CECA-4F83-4C87-B5FA-AF5B1482FC0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31975"/>
            <a:ext cx="7620000" cy="434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5334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pic>
        <p:nvPicPr>
          <p:cNvPr id="1028" name="Picture 35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0"/>
            <a:ext cx="1397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0" name="Rectangle 3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8200" y="6403975"/>
            <a:ext cx="5678488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Arial" charset="0"/>
              </a:defRPr>
            </a:lvl1pPr>
          </a:lstStyle>
          <a:p>
            <a:pPr>
              <a:defRPr/>
            </a:pPr>
            <a:r>
              <a:rPr lang="en-GB"/>
              <a:t>SWIFT Directories – September 2008</a:t>
            </a:r>
          </a:p>
        </p:txBody>
      </p:sp>
      <p:sp>
        <p:nvSpPr>
          <p:cNvPr id="1061" name="Rectangle 3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403975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900">
                <a:latin typeface="Arial" charset="0"/>
              </a:defRPr>
            </a:lvl1pPr>
          </a:lstStyle>
          <a:p>
            <a:pPr>
              <a:defRPr/>
            </a:pPr>
            <a:fld id="{004C34DF-619E-4EF2-9480-AC53E1450F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42"/>
          <p:cNvPicPr>
            <a:picLocks noChangeAspect="1" noChangeArrowheads="1"/>
          </p:cNvPicPr>
          <p:nvPr/>
        </p:nvPicPr>
        <p:blipFill>
          <a:blip r:embed="rId16"/>
          <a:srcRect t="10667"/>
          <a:stretch>
            <a:fillRect/>
          </a:stretch>
        </p:blipFill>
        <p:spPr bwMode="auto">
          <a:xfrm>
            <a:off x="542925" y="6381750"/>
            <a:ext cx="357188" cy="31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  <p:sldLayoutId id="2147483652" r:id="rId13"/>
  </p:sldLayoutIdLst>
  <p:transition/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 New Roman" pitchFamily="18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1pPr>
      <a:lvl2pPr marL="446088" indent="-21272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2pPr>
      <a:lvl3pPr marL="630238" indent="-182563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0000"/>
          </a:solidFill>
          <a:latin typeface="+mn-lt"/>
        </a:defRPr>
      </a:lvl3pPr>
      <a:lvl4pPr marL="1027113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4pPr>
      <a:lvl5pPr marL="12573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5pPr>
      <a:lvl6pPr marL="17145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6pPr>
      <a:lvl7pPr marL="21717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7pPr>
      <a:lvl8pPr marL="26289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8pPr>
      <a:lvl9pPr marL="30861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pitchFamily="18" charset="0"/>
        </a:defRPr>
      </a:lvl9pPr>
    </p:titleStyle>
    <p:bodyStyle>
      <a:lvl1pPr marL="231775" indent="-231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446088" indent="-212725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000000"/>
          </a:solidFill>
          <a:latin typeface="+mn-lt"/>
        </a:defRPr>
      </a:lvl2pPr>
      <a:lvl3pPr marL="630238" indent="-182563" algn="l" rtl="0" eaLnBrk="0" fontAlgn="base" hangingPunct="0">
        <a:spcBef>
          <a:spcPct val="20000"/>
        </a:spcBef>
        <a:spcAft>
          <a:spcPct val="0"/>
        </a:spcAft>
        <a:defRPr sz="2000">
          <a:solidFill>
            <a:srgbClr val="000000"/>
          </a:solidFill>
          <a:latin typeface="+mn-lt"/>
        </a:defRPr>
      </a:lvl3pPr>
      <a:lvl4pPr marL="10271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12573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17145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1717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26289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0861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gif"/><Relationship Id="rId3" Type="http://schemas.openxmlformats.org/officeDocument/2006/relationships/image" Target="../media/image7.jpe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848EE69-88BF-4201-8B16-917F2879EEE9}" type="slidenum">
              <a:rPr lang="en-US"/>
              <a:pPr/>
              <a:t>1</a:t>
            </a:fld>
            <a:endParaRPr lang="en-US"/>
          </a:p>
        </p:txBody>
      </p:sp>
      <p:sp>
        <p:nvSpPr>
          <p:cNvPr id="11268" name="Slide Number Placeholder 4"/>
          <p:cNvSpPr txBox="1">
            <a:spLocks noGrp="1"/>
          </p:cNvSpPr>
          <p:nvPr/>
        </p:nvSpPr>
        <p:spPr bwMode="auto">
          <a:xfrm>
            <a:off x="8153400" y="6403975"/>
            <a:ext cx="762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C58CA7FB-91A9-4127-8AD8-4DFDD9DF773B}" type="slidenum">
              <a:rPr lang="en-GB" sz="900"/>
              <a:pPr algn="r"/>
              <a:t>1</a:t>
            </a:fld>
            <a:endParaRPr lang="en-GB" sz="900"/>
          </a:p>
        </p:txBody>
      </p:sp>
      <p:grpSp>
        <p:nvGrpSpPr>
          <p:cNvPr id="2" name="Group 103"/>
          <p:cNvGrpSpPr>
            <a:grpSpLocks/>
          </p:cNvGrpSpPr>
          <p:nvPr/>
        </p:nvGrpSpPr>
        <p:grpSpPr bwMode="auto">
          <a:xfrm>
            <a:off x="0" y="0"/>
            <a:ext cx="9144000" cy="1824038"/>
            <a:chOff x="0" y="0"/>
            <a:chExt cx="5760" cy="1149"/>
          </a:xfrm>
        </p:grpSpPr>
        <p:sp>
          <p:nvSpPr>
            <p:cNvPr id="11272" name="AutoShape 71"/>
            <p:cNvSpPr>
              <a:spLocks noChangeAspect="1" noChangeArrowheads="1" noTextEdit="1"/>
            </p:cNvSpPr>
            <p:nvPr/>
          </p:nvSpPr>
          <p:spPr bwMode="auto">
            <a:xfrm>
              <a:off x="0" y="0"/>
              <a:ext cx="5760" cy="1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3" name="Rectangle 72"/>
            <p:cNvSpPr>
              <a:spLocks noChangeArrowheads="1"/>
            </p:cNvSpPr>
            <p:nvPr/>
          </p:nvSpPr>
          <p:spPr bwMode="auto">
            <a:xfrm>
              <a:off x="4590" y="2"/>
              <a:ext cx="1168" cy="93"/>
            </a:xfrm>
            <a:prstGeom prst="rect">
              <a:avLst/>
            </a:prstGeom>
            <a:solidFill>
              <a:srgbClr val="DCD5D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74" name="Rectangle 73"/>
            <p:cNvSpPr>
              <a:spLocks noChangeArrowheads="1"/>
            </p:cNvSpPr>
            <p:nvPr/>
          </p:nvSpPr>
          <p:spPr bwMode="auto">
            <a:xfrm>
              <a:off x="0" y="2"/>
              <a:ext cx="2222" cy="93"/>
            </a:xfrm>
            <a:prstGeom prst="rect">
              <a:avLst/>
            </a:prstGeom>
            <a:solidFill>
              <a:srgbClr val="95857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75" name="Rectangle 74"/>
            <p:cNvSpPr>
              <a:spLocks noChangeArrowheads="1"/>
            </p:cNvSpPr>
            <p:nvPr/>
          </p:nvSpPr>
          <p:spPr bwMode="auto">
            <a:xfrm>
              <a:off x="0" y="95"/>
              <a:ext cx="2222" cy="86"/>
            </a:xfrm>
            <a:prstGeom prst="rect">
              <a:avLst/>
            </a:prstGeom>
            <a:solidFill>
              <a:srgbClr val="DCD5D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76" name="Rectangle 75"/>
            <p:cNvSpPr>
              <a:spLocks noChangeArrowheads="1"/>
            </p:cNvSpPr>
            <p:nvPr/>
          </p:nvSpPr>
          <p:spPr bwMode="auto">
            <a:xfrm>
              <a:off x="4590" y="95"/>
              <a:ext cx="1168" cy="86"/>
            </a:xfrm>
            <a:prstGeom prst="rect">
              <a:avLst/>
            </a:prstGeom>
            <a:solidFill>
              <a:srgbClr val="81706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77" name="Rectangle 76"/>
            <p:cNvSpPr>
              <a:spLocks noChangeArrowheads="1"/>
            </p:cNvSpPr>
            <p:nvPr/>
          </p:nvSpPr>
          <p:spPr bwMode="auto">
            <a:xfrm>
              <a:off x="0" y="181"/>
              <a:ext cx="2222" cy="90"/>
            </a:xfrm>
            <a:prstGeom prst="rect">
              <a:avLst/>
            </a:prstGeom>
            <a:solidFill>
              <a:srgbClr val="C2B7B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78" name="Rectangle 77"/>
            <p:cNvSpPr>
              <a:spLocks noChangeArrowheads="1"/>
            </p:cNvSpPr>
            <p:nvPr/>
          </p:nvSpPr>
          <p:spPr bwMode="auto">
            <a:xfrm>
              <a:off x="0" y="271"/>
              <a:ext cx="2222" cy="86"/>
            </a:xfrm>
            <a:prstGeom prst="rect">
              <a:avLst/>
            </a:prstGeom>
            <a:solidFill>
              <a:srgbClr val="81706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79" name="Rectangle 78"/>
            <p:cNvSpPr>
              <a:spLocks noChangeArrowheads="1"/>
            </p:cNvSpPr>
            <p:nvPr/>
          </p:nvSpPr>
          <p:spPr bwMode="auto">
            <a:xfrm>
              <a:off x="2221" y="357"/>
              <a:ext cx="2369" cy="89"/>
            </a:xfrm>
            <a:prstGeom prst="rect">
              <a:avLst/>
            </a:prstGeom>
            <a:solidFill>
              <a:srgbClr val="DCD5D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80" name="Rectangle 79"/>
            <p:cNvSpPr>
              <a:spLocks noChangeArrowheads="1"/>
            </p:cNvSpPr>
            <p:nvPr/>
          </p:nvSpPr>
          <p:spPr bwMode="auto">
            <a:xfrm>
              <a:off x="0" y="357"/>
              <a:ext cx="2222" cy="89"/>
            </a:xfrm>
            <a:prstGeom prst="rect">
              <a:avLst/>
            </a:prstGeom>
            <a:solidFill>
              <a:srgbClr val="C2B7B3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81" name="Rectangle 80"/>
            <p:cNvSpPr>
              <a:spLocks noChangeArrowheads="1"/>
            </p:cNvSpPr>
            <p:nvPr/>
          </p:nvSpPr>
          <p:spPr bwMode="auto">
            <a:xfrm>
              <a:off x="0" y="446"/>
              <a:ext cx="5758" cy="87"/>
            </a:xfrm>
            <a:prstGeom prst="rect">
              <a:avLst/>
            </a:prstGeom>
            <a:solidFill>
              <a:srgbClr val="81706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82" name="Rectangle 81"/>
            <p:cNvSpPr>
              <a:spLocks noChangeArrowheads="1"/>
            </p:cNvSpPr>
            <p:nvPr/>
          </p:nvSpPr>
          <p:spPr bwMode="auto">
            <a:xfrm>
              <a:off x="2221" y="533"/>
              <a:ext cx="3537" cy="89"/>
            </a:xfrm>
            <a:prstGeom prst="rect">
              <a:avLst/>
            </a:prstGeom>
            <a:solidFill>
              <a:srgbClr val="95857D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83" name="Rectangle 82"/>
            <p:cNvSpPr>
              <a:spLocks noChangeArrowheads="1"/>
            </p:cNvSpPr>
            <p:nvPr/>
          </p:nvSpPr>
          <p:spPr bwMode="auto">
            <a:xfrm>
              <a:off x="0" y="708"/>
              <a:ext cx="2222" cy="90"/>
            </a:xfrm>
            <a:prstGeom prst="rect">
              <a:avLst/>
            </a:prstGeom>
            <a:solidFill>
              <a:srgbClr val="81706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84" name="Rectangle 83"/>
            <p:cNvSpPr>
              <a:spLocks noChangeArrowheads="1"/>
            </p:cNvSpPr>
            <p:nvPr/>
          </p:nvSpPr>
          <p:spPr bwMode="auto">
            <a:xfrm>
              <a:off x="2221" y="708"/>
              <a:ext cx="3537" cy="90"/>
            </a:xfrm>
            <a:prstGeom prst="rect">
              <a:avLst/>
            </a:prstGeom>
            <a:solidFill>
              <a:srgbClr val="AA9D9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85" name="Rectangle 84"/>
            <p:cNvSpPr>
              <a:spLocks noChangeArrowheads="1"/>
            </p:cNvSpPr>
            <p:nvPr/>
          </p:nvSpPr>
          <p:spPr bwMode="auto">
            <a:xfrm>
              <a:off x="4590" y="1060"/>
              <a:ext cx="1168" cy="89"/>
            </a:xfrm>
            <a:prstGeom prst="rect">
              <a:avLst/>
            </a:prstGeom>
            <a:solidFill>
              <a:srgbClr val="817068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86" name="Rectangle 85"/>
            <p:cNvSpPr>
              <a:spLocks noChangeArrowheads="1"/>
            </p:cNvSpPr>
            <p:nvPr/>
          </p:nvSpPr>
          <p:spPr bwMode="auto">
            <a:xfrm>
              <a:off x="2221" y="622"/>
              <a:ext cx="3537" cy="86"/>
            </a:xfrm>
            <a:prstGeom prst="rect">
              <a:avLst/>
            </a:prstGeom>
            <a:solidFill>
              <a:srgbClr val="029BB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87" name="Rectangle 86"/>
            <p:cNvSpPr>
              <a:spLocks noChangeArrowheads="1"/>
            </p:cNvSpPr>
            <p:nvPr/>
          </p:nvSpPr>
          <p:spPr bwMode="auto">
            <a:xfrm>
              <a:off x="2221" y="2"/>
              <a:ext cx="2369" cy="93"/>
            </a:xfrm>
            <a:prstGeom prst="rect">
              <a:avLst/>
            </a:prstGeom>
            <a:solidFill>
              <a:srgbClr val="029BB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88" name="Rectangle 87"/>
            <p:cNvSpPr>
              <a:spLocks noChangeArrowheads="1"/>
            </p:cNvSpPr>
            <p:nvPr/>
          </p:nvSpPr>
          <p:spPr bwMode="auto">
            <a:xfrm>
              <a:off x="2221" y="181"/>
              <a:ext cx="2369" cy="90"/>
            </a:xfrm>
            <a:prstGeom prst="rect">
              <a:avLst/>
            </a:prstGeom>
            <a:solidFill>
              <a:srgbClr val="029BB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89" name="Rectangle 88"/>
            <p:cNvSpPr>
              <a:spLocks noChangeArrowheads="1"/>
            </p:cNvSpPr>
            <p:nvPr/>
          </p:nvSpPr>
          <p:spPr bwMode="auto">
            <a:xfrm>
              <a:off x="4590" y="181"/>
              <a:ext cx="1168" cy="90"/>
            </a:xfrm>
            <a:prstGeom prst="rect">
              <a:avLst/>
            </a:prstGeom>
            <a:solidFill>
              <a:srgbClr val="59AAC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90" name="Rectangle 89"/>
            <p:cNvSpPr>
              <a:spLocks noChangeArrowheads="1"/>
            </p:cNvSpPr>
            <p:nvPr/>
          </p:nvSpPr>
          <p:spPr bwMode="auto">
            <a:xfrm>
              <a:off x="2223" y="269"/>
              <a:ext cx="3535" cy="88"/>
            </a:xfrm>
            <a:prstGeom prst="rect">
              <a:avLst/>
            </a:prstGeom>
            <a:solidFill>
              <a:srgbClr val="D3E3E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91" name="Rectangle 90"/>
            <p:cNvSpPr>
              <a:spLocks noChangeArrowheads="1"/>
            </p:cNvSpPr>
            <p:nvPr/>
          </p:nvSpPr>
          <p:spPr bwMode="auto">
            <a:xfrm>
              <a:off x="4590" y="357"/>
              <a:ext cx="1168" cy="89"/>
            </a:xfrm>
            <a:prstGeom prst="rect">
              <a:avLst/>
            </a:prstGeom>
            <a:solidFill>
              <a:srgbClr val="ACCED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92" name="Rectangle 91"/>
            <p:cNvSpPr>
              <a:spLocks noChangeArrowheads="1"/>
            </p:cNvSpPr>
            <p:nvPr/>
          </p:nvSpPr>
          <p:spPr bwMode="auto">
            <a:xfrm>
              <a:off x="0" y="533"/>
              <a:ext cx="2222" cy="89"/>
            </a:xfrm>
            <a:prstGeom prst="rect">
              <a:avLst/>
            </a:prstGeom>
            <a:solidFill>
              <a:srgbClr val="ACCED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93" name="Rectangle 92"/>
            <p:cNvSpPr>
              <a:spLocks noChangeArrowheads="1"/>
            </p:cNvSpPr>
            <p:nvPr/>
          </p:nvSpPr>
          <p:spPr bwMode="auto">
            <a:xfrm>
              <a:off x="643" y="622"/>
              <a:ext cx="1578" cy="86"/>
            </a:xfrm>
            <a:prstGeom prst="rect">
              <a:avLst/>
            </a:prstGeom>
            <a:solidFill>
              <a:srgbClr val="59AAC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94" name="Rectangle 93"/>
            <p:cNvSpPr>
              <a:spLocks noChangeArrowheads="1"/>
            </p:cNvSpPr>
            <p:nvPr/>
          </p:nvSpPr>
          <p:spPr bwMode="auto">
            <a:xfrm>
              <a:off x="2" y="798"/>
              <a:ext cx="5756" cy="86"/>
            </a:xfrm>
            <a:prstGeom prst="rect">
              <a:avLst/>
            </a:prstGeom>
            <a:solidFill>
              <a:srgbClr val="59AAC6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95" name="Rectangle 94"/>
            <p:cNvSpPr>
              <a:spLocks noChangeArrowheads="1"/>
            </p:cNvSpPr>
            <p:nvPr/>
          </p:nvSpPr>
          <p:spPr bwMode="auto">
            <a:xfrm>
              <a:off x="2" y="884"/>
              <a:ext cx="2221" cy="89"/>
            </a:xfrm>
            <a:prstGeom prst="rect">
              <a:avLst/>
            </a:prstGeom>
            <a:solidFill>
              <a:srgbClr val="ACCEDE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96" name="Rectangle 95"/>
            <p:cNvSpPr>
              <a:spLocks noChangeArrowheads="1"/>
            </p:cNvSpPr>
            <p:nvPr/>
          </p:nvSpPr>
          <p:spPr bwMode="auto">
            <a:xfrm>
              <a:off x="2223" y="884"/>
              <a:ext cx="3535" cy="89"/>
            </a:xfrm>
            <a:prstGeom prst="rect">
              <a:avLst/>
            </a:prstGeom>
            <a:solidFill>
              <a:srgbClr val="D3E3E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97" name="Rectangle 96"/>
            <p:cNvSpPr>
              <a:spLocks noChangeArrowheads="1"/>
            </p:cNvSpPr>
            <p:nvPr/>
          </p:nvSpPr>
          <p:spPr bwMode="auto">
            <a:xfrm>
              <a:off x="86" y="973"/>
              <a:ext cx="5672" cy="87"/>
            </a:xfrm>
            <a:prstGeom prst="rect">
              <a:avLst/>
            </a:prstGeom>
            <a:solidFill>
              <a:srgbClr val="029BB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98" name="Rectangle 97"/>
            <p:cNvSpPr>
              <a:spLocks noChangeArrowheads="1"/>
            </p:cNvSpPr>
            <p:nvPr/>
          </p:nvSpPr>
          <p:spPr bwMode="auto">
            <a:xfrm>
              <a:off x="2223" y="1060"/>
              <a:ext cx="2367" cy="89"/>
            </a:xfrm>
            <a:prstGeom prst="rect">
              <a:avLst/>
            </a:prstGeom>
            <a:solidFill>
              <a:srgbClr val="D3E3EC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299" name="Rectangle 98"/>
            <p:cNvSpPr>
              <a:spLocks noChangeArrowheads="1"/>
            </p:cNvSpPr>
            <p:nvPr/>
          </p:nvSpPr>
          <p:spPr bwMode="auto">
            <a:xfrm>
              <a:off x="2" y="973"/>
              <a:ext cx="2221" cy="176"/>
            </a:xfrm>
            <a:prstGeom prst="rect">
              <a:avLst/>
            </a:prstGeom>
            <a:solidFill>
              <a:srgbClr val="029BBB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300" name="Freeform 99"/>
            <p:cNvSpPr>
              <a:spLocks/>
            </p:cNvSpPr>
            <p:nvPr/>
          </p:nvSpPr>
          <p:spPr bwMode="auto">
            <a:xfrm>
              <a:off x="0" y="798"/>
              <a:ext cx="4594" cy="351"/>
            </a:xfrm>
            <a:custGeom>
              <a:avLst/>
              <a:gdLst>
                <a:gd name="T0" fmla="*/ 0 w 4592"/>
                <a:gd name="T1" fmla="*/ 0 h 366"/>
                <a:gd name="T2" fmla="*/ 0 w 4592"/>
                <a:gd name="T3" fmla="*/ 351 h 366"/>
                <a:gd name="T4" fmla="*/ 4594 w 4592"/>
                <a:gd name="T5" fmla="*/ 351 h 366"/>
                <a:gd name="T6" fmla="*/ 4594 w 4592"/>
                <a:gd name="T7" fmla="*/ 0 h 366"/>
                <a:gd name="T8" fmla="*/ 0 w 4592"/>
                <a:gd name="T9" fmla="*/ 0 h 366"/>
                <a:gd name="T10" fmla="*/ 0 w 4592"/>
                <a:gd name="T11" fmla="*/ 0 h 3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592"/>
                <a:gd name="T19" fmla="*/ 0 h 366"/>
                <a:gd name="T20" fmla="*/ 4592 w 4592"/>
                <a:gd name="T21" fmla="*/ 366 h 36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592" h="366">
                  <a:moveTo>
                    <a:pt x="0" y="0"/>
                  </a:moveTo>
                  <a:lnTo>
                    <a:pt x="0" y="366"/>
                  </a:lnTo>
                  <a:lnTo>
                    <a:pt x="4592" y="366"/>
                  </a:lnTo>
                  <a:lnTo>
                    <a:pt x="459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29BB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301" name="Rectangle 100"/>
            <p:cNvSpPr>
              <a:spLocks noChangeArrowheads="1"/>
            </p:cNvSpPr>
            <p:nvPr/>
          </p:nvSpPr>
          <p:spPr bwMode="auto">
            <a:xfrm>
              <a:off x="0" y="623"/>
              <a:ext cx="645" cy="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  <p:sp>
          <p:nvSpPr>
            <p:cNvPr id="11302" name="Rectangle 101"/>
            <p:cNvSpPr>
              <a:spLocks noChangeArrowheads="1"/>
            </p:cNvSpPr>
            <p:nvPr/>
          </p:nvSpPr>
          <p:spPr bwMode="auto">
            <a:xfrm>
              <a:off x="2221" y="95"/>
              <a:ext cx="2369" cy="86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 sz="1200"/>
            </a:p>
          </p:txBody>
        </p:sp>
      </p:grpSp>
      <p:sp>
        <p:nvSpPr>
          <p:cNvPr id="11271" name="Rectangle 32"/>
          <p:cNvSpPr>
            <a:spLocks noChangeArrowheads="1"/>
          </p:cNvSpPr>
          <p:nvPr/>
        </p:nvSpPr>
        <p:spPr bwMode="auto">
          <a:xfrm>
            <a:off x="76200" y="1371600"/>
            <a:ext cx="717871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06000" tIns="0" rIns="0" bIns="0"/>
          <a:lstStyle/>
          <a:p>
            <a:pPr eaLnBrk="1" hangingPunct="1"/>
            <a:r>
              <a:rPr lang="en-GB" sz="2700" dirty="0" smtClean="0">
                <a:solidFill>
                  <a:schemeClr val="bg1"/>
                </a:solidFill>
                <a:latin typeface="Times New Roman" pitchFamily="18" charset="0"/>
              </a:rPr>
              <a:t>SEPA – Regulation on end dates</a:t>
            </a:r>
            <a:endParaRPr lang="en-GB" sz="2000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38" name="Footer Placeholder 37"/>
          <p:cNvSpPr>
            <a:spLocks noGrp="1"/>
          </p:cNvSpPr>
          <p:nvPr>
            <p:ph type="ftr" sz="quarter" idx="4294967295"/>
          </p:nvPr>
        </p:nvSpPr>
        <p:spPr>
          <a:xfrm>
            <a:off x="838200" y="6403975"/>
            <a:ext cx="5678488" cy="228600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SEPA task froce Dec-2010</a:t>
            </a:r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1137"/>
          <a:stretch>
            <a:fillRect/>
          </a:stretch>
        </p:blipFill>
        <p:spPr bwMode="auto">
          <a:xfrm>
            <a:off x="0" y="1820175"/>
            <a:ext cx="9247517" cy="5037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 descr="button_hungarian-presidency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75196"/>
            <a:ext cx="1129811" cy="421796"/>
          </a:xfrm>
          <a:prstGeom prst="rect">
            <a:avLst/>
          </a:prstGeom>
        </p:spPr>
      </p:pic>
      <p:pic>
        <p:nvPicPr>
          <p:cNvPr id="21" name="Picture 20" descr="200px-European_Council_logo_sv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876540"/>
            <a:ext cx="1009135" cy="852719"/>
          </a:xfrm>
          <a:prstGeom prst="rect">
            <a:avLst/>
          </a:prstGeom>
        </p:spPr>
      </p:pic>
      <p:pic>
        <p:nvPicPr>
          <p:cNvPr id="19" name="Picture 18" descr="200px-Europarl_logo_svg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33386" y="3786389"/>
            <a:ext cx="1210548" cy="714223"/>
          </a:xfrm>
          <a:prstGeom prst="rect">
            <a:avLst/>
          </a:prstGeom>
        </p:spPr>
      </p:pic>
      <p:pic>
        <p:nvPicPr>
          <p:cNvPr id="23" name="Picture 5" descr="C:\Documents and Settings\mpomesbo\Desktop\100px-ECB_LOGO_svg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70490" y="611449"/>
            <a:ext cx="901872" cy="766591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30321" y="781254"/>
            <a:ext cx="831105" cy="55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" descr="C:\Documents and Settings\mpomesbo\Desktop\EPC logo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601532" y="5034658"/>
            <a:ext cx="941775" cy="625607"/>
          </a:xfrm>
          <a:prstGeom prst="rect">
            <a:avLst/>
          </a:prstGeom>
          <a:noFill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281143" y="4910070"/>
            <a:ext cx="836322" cy="836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1400" y="-326110"/>
            <a:ext cx="8101042" cy="1012827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A complex web of influencers</a:t>
            </a:r>
            <a:endParaRPr lang="en-GB" sz="2800" dirty="0" smtClean="0"/>
          </a:p>
        </p:txBody>
      </p:sp>
      <p:sp>
        <p:nvSpPr>
          <p:cNvPr id="6" name="Rounded Rectangle 5"/>
          <p:cNvSpPr/>
          <p:nvPr/>
        </p:nvSpPr>
        <p:spPr>
          <a:xfrm>
            <a:off x="3357554" y="1180613"/>
            <a:ext cx="2071702" cy="1000132"/>
          </a:xfrm>
          <a:prstGeom prst="roundRect">
            <a:avLst/>
          </a:prstGeom>
          <a:solidFill>
            <a:srgbClr val="99CCFF"/>
          </a:solidFill>
          <a:ln>
            <a:noFill/>
          </a:ln>
          <a:effectLst>
            <a:innerShdw blurRad="114300">
              <a:schemeClr val="tx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/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EU Commission and ECB / </a:t>
            </a:r>
            <a:r>
              <a:rPr lang="en-US" sz="2000" b="1" dirty="0" err="1" smtClean="0">
                <a:solidFill>
                  <a:schemeClr val="tx1"/>
                </a:solidFill>
                <a:latin typeface="Calibri" pitchFamily="34" charset="0"/>
              </a:rPr>
              <a:t>Eurosystem</a:t>
            </a:r>
            <a:endParaRPr lang="en-GB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313278" y="3177258"/>
            <a:ext cx="1571636" cy="1000132"/>
          </a:xfrm>
          <a:prstGeom prst="roundRect">
            <a:avLst/>
          </a:prstGeom>
          <a:solidFill>
            <a:srgbClr val="FFCCFF"/>
          </a:solidFill>
          <a:ln>
            <a:noFill/>
          </a:ln>
          <a:effectLst>
            <a:innerShdw blurRad="114300">
              <a:schemeClr val="tx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EU Parliament</a:t>
            </a:r>
            <a:endParaRPr lang="en-GB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98483" y="3103808"/>
            <a:ext cx="1610654" cy="1253886"/>
          </a:xfrm>
          <a:prstGeom prst="roundRect">
            <a:avLst/>
          </a:prstGeom>
          <a:solidFill>
            <a:srgbClr val="99FF99"/>
          </a:solidFill>
          <a:ln>
            <a:noFill/>
          </a:ln>
          <a:effectLst>
            <a:innerShdw blurRad="114300">
              <a:schemeClr val="tx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Hungarian</a:t>
            </a:r>
          </a:p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 EU Council Presidency</a:t>
            </a:r>
            <a:endParaRPr lang="en-GB" sz="20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3286116" y="5457237"/>
            <a:ext cx="2214578" cy="10001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innerShdw blurRad="114300">
              <a:schemeClr val="tx2">
                <a:lumMod val="20000"/>
                <a:lumOff val="80000"/>
              </a:scheme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Calibri" pitchFamily="34" charset="0"/>
              </a:rPr>
              <a:t>Industry Stakeholders &amp; lobbies</a:t>
            </a:r>
            <a:endParaRPr lang="en-GB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0" name="Rectangular Callout 9"/>
          <p:cNvSpPr/>
          <p:nvPr/>
        </p:nvSpPr>
        <p:spPr bwMode="auto">
          <a:xfrm>
            <a:off x="7255051" y="759854"/>
            <a:ext cx="1643074" cy="1923379"/>
          </a:xfrm>
          <a:prstGeom prst="wedgeRectCallout">
            <a:avLst>
              <a:gd name="adj1" fmla="val -56248"/>
              <a:gd name="adj2" fmla="val 7413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More end customer focused, proposes</a:t>
            </a:r>
            <a:r>
              <a:rPr kumimoji="0" lang="en-GB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gradual MIF ban over time and  proposes one date for end of migration (Feb 2014)</a:t>
            </a:r>
            <a:endParaRPr kumimoji="0" lang="en-GB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Rectangular Callout 10"/>
          <p:cNvSpPr/>
          <p:nvPr/>
        </p:nvSpPr>
        <p:spPr bwMode="auto">
          <a:xfrm>
            <a:off x="6429388" y="5177307"/>
            <a:ext cx="2482792" cy="1308231"/>
          </a:xfrm>
          <a:prstGeom prst="wedgeRectCallout">
            <a:avLst>
              <a:gd name="adj1" fmla="val -85249"/>
              <a:gd name="adj2" fmla="val 14438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Try and push back MIF ban, en dates, mandatory features and powers given to the Commission to change technical requirements</a:t>
            </a:r>
          </a:p>
        </p:txBody>
      </p:sp>
      <p:sp>
        <p:nvSpPr>
          <p:cNvPr id="12" name="Rectangular Callout 11"/>
          <p:cNvSpPr/>
          <p:nvPr/>
        </p:nvSpPr>
        <p:spPr bwMode="auto">
          <a:xfrm>
            <a:off x="0" y="5396248"/>
            <a:ext cx="2357454" cy="1081826"/>
          </a:xfrm>
          <a:prstGeom prst="wedgeRectCallout">
            <a:avLst>
              <a:gd name="adj1" fmla="val 30103"/>
              <a:gd name="adj2" fmla="val -1405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Compromise text comes back mainly on exclusion of HVPS and MIF ban as from 2012.</a:t>
            </a:r>
          </a:p>
        </p:txBody>
      </p:sp>
      <p:sp>
        <p:nvSpPr>
          <p:cNvPr id="13" name="Rectangular Callout 12"/>
          <p:cNvSpPr/>
          <p:nvPr/>
        </p:nvSpPr>
        <p:spPr bwMode="auto">
          <a:xfrm>
            <a:off x="298598" y="824248"/>
            <a:ext cx="2286016" cy="1645674"/>
          </a:xfrm>
          <a:prstGeom prst="wedgeRectCallout">
            <a:avLst>
              <a:gd name="adj1" fmla="val 85094"/>
              <a:gd name="adj2" fmla="val 11106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Rather strict on MIF (SDD) and short timelines for end of migration. Insists on delegated powers for ensuring swift reaction for changes and innovation.</a:t>
            </a:r>
          </a:p>
          <a:p>
            <a:pPr marL="0" marR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400" smtClean="0">
                <a:solidFill>
                  <a:schemeClr val="tx1"/>
                </a:solidFill>
                <a:latin typeface="Arial" charset="0"/>
              </a:rPr>
              <a:t>ECB excludes the HVPS.</a:t>
            </a:r>
            <a:endParaRPr kumimoji="0" lang="en-GB" sz="1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Down Arrow 13"/>
          <p:cNvSpPr/>
          <p:nvPr/>
        </p:nvSpPr>
        <p:spPr bwMode="auto">
          <a:xfrm>
            <a:off x="4018208" y="2369713"/>
            <a:ext cx="746974" cy="682574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Down Arrow 14"/>
          <p:cNvSpPr/>
          <p:nvPr/>
        </p:nvSpPr>
        <p:spPr bwMode="auto">
          <a:xfrm rot="10800000">
            <a:off x="4041818" y="4675030"/>
            <a:ext cx="762001" cy="680439"/>
          </a:xfrm>
          <a:prstGeom prst="down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Down Arrow 15"/>
          <p:cNvSpPr/>
          <p:nvPr/>
        </p:nvSpPr>
        <p:spPr bwMode="auto">
          <a:xfrm rot="16200000">
            <a:off x="2599379" y="3462271"/>
            <a:ext cx="704045" cy="682580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Down Arrow 16"/>
          <p:cNvSpPr/>
          <p:nvPr/>
        </p:nvSpPr>
        <p:spPr bwMode="auto">
          <a:xfrm rot="5400000">
            <a:off x="5483186" y="3422561"/>
            <a:ext cx="727656" cy="682580"/>
          </a:xfrm>
          <a:prstGeom prst="downArrow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" name="Flowchart: Punched Tape 17"/>
          <p:cNvSpPr/>
          <p:nvPr/>
        </p:nvSpPr>
        <p:spPr bwMode="auto">
          <a:xfrm rot="16200000">
            <a:off x="3612524" y="2852671"/>
            <a:ext cx="1622738" cy="2047740"/>
          </a:xfrm>
          <a:prstGeom prst="flowChartPunchedTap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vert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600" b="1" smtClean="0"/>
              <a:t>Regulation</a:t>
            </a:r>
            <a:endParaRPr kumimoji="0" lang="en-GB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306095" y="4636395"/>
            <a:ext cx="86288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 dirty="0" smtClean="0">
                <a:solidFill>
                  <a:srgbClr val="0070C0"/>
                </a:solidFill>
              </a:rPr>
              <a:t>Banks</a:t>
            </a:r>
            <a:endParaRPr lang="en-GB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072" y="272142"/>
            <a:ext cx="7620000" cy="1143000"/>
          </a:xfrm>
        </p:spPr>
        <p:txBody>
          <a:bodyPr/>
          <a:lstStyle/>
          <a:p>
            <a:r>
              <a:rPr lang="en-GB" dirty="0" smtClean="0"/>
              <a:t>Short term calendar for negotiations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71670" y="1415143"/>
            <a:ext cx="6877260" cy="5127325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HU Presidency compromise text on SEPA </a:t>
            </a:r>
            <a:br>
              <a:rPr lang="en-GB" dirty="0" smtClean="0"/>
            </a:br>
            <a:r>
              <a:rPr lang="en-GB" dirty="0" smtClean="0"/>
              <a:t>end date regulation – Published </a:t>
            </a:r>
            <a:br>
              <a:rPr lang="en-GB" dirty="0" smtClean="0"/>
            </a:br>
            <a:endParaRPr lang="en-GB" sz="1600" dirty="0" smtClean="0"/>
          </a:p>
          <a:p>
            <a:pPr>
              <a:buNone/>
            </a:pPr>
            <a:r>
              <a:rPr lang="en-GB" dirty="0" smtClean="0"/>
              <a:t>ECON Committee (EU Parliament) draft report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dirty="0" smtClean="0"/>
              <a:t>ECB/</a:t>
            </a:r>
            <a:r>
              <a:rPr lang="en-GB" dirty="0" err="1" smtClean="0"/>
              <a:t>EuroSystem</a:t>
            </a:r>
            <a:r>
              <a:rPr lang="en-GB" dirty="0" smtClean="0"/>
              <a:t> Legal Opinion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Hearing on SEPA in European Parliament</a:t>
            </a:r>
          </a:p>
          <a:p>
            <a:pPr>
              <a:buNone/>
            </a:pPr>
            <a:endParaRPr lang="fr-BE" dirty="0" smtClean="0"/>
          </a:p>
          <a:p>
            <a:pPr>
              <a:buNone/>
            </a:pPr>
            <a:r>
              <a:rPr lang="fr-BE" dirty="0" smtClean="0"/>
              <a:t>ECON report </a:t>
            </a:r>
            <a:r>
              <a:rPr lang="fr-BE" dirty="0" err="1" smtClean="0"/>
              <a:t>expected</a:t>
            </a:r>
            <a:endParaRPr lang="fr-BE" dirty="0" smtClean="0"/>
          </a:p>
          <a:p>
            <a:pPr>
              <a:buNone/>
            </a:pPr>
            <a:r>
              <a:rPr lang="fr-BE" dirty="0" smtClean="0"/>
              <a:t>Deadline for </a:t>
            </a:r>
            <a:r>
              <a:rPr lang="fr-BE" dirty="0" err="1" smtClean="0"/>
              <a:t>amendments</a:t>
            </a:r>
            <a:r>
              <a:rPr lang="fr-BE" dirty="0" smtClean="0"/>
              <a:t> to </a:t>
            </a:r>
            <a:r>
              <a:rPr lang="fr-BE" dirty="0" err="1" smtClean="0"/>
              <a:t>regulation</a:t>
            </a:r>
            <a:endParaRPr lang="fr-BE" dirty="0" smtClean="0"/>
          </a:p>
          <a:p>
            <a:pPr>
              <a:buNone/>
            </a:pPr>
            <a:r>
              <a:rPr lang="en-GB" dirty="0" smtClean="0"/>
              <a:t>Planned adoption in ECON and Parliament plenary</a:t>
            </a:r>
          </a:p>
          <a:p>
            <a:pPr>
              <a:buNone/>
            </a:pPr>
            <a:endParaRPr lang="en-GB" sz="1200" dirty="0" smtClean="0"/>
          </a:p>
          <a:p>
            <a:pPr>
              <a:buNone/>
            </a:pPr>
            <a:r>
              <a:rPr lang="en-GB" dirty="0" smtClean="0"/>
              <a:t>Final ratification of the Regulation (EP Plenary)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7889F7-7963-4A16-ADF8-FEE4D97DC541}" type="slidenum">
              <a:rPr lang="en-GB" smtClean="0"/>
              <a:pPr/>
              <a:t>3</a:t>
            </a:fld>
            <a:endParaRPr lang="en-GB"/>
          </a:p>
        </p:txBody>
      </p:sp>
      <p:cxnSp>
        <p:nvCxnSpPr>
          <p:cNvPr id="7" name="Straight Arrow Connector 6"/>
          <p:cNvCxnSpPr/>
          <p:nvPr/>
        </p:nvCxnSpPr>
        <p:spPr bwMode="auto">
          <a:xfrm rot="16200000" flipH="1">
            <a:off x="-973036" y="4075486"/>
            <a:ext cx="4931386" cy="2583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1362413" y="2543915"/>
            <a:ext cx="26125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1396780" y="4082254"/>
            <a:ext cx="26125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1360739" y="5521009"/>
            <a:ext cx="26125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/>
          <p:nvPr/>
        </p:nvCxnSpPr>
        <p:spPr bwMode="auto">
          <a:xfrm>
            <a:off x="1376130" y="6150451"/>
            <a:ext cx="26125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370951" y="3143248"/>
            <a:ext cx="967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dirty="0" smtClean="0"/>
              <a:t>07/04/11</a:t>
            </a:r>
            <a:endParaRPr lang="en-GB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370950" y="2378883"/>
            <a:ext cx="1047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dirty="0" smtClean="0"/>
              <a:t>28/03/11*</a:t>
            </a:r>
            <a:endParaRPr lang="en-GB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365962" y="3876264"/>
            <a:ext cx="967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dirty="0" smtClean="0"/>
              <a:t>13/04/11</a:t>
            </a:r>
            <a:endParaRPr lang="en-GB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99247" y="5335733"/>
            <a:ext cx="1096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/>
              <a:t>27/06/11*</a:t>
            </a:r>
            <a:endParaRPr lang="en-GB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391047" y="1447800"/>
            <a:ext cx="967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/>
              <a:t>17/03/11</a:t>
            </a:r>
            <a:endParaRPr lang="en-GB" sz="1600" dirty="0"/>
          </a:p>
        </p:txBody>
      </p:sp>
      <p:cxnSp>
        <p:nvCxnSpPr>
          <p:cNvPr id="18" name="Straight Connector 17"/>
          <p:cNvCxnSpPr/>
          <p:nvPr/>
        </p:nvCxnSpPr>
        <p:spPr bwMode="auto">
          <a:xfrm>
            <a:off x="1393395" y="1621971"/>
            <a:ext cx="26125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966207" y="6358672"/>
            <a:ext cx="263434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* Tentative timetable</a:t>
            </a:r>
            <a:endParaRPr lang="en-GB" sz="1000" dirty="0"/>
          </a:p>
        </p:txBody>
      </p:sp>
      <p:sp>
        <p:nvSpPr>
          <p:cNvPr id="21" name="Explosion 1 20"/>
          <p:cNvSpPr/>
          <p:nvPr/>
        </p:nvSpPr>
        <p:spPr bwMode="auto">
          <a:xfrm>
            <a:off x="1428728" y="5000636"/>
            <a:ext cx="1034980" cy="909445"/>
          </a:xfrm>
          <a:prstGeom prst="irregularSeal1">
            <a:avLst/>
          </a:prstGeom>
          <a:solidFill>
            <a:srgbClr val="FFC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Today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1363097" y="3326581"/>
            <a:ext cx="26125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85228" y="5999327"/>
            <a:ext cx="1047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dirty="0" smtClean="0"/>
              <a:t>12/09/11*</a:t>
            </a:r>
            <a:endParaRPr lang="en-GB" sz="1600" dirty="0"/>
          </a:p>
        </p:txBody>
      </p:sp>
      <p:cxnSp>
        <p:nvCxnSpPr>
          <p:cNvPr id="20" name="Straight Connector 19"/>
          <p:cNvCxnSpPr/>
          <p:nvPr/>
        </p:nvCxnSpPr>
        <p:spPr bwMode="auto">
          <a:xfrm>
            <a:off x="1368876" y="4788445"/>
            <a:ext cx="26125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63817" y="4633971"/>
            <a:ext cx="9677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dirty="0" smtClean="0"/>
              <a:t>21/04/11</a:t>
            </a:r>
            <a:endParaRPr lang="en-GB" sz="1600" dirty="0"/>
          </a:p>
        </p:txBody>
      </p:sp>
      <p:cxnSp>
        <p:nvCxnSpPr>
          <p:cNvPr id="26" name="Straight Connector 25"/>
          <p:cNvCxnSpPr/>
          <p:nvPr/>
        </p:nvCxnSpPr>
        <p:spPr bwMode="auto">
          <a:xfrm>
            <a:off x="1353850" y="5108270"/>
            <a:ext cx="26125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TextBox 26"/>
          <p:cNvSpPr txBox="1"/>
          <p:nvPr/>
        </p:nvSpPr>
        <p:spPr>
          <a:xfrm>
            <a:off x="361670" y="4953796"/>
            <a:ext cx="1047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dirty="0" smtClean="0"/>
              <a:t>16/05/11*</a:t>
            </a:r>
            <a:endParaRPr lang="en-GB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732341" y="714356"/>
            <a:ext cx="7620000" cy="5357850"/>
          </a:xfrm>
          <a:prstGeom prst="rect">
            <a:avLst/>
          </a:prstGeom>
        </p:spPr>
        <p:txBody>
          <a:bodyPr/>
          <a:lstStyle/>
          <a:p>
            <a:endParaRPr lang="en-GB" sz="1600" dirty="0" smtClean="0"/>
          </a:p>
          <a:p>
            <a:pPr marL="712788" lvl="1" indent="-255588">
              <a:buFont typeface="Wingdings"/>
              <a:buChar char="à"/>
            </a:pPr>
            <a:r>
              <a:rPr lang="en-GB" sz="1800" dirty="0" smtClean="0"/>
              <a:t>Sets </a:t>
            </a:r>
            <a:r>
              <a:rPr lang="en-GB" sz="1800" b="1" dirty="0" smtClean="0">
                <a:solidFill>
                  <a:srgbClr val="FF0000"/>
                </a:solidFill>
              </a:rPr>
              <a:t>end date</a:t>
            </a:r>
            <a:r>
              <a:rPr lang="en-GB" sz="1800" dirty="0" smtClean="0"/>
              <a:t> for current national </a:t>
            </a:r>
            <a:r>
              <a:rPr lang="en-GB" sz="1800" b="1" dirty="0" smtClean="0">
                <a:solidFill>
                  <a:srgbClr val="FF0000"/>
                </a:solidFill>
              </a:rPr>
              <a:t>euro retail credit transfers </a:t>
            </a:r>
            <a:r>
              <a:rPr lang="en-GB" sz="1800" b="1" dirty="0" smtClean="0"/>
              <a:t>and </a:t>
            </a:r>
            <a:r>
              <a:rPr lang="en-GB" sz="1800" b="1" dirty="0" smtClean="0">
                <a:solidFill>
                  <a:srgbClr val="FF0000"/>
                </a:solidFill>
              </a:rPr>
              <a:t>direct debits</a:t>
            </a:r>
            <a:endParaRPr lang="en-GB" sz="1800" b="1" dirty="0" smtClean="0"/>
          </a:p>
          <a:p>
            <a:pPr marL="1627188" lvl="3" indent="-255588">
              <a:buFont typeface="Wingdings"/>
              <a:buChar char="à"/>
            </a:pPr>
            <a:r>
              <a:rPr lang="fr-BE" sz="1800" dirty="0" smtClean="0"/>
              <a:t>end Jan 2013 (</a:t>
            </a:r>
            <a:r>
              <a:rPr lang="fr-BE" sz="1800" dirty="0" err="1" smtClean="0"/>
              <a:t>Credit</a:t>
            </a:r>
            <a:r>
              <a:rPr lang="fr-BE" sz="1800" dirty="0" smtClean="0"/>
              <a:t> </a:t>
            </a:r>
            <a:r>
              <a:rPr lang="fr-BE" sz="1800" dirty="0" err="1" smtClean="0"/>
              <a:t>Transfers</a:t>
            </a:r>
            <a:r>
              <a:rPr lang="fr-BE" sz="1800" dirty="0" smtClean="0"/>
              <a:t>) and</a:t>
            </a:r>
            <a:br>
              <a:rPr lang="fr-BE" sz="1800" dirty="0" smtClean="0"/>
            </a:br>
            <a:r>
              <a:rPr lang="fr-BE" sz="1800" dirty="0" smtClean="0"/>
              <a:t>end Jan 2014 (for Direct </a:t>
            </a:r>
            <a:r>
              <a:rPr lang="fr-BE" sz="1800" dirty="0" err="1" smtClean="0"/>
              <a:t>Debits</a:t>
            </a:r>
            <a:r>
              <a:rPr lang="fr-BE" sz="1800" dirty="0" smtClean="0"/>
              <a:t>)</a:t>
            </a:r>
            <a:endParaRPr lang="en-GB" sz="1800" dirty="0" smtClean="0"/>
          </a:p>
          <a:p>
            <a:pPr marL="1627188" lvl="3" indent="-255588">
              <a:buFont typeface="Wingdings"/>
              <a:buChar char="à"/>
            </a:pPr>
            <a:endParaRPr lang="en-GB" sz="1800" dirty="0" smtClean="0"/>
          </a:p>
          <a:p>
            <a:pPr marL="712788" lvl="1" indent="-260350">
              <a:buFont typeface="Wingdings"/>
              <a:buChar char="à"/>
            </a:pPr>
            <a:r>
              <a:rPr lang="en-GB" sz="1800" b="1" dirty="0" smtClean="0"/>
              <a:t> </a:t>
            </a:r>
            <a:r>
              <a:rPr lang="en-GB" sz="1800" b="1" dirty="0" smtClean="0">
                <a:solidFill>
                  <a:srgbClr val="FF0000"/>
                </a:solidFill>
              </a:rPr>
              <a:t>Excludes HVPS </a:t>
            </a:r>
            <a:r>
              <a:rPr lang="en-GB" sz="1800" dirty="0" smtClean="0"/>
              <a:t>from the Regulation but ECB/</a:t>
            </a:r>
            <a:r>
              <a:rPr lang="en-GB" sz="1800" dirty="0" err="1" smtClean="0"/>
              <a:t>Eurosystem</a:t>
            </a:r>
            <a:r>
              <a:rPr lang="en-GB" sz="1800" dirty="0" smtClean="0"/>
              <a:t> appetite for migration in line with T2S calendar (end 2014)</a:t>
            </a:r>
            <a:endParaRPr lang="en-GB" sz="1800" dirty="0" smtClean="0">
              <a:solidFill>
                <a:schemeClr val="bg1"/>
              </a:solidFill>
            </a:endParaRPr>
          </a:p>
          <a:p>
            <a:pPr marL="1627188" lvl="3" indent="-260350"/>
            <a:endParaRPr lang="en-GB" sz="1800" dirty="0" smtClean="0"/>
          </a:p>
          <a:p>
            <a:pPr marL="712788" lvl="1" indent="-255588">
              <a:buFont typeface="Wingdings"/>
              <a:buChar char="à"/>
            </a:pPr>
            <a:r>
              <a:rPr lang="en-GB" sz="1800" dirty="0" smtClean="0"/>
              <a:t>Imposes</a:t>
            </a:r>
            <a:r>
              <a:rPr lang="en-GB" sz="1800" b="1" dirty="0" smtClean="0"/>
              <a:t> </a:t>
            </a:r>
            <a:r>
              <a:rPr lang="en-GB" sz="1800" b="1" dirty="0" smtClean="0">
                <a:solidFill>
                  <a:srgbClr val="FF0000"/>
                </a:solidFill>
              </a:rPr>
              <a:t>ISO 20022 XML standard </a:t>
            </a:r>
            <a:r>
              <a:rPr lang="en-GB" sz="1800" dirty="0" smtClean="0"/>
              <a:t>for euro retail CT and DD messages </a:t>
            </a:r>
            <a:r>
              <a:rPr lang="en-GB" sz="1800" u="sng" dirty="0" smtClean="0"/>
              <a:t>for the interbank space and</a:t>
            </a:r>
            <a:r>
              <a:rPr lang="en-GB" sz="1800" dirty="0" smtClean="0"/>
              <a:t> after a transition period, </a:t>
            </a:r>
            <a:r>
              <a:rPr lang="en-GB" sz="1800" u="sng" dirty="0" smtClean="0"/>
              <a:t>for customers sending or receiving bulk files</a:t>
            </a:r>
            <a:endParaRPr lang="en-GB" sz="1800" dirty="0" smtClean="0"/>
          </a:p>
          <a:p>
            <a:pPr marL="712788" lvl="1" indent="-255588">
              <a:buFont typeface="Wingdings"/>
              <a:buChar char="à"/>
            </a:pPr>
            <a:endParaRPr lang="en-GB" sz="1800" dirty="0" smtClean="0"/>
          </a:p>
          <a:p>
            <a:pPr marL="712788" lvl="1" indent="-255588">
              <a:tabLst>
                <a:tab pos="361950" algn="l"/>
              </a:tabLst>
            </a:pPr>
            <a:r>
              <a:rPr lang="en-GB" sz="1800" dirty="0" smtClean="0">
                <a:sym typeface="Wingdings" pitchFamily="2" charset="2"/>
              </a:rPr>
              <a:t> </a:t>
            </a:r>
            <a:r>
              <a:rPr lang="en-GB" sz="1800" dirty="0" smtClean="0"/>
              <a:t>Makes the use of </a:t>
            </a:r>
            <a:r>
              <a:rPr lang="en-GB" sz="1800" b="1" dirty="0" smtClean="0">
                <a:solidFill>
                  <a:srgbClr val="FF0000"/>
                </a:solidFill>
              </a:rPr>
              <a:t>IBAN and BIC mandatory **</a:t>
            </a:r>
            <a:br>
              <a:rPr lang="en-GB" sz="1800" b="1" dirty="0" smtClean="0">
                <a:solidFill>
                  <a:srgbClr val="FF0000"/>
                </a:solidFill>
              </a:rPr>
            </a:br>
            <a:endParaRPr lang="en-GB" sz="1800" dirty="0" smtClean="0"/>
          </a:p>
          <a:p>
            <a:pPr marL="712788" lvl="1" indent="-255588"/>
            <a:r>
              <a:rPr lang="en-GB" sz="1800" dirty="0" smtClean="0">
                <a:sym typeface="Wingdings" pitchFamily="2" charset="2"/>
              </a:rPr>
              <a:t> </a:t>
            </a:r>
            <a:r>
              <a:rPr lang="en-GB" sz="1800" dirty="0" smtClean="0"/>
              <a:t>Introduces a </a:t>
            </a:r>
            <a:r>
              <a:rPr lang="en-GB" sz="1800" b="1" dirty="0" smtClean="0">
                <a:solidFill>
                  <a:srgbClr val="FF0000"/>
                </a:solidFill>
              </a:rPr>
              <a:t>strict ban on per transaction Multilateral Interchange Fees (MIFs) for DDs*** </a:t>
            </a:r>
            <a:r>
              <a:rPr lang="en-GB" sz="1800" dirty="0" smtClean="0"/>
              <a:t>as from 2012 for X-border and 2018 for Domestic transactions. Only allows cost-based fees for R-transactions (returns, rejects, refusals, reversals).</a:t>
            </a:r>
          </a:p>
          <a:p>
            <a:pPr marL="446088" marR="0" lvl="1" indent="-2127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fr-BE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  <a:p>
            <a:pPr marL="446088" marR="0" lvl="1" indent="-212725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r-BE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A16CF6-1E94-4A69-A3F5-3411A76B1662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567418" y="327200"/>
            <a:ext cx="76200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0" i="0" u="none" strike="noStrike" kern="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SEPA Regulation - Likely final compromise</a:t>
            </a:r>
            <a:endParaRPr kumimoji="0" lang="en-GB" sz="3200" b="0" i="0" u="none" strike="noStrike" kern="0" cap="none" spc="0" normalizeH="0" baseline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98649" y="6167430"/>
            <a:ext cx="629403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271463" algn="l"/>
              </a:tabLst>
            </a:pPr>
            <a:r>
              <a:rPr lang="en-GB" sz="1000" dirty="0" smtClean="0"/>
              <a:t>* 	Planned adoption of final compromise text by Parliament and Council is 27 June 2011.</a:t>
            </a:r>
          </a:p>
          <a:p>
            <a:pPr>
              <a:tabLst>
                <a:tab pos="271463" algn="l"/>
              </a:tabLst>
            </a:pPr>
            <a:r>
              <a:rPr lang="en-GB" sz="1000" dirty="0" smtClean="0"/>
              <a:t>** 	BBAN–IBAN conversion will still be allowed for national payment transactions during a transition period.</a:t>
            </a:r>
            <a:br>
              <a:rPr lang="en-GB" sz="1000" dirty="0" smtClean="0"/>
            </a:br>
            <a:r>
              <a:rPr lang="en-GB" sz="1000" dirty="0" smtClean="0"/>
              <a:t>*** 	The regulation supplements regulation 924/2009 on equality of charges.</a:t>
            </a:r>
          </a:p>
          <a:p>
            <a:pPr>
              <a:tabLst>
                <a:tab pos="271463" algn="l"/>
              </a:tabLst>
            </a:pPr>
            <a:r>
              <a:rPr lang="fr-BE" sz="1000" dirty="0" smtClean="0"/>
              <a:t>****	</a:t>
            </a:r>
            <a:r>
              <a:rPr lang="en-GB" sz="1000" dirty="0" smtClean="0"/>
              <a:t>Position taken at ECON Committee discussion on 20 April 2011</a:t>
            </a:r>
            <a:endParaRPr lang="en-GB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7620000" cy="1143000"/>
          </a:xfrm>
        </p:spPr>
        <p:txBody>
          <a:bodyPr/>
          <a:lstStyle/>
          <a:p>
            <a:r>
              <a:rPr lang="en-US" dirty="0" smtClean="0"/>
              <a:t>“SEPA means SWIFT”</a:t>
            </a:r>
            <a:br>
              <a:rPr lang="en-US" dirty="0" smtClean="0"/>
            </a:b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251520" y="1628800"/>
          <a:ext cx="8892480" cy="48245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99A1CD-71EA-4F95-8803-F5ED7A121DFA}" type="slidenum">
              <a:rPr lang="en-US" smtClean="0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WIFT PPT_Template_30 7 08">
  <a:themeElements>
    <a:clrScheme name="SWIFT PPT_Template_30 7 08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766A62"/>
      </a:accent1>
      <a:accent2>
        <a:srgbClr val="CC6633"/>
      </a:accent2>
      <a:accent3>
        <a:srgbClr val="FFFFFF"/>
      </a:accent3>
      <a:accent4>
        <a:srgbClr val="000000"/>
      </a:accent4>
      <a:accent5>
        <a:srgbClr val="BDB9B7"/>
      </a:accent5>
      <a:accent6>
        <a:srgbClr val="B95C2D"/>
      </a:accent6>
      <a:hlink>
        <a:srgbClr val="B5A300"/>
      </a:hlink>
      <a:folHlink>
        <a:srgbClr val="97233F"/>
      </a:folHlink>
    </a:clrScheme>
    <a:fontScheme name="SWIFT PPT_Template_30 7 08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WIFT PPT_Template_30 7 08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66A62"/>
        </a:accent1>
        <a:accent2>
          <a:srgbClr val="CC6633"/>
        </a:accent2>
        <a:accent3>
          <a:srgbClr val="FFFFFF"/>
        </a:accent3>
        <a:accent4>
          <a:srgbClr val="000000"/>
        </a:accent4>
        <a:accent5>
          <a:srgbClr val="BDB9B7"/>
        </a:accent5>
        <a:accent6>
          <a:srgbClr val="B95C2D"/>
        </a:accent6>
        <a:hlink>
          <a:srgbClr val="B5A300"/>
        </a:hlink>
        <a:folHlink>
          <a:srgbClr val="9723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766A62"/>
      </a:accent1>
      <a:accent2>
        <a:srgbClr val="CC6633"/>
      </a:accent2>
      <a:accent3>
        <a:srgbClr val="FFFFFF"/>
      </a:accent3>
      <a:accent4>
        <a:srgbClr val="000000"/>
      </a:accent4>
      <a:accent5>
        <a:srgbClr val="BDB9B7"/>
      </a:accent5>
      <a:accent6>
        <a:srgbClr val="B95C2D"/>
      </a:accent6>
      <a:hlink>
        <a:srgbClr val="B5A300"/>
      </a:hlink>
      <a:folHlink>
        <a:srgbClr val="97233F"/>
      </a:folHlink>
    </a:clrScheme>
    <a:fontScheme name="Default Design">
      <a:majorFont>
        <a:latin typeface="Tim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766A62"/>
        </a:accent1>
        <a:accent2>
          <a:srgbClr val="CC6633"/>
        </a:accent2>
        <a:accent3>
          <a:srgbClr val="FFFFFF"/>
        </a:accent3>
        <a:accent4>
          <a:srgbClr val="000000"/>
        </a:accent4>
        <a:accent5>
          <a:srgbClr val="BDB9B7"/>
        </a:accent5>
        <a:accent6>
          <a:srgbClr val="B95C2D"/>
        </a:accent6>
        <a:hlink>
          <a:srgbClr val="B5A300"/>
        </a:hlink>
        <a:folHlink>
          <a:srgbClr val="9723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SWIFT PPT_Template_30 7 08</Template>
  <TotalTime>1650</TotalTime>
  <Words>327</Words>
  <Application>Microsoft Office PowerPoint</Application>
  <PresentationFormat>On-screen Show (4:3)</PresentationFormat>
  <Paragraphs>71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SWIFT PPT_Template_30 7 08</vt:lpstr>
      <vt:lpstr>Default Design</vt:lpstr>
      <vt:lpstr>Slide 1</vt:lpstr>
      <vt:lpstr> A complex web of influencers</vt:lpstr>
      <vt:lpstr>Short term calendar for negotiations</vt:lpstr>
      <vt:lpstr>Slide 4</vt:lpstr>
      <vt:lpstr>“SEPA means SWIFT” </vt:lpstr>
    </vt:vector>
  </TitlesOfParts>
  <Company>SWIFT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SWIFT Directories</dc:title>
  <dc:creator>Hans-Joachim Karras</dc:creator>
  <dc:description>©2008</dc:description>
  <cp:lastModifiedBy>Alina</cp:lastModifiedBy>
  <cp:revision>74</cp:revision>
  <cp:lastPrinted>2008-08-21T11:28:05Z</cp:lastPrinted>
  <dcterms:created xsi:type="dcterms:W3CDTF">2008-08-18T11:27:09Z</dcterms:created>
  <dcterms:modified xsi:type="dcterms:W3CDTF">2013-03-14T09:13:54Z</dcterms:modified>
</cp:coreProperties>
</file>