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0" r:id="rId3"/>
    <p:sldId id="269" r:id="rId4"/>
    <p:sldId id="257" r:id="rId5"/>
    <p:sldId id="280" r:id="rId6"/>
    <p:sldId id="292" r:id="rId7"/>
    <p:sldId id="309" r:id="rId8"/>
    <p:sldId id="293" r:id="rId9"/>
    <p:sldId id="310" r:id="rId10"/>
    <p:sldId id="311" r:id="rId11"/>
    <p:sldId id="312" r:id="rId12"/>
    <p:sldId id="268" r:id="rId13"/>
    <p:sldId id="271" r:id="rId14"/>
    <p:sldId id="286" r:id="rId15"/>
    <p:sldId id="272" r:id="rId16"/>
    <p:sldId id="291" r:id="rId17"/>
    <p:sldId id="298" r:id="rId18"/>
    <p:sldId id="301" r:id="rId19"/>
    <p:sldId id="302" r:id="rId20"/>
    <p:sldId id="305" r:id="rId21"/>
    <p:sldId id="303" r:id="rId22"/>
    <p:sldId id="304" r:id="rId23"/>
    <p:sldId id="276" r:id="rId24"/>
  </p:sldIdLst>
  <p:sldSz cx="9906000" cy="6858000" type="A4"/>
  <p:notesSz cx="6858000" cy="9144000"/>
  <p:embeddedFontLst>
    <p:embeddedFont>
      <p:font typeface="Arial Black" pitchFamily="34" charset="0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080"/>
    <a:srgbClr val="90CCEE"/>
    <a:srgbClr val="00B0F0"/>
    <a:srgbClr val="E20087"/>
    <a:srgbClr val="FF3399"/>
    <a:srgbClr val="FF33CC"/>
    <a:srgbClr val="2C14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7639" autoAdjust="0"/>
  </p:normalViewPr>
  <p:slideViewPr>
    <p:cSldViewPr>
      <p:cViewPr>
        <p:scale>
          <a:sx n="80" d="100"/>
          <a:sy n="80" d="100"/>
        </p:scale>
        <p:origin x="-42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4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\Events\BIS%20PtaFin%20Payments%202011\saas%20foreca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\Events\BIS%20PtaFin%20Payments%202011\saas%20foreca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\Events\BIS%20PtaFin%20Payments%202011\sa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\Events\BIS%20PtaFin%20Payments%202011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Sheet1!$B$8</c:f>
              <c:strCache>
                <c:ptCount val="1"/>
                <c:pt idx="0">
                  <c:v>SaaS+PaaS</c:v>
                </c:pt>
              </c:strCache>
            </c:strRef>
          </c:tx>
          <c:cat>
            <c:numRef>
              <c:f>Sheet1!$C$7:$D$7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Sheet1!$C$8:$D$8</c:f>
              <c:numCache>
                <c:formatCode>General</c:formatCode>
                <c:ptCount val="2"/>
                <c:pt idx="0">
                  <c:v>20</c:v>
                </c:pt>
                <c:pt idx="1">
                  <c:v>56</c:v>
                </c:pt>
              </c:numCache>
            </c:numRef>
          </c:val>
        </c:ser>
        <c:shape val="cylinder"/>
        <c:axId val="44331392"/>
        <c:axId val="44332928"/>
        <c:axId val="0"/>
      </c:bar3DChart>
      <c:catAx>
        <c:axId val="44331392"/>
        <c:scaling>
          <c:orientation val="minMax"/>
        </c:scaling>
        <c:axPos val="b"/>
        <c:numFmt formatCode="General" sourceLinked="1"/>
        <c:tickLblPos val="nextTo"/>
        <c:crossAx val="44332928"/>
        <c:crosses val="autoZero"/>
        <c:auto val="1"/>
        <c:lblAlgn val="ctr"/>
        <c:lblOffset val="100"/>
      </c:catAx>
      <c:valAx>
        <c:axId val="44332928"/>
        <c:scaling>
          <c:orientation val="minMax"/>
        </c:scaling>
        <c:axPos val="l"/>
        <c:majorGridlines/>
        <c:numFmt formatCode="General" sourceLinked="1"/>
        <c:tickLblPos val="nextTo"/>
        <c:crossAx val="4433139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Sheet1!$P$5</c:f>
              <c:strCache>
                <c:ptCount val="1"/>
                <c:pt idx="0">
                  <c:v>IaaS</c:v>
                </c:pt>
              </c:strCache>
            </c:strRef>
          </c:tx>
          <c:cat>
            <c:numRef>
              <c:f>Sheet1!$Q$4:$R$4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Sheet1!$Q$5:$R$5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</c:ser>
        <c:shape val="box"/>
        <c:axId val="44353024"/>
        <c:axId val="44354560"/>
        <c:axId val="0"/>
      </c:bar3DChart>
      <c:catAx>
        <c:axId val="44353024"/>
        <c:scaling>
          <c:orientation val="minMax"/>
        </c:scaling>
        <c:axPos val="b"/>
        <c:numFmt formatCode="General" sourceLinked="1"/>
        <c:tickLblPos val="nextTo"/>
        <c:crossAx val="44354560"/>
        <c:crosses val="autoZero"/>
        <c:auto val="1"/>
        <c:lblAlgn val="ctr"/>
        <c:lblOffset val="100"/>
      </c:catAx>
      <c:valAx>
        <c:axId val="44354560"/>
        <c:scaling>
          <c:orientation val="minMax"/>
        </c:scaling>
        <c:axPos val="l"/>
        <c:majorGridlines/>
        <c:numFmt formatCode="General" sourceLinked="1"/>
        <c:tickLblPos val="nextTo"/>
        <c:crossAx val="4435302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Sheet1!$B$8</c:f>
              <c:strCache>
                <c:ptCount val="1"/>
                <c:pt idx="0">
                  <c:v>SaaS+PaaS</c:v>
                </c:pt>
              </c:strCache>
            </c:strRef>
          </c:tx>
          <c:spPr>
            <a:solidFill>
              <a:srgbClr val="7030A0"/>
            </a:solidFill>
          </c:spPr>
          <c:dLbls>
            <c:dLblPos val="outEnd"/>
            <c:showVal val="1"/>
          </c:dLbls>
          <c:cat>
            <c:numRef>
              <c:f>Sheet1!$C$7:$D$7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Sheet1!$C$8:$D$8</c:f>
              <c:numCache>
                <c:formatCode>General</c:formatCode>
                <c:ptCount val="2"/>
                <c:pt idx="0">
                  <c:v>20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IaaS</c:v>
                </c:pt>
              </c:strCache>
            </c:strRef>
          </c:tx>
          <c:spPr>
            <a:solidFill>
              <a:srgbClr val="E20087"/>
            </a:solidFill>
          </c:spPr>
          <c:dLbls>
            <c:dLblPos val="outEnd"/>
            <c:showVal val="1"/>
          </c:dLbls>
          <c:cat>
            <c:numRef>
              <c:f>Sheet1!$C$7:$D$7</c:f>
              <c:numCache>
                <c:formatCode>General</c:formatCode>
                <c:ptCount val="2"/>
                <c:pt idx="0">
                  <c:v>2010</c:v>
                </c:pt>
                <c:pt idx="1">
                  <c:v>2020</c:v>
                </c:pt>
              </c:numCache>
            </c:numRef>
          </c:cat>
          <c:val>
            <c:numRef>
              <c:f>Sheet1!$C$9:$D$9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</c:ser>
        <c:axId val="44410368"/>
        <c:axId val="44412288"/>
      </c:barChart>
      <c:catAx>
        <c:axId val="44410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Revenues </a:t>
                </a: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Forecast* </a:t>
                </a:r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[$ Billion] </a:t>
                </a:r>
              </a:p>
            </c:rich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c:spPr>
        </c:title>
        <c:numFmt formatCode="General" sourceLinked="1"/>
        <c:tickLblPos val="nextTo"/>
        <c:crossAx val="44412288"/>
        <c:crosses val="autoZero"/>
        <c:auto val="1"/>
        <c:lblAlgn val="ctr"/>
        <c:lblOffset val="100"/>
      </c:catAx>
      <c:valAx>
        <c:axId val="44412288"/>
        <c:scaling>
          <c:orientation val="minMax"/>
        </c:scaling>
        <c:axPos val="l"/>
        <c:majorGridlines/>
        <c:numFmt formatCode="General" sourceLinked="1"/>
        <c:tickLblPos val="nextTo"/>
        <c:crossAx val="444103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7196261682243226E-2"/>
          <c:y val="4.7251315729752136E-2"/>
          <c:w val="0.25937567149900764"/>
          <c:h val="9.7416389069994239E-2"/>
        </c:manualLayout>
      </c:layout>
      <c:overlay val="1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0CCEE"/>
              </a:solidFill>
            </c:spPr>
          </c:dPt>
          <c:dPt>
            <c:idx val="1"/>
            <c:spPr>
              <a:solidFill>
                <a:srgbClr val="90CCEE"/>
              </a:solidFill>
            </c:spPr>
          </c:dPt>
          <c:dLbls>
            <c:dLbl>
              <c:idx val="0"/>
              <c:layout>
                <c:manualLayout>
                  <c:x val="8.3333333333333367E-3"/>
                  <c:y val="0.125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0.1157407407407409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Sheet1!$F$3:$F$4</c:f>
              <c:strCache>
                <c:ptCount val="2"/>
                <c:pt idx="0">
                  <c:v>Year 2010</c:v>
                </c:pt>
                <c:pt idx="1">
                  <c:v>Year 2011</c:v>
                </c:pt>
              </c:strCache>
            </c:strRef>
          </c:cat>
          <c:val>
            <c:numRef>
              <c:f>Sheet1!$G$3:$G$4</c:f>
              <c:numCache>
                <c:formatCode>General</c:formatCode>
                <c:ptCount val="2"/>
                <c:pt idx="0">
                  <c:v>72</c:v>
                </c:pt>
                <c:pt idx="1">
                  <c:v>131</c:v>
                </c:pt>
              </c:numCache>
            </c:numRef>
          </c:val>
        </c:ser>
        <c:shape val="box"/>
        <c:axId val="143958784"/>
        <c:axId val="143960320"/>
        <c:axId val="0"/>
      </c:bar3DChart>
      <c:catAx>
        <c:axId val="143958784"/>
        <c:scaling>
          <c:orientation val="minMax"/>
        </c:scaling>
        <c:axPos val="b"/>
        <c:tickLblPos val="nextTo"/>
        <c:crossAx val="143960320"/>
        <c:crosses val="autoZero"/>
        <c:auto val="1"/>
        <c:lblAlgn val="ctr"/>
        <c:lblOffset val="100"/>
      </c:catAx>
      <c:valAx>
        <c:axId val="143960320"/>
        <c:scaling>
          <c:orientation val="minMax"/>
        </c:scaling>
        <c:axPos val="l"/>
        <c:majorGridlines/>
        <c:numFmt formatCode="General" sourceLinked="1"/>
        <c:tickLblPos val="nextTo"/>
        <c:crossAx val="143958784"/>
        <c:crosses val="autoZero"/>
        <c:crossBetween val="between"/>
      </c:valAx>
    </c:plotArea>
    <c:plotVisOnly val="1"/>
  </c:chart>
  <c:externalData r:id="rId1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21056-6166-4A49-889B-BCDF98371F9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75DA04-C58F-40BA-8DD6-3C2C26EFCEC2}">
      <dgm:prSet custT="1"/>
      <dgm:spPr>
        <a:solidFill>
          <a:srgbClr val="442080"/>
        </a:solidFill>
      </dgm:spPr>
      <dgm:t>
        <a:bodyPr/>
        <a:lstStyle/>
        <a:p>
          <a:pPr rtl="0"/>
          <a:r>
            <a:rPr lang="en-US" sz="2000" b="0" dirty="0" smtClean="0">
              <a:ln>
                <a:solidFill>
                  <a:schemeClr val="bg1"/>
                </a:solidFill>
              </a:ln>
              <a:solidFill>
                <a:srgbClr val="90CCEE"/>
              </a:solidFill>
              <a:latin typeface="Arial" pitchFamily="34" charset="0"/>
              <a:cs typeface="Arial" pitchFamily="34" charset="0"/>
            </a:rPr>
            <a:t>Allevo</a:t>
          </a:r>
          <a:endParaRPr lang="ro-RO" sz="2000" b="0" dirty="0">
            <a:ln>
              <a:solidFill>
                <a:schemeClr val="bg1"/>
              </a:solidFill>
            </a:ln>
            <a:solidFill>
              <a:srgbClr val="90CCEE"/>
            </a:solidFill>
            <a:latin typeface="Arial" pitchFamily="34" charset="0"/>
            <a:cs typeface="Arial" pitchFamily="34" charset="0"/>
          </a:endParaRPr>
        </a:p>
      </dgm:t>
    </dgm:pt>
    <dgm:pt modelId="{024C1CE9-6FC6-4314-99A4-37EE099228B4}" type="parTrans" cxnId="{82F7D184-BE58-4CA8-B5E1-95ED33157B92}">
      <dgm:prSet/>
      <dgm:spPr/>
      <dgm:t>
        <a:bodyPr/>
        <a:lstStyle/>
        <a:p>
          <a:endParaRPr lang="en-US"/>
        </a:p>
      </dgm:t>
    </dgm:pt>
    <dgm:pt modelId="{F22672CC-5648-4412-8BC2-6BEBE34D7F3E}" type="sibTrans" cxnId="{82F7D184-BE58-4CA8-B5E1-95ED33157B92}">
      <dgm:prSet/>
      <dgm:spPr/>
      <dgm:t>
        <a:bodyPr/>
        <a:lstStyle/>
        <a:p>
          <a:endParaRPr lang="en-US"/>
        </a:p>
      </dgm:t>
    </dgm:pt>
    <dgm:pt modelId="{ED817F55-2C06-4F83-92EE-CB52288F80FD}">
      <dgm:prSet custT="1"/>
      <dgm:spPr>
        <a:solidFill>
          <a:srgbClr val="442080"/>
        </a:solidFill>
      </dgm:spPr>
      <dgm:t>
        <a:bodyPr/>
        <a:lstStyle/>
        <a:p>
          <a:pPr rtl="0"/>
          <a:r>
            <a:rPr lang="nl-NL" sz="2000" b="0" dirty="0" smtClean="0">
              <a:ln>
                <a:solidFill>
                  <a:schemeClr val="bg1"/>
                </a:solidFill>
              </a:ln>
              <a:solidFill>
                <a:srgbClr val="90CCEE"/>
              </a:solidFill>
              <a:latin typeface="Arial" pitchFamily="34" charset="0"/>
              <a:cs typeface="Arial" pitchFamily="34" charset="0"/>
            </a:rPr>
            <a:t>Cloud: SaaS, PaaS, IaaS</a:t>
          </a:r>
          <a:endParaRPr lang="en-US" sz="2000" b="0" dirty="0">
            <a:ln>
              <a:solidFill>
                <a:schemeClr val="bg1"/>
              </a:solidFill>
            </a:ln>
            <a:solidFill>
              <a:srgbClr val="90CCEE"/>
            </a:solidFill>
            <a:latin typeface="Arial" pitchFamily="34" charset="0"/>
            <a:cs typeface="Arial" pitchFamily="34" charset="0"/>
          </a:endParaRPr>
        </a:p>
      </dgm:t>
    </dgm:pt>
    <dgm:pt modelId="{8F343EC1-5326-4297-97C2-EC058CD73298}" type="parTrans" cxnId="{5286D527-C428-488A-A48D-04E95E1EC8F7}">
      <dgm:prSet/>
      <dgm:spPr/>
      <dgm:t>
        <a:bodyPr/>
        <a:lstStyle/>
        <a:p>
          <a:endParaRPr lang="en-US"/>
        </a:p>
      </dgm:t>
    </dgm:pt>
    <dgm:pt modelId="{4CABFB8E-2583-4765-A295-30632E8F4065}" type="sibTrans" cxnId="{5286D527-C428-488A-A48D-04E95E1EC8F7}">
      <dgm:prSet/>
      <dgm:spPr/>
      <dgm:t>
        <a:bodyPr/>
        <a:lstStyle/>
        <a:p>
          <a:endParaRPr lang="en-US"/>
        </a:p>
      </dgm:t>
    </dgm:pt>
    <dgm:pt modelId="{E611FA4E-10F4-462D-99D5-569C6050FC9A}">
      <dgm:prSet custT="1"/>
      <dgm:spPr>
        <a:solidFill>
          <a:srgbClr val="442080"/>
        </a:solidFill>
      </dgm:spPr>
      <dgm:t>
        <a:bodyPr/>
        <a:lstStyle/>
        <a:p>
          <a:pPr rtl="0"/>
          <a:r>
            <a:rPr lang="en-US" sz="2000" b="0" dirty="0" smtClean="0">
              <a:ln>
                <a:solidFill>
                  <a:schemeClr val="bg1"/>
                </a:solidFill>
              </a:ln>
              <a:solidFill>
                <a:srgbClr val="90CCEE"/>
              </a:solidFill>
              <a:latin typeface="Arial" pitchFamily="34" charset="0"/>
              <a:cs typeface="Arial" pitchFamily="34" charset="0"/>
            </a:rPr>
            <a:t>qPayIntegrator</a:t>
          </a:r>
          <a:endParaRPr lang="en-US" sz="2000" b="0" dirty="0">
            <a:ln>
              <a:solidFill>
                <a:schemeClr val="bg1"/>
              </a:solidFill>
            </a:ln>
            <a:solidFill>
              <a:srgbClr val="90CCEE"/>
            </a:solidFill>
            <a:latin typeface="Arial" pitchFamily="34" charset="0"/>
            <a:cs typeface="Arial" pitchFamily="34" charset="0"/>
          </a:endParaRPr>
        </a:p>
      </dgm:t>
    </dgm:pt>
    <dgm:pt modelId="{6E167849-D264-4C02-96C7-9D23AF57CFBE}" type="parTrans" cxnId="{BF454997-4D4D-491D-BD1B-89A0EBA3CCFE}">
      <dgm:prSet/>
      <dgm:spPr/>
      <dgm:t>
        <a:bodyPr/>
        <a:lstStyle/>
        <a:p>
          <a:endParaRPr lang="en-US"/>
        </a:p>
      </dgm:t>
    </dgm:pt>
    <dgm:pt modelId="{2CD56DC0-EFAA-412A-9539-F3B80E827943}" type="sibTrans" cxnId="{BF454997-4D4D-491D-BD1B-89A0EBA3CCFE}">
      <dgm:prSet/>
      <dgm:spPr/>
      <dgm:t>
        <a:bodyPr/>
        <a:lstStyle/>
        <a:p>
          <a:endParaRPr lang="en-US"/>
        </a:p>
      </dgm:t>
    </dgm:pt>
    <dgm:pt modelId="{5FA08C24-8D9A-43EF-ACA1-2F9F5347CD67}">
      <dgm:prSet custT="1"/>
      <dgm:spPr>
        <a:solidFill>
          <a:srgbClr val="442080"/>
        </a:solidFill>
      </dgm:spPr>
      <dgm:t>
        <a:bodyPr/>
        <a:lstStyle/>
        <a:p>
          <a:pPr rtl="0"/>
          <a:r>
            <a:rPr lang="en-US" sz="2000" b="0" noProof="0" dirty="0" smtClean="0">
              <a:ln>
                <a:solidFill>
                  <a:schemeClr val="bg1"/>
                </a:solidFill>
              </a:ln>
              <a:solidFill>
                <a:srgbClr val="90CCEE"/>
              </a:solidFill>
              <a:latin typeface="Arial" pitchFamily="34" charset="0"/>
              <a:cs typeface="Arial" pitchFamily="34" charset="0"/>
            </a:rPr>
            <a:t>PAYaaS</a:t>
          </a:r>
          <a:endParaRPr lang="en-US" sz="2000" b="0" noProof="0" dirty="0">
            <a:ln>
              <a:solidFill>
                <a:schemeClr val="bg1"/>
              </a:solidFill>
            </a:ln>
            <a:solidFill>
              <a:srgbClr val="90CCEE"/>
            </a:solidFill>
            <a:latin typeface="Arial" pitchFamily="34" charset="0"/>
            <a:cs typeface="Arial" pitchFamily="34" charset="0"/>
          </a:endParaRPr>
        </a:p>
      </dgm:t>
    </dgm:pt>
    <dgm:pt modelId="{7C827B91-0D34-4E2F-A3C7-725A53F9975F}" type="parTrans" cxnId="{5C5D096A-34AE-4E62-9BCD-63F2E007AEF6}">
      <dgm:prSet/>
      <dgm:spPr/>
      <dgm:t>
        <a:bodyPr/>
        <a:lstStyle/>
        <a:p>
          <a:endParaRPr lang="en-US"/>
        </a:p>
      </dgm:t>
    </dgm:pt>
    <dgm:pt modelId="{4C24A060-339B-4523-871F-90741A08CDE3}" type="sibTrans" cxnId="{5C5D096A-34AE-4E62-9BCD-63F2E007AEF6}">
      <dgm:prSet/>
      <dgm:spPr/>
      <dgm:t>
        <a:bodyPr/>
        <a:lstStyle/>
        <a:p>
          <a:endParaRPr lang="en-US"/>
        </a:p>
      </dgm:t>
    </dgm:pt>
    <dgm:pt modelId="{11F51B96-8623-451E-BE15-9223FD547430}">
      <dgm:prSet custT="1"/>
      <dgm:spPr>
        <a:solidFill>
          <a:srgbClr val="442080"/>
        </a:solidFill>
      </dgm:spPr>
      <dgm:t>
        <a:bodyPr/>
        <a:lstStyle/>
        <a:p>
          <a:pPr rtl="0"/>
          <a:r>
            <a:rPr lang="en-US" sz="2000" b="0" noProof="0" dirty="0" smtClean="0">
              <a:ln>
                <a:solidFill>
                  <a:schemeClr val="bg1"/>
                </a:solidFill>
              </a:ln>
              <a:solidFill>
                <a:srgbClr val="90CCEE"/>
              </a:solidFill>
              <a:latin typeface="Arial" pitchFamily="34" charset="0"/>
              <a:cs typeface="Arial" pitchFamily="34" charset="0"/>
            </a:rPr>
            <a:t>PROs and CONs</a:t>
          </a:r>
          <a:endParaRPr lang="en-US" sz="2000" b="0" noProof="0" dirty="0">
            <a:ln>
              <a:solidFill>
                <a:schemeClr val="bg1"/>
              </a:solidFill>
            </a:ln>
            <a:solidFill>
              <a:srgbClr val="90CCEE"/>
            </a:solidFill>
            <a:latin typeface="Arial" pitchFamily="34" charset="0"/>
            <a:cs typeface="Arial" pitchFamily="34" charset="0"/>
          </a:endParaRPr>
        </a:p>
      </dgm:t>
    </dgm:pt>
    <dgm:pt modelId="{39545886-5DE2-4ACA-910A-EA3E670C47B2}" type="parTrans" cxnId="{E9DD5E53-14C1-494E-9247-4CA083AD514A}">
      <dgm:prSet/>
      <dgm:spPr/>
      <dgm:t>
        <a:bodyPr/>
        <a:lstStyle/>
        <a:p>
          <a:endParaRPr lang="en-US"/>
        </a:p>
      </dgm:t>
    </dgm:pt>
    <dgm:pt modelId="{E55AB509-1F35-4B6C-BE04-045AEAB9E6A4}" type="sibTrans" cxnId="{E9DD5E53-14C1-494E-9247-4CA083AD514A}">
      <dgm:prSet/>
      <dgm:spPr/>
      <dgm:t>
        <a:bodyPr/>
        <a:lstStyle/>
        <a:p>
          <a:endParaRPr lang="en-US"/>
        </a:p>
      </dgm:t>
    </dgm:pt>
    <dgm:pt modelId="{C9A306AB-E185-4C88-A25B-7E44A69549C6}" type="pres">
      <dgm:prSet presAssocID="{79321056-6166-4A49-889B-BCDF98371F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6ACDCB-BF22-460C-A567-BC7B88473936}" type="pres">
      <dgm:prSet presAssocID="{C775DA04-C58F-40BA-8DD6-3C2C26EFCEC2}" presName="parentText" presStyleLbl="node1" presStyleIdx="0" presStyleCnt="5" custScaleY="76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6BBC1-A0D4-487F-9ACF-5FCDDA3AF0A3}" type="pres">
      <dgm:prSet presAssocID="{F22672CC-5648-4412-8BC2-6BEBE34D7F3E}" presName="spacer" presStyleCnt="0"/>
      <dgm:spPr/>
    </dgm:pt>
    <dgm:pt modelId="{DA31E661-8734-44B6-8FD7-7DC6AF2641D5}" type="pres">
      <dgm:prSet presAssocID="{ED817F55-2C06-4F83-92EE-CB52288F80FD}" presName="parentText" presStyleLbl="node1" presStyleIdx="1" presStyleCnt="5" custScaleY="76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EC56E-3F6E-44E6-93FD-5A4A141D7B2A}" type="pres">
      <dgm:prSet presAssocID="{4CABFB8E-2583-4765-A295-30632E8F4065}" presName="spacer" presStyleCnt="0"/>
      <dgm:spPr/>
    </dgm:pt>
    <dgm:pt modelId="{85857898-29B0-4C7D-A68E-D9DE96FE555E}" type="pres">
      <dgm:prSet presAssocID="{E611FA4E-10F4-462D-99D5-569C6050FC9A}" presName="parentText" presStyleLbl="node1" presStyleIdx="2" presStyleCnt="5" custScaleY="76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A27B5-5325-459F-A742-5E5C7643CE07}" type="pres">
      <dgm:prSet presAssocID="{2CD56DC0-EFAA-412A-9539-F3B80E827943}" presName="spacer" presStyleCnt="0"/>
      <dgm:spPr/>
    </dgm:pt>
    <dgm:pt modelId="{6CA15DD1-7562-465A-934A-6A93283BE370}" type="pres">
      <dgm:prSet presAssocID="{5FA08C24-8D9A-43EF-ACA1-2F9F5347CD67}" presName="parentText" presStyleLbl="node1" presStyleIdx="3" presStyleCnt="5" custScaleY="798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B3C78-3106-4CA0-95DA-E800BF6300D2}" type="pres">
      <dgm:prSet presAssocID="{4C24A060-339B-4523-871F-90741A08CDE3}" presName="spacer" presStyleCnt="0"/>
      <dgm:spPr/>
    </dgm:pt>
    <dgm:pt modelId="{67051C4C-E0E8-463D-874F-04F28C252A73}" type="pres">
      <dgm:prSet presAssocID="{11F51B96-8623-451E-BE15-9223FD547430}" presName="parentText" presStyleLbl="node1" presStyleIdx="4" presStyleCnt="5" custScaleY="751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5D096A-34AE-4E62-9BCD-63F2E007AEF6}" srcId="{79321056-6166-4A49-889B-BCDF98371F9D}" destId="{5FA08C24-8D9A-43EF-ACA1-2F9F5347CD67}" srcOrd="3" destOrd="0" parTransId="{7C827B91-0D34-4E2F-A3C7-725A53F9975F}" sibTransId="{4C24A060-339B-4523-871F-90741A08CDE3}"/>
    <dgm:cxn modelId="{6689FAD4-B1BE-46EC-B180-4F40F592A8E3}" type="presOf" srcId="{C775DA04-C58F-40BA-8DD6-3C2C26EFCEC2}" destId="{356ACDCB-BF22-460C-A567-BC7B88473936}" srcOrd="0" destOrd="0" presId="urn:microsoft.com/office/officeart/2005/8/layout/vList2"/>
    <dgm:cxn modelId="{5286D527-C428-488A-A48D-04E95E1EC8F7}" srcId="{79321056-6166-4A49-889B-BCDF98371F9D}" destId="{ED817F55-2C06-4F83-92EE-CB52288F80FD}" srcOrd="1" destOrd="0" parTransId="{8F343EC1-5326-4297-97C2-EC058CD73298}" sibTransId="{4CABFB8E-2583-4765-A295-30632E8F4065}"/>
    <dgm:cxn modelId="{82F7D184-BE58-4CA8-B5E1-95ED33157B92}" srcId="{79321056-6166-4A49-889B-BCDF98371F9D}" destId="{C775DA04-C58F-40BA-8DD6-3C2C26EFCEC2}" srcOrd="0" destOrd="0" parTransId="{024C1CE9-6FC6-4314-99A4-37EE099228B4}" sibTransId="{F22672CC-5648-4412-8BC2-6BEBE34D7F3E}"/>
    <dgm:cxn modelId="{80CBD724-B265-4EF2-AE07-DA58E0E846B8}" type="presOf" srcId="{E611FA4E-10F4-462D-99D5-569C6050FC9A}" destId="{85857898-29B0-4C7D-A68E-D9DE96FE555E}" srcOrd="0" destOrd="0" presId="urn:microsoft.com/office/officeart/2005/8/layout/vList2"/>
    <dgm:cxn modelId="{BF454997-4D4D-491D-BD1B-89A0EBA3CCFE}" srcId="{79321056-6166-4A49-889B-BCDF98371F9D}" destId="{E611FA4E-10F4-462D-99D5-569C6050FC9A}" srcOrd="2" destOrd="0" parTransId="{6E167849-D264-4C02-96C7-9D23AF57CFBE}" sibTransId="{2CD56DC0-EFAA-412A-9539-F3B80E827943}"/>
    <dgm:cxn modelId="{9A790753-CC81-4FC9-8DA0-55C4F4CCB47C}" type="presOf" srcId="{ED817F55-2C06-4F83-92EE-CB52288F80FD}" destId="{DA31E661-8734-44B6-8FD7-7DC6AF2641D5}" srcOrd="0" destOrd="0" presId="urn:microsoft.com/office/officeart/2005/8/layout/vList2"/>
    <dgm:cxn modelId="{8854372E-62F6-40A3-922C-AA485CE4C8F4}" type="presOf" srcId="{5FA08C24-8D9A-43EF-ACA1-2F9F5347CD67}" destId="{6CA15DD1-7562-465A-934A-6A93283BE370}" srcOrd="0" destOrd="0" presId="urn:microsoft.com/office/officeart/2005/8/layout/vList2"/>
    <dgm:cxn modelId="{6E22361D-6E56-40A8-A51C-900AD324E3C1}" type="presOf" srcId="{11F51B96-8623-451E-BE15-9223FD547430}" destId="{67051C4C-E0E8-463D-874F-04F28C252A73}" srcOrd="0" destOrd="0" presId="urn:microsoft.com/office/officeart/2005/8/layout/vList2"/>
    <dgm:cxn modelId="{E9DD5E53-14C1-494E-9247-4CA083AD514A}" srcId="{79321056-6166-4A49-889B-BCDF98371F9D}" destId="{11F51B96-8623-451E-BE15-9223FD547430}" srcOrd="4" destOrd="0" parTransId="{39545886-5DE2-4ACA-910A-EA3E670C47B2}" sibTransId="{E55AB509-1F35-4B6C-BE04-045AEAB9E6A4}"/>
    <dgm:cxn modelId="{E17CF99D-582E-41E5-82A7-868F3A4A9937}" type="presOf" srcId="{79321056-6166-4A49-889B-BCDF98371F9D}" destId="{C9A306AB-E185-4C88-A25B-7E44A69549C6}" srcOrd="0" destOrd="0" presId="urn:microsoft.com/office/officeart/2005/8/layout/vList2"/>
    <dgm:cxn modelId="{016E0DED-CD3F-4B8F-9E97-C414546FF4ED}" type="presParOf" srcId="{C9A306AB-E185-4C88-A25B-7E44A69549C6}" destId="{356ACDCB-BF22-460C-A567-BC7B88473936}" srcOrd="0" destOrd="0" presId="urn:microsoft.com/office/officeart/2005/8/layout/vList2"/>
    <dgm:cxn modelId="{25189738-F4B8-4624-ADEA-4493B0B47A74}" type="presParOf" srcId="{C9A306AB-E185-4C88-A25B-7E44A69549C6}" destId="{C3D6BBC1-A0D4-487F-9ACF-5FCDDA3AF0A3}" srcOrd="1" destOrd="0" presId="urn:microsoft.com/office/officeart/2005/8/layout/vList2"/>
    <dgm:cxn modelId="{74BC80AB-6178-4BD4-8E21-E8C794060DB1}" type="presParOf" srcId="{C9A306AB-E185-4C88-A25B-7E44A69549C6}" destId="{DA31E661-8734-44B6-8FD7-7DC6AF2641D5}" srcOrd="2" destOrd="0" presId="urn:microsoft.com/office/officeart/2005/8/layout/vList2"/>
    <dgm:cxn modelId="{807F7FB3-EF73-4FB8-B2A0-8B49B6CDB225}" type="presParOf" srcId="{C9A306AB-E185-4C88-A25B-7E44A69549C6}" destId="{D6FEC56E-3F6E-44E6-93FD-5A4A141D7B2A}" srcOrd="3" destOrd="0" presId="urn:microsoft.com/office/officeart/2005/8/layout/vList2"/>
    <dgm:cxn modelId="{FA10A04A-26F4-4716-BA1D-C757270EF680}" type="presParOf" srcId="{C9A306AB-E185-4C88-A25B-7E44A69549C6}" destId="{85857898-29B0-4C7D-A68E-D9DE96FE555E}" srcOrd="4" destOrd="0" presId="urn:microsoft.com/office/officeart/2005/8/layout/vList2"/>
    <dgm:cxn modelId="{F57A6746-84DE-4939-BE06-519D51B44336}" type="presParOf" srcId="{C9A306AB-E185-4C88-A25B-7E44A69549C6}" destId="{BE0A27B5-5325-459F-A742-5E5C7643CE07}" srcOrd="5" destOrd="0" presId="urn:microsoft.com/office/officeart/2005/8/layout/vList2"/>
    <dgm:cxn modelId="{C3641A76-E005-4120-95BB-1995F83A6867}" type="presParOf" srcId="{C9A306AB-E185-4C88-A25B-7E44A69549C6}" destId="{6CA15DD1-7562-465A-934A-6A93283BE370}" srcOrd="6" destOrd="0" presId="urn:microsoft.com/office/officeart/2005/8/layout/vList2"/>
    <dgm:cxn modelId="{B6556A00-B0AE-4AB0-B3A5-120762ECF25E}" type="presParOf" srcId="{C9A306AB-E185-4C88-A25B-7E44A69549C6}" destId="{F4BB3C78-3106-4CA0-95DA-E800BF6300D2}" srcOrd="7" destOrd="0" presId="urn:microsoft.com/office/officeart/2005/8/layout/vList2"/>
    <dgm:cxn modelId="{13B8392A-DB6E-481B-BFF8-26CF9BADB7A0}" type="presParOf" srcId="{C9A306AB-E185-4C88-A25B-7E44A69549C6}" destId="{67051C4C-E0E8-463D-874F-04F28C252A73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5E156-653C-462B-88A2-C73769CE18E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16CB73-DFE6-4A87-B702-63AEF8E15186}">
      <dgm:prSet custT="1"/>
      <dgm:spPr>
        <a:solidFill>
          <a:srgbClr val="44208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0"/>
          <a:r>
            <a:rPr lang="en-US" sz="2200" b="1" cap="none" spc="50" dirty="0" smtClean="0">
              <a:ln w="11430"/>
              <a:solidFill>
                <a:srgbClr val="90CCE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1</a:t>
          </a:r>
          <a:endParaRPr lang="en-US" sz="2200" b="1" cap="none" spc="50" dirty="0">
            <a:ln w="11430"/>
            <a:solidFill>
              <a:srgbClr val="90CCEE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0E46D8F-5520-4093-AE80-33D67BA49636}" type="parTrans" cxnId="{DB38BBB2-D7A8-4746-8528-52619C66F848}">
      <dgm:prSet/>
      <dgm:spPr/>
      <dgm:t>
        <a:bodyPr/>
        <a:lstStyle/>
        <a:p>
          <a:endParaRPr lang="en-US"/>
        </a:p>
      </dgm:t>
    </dgm:pt>
    <dgm:pt modelId="{4A5AA00D-F969-44B8-9BC2-B29615A1C73C}" type="sibTrans" cxnId="{DB38BBB2-D7A8-4746-8528-52619C66F848}">
      <dgm:prSet/>
      <dgm:spPr/>
      <dgm:t>
        <a:bodyPr/>
        <a:lstStyle/>
        <a:p>
          <a:endParaRPr lang="en-US"/>
        </a:p>
      </dgm:t>
    </dgm:pt>
    <dgm:pt modelId="{785D91E3-3BE1-4995-B0BE-04B63CC83C1B}">
      <dgm:prSet custT="1"/>
      <dgm:spPr>
        <a:solidFill>
          <a:srgbClr val="44208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0"/>
          <a:r>
            <a:rPr lang="en-US" sz="2200" b="1" cap="none" spc="50" dirty="0" smtClean="0">
              <a:ln w="11430"/>
              <a:solidFill>
                <a:srgbClr val="90CCE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2</a:t>
          </a:r>
          <a:endParaRPr lang="en-US" sz="2200" b="1" cap="none" spc="50" dirty="0">
            <a:ln w="11430"/>
            <a:solidFill>
              <a:srgbClr val="90CCEE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6461FCF-64B9-4916-B76B-78ED54FC0C6B}" type="parTrans" cxnId="{05147214-9B04-4D87-89B0-AC4837C118E4}">
      <dgm:prSet/>
      <dgm:spPr/>
      <dgm:t>
        <a:bodyPr/>
        <a:lstStyle/>
        <a:p>
          <a:endParaRPr lang="en-US"/>
        </a:p>
      </dgm:t>
    </dgm:pt>
    <dgm:pt modelId="{7944EC82-9180-4BDE-BEAB-74148F29F278}" type="sibTrans" cxnId="{05147214-9B04-4D87-89B0-AC4837C118E4}">
      <dgm:prSet/>
      <dgm:spPr/>
      <dgm:t>
        <a:bodyPr/>
        <a:lstStyle/>
        <a:p>
          <a:endParaRPr lang="en-US"/>
        </a:p>
      </dgm:t>
    </dgm:pt>
    <dgm:pt modelId="{609A19AF-E1D8-4BD2-98BD-DE2F5C85DA02}">
      <dgm:prSet custT="1"/>
      <dgm:spPr>
        <a:solidFill>
          <a:srgbClr val="44208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0"/>
          <a:r>
            <a:rPr lang="en-US" sz="2200" b="1" cap="none" spc="50" dirty="0" smtClean="0">
              <a:ln w="11430"/>
              <a:solidFill>
                <a:srgbClr val="90CCE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3</a:t>
          </a:r>
          <a:endParaRPr lang="en-US" sz="2200" b="1" cap="none" spc="50" dirty="0">
            <a:ln w="11430"/>
            <a:solidFill>
              <a:srgbClr val="90CCEE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E52943F-4ACC-4867-BE59-3E1C8C018AE0}" type="parTrans" cxnId="{AD7E15F7-61D9-431F-B685-2821F989EEA3}">
      <dgm:prSet/>
      <dgm:spPr/>
      <dgm:t>
        <a:bodyPr/>
        <a:lstStyle/>
        <a:p>
          <a:endParaRPr lang="en-US"/>
        </a:p>
      </dgm:t>
    </dgm:pt>
    <dgm:pt modelId="{F2477CC5-C5C8-445A-9E2B-0CB0EC6EC21E}" type="sibTrans" cxnId="{AD7E15F7-61D9-431F-B685-2821F989EEA3}">
      <dgm:prSet/>
      <dgm:spPr/>
      <dgm:t>
        <a:bodyPr/>
        <a:lstStyle/>
        <a:p>
          <a:endParaRPr lang="en-US"/>
        </a:p>
      </dgm:t>
    </dgm:pt>
    <dgm:pt modelId="{719FABF8-C08E-407F-B8E2-1EFF59654168}">
      <dgm:prSet custT="1"/>
      <dgm:spPr>
        <a:solidFill>
          <a:srgbClr val="44208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0"/>
          <a:r>
            <a:rPr lang="en-US" sz="2200" b="1" cap="none" spc="50" dirty="0" smtClean="0">
              <a:ln w="11430"/>
              <a:solidFill>
                <a:srgbClr val="90CCE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4</a:t>
          </a:r>
          <a:endParaRPr lang="en-US" sz="2200" b="1" cap="none" spc="50" dirty="0">
            <a:ln w="11430"/>
            <a:solidFill>
              <a:srgbClr val="90CCEE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428B337-0DE2-40C7-B109-619E74C091D3}" type="parTrans" cxnId="{3B771D0F-49AD-4BAF-92E6-5D3A64FF6A4E}">
      <dgm:prSet/>
      <dgm:spPr/>
      <dgm:t>
        <a:bodyPr/>
        <a:lstStyle/>
        <a:p>
          <a:endParaRPr lang="en-US"/>
        </a:p>
      </dgm:t>
    </dgm:pt>
    <dgm:pt modelId="{B53FB2E3-FDA6-4220-9609-E05E104D9E8F}" type="sibTrans" cxnId="{3B771D0F-49AD-4BAF-92E6-5D3A64FF6A4E}">
      <dgm:prSet/>
      <dgm:spPr/>
      <dgm:t>
        <a:bodyPr/>
        <a:lstStyle/>
        <a:p>
          <a:endParaRPr lang="en-US"/>
        </a:p>
      </dgm:t>
    </dgm:pt>
    <dgm:pt modelId="{F3BA4B5A-5139-4D25-838E-2E4C73EBE433}">
      <dgm:prSet custT="1"/>
      <dgm:spPr>
        <a:solidFill>
          <a:srgbClr val="44208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0"/>
          <a:r>
            <a:rPr lang="en-US" sz="2200" b="1" cap="none" spc="50" dirty="0" smtClean="0">
              <a:ln w="11430"/>
              <a:solidFill>
                <a:srgbClr val="90CCE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5</a:t>
          </a:r>
          <a:endParaRPr lang="en-US" sz="2200" b="1" cap="none" spc="50" dirty="0">
            <a:ln w="11430"/>
            <a:solidFill>
              <a:srgbClr val="90CCEE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FA4899F-94A4-4C3E-AB45-5E726B9B4314}" type="parTrans" cxnId="{E1EBF51F-6112-4295-ADEF-CBE3C3B7799D}">
      <dgm:prSet/>
      <dgm:spPr/>
      <dgm:t>
        <a:bodyPr/>
        <a:lstStyle/>
        <a:p>
          <a:endParaRPr lang="en-US"/>
        </a:p>
      </dgm:t>
    </dgm:pt>
    <dgm:pt modelId="{12F2824F-9976-4DC2-843B-B58508ED601B}" type="sibTrans" cxnId="{E1EBF51F-6112-4295-ADEF-CBE3C3B7799D}">
      <dgm:prSet/>
      <dgm:spPr/>
      <dgm:t>
        <a:bodyPr/>
        <a:lstStyle/>
        <a:p>
          <a:endParaRPr lang="en-US"/>
        </a:p>
      </dgm:t>
    </dgm:pt>
    <dgm:pt modelId="{580E6391-A795-46BD-8773-2FDED4CE67F7}" type="pres">
      <dgm:prSet presAssocID="{C345E156-653C-462B-88A2-C73769CE1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CB4C5-5C61-405E-8698-E54E153E637F}" type="pres">
      <dgm:prSet presAssocID="{A616CB73-DFE6-4A87-B702-63AEF8E1518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42B59-3C6D-449C-B9E3-791F51D81E99}" type="pres">
      <dgm:prSet presAssocID="{4A5AA00D-F969-44B8-9BC2-B29615A1C73C}" presName="spacer" presStyleCnt="0"/>
      <dgm:spPr/>
    </dgm:pt>
    <dgm:pt modelId="{C09BCE0C-A5D8-47F0-8CE0-5F49FFC9D8B1}" type="pres">
      <dgm:prSet presAssocID="{785D91E3-3BE1-4995-B0BE-04B63CC83C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09A99-D3D4-44E8-ABFB-976A84D3CAAA}" type="pres">
      <dgm:prSet presAssocID="{7944EC82-9180-4BDE-BEAB-74148F29F278}" presName="spacer" presStyleCnt="0"/>
      <dgm:spPr/>
    </dgm:pt>
    <dgm:pt modelId="{B85A81C8-820E-4FE5-AC15-F56B71E97E90}" type="pres">
      <dgm:prSet presAssocID="{609A19AF-E1D8-4BD2-98BD-DE2F5C85DA0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987E0-67D0-4550-A5B9-5B41F6C22638}" type="pres">
      <dgm:prSet presAssocID="{F2477CC5-C5C8-445A-9E2B-0CB0EC6EC21E}" presName="spacer" presStyleCnt="0"/>
      <dgm:spPr/>
    </dgm:pt>
    <dgm:pt modelId="{DD9586AF-9DCB-4633-9E69-41B2C19F81FF}" type="pres">
      <dgm:prSet presAssocID="{719FABF8-C08E-407F-B8E2-1EFF5965416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22C5A-8557-4FD1-8746-8E9FAF57FBB7}" type="pres">
      <dgm:prSet presAssocID="{B53FB2E3-FDA6-4220-9609-E05E104D9E8F}" presName="spacer" presStyleCnt="0"/>
      <dgm:spPr/>
    </dgm:pt>
    <dgm:pt modelId="{3299F092-9012-477F-8207-6E643F252B72}" type="pres">
      <dgm:prSet presAssocID="{F3BA4B5A-5139-4D25-838E-2E4C73EBE43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6561F9-9D50-4996-BAC7-8E58924EC8E7}" type="presOf" srcId="{F3BA4B5A-5139-4D25-838E-2E4C73EBE433}" destId="{3299F092-9012-477F-8207-6E643F252B72}" srcOrd="0" destOrd="0" presId="urn:microsoft.com/office/officeart/2005/8/layout/vList2"/>
    <dgm:cxn modelId="{DB38BBB2-D7A8-4746-8528-52619C66F848}" srcId="{C345E156-653C-462B-88A2-C73769CE18EC}" destId="{A616CB73-DFE6-4A87-B702-63AEF8E15186}" srcOrd="0" destOrd="0" parTransId="{50E46D8F-5520-4093-AE80-33D67BA49636}" sibTransId="{4A5AA00D-F969-44B8-9BC2-B29615A1C73C}"/>
    <dgm:cxn modelId="{3B771D0F-49AD-4BAF-92E6-5D3A64FF6A4E}" srcId="{C345E156-653C-462B-88A2-C73769CE18EC}" destId="{719FABF8-C08E-407F-B8E2-1EFF59654168}" srcOrd="3" destOrd="0" parTransId="{2428B337-0DE2-40C7-B109-619E74C091D3}" sibTransId="{B53FB2E3-FDA6-4220-9609-E05E104D9E8F}"/>
    <dgm:cxn modelId="{E1EBF51F-6112-4295-ADEF-CBE3C3B7799D}" srcId="{C345E156-653C-462B-88A2-C73769CE18EC}" destId="{F3BA4B5A-5139-4D25-838E-2E4C73EBE433}" srcOrd="4" destOrd="0" parTransId="{1FA4899F-94A4-4C3E-AB45-5E726B9B4314}" sibTransId="{12F2824F-9976-4DC2-843B-B58508ED601B}"/>
    <dgm:cxn modelId="{05147214-9B04-4D87-89B0-AC4837C118E4}" srcId="{C345E156-653C-462B-88A2-C73769CE18EC}" destId="{785D91E3-3BE1-4995-B0BE-04B63CC83C1B}" srcOrd="1" destOrd="0" parTransId="{76461FCF-64B9-4916-B76B-78ED54FC0C6B}" sibTransId="{7944EC82-9180-4BDE-BEAB-74148F29F278}"/>
    <dgm:cxn modelId="{554D7971-D8E6-4475-BCD6-6628B0AF6536}" type="presOf" srcId="{719FABF8-C08E-407F-B8E2-1EFF59654168}" destId="{DD9586AF-9DCB-4633-9E69-41B2C19F81FF}" srcOrd="0" destOrd="0" presId="urn:microsoft.com/office/officeart/2005/8/layout/vList2"/>
    <dgm:cxn modelId="{6CA4EB48-1985-4718-BD98-BC83668C2202}" type="presOf" srcId="{785D91E3-3BE1-4995-B0BE-04B63CC83C1B}" destId="{C09BCE0C-A5D8-47F0-8CE0-5F49FFC9D8B1}" srcOrd="0" destOrd="0" presId="urn:microsoft.com/office/officeart/2005/8/layout/vList2"/>
    <dgm:cxn modelId="{6A2C977D-8B0B-4281-92E3-BB732D302664}" type="presOf" srcId="{C345E156-653C-462B-88A2-C73769CE18EC}" destId="{580E6391-A795-46BD-8773-2FDED4CE67F7}" srcOrd="0" destOrd="0" presId="urn:microsoft.com/office/officeart/2005/8/layout/vList2"/>
    <dgm:cxn modelId="{AD7E15F7-61D9-431F-B685-2821F989EEA3}" srcId="{C345E156-653C-462B-88A2-C73769CE18EC}" destId="{609A19AF-E1D8-4BD2-98BD-DE2F5C85DA02}" srcOrd="2" destOrd="0" parTransId="{AE52943F-4ACC-4867-BE59-3E1C8C018AE0}" sibTransId="{F2477CC5-C5C8-445A-9E2B-0CB0EC6EC21E}"/>
    <dgm:cxn modelId="{F716523D-8F13-4310-8C3A-ACA44988DD6D}" type="presOf" srcId="{A616CB73-DFE6-4A87-B702-63AEF8E15186}" destId="{205CB4C5-5C61-405E-8698-E54E153E637F}" srcOrd="0" destOrd="0" presId="urn:microsoft.com/office/officeart/2005/8/layout/vList2"/>
    <dgm:cxn modelId="{67BBAD07-3314-4BBE-9CBD-806F002A4EB8}" type="presOf" srcId="{609A19AF-E1D8-4BD2-98BD-DE2F5C85DA02}" destId="{B85A81C8-820E-4FE5-AC15-F56B71E97E90}" srcOrd="0" destOrd="0" presId="urn:microsoft.com/office/officeart/2005/8/layout/vList2"/>
    <dgm:cxn modelId="{60C84A31-F0DD-435B-9A6E-8FDCE004B9BA}" type="presParOf" srcId="{580E6391-A795-46BD-8773-2FDED4CE67F7}" destId="{205CB4C5-5C61-405E-8698-E54E153E637F}" srcOrd="0" destOrd="0" presId="urn:microsoft.com/office/officeart/2005/8/layout/vList2"/>
    <dgm:cxn modelId="{800B99E7-1C2D-4466-909B-D059620BDA3C}" type="presParOf" srcId="{580E6391-A795-46BD-8773-2FDED4CE67F7}" destId="{A3442B59-3C6D-449C-B9E3-791F51D81E99}" srcOrd="1" destOrd="0" presId="urn:microsoft.com/office/officeart/2005/8/layout/vList2"/>
    <dgm:cxn modelId="{DE45D1A4-1431-481C-9DC5-09988CEB74DA}" type="presParOf" srcId="{580E6391-A795-46BD-8773-2FDED4CE67F7}" destId="{C09BCE0C-A5D8-47F0-8CE0-5F49FFC9D8B1}" srcOrd="2" destOrd="0" presId="urn:microsoft.com/office/officeart/2005/8/layout/vList2"/>
    <dgm:cxn modelId="{F2115B0B-5D5B-443D-BC1A-D7C39CE21916}" type="presParOf" srcId="{580E6391-A795-46BD-8773-2FDED4CE67F7}" destId="{09309A99-D3D4-44E8-ABFB-976A84D3CAAA}" srcOrd="3" destOrd="0" presId="urn:microsoft.com/office/officeart/2005/8/layout/vList2"/>
    <dgm:cxn modelId="{CF056372-2A27-48C8-B2EE-502BA3D5C41A}" type="presParOf" srcId="{580E6391-A795-46BD-8773-2FDED4CE67F7}" destId="{B85A81C8-820E-4FE5-AC15-F56B71E97E90}" srcOrd="4" destOrd="0" presId="urn:microsoft.com/office/officeart/2005/8/layout/vList2"/>
    <dgm:cxn modelId="{25DF34AD-EAA2-4CD0-9ABF-DB41B548B4BB}" type="presParOf" srcId="{580E6391-A795-46BD-8773-2FDED4CE67F7}" destId="{197987E0-67D0-4550-A5B9-5B41F6C22638}" srcOrd="5" destOrd="0" presId="urn:microsoft.com/office/officeart/2005/8/layout/vList2"/>
    <dgm:cxn modelId="{4A9D70FA-2226-4181-93C9-034C6260ACC8}" type="presParOf" srcId="{580E6391-A795-46BD-8773-2FDED4CE67F7}" destId="{DD9586AF-9DCB-4633-9E69-41B2C19F81FF}" srcOrd="6" destOrd="0" presId="urn:microsoft.com/office/officeart/2005/8/layout/vList2"/>
    <dgm:cxn modelId="{87BFEFF5-433A-455F-9B8E-0E6FE52028B2}" type="presParOf" srcId="{580E6391-A795-46BD-8773-2FDED4CE67F7}" destId="{62A22C5A-8557-4FD1-8746-8E9FAF57FBB7}" srcOrd="7" destOrd="0" presId="urn:microsoft.com/office/officeart/2005/8/layout/vList2"/>
    <dgm:cxn modelId="{CD0ABDE7-A302-45FB-99A9-5FCF1384FE01}" type="presParOf" srcId="{580E6391-A795-46BD-8773-2FDED4CE67F7}" destId="{3299F092-9012-477F-8207-6E643F252B72}" srcOrd="8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12629-B368-4998-B4B4-683426634DD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787F7A-87FB-471D-84A8-00BC86C90B53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Software as a Service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556E53CC-71CE-4D09-9DBB-983E3E4D45A9}" type="parTrans" cxnId="{2A586F80-9288-4C91-89DE-47E6A35CB2FC}">
      <dgm:prSet/>
      <dgm:spPr/>
      <dgm:t>
        <a:bodyPr/>
        <a:lstStyle/>
        <a:p>
          <a:endParaRPr lang="en-US"/>
        </a:p>
      </dgm:t>
    </dgm:pt>
    <dgm:pt modelId="{B3793553-9F74-417D-A462-B97815E68350}" type="sibTrans" cxnId="{2A586F80-9288-4C91-89DE-47E6A35CB2FC}">
      <dgm:prSet/>
      <dgm:spPr/>
      <dgm:t>
        <a:bodyPr/>
        <a:lstStyle/>
        <a:p>
          <a:endParaRPr lang="en-US"/>
        </a:p>
      </dgm:t>
    </dgm:pt>
    <dgm:pt modelId="{C2E37AF3-B477-4E2E-A8C1-A19C08B517BD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Platform as a Service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42743D8B-5368-4EF1-8953-2CD3783787EE}" type="parTrans" cxnId="{14636344-C723-4BD5-B627-33452D5B9C4C}">
      <dgm:prSet/>
      <dgm:spPr/>
      <dgm:t>
        <a:bodyPr/>
        <a:lstStyle/>
        <a:p>
          <a:endParaRPr lang="en-US"/>
        </a:p>
      </dgm:t>
    </dgm:pt>
    <dgm:pt modelId="{3C391F23-00D5-4142-8FF3-C33C3A713105}" type="sibTrans" cxnId="{14636344-C723-4BD5-B627-33452D5B9C4C}">
      <dgm:prSet/>
      <dgm:spPr/>
      <dgm:t>
        <a:bodyPr/>
        <a:lstStyle/>
        <a:p>
          <a:endParaRPr lang="en-US"/>
        </a:p>
      </dgm:t>
    </dgm:pt>
    <dgm:pt modelId="{821766A6-1C42-4CDC-99C2-BBD06892B4C1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Infrastructure as a Service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E3550F8C-3477-4E6B-9821-5442AFB8DA54}" type="parTrans" cxnId="{ACDFA63D-2894-44B3-8F8F-568B490C51D9}">
      <dgm:prSet/>
      <dgm:spPr/>
      <dgm:t>
        <a:bodyPr/>
        <a:lstStyle/>
        <a:p>
          <a:endParaRPr lang="en-US"/>
        </a:p>
      </dgm:t>
    </dgm:pt>
    <dgm:pt modelId="{FDF4C7CD-21C6-43F1-AC39-868CD4C869AA}" type="sibTrans" cxnId="{ACDFA63D-2894-44B3-8F8F-568B490C51D9}">
      <dgm:prSet/>
      <dgm:spPr/>
      <dgm:t>
        <a:bodyPr/>
        <a:lstStyle/>
        <a:p>
          <a:endParaRPr lang="en-US"/>
        </a:p>
      </dgm:t>
    </dgm:pt>
    <dgm:pt modelId="{7577802C-606F-4B68-9E1F-8E52F738B4C4}" type="pres">
      <dgm:prSet presAssocID="{A7412629-B368-4998-B4B4-683426634D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383CB9-7853-40A9-8DF3-C6533C0BE755}" type="pres">
      <dgm:prSet presAssocID="{ED787F7A-87FB-471D-84A8-00BC86C90B53}" presName="circle1" presStyleLbl="node1" presStyleIdx="0" presStyleCnt="3"/>
      <dgm:spPr>
        <a:solidFill>
          <a:srgbClr val="442080">
            <a:alpha val="50000"/>
          </a:srgbClr>
        </a:solidFill>
      </dgm:spPr>
    </dgm:pt>
    <dgm:pt modelId="{AFA0CF62-EA17-45FC-BBFC-73B3BD88A4CA}" type="pres">
      <dgm:prSet presAssocID="{ED787F7A-87FB-471D-84A8-00BC86C90B53}" presName="space" presStyleCnt="0"/>
      <dgm:spPr/>
    </dgm:pt>
    <dgm:pt modelId="{A3B95FBF-F8F9-4B20-8A28-ADC00FE6CBB9}" type="pres">
      <dgm:prSet presAssocID="{ED787F7A-87FB-471D-84A8-00BC86C90B53}" presName="rect1" presStyleLbl="alignAcc1" presStyleIdx="0" presStyleCnt="3"/>
      <dgm:spPr/>
      <dgm:t>
        <a:bodyPr/>
        <a:lstStyle/>
        <a:p>
          <a:endParaRPr lang="en-US"/>
        </a:p>
      </dgm:t>
    </dgm:pt>
    <dgm:pt modelId="{7F0A7758-E615-40B3-A2AC-B8CE10D643C6}" type="pres">
      <dgm:prSet presAssocID="{C2E37AF3-B477-4E2E-A8C1-A19C08B517BD}" presName="vertSpace2" presStyleLbl="node1" presStyleIdx="0" presStyleCnt="3"/>
      <dgm:spPr/>
    </dgm:pt>
    <dgm:pt modelId="{6A4B344D-AC15-47B1-B61A-6CC14DEB58EA}" type="pres">
      <dgm:prSet presAssocID="{C2E37AF3-B477-4E2E-A8C1-A19C08B517BD}" presName="circle2" presStyleLbl="node1" presStyleIdx="1" presStyleCnt="3"/>
      <dgm:spPr>
        <a:solidFill>
          <a:srgbClr val="442080">
            <a:alpha val="65000"/>
          </a:srgbClr>
        </a:solidFill>
      </dgm:spPr>
    </dgm:pt>
    <dgm:pt modelId="{37076F87-B037-4A05-BE97-524B9BE40432}" type="pres">
      <dgm:prSet presAssocID="{C2E37AF3-B477-4E2E-A8C1-A19C08B517BD}" presName="rect2" presStyleLbl="alignAcc1" presStyleIdx="1" presStyleCnt="3"/>
      <dgm:spPr/>
      <dgm:t>
        <a:bodyPr/>
        <a:lstStyle/>
        <a:p>
          <a:endParaRPr lang="en-US"/>
        </a:p>
      </dgm:t>
    </dgm:pt>
    <dgm:pt modelId="{285AB5B5-C81F-4F6B-8FC8-E83CBFD96D94}" type="pres">
      <dgm:prSet presAssocID="{821766A6-1C42-4CDC-99C2-BBD06892B4C1}" presName="vertSpace3" presStyleLbl="node1" presStyleIdx="1" presStyleCnt="3"/>
      <dgm:spPr/>
    </dgm:pt>
    <dgm:pt modelId="{AE124046-2783-442E-8587-22125663A212}" type="pres">
      <dgm:prSet presAssocID="{821766A6-1C42-4CDC-99C2-BBD06892B4C1}" presName="circle3" presStyleLbl="node1" presStyleIdx="2" presStyleCnt="3"/>
      <dgm:spPr>
        <a:solidFill>
          <a:srgbClr val="442080"/>
        </a:solidFill>
      </dgm:spPr>
    </dgm:pt>
    <dgm:pt modelId="{B6B2BEBF-CDFF-49FD-9FB7-AFC687E9F5D1}" type="pres">
      <dgm:prSet presAssocID="{821766A6-1C42-4CDC-99C2-BBD06892B4C1}" presName="rect3" presStyleLbl="alignAcc1" presStyleIdx="2" presStyleCnt="3"/>
      <dgm:spPr/>
      <dgm:t>
        <a:bodyPr/>
        <a:lstStyle/>
        <a:p>
          <a:endParaRPr lang="en-US"/>
        </a:p>
      </dgm:t>
    </dgm:pt>
    <dgm:pt modelId="{E10C5084-3319-468C-8381-9C8D62D1C8E2}" type="pres">
      <dgm:prSet presAssocID="{ED787F7A-87FB-471D-84A8-00BC86C90B5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0C1AB-FBC6-4452-9E64-A041BF9556FC}" type="pres">
      <dgm:prSet presAssocID="{C2E37AF3-B477-4E2E-A8C1-A19C08B517B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FC8FB-C94C-4F8B-93DF-6ECA57DE3C42}" type="pres">
      <dgm:prSet presAssocID="{821766A6-1C42-4CDC-99C2-BBD06892B4C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FA63D-2894-44B3-8F8F-568B490C51D9}" srcId="{A7412629-B368-4998-B4B4-683426634DDB}" destId="{821766A6-1C42-4CDC-99C2-BBD06892B4C1}" srcOrd="2" destOrd="0" parTransId="{E3550F8C-3477-4E6B-9821-5442AFB8DA54}" sibTransId="{FDF4C7CD-21C6-43F1-AC39-868CD4C869AA}"/>
    <dgm:cxn modelId="{97469316-1318-4394-97B5-2BDEAB4EFE36}" type="presOf" srcId="{ED787F7A-87FB-471D-84A8-00BC86C90B53}" destId="{A3B95FBF-F8F9-4B20-8A28-ADC00FE6CBB9}" srcOrd="0" destOrd="0" presId="urn:microsoft.com/office/officeart/2005/8/layout/target3"/>
    <dgm:cxn modelId="{14636344-C723-4BD5-B627-33452D5B9C4C}" srcId="{A7412629-B368-4998-B4B4-683426634DDB}" destId="{C2E37AF3-B477-4E2E-A8C1-A19C08B517BD}" srcOrd="1" destOrd="0" parTransId="{42743D8B-5368-4EF1-8953-2CD3783787EE}" sibTransId="{3C391F23-00D5-4142-8FF3-C33C3A713105}"/>
    <dgm:cxn modelId="{F1545685-4308-408D-8329-0CE56FF2DA5F}" type="presOf" srcId="{821766A6-1C42-4CDC-99C2-BBD06892B4C1}" destId="{B6B2BEBF-CDFF-49FD-9FB7-AFC687E9F5D1}" srcOrd="0" destOrd="0" presId="urn:microsoft.com/office/officeart/2005/8/layout/target3"/>
    <dgm:cxn modelId="{3C0E6484-1B2C-4C28-8EDC-4C9E032C455B}" type="presOf" srcId="{ED787F7A-87FB-471D-84A8-00BC86C90B53}" destId="{E10C5084-3319-468C-8381-9C8D62D1C8E2}" srcOrd="1" destOrd="0" presId="urn:microsoft.com/office/officeart/2005/8/layout/target3"/>
    <dgm:cxn modelId="{2A586F80-9288-4C91-89DE-47E6A35CB2FC}" srcId="{A7412629-B368-4998-B4B4-683426634DDB}" destId="{ED787F7A-87FB-471D-84A8-00BC86C90B53}" srcOrd="0" destOrd="0" parTransId="{556E53CC-71CE-4D09-9DBB-983E3E4D45A9}" sibTransId="{B3793553-9F74-417D-A462-B97815E68350}"/>
    <dgm:cxn modelId="{1686C490-729A-4EB9-803C-E3F5F7A08857}" type="presOf" srcId="{C2E37AF3-B477-4E2E-A8C1-A19C08B517BD}" destId="{2B30C1AB-FBC6-4452-9E64-A041BF9556FC}" srcOrd="1" destOrd="0" presId="urn:microsoft.com/office/officeart/2005/8/layout/target3"/>
    <dgm:cxn modelId="{3EF26971-195F-4DE6-85AE-2578E3029374}" type="presOf" srcId="{821766A6-1C42-4CDC-99C2-BBD06892B4C1}" destId="{72CFC8FB-C94C-4F8B-93DF-6ECA57DE3C42}" srcOrd="1" destOrd="0" presId="urn:microsoft.com/office/officeart/2005/8/layout/target3"/>
    <dgm:cxn modelId="{AD3BB842-5FF4-43E6-8D08-60CFE6898FB2}" type="presOf" srcId="{A7412629-B368-4998-B4B4-683426634DDB}" destId="{7577802C-606F-4B68-9E1F-8E52F738B4C4}" srcOrd="0" destOrd="0" presId="urn:microsoft.com/office/officeart/2005/8/layout/target3"/>
    <dgm:cxn modelId="{16AFBA05-1EFF-4750-8450-F0FBF08AC014}" type="presOf" srcId="{C2E37AF3-B477-4E2E-A8C1-A19C08B517BD}" destId="{37076F87-B037-4A05-BE97-524B9BE40432}" srcOrd="0" destOrd="0" presId="urn:microsoft.com/office/officeart/2005/8/layout/target3"/>
    <dgm:cxn modelId="{20DF53CC-6E9C-4145-AE1A-708BDF741337}" type="presParOf" srcId="{7577802C-606F-4B68-9E1F-8E52F738B4C4}" destId="{34383CB9-7853-40A9-8DF3-C6533C0BE755}" srcOrd="0" destOrd="0" presId="urn:microsoft.com/office/officeart/2005/8/layout/target3"/>
    <dgm:cxn modelId="{5DC63F52-AADD-429A-8D9B-BA540BBEF023}" type="presParOf" srcId="{7577802C-606F-4B68-9E1F-8E52F738B4C4}" destId="{AFA0CF62-EA17-45FC-BBFC-73B3BD88A4CA}" srcOrd="1" destOrd="0" presId="urn:microsoft.com/office/officeart/2005/8/layout/target3"/>
    <dgm:cxn modelId="{8270DA3C-F345-412D-BE53-BDE9507C59A2}" type="presParOf" srcId="{7577802C-606F-4B68-9E1F-8E52F738B4C4}" destId="{A3B95FBF-F8F9-4B20-8A28-ADC00FE6CBB9}" srcOrd="2" destOrd="0" presId="urn:microsoft.com/office/officeart/2005/8/layout/target3"/>
    <dgm:cxn modelId="{CDA55D17-1315-400D-BDB4-C1591B1AD883}" type="presParOf" srcId="{7577802C-606F-4B68-9E1F-8E52F738B4C4}" destId="{7F0A7758-E615-40B3-A2AC-B8CE10D643C6}" srcOrd="3" destOrd="0" presId="urn:microsoft.com/office/officeart/2005/8/layout/target3"/>
    <dgm:cxn modelId="{43D6BD6E-B566-42E5-A554-4C88E7C1A9A5}" type="presParOf" srcId="{7577802C-606F-4B68-9E1F-8E52F738B4C4}" destId="{6A4B344D-AC15-47B1-B61A-6CC14DEB58EA}" srcOrd="4" destOrd="0" presId="urn:microsoft.com/office/officeart/2005/8/layout/target3"/>
    <dgm:cxn modelId="{C8D47F0D-3C90-4E14-AD72-D7A725F77D63}" type="presParOf" srcId="{7577802C-606F-4B68-9E1F-8E52F738B4C4}" destId="{37076F87-B037-4A05-BE97-524B9BE40432}" srcOrd="5" destOrd="0" presId="urn:microsoft.com/office/officeart/2005/8/layout/target3"/>
    <dgm:cxn modelId="{630EA274-A85D-4AA0-B593-8FB079D7F022}" type="presParOf" srcId="{7577802C-606F-4B68-9E1F-8E52F738B4C4}" destId="{285AB5B5-C81F-4F6B-8FC8-E83CBFD96D94}" srcOrd="6" destOrd="0" presId="urn:microsoft.com/office/officeart/2005/8/layout/target3"/>
    <dgm:cxn modelId="{045D3530-FE8B-4365-B342-973449962459}" type="presParOf" srcId="{7577802C-606F-4B68-9E1F-8E52F738B4C4}" destId="{AE124046-2783-442E-8587-22125663A212}" srcOrd="7" destOrd="0" presId="urn:microsoft.com/office/officeart/2005/8/layout/target3"/>
    <dgm:cxn modelId="{68606BD1-8C07-48B7-9809-B7FE8EFC8DF7}" type="presParOf" srcId="{7577802C-606F-4B68-9E1F-8E52F738B4C4}" destId="{B6B2BEBF-CDFF-49FD-9FB7-AFC687E9F5D1}" srcOrd="8" destOrd="0" presId="urn:microsoft.com/office/officeart/2005/8/layout/target3"/>
    <dgm:cxn modelId="{D5686732-0DC2-42B0-B1C7-505224668424}" type="presParOf" srcId="{7577802C-606F-4B68-9E1F-8E52F738B4C4}" destId="{E10C5084-3319-468C-8381-9C8D62D1C8E2}" srcOrd="9" destOrd="0" presId="urn:microsoft.com/office/officeart/2005/8/layout/target3"/>
    <dgm:cxn modelId="{F7FBD58C-BE70-4FCA-B1BE-C20D5C5E43ED}" type="presParOf" srcId="{7577802C-606F-4B68-9E1F-8E52F738B4C4}" destId="{2B30C1AB-FBC6-4452-9E64-A041BF9556FC}" srcOrd="10" destOrd="0" presId="urn:microsoft.com/office/officeart/2005/8/layout/target3"/>
    <dgm:cxn modelId="{084B9914-B1E9-4D4C-A4B2-496DE5A55216}" type="presParOf" srcId="{7577802C-606F-4B68-9E1F-8E52F738B4C4}" destId="{72CFC8FB-C94C-4F8B-93DF-6ECA57DE3C42}" srcOrd="11" destOrd="0" presId="urn:microsoft.com/office/officeart/2005/8/layout/targe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F63989-E780-4F44-BC2D-45AE73315510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BD1315-F93F-428D-9FF1-CF7047AD4B91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 lIns="36000" tIns="36000" rIns="36000" bIns="36000"/>
        <a:lstStyle/>
        <a:p>
          <a:pPr rtl="0"/>
          <a:endParaRPr lang="en-US" sz="2000" b="1" dirty="0" smtClean="0">
            <a:ln>
              <a:solidFill>
                <a:srgbClr val="FF0000"/>
              </a:solidFill>
            </a:ln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rtl="0"/>
          <a:r>
            <a:rPr lang="en-US" sz="2000" b="1" spc="150" baseline="0" dirty="0" smtClean="0">
              <a:ln>
                <a:noFill/>
              </a:ln>
              <a:solidFill>
                <a:srgbClr val="442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qPayIntegrator</a:t>
          </a:r>
        </a:p>
        <a:p>
          <a:pPr rtl="0"/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</a:t>
          </a:r>
          <a:endParaRPr lang="en-US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0609A01-7250-4669-B2CD-0725AA016080}" type="parTrans" cxnId="{3A40C9F2-C284-4489-8278-53D4DA038CDD}">
      <dgm:prSet/>
      <dgm:spPr/>
      <dgm:t>
        <a:bodyPr/>
        <a:lstStyle/>
        <a:p>
          <a:endParaRPr lang="en-US" sz="1600">
            <a:latin typeface="Clan-News" pitchFamily="50" charset="0"/>
          </a:endParaRPr>
        </a:p>
      </dgm:t>
    </dgm:pt>
    <dgm:pt modelId="{FEFC50DB-EFAB-4D25-9587-F7ECB20F5BA2}" type="sibTrans" cxnId="{3A40C9F2-C284-4489-8278-53D4DA038CDD}">
      <dgm:prSet/>
      <dgm:spPr/>
      <dgm:t>
        <a:bodyPr/>
        <a:lstStyle/>
        <a:p>
          <a:endParaRPr lang="en-US" sz="1600">
            <a:latin typeface="Clan-News" pitchFamily="50" charset="0"/>
          </a:endParaRPr>
        </a:p>
      </dgm:t>
    </dgm:pt>
    <dgm:pt modelId="{529EB26E-6620-4689-B826-2065E135945B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ln w="25400">
          <a:solidFill>
            <a:srgbClr val="442080"/>
          </a:solidFill>
        </a:ln>
      </dgm:spPr>
      <dgm:t>
        <a:bodyPr/>
        <a:lstStyle/>
        <a:p>
          <a:pPr algn="ctr" rtl="0">
            <a:lnSpc>
              <a:spcPct val="90000"/>
            </a:lnSpc>
            <a:spcAft>
              <a:spcPct val="35000"/>
            </a:spcAft>
          </a:pPr>
          <a:endParaRPr lang="ro-RO" sz="1600" baseline="0" dirty="0" smtClean="0">
            <a:solidFill>
              <a:srgbClr val="233C87"/>
            </a:solidFill>
            <a:latin typeface="Arial" pitchFamily="34" charset="0"/>
            <a:cs typeface="Arial" pitchFamily="34" charset="0"/>
          </a:endParaRPr>
        </a:p>
        <a:p>
          <a:pPr algn="ctr" rtl="0">
            <a:lnSpc>
              <a:spcPct val="90000"/>
            </a:lnSpc>
            <a:spcAft>
              <a:spcPct val="35000"/>
            </a:spcAft>
          </a:pPr>
          <a:endParaRPr lang="en-US" sz="1600" baseline="0" dirty="0" smtClean="0">
            <a:solidFill>
              <a:srgbClr val="233C87"/>
            </a:solidFill>
            <a:latin typeface="Arial" pitchFamily="34" charset="0"/>
            <a:cs typeface="Arial" pitchFamily="34" charset="0"/>
          </a:endParaRPr>
        </a:p>
        <a:p>
          <a:pPr algn="l" rtl="0">
            <a:lnSpc>
              <a:spcPct val="100000"/>
            </a:lnSpc>
            <a:spcAft>
              <a:spcPts val="1200"/>
            </a:spcAft>
          </a:pPr>
          <a:r>
            <a:rPr lang="en-US" sz="16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Real time funds transfer management and processing application, with a core </a:t>
          </a:r>
          <a:r>
            <a:rPr lang="en-US" sz="1600" b="0" i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providing: </a:t>
          </a:r>
        </a:p>
        <a:p>
          <a:pPr marL="180000" algn="l" rtl="0">
            <a:lnSpc>
              <a:spcPct val="100000"/>
            </a:lnSpc>
            <a:spcAft>
              <a:spcPts val="1200"/>
            </a:spcAft>
          </a:pPr>
          <a:r>
            <a:rPr lang="en-US" sz="1600" b="0" i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technical integration between different business applications</a:t>
          </a:r>
        </a:p>
        <a:p>
          <a:pPr marL="180000" algn="l" rtl="0">
            <a:lnSpc>
              <a:spcPct val="100000"/>
            </a:lnSpc>
            <a:spcAft>
              <a:spcPts val="1200"/>
            </a:spcAft>
          </a:pPr>
          <a:r>
            <a:rPr lang="en-US" sz="1600" b="0" i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data conversions to/from different formats</a:t>
          </a:r>
        </a:p>
        <a:p>
          <a:pPr marL="180000" algn="l" rtl="0">
            <a:lnSpc>
              <a:spcPct val="100000"/>
            </a:lnSpc>
            <a:spcAft>
              <a:spcPts val="1200"/>
            </a:spcAft>
          </a:pPr>
          <a:r>
            <a:rPr lang="en-US" sz="1600" b="0" i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message routing and archiving</a:t>
          </a:r>
        </a:p>
        <a:p>
          <a:pPr marL="180000" algn="l" rtl="0">
            <a:lnSpc>
              <a:spcPct val="100000"/>
            </a:lnSpc>
            <a:spcAft>
              <a:spcPts val="1200"/>
            </a:spcAft>
          </a:pPr>
          <a:r>
            <a:rPr lang="en-US" sz="1600" b="0" i="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duplicate detection and investigation</a:t>
          </a:r>
          <a:endParaRPr lang="en-US" sz="1600" baseline="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FC567E0-C7E8-4FAF-8856-6AB87D89F45F}" type="parTrans" cxnId="{247A9F92-125B-4680-9A83-17C711D04EE5}">
      <dgm:prSet/>
      <dgm:spPr/>
      <dgm:t>
        <a:bodyPr/>
        <a:lstStyle/>
        <a:p>
          <a:endParaRPr lang="en-US" sz="1600">
            <a:latin typeface="Clan-News" pitchFamily="50" charset="0"/>
          </a:endParaRPr>
        </a:p>
      </dgm:t>
    </dgm:pt>
    <dgm:pt modelId="{23A7DD5F-8226-4A3F-880E-59A4F3C17F68}" type="sibTrans" cxnId="{247A9F92-125B-4680-9A83-17C711D04EE5}">
      <dgm:prSet/>
      <dgm:spPr/>
      <dgm:t>
        <a:bodyPr/>
        <a:lstStyle/>
        <a:p>
          <a:endParaRPr lang="en-US" sz="1600">
            <a:latin typeface="Clan-News" pitchFamily="50" charset="0"/>
          </a:endParaRPr>
        </a:p>
      </dgm:t>
    </dgm:pt>
    <dgm:pt modelId="{0FE6D167-1AAC-42D0-B766-C01DFE594028}">
      <dgm:prSet custT="1"/>
      <dgm:spPr>
        <a:solidFill>
          <a:srgbClr val="442080"/>
        </a:solidFill>
      </dgm:spPr>
      <dgm:t>
        <a:bodyPr lIns="36000" rIns="36000" anchor="t" anchorCtr="0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1400"/>
            </a:spcAft>
          </a:pPr>
          <a:r>
            <a:rPr lang="en-US" sz="1600" b="1" i="0" u="none" baseline="0" dirty="0" smtClean="0">
              <a:latin typeface="Arial" pitchFamily="34" charset="0"/>
              <a:cs typeface="Arial" pitchFamily="34" charset="0"/>
            </a:rPr>
            <a:t>qPI-ML</a:t>
          </a:r>
          <a:r>
            <a:rPr lang="en-US" sz="1600" b="0" i="0" u="none" baseline="0" dirty="0" smtClean="0">
              <a:latin typeface="Arial" pitchFamily="34" charset="0"/>
              <a:cs typeface="Arial" pitchFamily="34" charset="0"/>
            </a:rPr>
            <a:t>:   </a:t>
          </a:r>
          <a:r>
            <a:rPr lang="en-US" sz="1600" b="0" i="0" u="none" spc="-100" baseline="0" dirty="0" smtClean="0">
              <a:latin typeface="Arial" pitchFamily="34" charset="0"/>
              <a:cs typeface="Arial" pitchFamily="34" charset="0"/>
            </a:rPr>
            <a:t>R</a:t>
          </a:r>
          <a:r>
            <a:rPr lang="en-US" sz="1600" b="0" i="0" spc="-100" baseline="0" dirty="0" smtClean="0">
              <a:latin typeface="Arial" pitchFamily="34" charset="0"/>
              <a:cs typeface="Arial" pitchFamily="34" charset="0"/>
            </a:rPr>
            <a:t>eal-time cash reports and forecasts</a:t>
          </a:r>
          <a:endParaRPr lang="en-US" sz="1600" b="1" spc="-100" baseline="0" dirty="0" smtClean="0">
            <a:latin typeface="Arial" pitchFamily="34" charset="0"/>
            <a:cs typeface="Arial" pitchFamily="34" charset="0"/>
          </a:endParaRPr>
        </a:p>
        <a:p>
          <a:pPr algn="l">
            <a:lnSpc>
              <a:spcPct val="100000"/>
            </a:lnSpc>
            <a:spcBef>
              <a:spcPts val="0"/>
            </a:spcBef>
            <a:spcAft>
              <a:spcPts val="1400"/>
            </a:spcAft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ReconS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: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1600" b="0" dirty="0" smtClean="0">
              <a:latin typeface="Arial" pitchFamily="34" charset="0"/>
              <a:cs typeface="Arial" pitchFamily="34" charset="0"/>
            </a:rPr>
            <a:t>A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ccounting reconciliation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1400"/>
            </a:spcAft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qPI-AML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: Transactions filtering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1400"/>
            </a:spcAft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qPI-TR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:    Competitive reports and early alerts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1400"/>
            </a:spcAft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qPI-FMA</a:t>
          </a:r>
          <a:r>
            <a:rPr lang="en-US" sz="1600" b="0" dirty="0" smtClean="0">
              <a:latin typeface="Arial" pitchFamily="34" charset="0"/>
              <a:cs typeface="Arial" pitchFamily="34" charset="0"/>
            </a:rPr>
            <a:t>: Resilience &amp; monitoring</a:t>
          </a:r>
          <a:endParaRPr lang="en-US" sz="1600" b="1" dirty="0" smtClean="0">
            <a:latin typeface="Arial" pitchFamily="34" charset="0"/>
            <a:cs typeface="Arial" pitchFamily="34" charset="0"/>
          </a:endParaRPr>
        </a:p>
        <a:p>
          <a:pPr algn="l">
            <a:lnSpc>
              <a:spcPct val="100000"/>
            </a:lnSpc>
            <a:spcBef>
              <a:spcPts val="0"/>
            </a:spcBef>
            <a:spcAft>
              <a:spcPts val="1800"/>
            </a:spcAft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PAYaaS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:   </a:t>
          </a:r>
          <a:r>
            <a:rPr lang="en-GB" sz="1600" dirty="0" smtClean="0">
              <a:latin typeface="Arial" pitchFamily="34" charset="0"/>
              <a:cs typeface="Arial" pitchFamily="34" charset="0"/>
            </a:rPr>
            <a:t>Fully managed online service</a:t>
          </a:r>
          <a:r>
            <a:rPr lang="en-GB" sz="1600" b="1" dirty="0" smtClean="0">
              <a:latin typeface="Arial" pitchFamily="34" charset="0"/>
              <a:cs typeface="Arial" pitchFamily="34" charset="0"/>
            </a:rPr>
            <a:t> 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87B54BC8-385F-4F38-A61A-BBCF11D602F4}" type="parTrans" cxnId="{761E4A55-FB8B-40D6-81D7-E158FB627EC2}">
      <dgm:prSet/>
      <dgm:spPr/>
      <dgm:t>
        <a:bodyPr/>
        <a:lstStyle/>
        <a:p>
          <a:endParaRPr lang="en-US" sz="1600">
            <a:latin typeface="Clan-News" pitchFamily="50" charset="0"/>
          </a:endParaRPr>
        </a:p>
      </dgm:t>
    </dgm:pt>
    <dgm:pt modelId="{316C63CD-4274-4CDF-8B74-56AA74693579}" type="sibTrans" cxnId="{761E4A55-FB8B-40D6-81D7-E158FB627EC2}">
      <dgm:prSet/>
      <dgm:spPr/>
      <dgm:t>
        <a:bodyPr/>
        <a:lstStyle/>
        <a:p>
          <a:endParaRPr lang="en-US" sz="1600">
            <a:latin typeface="Clan-News" pitchFamily="50" charset="0"/>
          </a:endParaRPr>
        </a:p>
      </dgm:t>
    </dgm:pt>
    <dgm:pt modelId="{8182CE3B-BFB5-47E5-95D8-06D9575A5221}">
      <dgm:prSet custT="1"/>
      <dgm:spPr>
        <a:solidFill>
          <a:srgbClr val="233C87"/>
        </a:solidFill>
      </dgm:spPr>
      <dgm:t>
        <a:bodyPr anchor="t" anchorCtr="0"/>
        <a:lstStyle/>
        <a:p>
          <a:pPr rtl="0">
            <a:lnSpc>
              <a:spcPct val="100000"/>
            </a:lnSpc>
            <a:spcAft>
              <a:spcPts val="0"/>
            </a:spcAft>
          </a:pPr>
          <a:endParaRPr lang="en-US" sz="1600" dirty="0">
            <a:latin typeface="Clan-News" pitchFamily="50" charset="0"/>
          </a:endParaRPr>
        </a:p>
      </dgm:t>
    </dgm:pt>
    <dgm:pt modelId="{F794341F-1F3B-461B-9F3F-D574A0A58BEB}" type="parTrans" cxnId="{4EE68454-5A54-4F89-943C-A7592274C4DD}">
      <dgm:prSet/>
      <dgm:spPr/>
      <dgm:t>
        <a:bodyPr/>
        <a:lstStyle/>
        <a:p>
          <a:endParaRPr lang="en-US" sz="1600">
            <a:latin typeface="Clan-News" pitchFamily="50" charset="0"/>
          </a:endParaRPr>
        </a:p>
      </dgm:t>
    </dgm:pt>
    <dgm:pt modelId="{1D38836B-AD5B-4280-BC8E-972A84FBDB1C}" type="sibTrans" cxnId="{4EE68454-5A54-4F89-943C-A7592274C4DD}">
      <dgm:prSet/>
      <dgm:spPr/>
      <dgm:t>
        <a:bodyPr/>
        <a:lstStyle/>
        <a:p>
          <a:endParaRPr lang="en-US" sz="1600">
            <a:latin typeface="Clan-News" pitchFamily="50" charset="0"/>
          </a:endParaRPr>
        </a:p>
      </dgm:t>
    </dgm:pt>
    <dgm:pt modelId="{676E2181-573E-469E-998A-F2AEE2CB4711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25400">
          <a:solidFill>
            <a:srgbClr val="442080"/>
          </a:solidFill>
        </a:ln>
        <a:scene3d>
          <a:camera prst="orthographicFront"/>
          <a:lightRig rig="flat" dir="t"/>
        </a:scene3d>
        <a:sp3d prstMaterial="plastic">
          <a:bevelT w="127000" h="0"/>
          <a:bevelB w="0" h="0" prst="angle"/>
        </a:sp3d>
      </dgm:spPr>
      <dgm:t>
        <a:bodyPr anchor="t" anchorCtr="0"/>
        <a:lstStyle/>
        <a:p>
          <a:pPr algn="l" rtl="0">
            <a:lnSpc>
              <a:spcPct val="100000"/>
            </a:lnSpc>
            <a:spcAft>
              <a:spcPts val="1200"/>
            </a:spcAft>
          </a:pPr>
          <a:r>
            <a: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</a:t>
          </a:r>
          <a:r>
            <a:rPr lang="en-US" sz="16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</a:t>
          </a:r>
          <a:r>
            <a: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solution awarded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SWIFTReady SEPA 2008 </a:t>
          </a:r>
          <a:r>
            <a: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certification</a:t>
          </a:r>
        </a:p>
        <a:p>
          <a:pPr algn="l" rtl="0">
            <a:lnSpc>
              <a:spcPct val="100000"/>
            </a:lnSpc>
            <a:spcAft>
              <a:spcPts val="1200"/>
            </a:spcAft>
          </a:pPr>
          <a:r>
            <a: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Re-certified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SWIFTReady SEPA 2009 </a:t>
          </a:r>
        </a:p>
        <a:p>
          <a:pPr algn="l" rtl="0">
            <a:lnSpc>
              <a:spcPct val="100000"/>
            </a:lnSpc>
            <a:spcAft>
              <a:spcPts val="1200"/>
            </a:spcAft>
          </a:pPr>
          <a:r>
            <a: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Letter of conformance for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SWIFT Workers’ Remittances 2010</a:t>
          </a:r>
          <a:endParaRPr lang="en-US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06255EE-4A74-4803-87E5-029DB54FBC2D}" type="parTrans" cxnId="{33872B9B-107F-4787-9977-E38B010B58FF}">
      <dgm:prSet/>
      <dgm:spPr/>
      <dgm:t>
        <a:bodyPr/>
        <a:lstStyle/>
        <a:p>
          <a:endParaRPr lang="en-US">
            <a:latin typeface="Clan-News" pitchFamily="50" charset="0"/>
          </a:endParaRPr>
        </a:p>
      </dgm:t>
    </dgm:pt>
    <dgm:pt modelId="{6B4620FA-792F-466F-BBC0-7D29AA0DB7DE}" type="sibTrans" cxnId="{33872B9B-107F-4787-9977-E38B010B58FF}">
      <dgm:prSet/>
      <dgm:spPr/>
      <dgm:t>
        <a:bodyPr/>
        <a:lstStyle/>
        <a:p>
          <a:endParaRPr lang="en-US">
            <a:latin typeface="Clan-News" pitchFamily="50" charset="0"/>
          </a:endParaRPr>
        </a:p>
      </dgm:t>
    </dgm:pt>
    <dgm:pt modelId="{9E697994-9AB4-480E-A99A-B4CB458AD75B}">
      <dgm:prSet/>
      <dgm:spPr/>
      <dgm:t>
        <a:bodyPr/>
        <a:lstStyle/>
        <a:p>
          <a:endParaRPr lang="en-US" dirty="0">
            <a:latin typeface="Clan-News" pitchFamily="50" charset="0"/>
          </a:endParaRPr>
        </a:p>
      </dgm:t>
    </dgm:pt>
    <dgm:pt modelId="{9A8553AF-624B-4E3A-9E0E-B8F7FB4A6BF9}" type="parTrans" cxnId="{519F5F9C-2FBC-4B7E-8EB5-080CA2AD3EC9}">
      <dgm:prSet/>
      <dgm:spPr/>
      <dgm:t>
        <a:bodyPr/>
        <a:lstStyle/>
        <a:p>
          <a:endParaRPr lang="en-US">
            <a:latin typeface="Clan-News" pitchFamily="50" charset="0"/>
          </a:endParaRPr>
        </a:p>
      </dgm:t>
    </dgm:pt>
    <dgm:pt modelId="{CF4C791F-3713-47F0-9E95-7AEA816E88CA}" type="sibTrans" cxnId="{519F5F9C-2FBC-4B7E-8EB5-080CA2AD3EC9}">
      <dgm:prSet/>
      <dgm:spPr/>
      <dgm:t>
        <a:bodyPr/>
        <a:lstStyle/>
        <a:p>
          <a:endParaRPr lang="en-US">
            <a:latin typeface="Clan-News" pitchFamily="50" charset="0"/>
          </a:endParaRPr>
        </a:p>
      </dgm:t>
    </dgm:pt>
    <dgm:pt modelId="{FFB16A75-7CEC-48C0-87B8-C25709ED74AC}">
      <dgm:prSet/>
      <dgm:spPr/>
      <dgm:t>
        <a:bodyPr/>
        <a:lstStyle/>
        <a:p>
          <a:endParaRPr lang="en-US" dirty="0">
            <a:latin typeface="Clan-News" pitchFamily="50" charset="0"/>
          </a:endParaRPr>
        </a:p>
      </dgm:t>
    </dgm:pt>
    <dgm:pt modelId="{99B7E91D-2BD5-4D56-AB9F-F924D0233925}" type="parTrans" cxnId="{E2B2077D-E33C-4A5E-8DAB-D44B0468FA43}">
      <dgm:prSet/>
      <dgm:spPr/>
      <dgm:t>
        <a:bodyPr/>
        <a:lstStyle/>
        <a:p>
          <a:endParaRPr lang="en-US">
            <a:latin typeface="Clan-News" pitchFamily="50" charset="0"/>
          </a:endParaRPr>
        </a:p>
      </dgm:t>
    </dgm:pt>
    <dgm:pt modelId="{516AC858-DBA3-4600-968B-F9E3EF00FF96}" type="sibTrans" cxnId="{E2B2077D-E33C-4A5E-8DAB-D44B0468FA43}">
      <dgm:prSet/>
      <dgm:spPr/>
      <dgm:t>
        <a:bodyPr/>
        <a:lstStyle/>
        <a:p>
          <a:endParaRPr lang="en-US">
            <a:latin typeface="Clan-News" pitchFamily="50" charset="0"/>
          </a:endParaRPr>
        </a:p>
      </dgm:t>
    </dgm:pt>
    <dgm:pt modelId="{9246CFD9-7B7D-4280-82ED-7428F7EAA817}">
      <dgm:prSet/>
      <dgm:spPr/>
      <dgm:t>
        <a:bodyPr/>
        <a:lstStyle/>
        <a:p>
          <a:endParaRPr lang="en-US" dirty="0">
            <a:latin typeface="Clan-News" pitchFamily="50" charset="0"/>
          </a:endParaRPr>
        </a:p>
      </dgm:t>
    </dgm:pt>
    <dgm:pt modelId="{B049ADF8-E25C-4940-AD05-131B49E73A65}" type="parTrans" cxnId="{89D04275-1B14-4D0C-BB4E-B4DE9576E924}">
      <dgm:prSet/>
      <dgm:spPr/>
      <dgm:t>
        <a:bodyPr/>
        <a:lstStyle/>
        <a:p>
          <a:endParaRPr lang="en-US">
            <a:latin typeface="Clan-News" pitchFamily="50" charset="0"/>
          </a:endParaRPr>
        </a:p>
      </dgm:t>
    </dgm:pt>
    <dgm:pt modelId="{D0F59392-64A6-4667-A969-0AAB065769CE}" type="sibTrans" cxnId="{89D04275-1B14-4D0C-BB4E-B4DE9576E924}">
      <dgm:prSet/>
      <dgm:spPr/>
      <dgm:t>
        <a:bodyPr/>
        <a:lstStyle/>
        <a:p>
          <a:endParaRPr lang="en-US">
            <a:latin typeface="Clan-News" pitchFamily="50" charset="0"/>
          </a:endParaRPr>
        </a:p>
      </dgm:t>
    </dgm:pt>
    <dgm:pt modelId="{A1066CAF-45B6-4B58-A19B-F0240149FACF}">
      <dgm:prSet custT="1"/>
      <dgm:spPr>
        <a:solidFill>
          <a:srgbClr val="442080"/>
        </a:solidFill>
      </dgm:spPr>
      <dgm:t>
        <a:bodyPr anchor="b" anchorCtr="0"/>
        <a:lstStyle/>
        <a:p>
          <a:pPr marL="88900" indent="0" algn="l" rtl="0">
            <a:lnSpc>
              <a:spcPct val="100000"/>
            </a:lnSpc>
            <a:spcAft>
              <a:spcPts val="1600"/>
            </a:spcAft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qPI-SEP</a:t>
          </a:r>
          <a:r>
            <a:rPr lang="en-US" sz="1600" b="0" dirty="0" smtClean="0">
              <a:latin typeface="Arial" pitchFamily="34" charset="0"/>
              <a:cs typeface="Arial" pitchFamily="34" charset="0"/>
            </a:rPr>
            <a:t>: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    Access to market infrastructures</a:t>
          </a:r>
        </a:p>
        <a:p>
          <a:pPr marL="88900" indent="0" algn="l" rtl="0">
            <a:lnSpc>
              <a:spcPct val="100000"/>
            </a:lnSpc>
            <a:spcAft>
              <a:spcPts val="1600"/>
            </a:spcAft>
          </a:pPr>
          <a:r>
            <a:rPr lang="en-US" sz="1600" b="1" i="0" u="none" baseline="0" dirty="0" smtClean="0">
              <a:latin typeface="Arial" pitchFamily="34" charset="0"/>
              <a:cs typeface="Arial" pitchFamily="34" charset="0"/>
            </a:rPr>
            <a:t>qPI-DD</a:t>
          </a:r>
          <a:r>
            <a:rPr lang="en-US" sz="1600" b="0" i="0" u="none" baseline="0" dirty="0" smtClean="0">
              <a:latin typeface="Arial" pitchFamily="34" charset="0"/>
              <a:cs typeface="Arial" pitchFamily="34" charset="0"/>
            </a:rPr>
            <a:t>:</a:t>
          </a:r>
          <a:r>
            <a:rPr lang="en-US" sz="1600" b="1" i="0" u="none" baseline="0" dirty="0" smtClean="0">
              <a:latin typeface="Arial" pitchFamily="34" charset="0"/>
              <a:cs typeface="Arial" pitchFamily="34" charset="0"/>
            </a:rPr>
            <a:t>     </a:t>
          </a:r>
          <a:r>
            <a:rPr lang="en-US" sz="1600" b="0" i="0" baseline="0" dirty="0" smtClean="0">
              <a:latin typeface="Arial" pitchFamily="34" charset="0"/>
              <a:cs typeface="Arial" pitchFamily="34" charset="0"/>
            </a:rPr>
            <a:t>Direct Debit processing</a:t>
          </a:r>
        </a:p>
        <a:p>
          <a:pPr marL="88900" indent="0" algn="l" rtl="0">
            <a:lnSpc>
              <a:spcPct val="100000"/>
            </a:lnSpc>
            <a:spcAft>
              <a:spcPts val="1600"/>
            </a:spcAft>
          </a:pPr>
          <a:r>
            <a:rPr lang="en-US" sz="1600" b="1" u="none" dirty="0" smtClean="0">
              <a:latin typeface="Arial" pitchFamily="34" charset="0"/>
              <a:cs typeface="Arial" pitchFamily="34" charset="0"/>
            </a:rPr>
            <a:t>qPI-DI</a:t>
          </a:r>
          <a:r>
            <a:rPr lang="en-US" sz="1600" b="0" u="none" dirty="0" smtClean="0">
              <a:latin typeface="Arial" pitchFamily="34" charset="0"/>
              <a:cs typeface="Arial" pitchFamily="34" charset="0"/>
            </a:rPr>
            <a:t>:       Debit Instruments processing</a:t>
          </a:r>
          <a:endParaRPr lang="en-US" sz="1600" dirty="0" smtClean="0">
            <a:latin typeface="Arial" pitchFamily="34" charset="0"/>
            <a:cs typeface="Arial" pitchFamily="34" charset="0"/>
          </a:endParaRPr>
        </a:p>
        <a:p>
          <a:pPr marL="88900" indent="0" algn="l" rtl="0">
            <a:lnSpc>
              <a:spcPct val="100000"/>
            </a:lnSpc>
            <a:spcAft>
              <a:spcPts val="1600"/>
            </a:spcAft>
          </a:pPr>
          <a:r>
            <a:rPr lang="en-US" sz="1600" b="1" u="none" dirty="0" smtClean="0">
              <a:latin typeface="Arial" pitchFamily="34" charset="0"/>
              <a:cs typeface="Arial" pitchFamily="34" charset="0"/>
            </a:rPr>
            <a:t>qPI-SEPA</a:t>
          </a:r>
          <a:r>
            <a:rPr lang="en-US" sz="1600" b="0" u="none" dirty="0" smtClean="0">
              <a:latin typeface="Arial" pitchFamily="34" charset="0"/>
              <a:cs typeface="Arial" pitchFamily="34" charset="0"/>
            </a:rPr>
            <a:t>:</a:t>
          </a:r>
          <a:r>
            <a:rPr lang="en-US" sz="1600" b="1" u="none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1600" b="0" u="none" dirty="0" smtClean="0">
              <a:latin typeface="Arial" pitchFamily="34" charset="0"/>
              <a:cs typeface="Arial" pitchFamily="34" charset="0"/>
            </a:rPr>
            <a:t>SCT &amp; SDD compliance</a:t>
          </a:r>
          <a:endParaRPr lang="en-US" sz="1600" b="0" dirty="0" smtClean="0">
            <a:latin typeface="Arial" pitchFamily="34" charset="0"/>
            <a:cs typeface="Arial" pitchFamily="34" charset="0"/>
          </a:endParaRPr>
        </a:p>
        <a:p>
          <a:pPr marL="88900" indent="0" algn="l" rtl="0">
            <a:lnSpc>
              <a:spcPct val="100000"/>
            </a:lnSpc>
            <a:spcAft>
              <a:spcPts val="1600"/>
            </a:spcAft>
          </a:pPr>
          <a:r>
            <a:rPr lang="en-US" sz="1600" b="1" dirty="0" smtClean="0">
              <a:latin typeface="Arial" pitchFamily="34" charset="0"/>
              <a:cs typeface="Arial" pitchFamily="34" charset="0"/>
            </a:rPr>
            <a:t>qPI-WR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:     Remittances management</a:t>
          </a:r>
        </a:p>
        <a:p>
          <a:pPr marL="88900" indent="0" algn="l" rtl="0">
            <a:lnSpc>
              <a:spcPct val="100000"/>
            </a:lnSpc>
            <a:spcAft>
              <a:spcPts val="1800"/>
            </a:spcAft>
          </a:pPr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qPI-AT</a:t>
          </a:r>
          <a:r>
            <a:rPr lang="en-U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      Automatic testing</a:t>
          </a:r>
        </a:p>
      </dgm:t>
    </dgm:pt>
    <dgm:pt modelId="{C97357E3-815B-4C47-A332-4EF07A05BEAD}" type="sibTrans" cxnId="{D2BA5A01-2B47-4806-BFF6-648F1B20D870}">
      <dgm:prSet/>
      <dgm:spPr/>
      <dgm:t>
        <a:bodyPr/>
        <a:lstStyle/>
        <a:p>
          <a:endParaRPr lang="en-US" sz="1600">
            <a:latin typeface="Clan-News" pitchFamily="50" charset="0"/>
          </a:endParaRPr>
        </a:p>
      </dgm:t>
    </dgm:pt>
    <dgm:pt modelId="{AD593B46-8E9B-4176-89A4-1AA2B80307BD}" type="parTrans" cxnId="{D2BA5A01-2B47-4806-BFF6-648F1B20D870}">
      <dgm:prSet/>
      <dgm:spPr/>
      <dgm:t>
        <a:bodyPr/>
        <a:lstStyle/>
        <a:p>
          <a:endParaRPr lang="en-US" sz="1600">
            <a:latin typeface="Clan-News" pitchFamily="50" charset="0"/>
          </a:endParaRPr>
        </a:p>
      </dgm:t>
    </dgm:pt>
    <dgm:pt modelId="{DE6A7DA7-4B2C-49CB-91E7-1CF2E3B132B4}" type="pres">
      <dgm:prSet presAssocID="{42F63989-E780-4F44-BC2D-45AE7331551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9A8A17-C1BB-48E1-A6AE-61655F8247DE}" type="pres">
      <dgm:prSet presAssocID="{42F63989-E780-4F44-BC2D-45AE73315510}" presName="matrix" presStyleCnt="0"/>
      <dgm:spPr/>
    </dgm:pt>
    <dgm:pt modelId="{57EEA995-8F16-4564-A2E9-2C5F38B8C2F4}" type="pres">
      <dgm:prSet presAssocID="{42F63989-E780-4F44-BC2D-45AE73315510}" presName="tile1" presStyleLbl="node1" presStyleIdx="0" presStyleCnt="4" custLinFactNeighborX="594" custLinFactNeighborY="944"/>
      <dgm:spPr/>
      <dgm:t>
        <a:bodyPr/>
        <a:lstStyle/>
        <a:p>
          <a:endParaRPr lang="en-US"/>
        </a:p>
      </dgm:t>
    </dgm:pt>
    <dgm:pt modelId="{5ABA77EB-913D-40E5-9B18-1B8D504FA5B4}" type="pres">
      <dgm:prSet presAssocID="{42F63989-E780-4F44-BC2D-45AE7331551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57334-A898-4D89-9771-3AFAD0E09C11}" type="pres">
      <dgm:prSet presAssocID="{42F63989-E780-4F44-BC2D-45AE73315510}" presName="tile2" presStyleLbl="node1" presStyleIdx="1" presStyleCnt="4" custLinFactNeighborX="1780"/>
      <dgm:spPr/>
      <dgm:t>
        <a:bodyPr/>
        <a:lstStyle/>
        <a:p>
          <a:endParaRPr lang="en-US"/>
        </a:p>
      </dgm:t>
    </dgm:pt>
    <dgm:pt modelId="{DF1B0AB8-7E95-43D4-9884-4E3CC46B76B7}" type="pres">
      <dgm:prSet presAssocID="{42F63989-E780-4F44-BC2D-45AE7331551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3790B-0C1C-4957-AF0D-994540AC808F}" type="pres">
      <dgm:prSet presAssocID="{42F63989-E780-4F44-BC2D-45AE73315510}" presName="tile3" presStyleLbl="node1" presStyleIdx="2" presStyleCnt="4" custScaleY="99969" custLinFactNeighborY="-415"/>
      <dgm:spPr/>
      <dgm:t>
        <a:bodyPr/>
        <a:lstStyle/>
        <a:p>
          <a:endParaRPr lang="en-US"/>
        </a:p>
      </dgm:t>
    </dgm:pt>
    <dgm:pt modelId="{5DF79D0A-0A51-412F-877B-17A597B3BE85}" type="pres">
      <dgm:prSet presAssocID="{42F63989-E780-4F44-BC2D-45AE7331551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133EB-81CB-452F-B1E5-E13A02B6F428}" type="pres">
      <dgm:prSet presAssocID="{42F63989-E780-4F44-BC2D-45AE73315510}" presName="tile4" presStyleLbl="node1" presStyleIdx="3" presStyleCnt="4" custLinFactNeighborX="-594" custLinFactNeighborY="-1490"/>
      <dgm:spPr/>
      <dgm:t>
        <a:bodyPr/>
        <a:lstStyle/>
        <a:p>
          <a:endParaRPr lang="en-US"/>
        </a:p>
      </dgm:t>
    </dgm:pt>
    <dgm:pt modelId="{EBB98E8D-EF13-46E8-9DFC-F6C99C98DE45}" type="pres">
      <dgm:prSet presAssocID="{42F63989-E780-4F44-BC2D-45AE7331551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16708-D59A-4A0C-A111-AF20CB956F60}" type="pres">
      <dgm:prSet presAssocID="{42F63989-E780-4F44-BC2D-45AE73315510}" presName="centerTile" presStyleLbl="fgShp" presStyleIdx="0" presStyleCnt="1" custScaleX="90944" custScaleY="34053" custLinFactNeighborY="-188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EB73304-498C-4C95-8CEE-C49C2C040246}" type="presOf" srcId="{E7BD1315-F93F-428D-9FF1-CF7047AD4B91}" destId="{F1816708-D59A-4A0C-A111-AF20CB956F60}" srcOrd="0" destOrd="0" presId="urn:microsoft.com/office/officeart/2005/8/layout/matrix1"/>
    <dgm:cxn modelId="{E2B2077D-E33C-4A5E-8DAB-D44B0468FA43}" srcId="{E7BD1315-F93F-428D-9FF1-CF7047AD4B91}" destId="{FFB16A75-7CEC-48C0-87B8-C25709ED74AC}" srcOrd="5" destOrd="0" parTransId="{99B7E91D-2BD5-4D56-AB9F-F924D0233925}" sibTransId="{516AC858-DBA3-4600-968B-F9E3EF00FF96}"/>
    <dgm:cxn modelId="{FA48A1C0-0C4F-45EA-9E77-4730E34CA412}" type="presOf" srcId="{A1066CAF-45B6-4B58-A19B-F0240149FACF}" destId="{4263790B-0C1C-4957-AF0D-994540AC808F}" srcOrd="0" destOrd="0" presId="urn:microsoft.com/office/officeart/2005/8/layout/matrix1"/>
    <dgm:cxn modelId="{A1EDC441-587B-4916-99FA-F633F06B0E4C}" type="presOf" srcId="{529EB26E-6620-4689-B826-2065E135945B}" destId="{5ABA77EB-913D-40E5-9B18-1B8D504FA5B4}" srcOrd="1" destOrd="0" presId="urn:microsoft.com/office/officeart/2005/8/layout/matrix1"/>
    <dgm:cxn modelId="{761E4A55-FB8B-40D6-81D7-E158FB627EC2}" srcId="{E7BD1315-F93F-428D-9FF1-CF7047AD4B91}" destId="{0FE6D167-1AAC-42D0-B766-C01DFE594028}" srcOrd="1" destOrd="0" parTransId="{87B54BC8-385F-4F38-A61A-BBCF11D602F4}" sibTransId="{316C63CD-4274-4CDF-8B74-56AA74693579}"/>
    <dgm:cxn modelId="{519F5F9C-2FBC-4B7E-8EB5-080CA2AD3EC9}" srcId="{E7BD1315-F93F-428D-9FF1-CF7047AD4B91}" destId="{9E697994-9AB4-480E-A99A-B4CB458AD75B}" srcOrd="4" destOrd="0" parTransId="{9A8553AF-624B-4E3A-9E0E-B8F7FB4A6BF9}" sibTransId="{CF4C791F-3713-47F0-9E95-7AEA816E88CA}"/>
    <dgm:cxn modelId="{952425B5-4384-4F2F-8F53-257BA6853786}" type="presOf" srcId="{676E2181-573E-469E-998A-F2AEE2CB4711}" destId="{EBB98E8D-EF13-46E8-9DFC-F6C99C98DE45}" srcOrd="1" destOrd="0" presId="urn:microsoft.com/office/officeart/2005/8/layout/matrix1"/>
    <dgm:cxn modelId="{33872B9B-107F-4787-9977-E38B010B58FF}" srcId="{E7BD1315-F93F-428D-9FF1-CF7047AD4B91}" destId="{676E2181-573E-469E-998A-F2AEE2CB4711}" srcOrd="3" destOrd="0" parTransId="{806255EE-4A74-4803-87E5-029DB54FBC2D}" sibTransId="{6B4620FA-792F-466F-BBC0-7D29AA0DB7DE}"/>
    <dgm:cxn modelId="{64812E41-CB60-4B64-94A2-D1A791ACDAE8}" type="presOf" srcId="{0FE6D167-1AAC-42D0-B766-C01DFE594028}" destId="{DF1B0AB8-7E95-43D4-9884-4E3CC46B76B7}" srcOrd="1" destOrd="0" presId="urn:microsoft.com/office/officeart/2005/8/layout/matrix1"/>
    <dgm:cxn modelId="{D2BA5A01-2B47-4806-BFF6-648F1B20D870}" srcId="{E7BD1315-F93F-428D-9FF1-CF7047AD4B91}" destId="{A1066CAF-45B6-4B58-A19B-F0240149FACF}" srcOrd="2" destOrd="0" parTransId="{AD593B46-8E9B-4176-89A4-1AA2B80307BD}" sibTransId="{C97357E3-815B-4C47-A332-4EF07A05BEAD}"/>
    <dgm:cxn modelId="{4EE68454-5A54-4F89-943C-A7592274C4DD}" srcId="{E7BD1315-F93F-428D-9FF1-CF7047AD4B91}" destId="{8182CE3B-BFB5-47E5-95D8-06D9575A5221}" srcOrd="7" destOrd="0" parTransId="{F794341F-1F3B-461B-9F3F-D574A0A58BEB}" sibTransId="{1D38836B-AD5B-4280-BC8E-972A84FBDB1C}"/>
    <dgm:cxn modelId="{3A40C9F2-C284-4489-8278-53D4DA038CDD}" srcId="{42F63989-E780-4F44-BC2D-45AE73315510}" destId="{E7BD1315-F93F-428D-9FF1-CF7047AD4B91}" srcOrd="0" destOrd="0" parTransId="{20609A01-7250-4669-B2CD-0725AA016080}" sibTransId="{FEFC50DB-EFAB-4D25-9587-F7ECB20F5BA2}"/>
    <dgm:cxn modelId="{70D5EAB5-D0FB-4535-91CD-73F4A9DC063D}" type="presOf" srcId="{42F63989-E780-4F44-BC2D-45AE73315510}" destId="{DE6A7DA7-4B2C-49CB-91E7-1CF2E3B132B4}" srcOrd="0" destOrd="0" presId="urn:microsoft.com/office/officeart/2005/8/layout/matrix1"/>
    <dgm:cxn modelId="{89D04275-1B14-4D0C-BB4E-B4DE9576E924}" srcId="{E7BD1315-F93F-428D-9FF1-CF7047AD4B91}" destId="{9246CFD9-7B7D-4280-82ED-7428F7EAA817}" srcOrd="6" destOrd="0" parTransId="{B049ADF8-E25C-4940-AD05-131B49E73A65}" sibTransId="{D0F59392-64A6-4667-A969-0AAB065769CE}"/>
    <dgm:cxn modelId="{78C3D870-61B7-4880-A52A-7DCEF2A4D141}" type="presOf" srcId="{529EB26E-6620-4689-B826-2065E135945B}" destId="{57EEA995-8F16-4564-A2E9-2C5F38B8C2F4}" srcOrd="0" destOrd="0" presId="urn:microsoft.com/office/officeart/2005/8/layout/matrix1"/>
    <dgm:cxn modelId="{92C4965C-C5D5-4F36-8140-1EC2690716D8}" type="presOf" srcId="{0FE6D167-1AAC-42D0-B766-C01DFE594028}" destId="{35757334-A898-4D89-9771-3AFAD0E09C11}" srcOrd="0" destOrd="0" presId="urn:microsoft.com/office/officeart/2005/8/layout/matrix1"/>
    <dgm:cxn modelId="{247A9F92-125B-4680-9A83-17C711D04EE5}" srcId="{E7BD1315-F93F-428D-9FF1-CF7047AD4B91}" destId="{529EB26E-6620-4689-B826-2065E135945B}" srcOrd="0" destOrd="0" parTransId="{9FC567E0-C7E8-4FAF-8856-6AB87D89F45F}" sibTransId="{23A7DD5F-8226-4A3F-880E-59A4F3C17F68}"/>
    <dgm:cxn modelId="{E2A24CD1-4FD3-4264-988F-724E8AD741DF}" type="presOf" srcId="{A1066CAF-45B6-4B58-A19B-F0240149FACF}" destId="{5DF79D0A-0A51-412F-877B-17A597B3BE85}" srcOrd="1" destOrd="0" presId="urn:microsoft.com/office/officeart/2005/8/layout/matrix1"/>
    <dgm:cxn modelId="{FF0F87CB-110C-467B-9F52-427A591B9199}" type="presOf" srcId="{676E2181-573E-469E-998A-F2AEE2CB4711}" destId="{389133EB-81CB-452F-B1E5-E13A02B6F428}" srcOrd="0" destOrd="0" presId="urn:microsoft.com/office/officeart/2005/8/layout/matrix1"/>
    <dgm:cxn modelId="{41A8FB2C-A2B5-4C35-AFF3-5FAAFDE1496A}" type="presParOf" srcId="{DE6A7DA7-4B2C-49CB-91E7-1CF2E3B132B4}" destId="{519A8A17-C1BB-48E1-A6AE-61655F8247DE}" srcOrd="0" destOrd="0" presId="urn:microsoft.com/office/officeart/2005/8/layout/matrix1"/>
    <dgm:cxn modelId="{07091C10-9868-437C-88B0-09323DF4D541}" type="presParOf" srcId="{519A8A17-C1BB-48E1-A6AE-61655F8247DE}" destId="{57EEA995-8F16-4564-A2E9-2C5F38B8C2F4}" srcOrd="0" destOrd="0" presId="urn:microsoft.com/office/officeart/2005/8/layout/matrix1"/>
    <dgm:cxn modelId="{BDCA5F79-3AF3-4DD1-BAAE-B17F46D9DC1E}" type="presParOf" srcId="{519A8A17-C1BB-48E1-A6AE-61655F8247DE}" destId="{5ABA77EB-913D-40E5-9B18-1B8D504FA5B4}" srcOrd="1" destOrd="0" presId="urn:microsoft.com/office/officeart/2005/8/layout/matrix1"/>
    <dgm:cxn modelId="{6BD4EA29-75B7-4D30-892C-EE6181682594}" type="presParOf" srcId="{519A8A17-C1BB-48E1-A6AE-61655F8247DE}" destId="{35757334-A898-4D89-9771-3AFAD0E09C11}" srcOrd="2" destOrd="0" presId="urn:microsoft.com/office/officeart/2005/8/layout/matrix1"/>
    <dgm:cxn modelId="{D8D74CE7-D0BC-49E2-BD55-E76F4C2F09A7}" type="presParOf" srcId="{519A8A17-C1BB-48E1-A6AE-61655F8247DE}" destId="{DF1B0AB8-7E95-43D4-9884-4E3CC46B76B7}" srcOrd="3" destOrd="0" presId="urn:microsoft.com/office/officeart/2005/8/layout/matrix1"/>
    <dgm:cxn modelId="{56AC57D6-7A03-4AA8-B7A1-D7A247985254}" type="presParOf" srcId="{519A8A17-C1BB-48E1-A6AE-61655F8247DE}" destId="{4263790B-0C1C-4957-AF0D-994540AC808F}" srcOrd="4" destOrd="0" presId="urn:microsoft.com/office/officeart/2005/8/layout/matrix1"/>
    <dgm:cxn modelId="{57088611-518C-485C-938C-B580F199970F}" type="presParOf" srcId="{519A8A17-C1BB-48E1-A6AE-61655F8247DE}" destId="{5DF79D0A-0A51-412F-877B-17A597B3BE85}" srcOrd="5" destOrd="0" presId="urn:microsoft.com/office/officeart/2005/8/layout/matrix1"/>
    <dgm:cxn modelId="{3091DBF5-02E3-4F9D-8034-C3A502B1D5AE}" type="presParOf" srcId="{519A8A17-C1BB-48E1-A6AE-61655F8247DE}" destId="{389133EB-81CB-452F-B1E5-E13A02B6F428}" srcOrd="6" destOrd="0" presId="urn:microsoft.com/office/officeart/2005/8/layout/matrix1"/>
    <dgm:cxn modelId="{5E9B02FF-4CD3-43D6-B0A6-92009198D7E5}" type="presParOf" srcId="{519A8A17-C1BB-48E1-A6AE-61655F8247DE}" destId="{EBB98E8D-EF13-46E8-9DFC-F6C99C98DE45}" srcOrd="7" destOrd="0" presId="urn:microsoft.com/office/officeart/2005/8/layout/matrix1"/>
    <dgm:cxn modelId="{7E871A28-C998-470E-A4ED-7064EBC048E1}" type="presParOf" srcId="{DE6A7DA7-4B2C-49CB-91E7-1CF2E3B132B4}" destId="{F1816708-D59A-4A0C-A111-AF20CB956F60}" srcOrd="1" destOrd="0" presId="urn:microsoft.com/office/officeart/2005/8/layout/matrix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C290A0-A21F-4AD8-9BE7-B9841E847AD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185E5566-C6A2-4600-B6B4-A03DB12FA3D6}">
      <dgm:prSet phldrT="[Text]" custT="1"/>
      <dgm:spPr>
        <a:solidFill>
          <a:srgbClr val="90CCEE"/>
        </a:solidFill>
      </dgm:spPr>
      <dgm:t>
        <a:bodyPr lIns="36000" rIns="36000"/>
        <a:lstStyle/>
        <a:p>
          <a:pPr algn="l">
            <a:spcAft>
              <a:spcPts val="700"/>
            </a:spcAft>
          </a:pPr>
          <a:r>
            <a:rPr lang="en-GB" sz="1800" dirty="0" smtClean="0">
              <a:solidFill>
                <a:srgbClr val="442080"/>
              </a:solidFill>
            </a:rPr>
            <a:t>- Costs per usage </a:t>
          </a:r>
          <a:r>
            <a:rPr lang="en-GB" sz="1800" b="1" dirty="0" smtClean="0">
              <a:solidFill>
                <a:srgbClr val="442080"/>
              </a:solidFill>
            </a:rPr>
            <a:t>(OPEX)</a:t>
          </a:r>
          <a:r>
            <a:rPr lang="en-GB" sz="1800" dirty="0" smtClean="0">
              <a:solidFill>
                <a:srgbClr val="442080"/>
              </a:solidFill>
            </a:rPr>
            <a:t>:</a:t>
          </a:r>
        </a:p>
        <a:p>
          <a:pPr marL="723900" indent="-723900" algn="l">
            <a:spcAft>
              <a:spcPts val="700"/>
            </a:spcAft>
          </a:pPr>
          <a:r>
            <a:rPr lang="en-GB" sz="1800" dirty="0" smtClean="0">
              <a:solidFill>
                <a:srgbClr val="442080"/>
              </a:solidFill>
            </a:rPr>
            <a:t>    1. per transaction for standard traffic</a:t>
          </a:r>
        </a:p>
        <a:p>
          <a:pPr marL="723900" indent="-723900" algn="l">
            <a:spcAft>
              <a:spcPts val="700"/>
            </a:spcAft>
          </a:pPr>
          <a:r>
            <a:rPr lang="en-GB" sz="1800" dirty="0" smtClean="0">
              <a:solidFill>
                <a:srgbClr val="442080"/>
              </a:solidFill>
            </a:rPr>
            <a:t>    2. per day (for  cash reporting)</a:t>
          </a:r>
        </a:p>
        <a:p>
          <a:pPr marL="723900" indent="-723900" algn="l">
            <a:spcAft>
              <a:spcPts val="700"/>
            </a:spcAft>
          </a:pPr>
          <a:r>
            <a:rPr lang="en-GB" sz="1800" dirty="0" smtClean="0">
              <a:solidFill>
                <a:srgbClr val="442080"/>
              </a:solidFill>
            </a:rPr>
            <a:t>    3. per account (for  reconciliation)</a:t>
          </a:r>
        </a:p>
        <a:p>
          <a:pPr marL="723900" indent="-723900" algn="l">
            <a:spcAft>
              <a:spcPts val="700"/>
            </a:spcAft>
          </a:pPr>
          <a:r>
            <a:rPr lang="en-GB" sz="1800" dirty="0" smtClean="0">
              <a:solidFill>
                <a:srgbClr val="442080"/>
              </a:solidFill>
            </a:rPr>
            <a:t>    4. per message (for  AML filtering)</a:t>
          </a:r>
        </a:p>
        <a:p>
          <a:pPr algn="l">
            <a:spcAft>
              <a:spcPts val="700"/>
            </a:spcAft>
          </a:pPr>
          <a:r>
            <a:rPr lang="en-GB" sz="1800" dirty="0" smtClean="0">
              <a:solidFill>
                <a:srgbClr val="442080"/>
              </a:solidFill>
            </a:rPr>
            <a:t>- No recurring costs (e.g. software maintenance, SLA)</a:t>
          </a:r>
        </a:p>
        <a:p>
          <a:pPr algn="l">
            <a:spcAft>
              <a:spcPts val="700"/>
            </a:spcAft>
          </a:pPr>
          <a:r>
            <a:rPr lang="en-GB" sz="1800" dirty="0" smtClean="0">
              <a:solidFill>
                <a:srgbClr val="442080"/>
              </a:solidFill>
            </a:rPr>
            <a:t>- No infrastructure needed</a:t>
          </a:r>
        </a:p>
        <a:p>
          <a:pPr algn="l">
            <a:spcAft>
              <a:spcPts val="700"/>
            </a:spcAft>
          </a:pPr>
          <a:r>
            <a:rPr lang="en-GB" sz="1800" dirty="0" smtClean="0">
              <a:solidFill>
                <a:srgbClr val="442080"/>
              </a:solidFill>
            </a:rPr>
            <a:t>- No  infrastructure level administrators needed</a:t>
          </a:r>
        </a:p>
        <a:p>
          <a:pPr algn="l">
            <a:spcAft>
              <a:spcPts val="700"/>
            </a:spcAft>
          </a:pPr>
          <a:r>
            <a:rPr lang="en-GB" sz="1800" dirty="0" smtClean="0">
              <a:solidFill>
                <a:srgbClr val="442080"/>
              </a:solidFill>
            </a:rPr>
            <a:t>- No administrators costs</a:t>
          </a:r>
          <a:endParaRPr lang="ro-RO" sz="1800" dirty="0">
            <a:solidFill>
              <a:srgbClr val="442080"/>
            </a:solidFill>
          </a:endParaRPr>
        </a:p>
      </dgm:t>
    </dgm:pt>
    <dgm:pt modelId="{9384E407-3491-499E-A7C4-969224831CBC}" type="parTrans" cxnId="{5B9DDC8B-59DB-47C3-85BF-27CD497F81AA}">
      <dgm:prSet/>
      <dgm:spPr/>
      <dgm:t>
        <a:bodyPr/>
        <a:lstStyle/>
        <a:p>
          <a:endParaRPr lang="ro-RO"/>
        </a:p>
      </dgm:t>
    </dgm:pt>
    <dgm:pt modelId="{5959C309-4672-4E49-A782-B16FF8EFEF9C}" type="sibTrans" cxnId="{5B9DDC8B-59DB-47C3-85BF-27CD497F81AA}">
      <dgm:prSet/>
      <dgm:spPr/>
      <dgm:t>
        <a:bodyPr/>
        <a:lstStyle/>
        <a:p>
          <a:endParaRPr lang="ro-RO"/>
        </a:p>
      </dgm:t>
    </dgm:pt>
    <dgm:pt modelId="{0724EE6A-969E-4BD7-A3BB-FF9E4F8B0C89}">
      <dgm:prSet phldrT="[Text]" custT="1"/>
      <dgm:spPr>
        <a:solidFill>
          <a:srgbClr val="442080"/>
        </a:solidFill>
      </dgm:spPr>
      <dgm:t>
        <a:bodyPr lIns="108000" rIns="36000"/>
        <a:lstStyle/>
        <a:p>
          <a:pPr algn="l"/>
          <a:r>
            <a:rPr lang="en-GB" sz="1800" dirty="0" smtClean="0"/>
            <a:t>- Initial licensing (</a:t>
          </a:r>
          <a:r>
            <a:rPr lang="en-GB" sz="1800" b="1" dirty="0" smtClean="0"/>
            <a:t>CAPEX)</a:t>
          </a:r>
          <a:r>
            <a:rPr lang="en-GB" sz="1800" dirty="0" smtClean="0"/>
            <a:t>:</a:t>
          </a:r>
        </a:p>
        <a:p>
          <a:pPr algn="l"/>
          <a:r>
            <a:rPr lang="en-GB" sz="1800" dirty="0" smtClean="0"/>
            <a:t>    1. qPI-TIP (core) </a:t>
          </a:r>
        </a:p>
        <a:p>
          <a:pPr algn="l"/>
          <a:r>
            <a:rPr lang="en-GB" sz="1800" dirty="0" smtClean="0"/>
            <a:t>    2. qPI-ML (cash reporting)</a:t>
          </a:r>
        </a:p>
        <a:p>
          <a:pPr algn="l"/>
          <a:r>
            <a:rPr lang="en-GB" sz="1800" dirty="0" smtClean="0"/>
            <a:t>    3. ReconS (accounting reconciliation)</a:t>
          </a:r>
        </a:p>
        <a:p>
          <a:pPr algn="l"/>
          <a:r>
            <a:rPr lang="en-GB" sz="1800" dirty="0" smtClean="0"/>
            <a:t>    4. AML filtering</a:t>
          </a:r>
        </a:p>
        <a:p>
          <a:pPr marL="88900" indent="-88900" algn="l"/>
          <a:r>
            <a:rPr lang="en-GB" sz="1800" dirty="0" smtClean="0"/>
            <a:t>- Recurring costs (e.g. software maintenance, SLA)</a:t>
          </a:r>
        </a:p>
        <a:p>
          <a:pPr algn="l"/>
          <a:r>
            <a:rPr lang="en-GB" sz="1800" dirty="0" smtClean="0"/>
            <a:t>- Hardware/software platform</a:t>
          </a:r>
        </a:p>
        <a:p>
          <a:pPr marL="88900" indent="-88900" algn="l"/>
          <a:r>
            <a:rPr lang="en-GB" sz="1800" dirty="0" smtClean="0"/>
            <a:t>- Infrastructure level administrators  (operating systems, database etc.)</a:t>
          </a:r>
        </a:p>
        <a:p>
          <a:pPr algn="l"/>
          <a:r>
            <a:rPr lang="en-GB" sz="1800" dirty="0" smtClean="0"/>
            <a:t>- Business application administrators</a:t>
          </a:r>
        </a:p>
      </dgm:t>
    </dgm:pt>
    <dgm:pt modelId="{7378A196-A360-4BD1-947F-0A359DD80DE0}" type="sibTrans" cxnId="{ADA0A523-6E5E-4979-9D10-6555053D452F}">
      <dgm:prSet/>
      <dgm:spPr/>
      <dgm:t>
        <a:bodyPr/>
        <a:lstStyle/>
        <a:p>
          <a:endParaRPr lang="ro-RO"/>
        </a:p>
      </dgm:t>
    </dgm:pt>
    <dgm:pt modelId="{DA312769-1574-44C1-BB47-B388229394ED}" type="parTrans" cxnId="{ADA0A523-6E5E-4979-9D10-6555053D452F}">
      <dgm:prSet/>
      <dgm:spPr/>
      <dgm:t>
        <a:bodyPr/>
        <a:lstStyle/>
        <a:p>
          <a:endParaRPr lang="ro-RO"/>
        </a:p>
      </dgm:t>
    </dgm:pt>
    <dgm:pt modelId="{E59B5B86-1C1A-4ACB-B57F-785A5C026AC8}">
      <dgm:prSet phldrT="[Text]" custT="1"/>
      <dgm:spPr>
        <a:solidFill>
          <a:srgbClr val="90CCEE"/>
        </a:solidFill>
      </dgm:spPr>
      <dgm:t>
        <a:bodyPr/>
        <a:lstStyle/>
        <a:p>
          <a:r>
            <a:rPr lang="en-GB" sz="2000" b="1" dirty="0" smtClean="0">
              <a:solidFill>
                <a:srgbClr val="442080"/>
              </a:solidFill>
            </a:rPr>
            <a:t>PAYaaS costs structure</a:t>
          </a:r>
          <a:endParaRPr lang="ro-RO" sz="2000" b="1" dirty="0">
            <a:solidFill>
              <a:srgbClr val="442080"/>
            </a:solidFill>
          </a:endParaRPr>
        </a:p>
      </dgm:t>
    </dgm:pt>
    <dgm:pt modelId="{9835517F-0BC5-404B-A461-C8B21CCC99FC}" type="sibTrans" cxnId="{C96877EE-C6A5-48F4-ABFD-9222AAA4AB81}">
      <dgm:prSet/>
      <dgm:spPr/>
      <dgm:t>
        <a:bodyPr/>
        <a:lstStyle/>
        <a:p>
          <a:endParaRPr lang="ro-RO"/>
        </a:p>
      </dgm:t>
    </dgm:pt>
    <dgm:pt modelId="{B07A914C-4761-4E53-B97B-84D2097131AB}" type="parTrans" cxnId="{C96877EE-C6A5-48F4-ABFD-9222AAA4AB81}">
      <dgm:prSet/>
      <dgm:spPr/>
      <dgm:t>
        <a:bodyPr/>
        <a:lstStyle/>
        <a:p>
          <a:endParaRPr lang="ro-RO"/>
        </a:p>
      </dgm:t>
    </dgm:pt>
    <dgm:pt modelId="{9540E260-B56C-452A-9420-22130A8C6F39}">
      <dgm:prSet phldrT="[Text]" custT="1"/>
      <dgm:spPr>
        <a:solidFill>
          <a:srgbClr val="442080"/>
        </a:solidFill>
      </dgm:spPr>
      <dgm:t>
        <a:bodyPr/>
        <a:lstStyle/>
        <a:p>
          <a:r>
            <a:rPr lang="en-GB" sz="2000" b="1" dirty="0" smtClean="0"/>
            <a:t>Current costs structure</a:t>
          </a:r>
          <a:endParaRPr lang="ro-RO" sz="2000" b="1" dirty="0"/>
        </a:p>
      </dgm:t>
    </dgm:pt>
    <dgm:pt modelId="{1F3C9BE8-03E5-4AC0-B530-63512F85B1A4}" type="sibTrans" cxnId="{F1614223-03ED-45BE-B36B-2F835BA61F45}">
      <dgm:prSet/>
      <dgm:spPr/>
      <dgm:t>
        <a:bodyPr/>
        <a:lstStyle/>
        <a:p>
          <a:endParaRPr lang="ro-RO"/>
        </a:p>
      </dgm:t>
    </dgm:pt>
    <dgm:pt modelId="{D31A0C93-D8A1-4B20-8826-3222F3DA9A62}" type="parTrans" cxnId="{F1614223-03ED-45BE-B36B-2F835BA61F45}">
      <dgm:prSet/>
      <dgm:spPr/>
      <dgm:t>
        <a:bodyPr/>
        <a:lstStyle/>
        <a:p>
          <a:endParaRPr lang="ro-RO"/>
        </a:p>
      </dgm:t>
    </dgm:pt>
    <dgm:pt modelId="{BE09C478-C3EB-48C1-B659-244B6F838C35}" type="pres">
      <dgm:prSet presAssocID="{76C290A0-A21F-4AD8-9BE7-B9841E847AD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BFBE4ABD-FEAF-4FD8-B231-105F63C25654}" type="pres">
      <dgm:prSet presAssocID="{76C290A0-A21F-4AD8-9BE7-B9841E847AD0}" presName="diamond" presStyleLbl="bgShp" presStyleIdx="0" presStyleCnt="1" custScaleX="33158" custScaleY="8364" custLinFactNeighborX="-10238" custLinFactNeighborY="37029"/>
      <dgm:spPr/>
    </dgm:pt>
    <dgm:pt modelId="{85EE0E73-6A24-4477-9FC5-F342898C38D2}" type="pres">
      <dgm:prSet presAssocID="{76C290A0-A21F-4AD8-9BE7-B9841E847AD0}" presName="quad1" presStyleLbl="node1" presStyleIdx="0" presStyleCnt="4" custScaleX="213445" custScaleY="29227" custLinFactNeighborX="-39494" custLinFactNeighborY="-88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E25FDC2-CA42-4370-9300-4EF57D196318}" type="pres">
      <dgm:prSet presAssocID="{76C290A0-A21F-4AD8-9BE7-B9841E847AD0}" presName="quad2" presStyleLbl="node1" presStyleIdx="1" presStyleCnt="4" custScaleX="214343" custScaleY="29227" custLinFactNeighborX="76804" custLinFactNeighborY="-88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89AFA97-AA82-4D7B-88B2-E0C2131F2405}" type="pres">
      <dgm:prSet presAssocID="{76C290A0-A21F-4AD8-9BE7-B9841E847AD0}" presName="quad3" presStyleLbl="node1" presStyleIdx="2" presStyleCnt="4" custScaleX="229333" custScaleY="210751" custLinFactNeighborX="-88756" custLinFactNeighborY="-29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A9308E0-06BD-4C90-A097-EE3EA1BC5CAF}" type="pres">
      <dgm:prSet presAssocID="{76C290A0-A21F-4AD8-9BE7-B9841E847AD0}" presName="quad4" presStyleLbl="node1" presStyleIdx="3" presStyleCnt="4" custScaleX="229038" custScaleY="210522" custLinFactNeighborX="55192" custLinFactNeighborY="-27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5B9DDC8B-59DB-47C3-85BF-27CD497F81AA}" srcId="{76C290A0-A21F-4AD8-9BE7-B9841E847AD0}" destId="{185E5566-C6A2-4600-B6B4-A03DB12FA3D6}" srcOrd="3" destOrd="0" parTransId="{9384E407-3491-499E-A7C4-969224831CBC}" sibTransId="{5959C309-4672-4E49-A782-B16FF8EFEF9C}"/>
    <dgm:cxn modelId="{F1614223-03ED-45BE-B36B-2F835BA61F45}" srcId="{76C290A0-A21F-4AD8-9BE7-B9841E847AD0}" destId="{9540E260-B56C-452A-9420-22130A8C6F39}" srcOrd="0" destOrd="0" parTransId="{D31A0C93-D8A1-4B20-8826-3222F3DA9A62}" sibTransId="{1F3C9BE8-03E5-4AC0-B530-63512F85B1A4}"/>
    <dgm:cxn modelId="{09B5560B-7B6E-4E2F-9500-BF7C29898843}" type="presOf" srcId="{0724EE6A-969E-4BD7-A3BB-FF9E4F8B0C89}" destId="{189AFA97-AA82-4D7B-88B2-E0C2131F2405}" srcOrd="0" destOrd="0" presId="urn:microsoft.com/office/officeart/2005/8/layout/matrix3"/>
    <dgm:cxn modelId="{567E3D49-4E5C-4F64-B97B-3082486BDEAE}" type="presOf" srcId="{185E5566-C6A2-4600-B6B4-A03DB12FA3D6}" destId="{8A9308E0-06BD-4C90-A097-EE3EA1BC5CAF}" srcOrd="0" destOrd="0" presId="urn:microsoft.com/office/officeart/2005/8/layout/matrix3"/>
    <dgm:cxn modelId="{B0098545-841D-4ADA-95CC-C3F51D689F30}" type="presOf" srcId="{E59B5B86-1C1A-4ACB-B57F-785A5C026AC8}" destId="{EE25FDC2-CA42-4370-9300-4EF57D196318}" srcOrd="0" destOrd="0" presId="urn:microsoft.com/office/officeart/2005/8/layout/matrix3"/>
    <dgm:cxn modelId="{C96877EE-C6A5-48F4-ABFD-9222AAA4AB81}" srcId="{76C290A0-A21F-4AD8-9BE7-B9841E847AD0}" destId="{E59B5B86-1C1A-4ACB-B57F-785A5C026AC8}" srcOrd="1" destOrd="0" parTransId="{B07A914C-4761-4E53-B97B-84D2097131AB}" sibTransId="{9835517F-0BC5-404B-A461-C8B21CCC99FC}"/>
    <dgm:cxn modelId="{8D167A6C-4029-4B08-8296-CEAB70C2F791}" type="presOf" srcId="{9540E260-B56C-452A-9420-22130A8C6F39}" destId="{85EE0E73-6A24-4477-9FC5-F342898C38D2}" srcOrd="0" destOrd="0" presId="urn:microsoft.com/office/officeart/2005/8/layout/matrix3"/>
    <dgm:cxn modelId="{ADA0A523-6E5E-4979-9D10-6555053D452F}" srcId="{76C290A0-A21F-4AD8-9BE7-B9841E847AD0}" destId="{0724EE6A-969E-4BD7-A3BB-FF9E4F8B0C89}" srcOrd="2" destOrd="0" parTransId="{DA312769-1574-44C1-BB47-B388229394ED}" sibTransId="{7378A196-A360-4BD1-947F-0A359DD80DE0}"/>
    <dgm:cxn modelId="{CA84C9CD-B071-41F8-923E-5DA598FA6DF6}" type="presOf" srcId="{76C290A0-A21F-4AD8-9BE7-B9841E847AD0}" destId="{BE09C478-C3EB-48C1-B659-244B6F838C35}" srcOrd="0" destOrd="0" presId="urn:microsoft.com/office/officeart/2005/8/layout/matrix3"/>
    <dgm:cxn modelId="{123B63B8-6195-4BD5-9E55-2BE98AC824AB}" type="presParOf" srcId="{BE09C478-C3EB-48C1-B659-244B6F838C35}" destId="{BFBE4ABD-FEAF-4FD8-B231-105F63C25654}" srcOrd="0" destOrd="0" presId="urn:microsoft.com/office/officeart/2005/8/layout/matrix3"/>
    <dgm:cxn modelId="{D82B62AA-215C-4794-9DAF-763BCC3CBD84}" type="presParOf" srcId="{BE09C478-C3EB-48C1-B659-244B6F838C35}" destId="{85EE0E73-6A24-4477-9FC5-F342898C38D2}" srcOrd="1" destOrd="0" presId="urn:microsoft.com/office/officeart/2005/8/layout/matrix3"/>
    <dgm:cxn modelId="{162B46AD-6BD6-4DB4-9E22-188364E1F30D}" type="presParOf" srcId="{BE09C478-C3EB-48C1-B659-244B6F838C35}" destId="{EE25FDC2-CA42-4370-9300-4EF57D196318}" srcOrd="2" destOrd="0" presId="urn:microsoft.com/office/officeart/2005/8/layout/matrix3"/>
    <dgm:cxn modelId="{ECBC482B-53BA-408F-B61A-8ABEF46EE581}" type="presParOf" srcId="{BE09C478-C3EB-48C1-B659-244B6F838C35}" destId="{189AFA97-AA82-4D7B-88B2-E0C2131F2405}" srcOrd="3" destOrd="0" presId="urn:microsoft.com/office/officeart/2005/8/layout/matrix3"/>
    <dgm:cxn modelId="{40917755-9709-42E0-B180-A2CAAE9F66C0}" type="presParOf" srcId="{BE09C478-C3EB-48C1-B659-244B6F838C35}" destId="{8A9308E0-06BD-4C90-A097-EE3EA1BC5CAF}" srcOrd="4" destOrd="0" presId="urn:microsoft.com/office/officeart/2005/8/layout/matrix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ED6870-FABF-46F7-A45C-DE10DEB974A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056313-F3FB-4A4D-92DF-2B60F728F4F4}">
      <dgm:prSet phldrT="[Text]" custT="1"/>
      <dgm:spPr>
        <a:solidFill>
          <a:srgbClr val="442080"/>
        </a:solid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  <dgm:t>
        <a:bodyPr/>
        <a:lstStyle/>
        <a:p>
          <a:pPr algn="l"/>
          <a:r>
            <a:rPr lang="en-GB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Trusted third parties?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32B55A98-8877-4E8F-9F9C-812C21619B74}" type="parTrans" cxnId="{713A9A44-05DF-482C-974F-9533598CB03D}">
      <dgm:prSet/>
      <dgm:spPr/>
      <dgm:t>
        <a:bodyPr/>
        <a:lstStyle/>
        <a:p>
          <a:endParaRPr lang="en-US"/>
        </a:p>
      </dgm:t>
    </dgm:pt>
    <dgm:pt modelId="{08058AA6-0772-4A0A-A55C-83076D04F4B2}" type="sibTrans" cxnId="{713A9A44-05DF-482C-974F-9533598CB03D}">
      <dgm:prSet/>
      <dgm:spPr/>
      <dgm:t>
        <a:bodyPr/>
        <a:lstStyle/>
        <a:p>
          <a:endParaRPr lang="en-US"/>
        </a:p>
      </dgm:t>
    </dgm:pt>
    <dgm:pt modelId="{CFD26119-F68E-4A8F-B434-F6C5941AFD51}">
      <dgm:prSet phldrT="[Text]" custT="1"/>
      <dgm:spPr>
        <a:solidFill>
          <a:srgbClr val="442080"/>
        </a:solid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  <dgm:t>
        <a:bodyPr/>
        <a:lstStyle/>
        <a:p>
          <a:pPr algn="l"/>
          <a:r>
            <a:rPr lang="en-GB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Fallback for internet?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F51B86A8-378A-4DB0-9D38-CD8D48EDB987}" type="parTrans" cxnId="{D054CB05-AC82-43F9-8A5D-5989F430B69B}">
      <dgm:prSet/>
      <dgm:spPr/>
      <dgm:t>
        <a:bodyPr/>
        <a:lstStyle/>
        <a:p>
          <a:endParaRPr lang="en-US"/>
        </a:p>
      </dgm:t>
    </dgm:pt>
    <dgm:pt modelId="{ED88E720-892A-4C44-9009-521C378EA932}" type="sibTrans" cxnId="{D054CB05-AC82-43F9-8A5D-5989F430B69B}">
      <dgm:prSet/>
      <dgm:spPr/>
      <dgm:t>
        <a:bodyPr/>
        <a:lstStyle/>
        <a:p>
          <a:endParaRPr lang="en-US"/>
        </a:p>
      </dgm:t>
    </dgm:pt>
    <dgm:pt modelId="{13DA2A89-6232-4141-8FB4-D2B5C12CA23A}">
      <dgm:prSet phldrT="[Text]" custT="1"/>
      <dgm:spPr>
        <a:solidFill>
          <a:srgbClr val="442080"/>
        </a:solid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  <dgm:t>
        <a:bodyPr/>
        <a:lstStyle/>
        <a:p>
          <a:pPr algn="l"/>
          <a:r>
            <a:rPr lang="en-GB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Data security, no compromise!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8762053-65EF-44A1-914B-1B71C684CBF7}" type="parTrans" cxnId="{0C013B74-BC28-4908-BDFB-6BFD4FC626A8}">
      <dgm:prSet/>
      <dgm:spPr/>
      <dgm:t>
        <a:bodyPr/>
        <a:lstStyle/>
        <a:p>
          <a:endParaRPr lang="en-US"/>
        </a:p>
      </dgm:t>
    </dgm:pt>
    <dgm:pt modelId="{7EBADB0E-1EE3-4007-B9FD-4EAA253EB4CE}" type="sibTrans" cxnId="{0C013B74-BC28-4908-BDFB-6BFD4FC626A8}">
      <dgm:prSet/>
      <dgm:spPr/>
      <dgm:t>
        <a:bodyPr/>
        <a:lstStyle/>
        <a:p>
          <a:endParaRPr lang="en-US"/>
        </a:p>
      </dgm:t>
    </dgm:pt>
    <dgm:pt modelId="{049D9C65-432F-482B-A52D-2BD2D0CACD61}">
      <dgm:prSet phldrT="[Text]" custT="1"/>
      <dgm:spPr>
        <a:solidFill>
          <a:srgbClr val="442080"/>
        </a:solid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  <dgm:t>
        <a:bodyPr/>
        <a:lstStyle/>
        <a:p>
          <a:pPr algn="l"/>
          <a:r>
            <a:rPr lang="en-GB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SLA guarantees with reporting services 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A6E71109-239B-4377-B6E9-603FA72231E8}" type="parTrans" cxnId="{7CDBFFCA-063C-4C4D-A078-FA7841AC2F44}">
      <dgm:prSet/>
      <dgm:spPr/>
      <dgm:t>
        <a:bodyPr/>
        <a:lstStyle/>
        <a:p>
          <a:endParaRPr lang="en-US"/>
        </a:p>
      </dgm:t>
    </dgm:pt>
    <dgm:pt modelId="{8129A362-8DFE-4E1B-ABB1-E8C86348BB8A}" type="sibTrans" cxnId="{7CDBFFCA-063C-4C4D-A078-FA7841AC2F44}">
      <dgm:prSet/>
      <dgm:spPr/>
      <dgm:t>
        <a:bodyPr/>
        <a:lstStyle/>
        <a:p>
          <a:endParaRPr lang="en-US"/>
        </a:p>
      </dgm:t>
    </dgm:pt>
    <dgm:pt modelId="{99168A79-7A39-4498-956E-31561FC82E08}">
      <dgm:prSet phldrT="[Text]" custT="1"/>
      <dgm:spPr>
        <a:solidFill>
          <a:srgbClr val="442080"/>
        </a:solid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  <dgm:t>
        <a:bodyPr/>
        <a:lstStyle/>
        <a:p>
          <a:pPr algn="l"/>
          <a:r>
            <a:rPr lang="en-GB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Migration strategies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46196488-AA84-4F79-89A4-DD77A002E26D}" type="parTrans" cxnId="{A2E75313-AC34-42F2-9431-B1BBFFEA5AF9}">
      <dgm:prSet/>
      <dgm:spPr/>
      <dgm:t>
        <a:bodyPr/>
        <a:lstStyle/>
        <a:p>
          <a:endParaRPr lang="en-US"/>
        </a:p>
      </dgm:t>
    </dgm:pt>
    <dgm:pt modelId="{7874E59F-B3DA-4A3F-962B-BED1BA17DEA2}" type="sibTrans" cxnId="{A2E75313-AC34-42F2-9431-B1BBFFEA5AF9}">
      <dgm:prSet/>
      <dgm:spPr/>
      <dgm:t>
        <a:bodyPr/>
        <a:lstStyle/>
        <a:p>
          <a:endParaRPr lang="en-US"/>
        </a:p>
      </dgm:t>
    </dgm:pt>
    <dgm:pt modelId="{F9D42F61-507C-4C7B-8C3E-33494C8540C8}">
      <dgm:prSet phldrT="[Text]" custT="1"/>
      <dgm:spPr>
        <a:solidFill>
          <a:srgbClr val="442080"/>
        </a:solid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  <dgm:t>
        <a:bodyPr/>
        <a:lstStyle/>
        <a:p>
          <a:pPr algn="l"/>
          <a:r>
            <a:rPr lang="en-GB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rPr>
            <a:t>Integration requirements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F5FFB283-E9E6-4FE1-B246-C2893EBA67E0}" type="parTrans" cxnId="{E1BE264B-B838-4D5D-9DD2-12BF9EB0E637}">
      <dgm:prSet/>
      <dgm:spPr/>
      <dgm:t>
        <a:bodyPr/>
        <a:lstStyle/>
        <a:p>
          <a:endParaRPr lang="en-US"/>
        </a:p>
      </dgm:t>
    </dgm:pt>
    <dgm:pt modelId="{5FC8E6FA-F6E5-40A4-8B32-C120844A0C31}" type="sibTrans" cxnId="{E1BE264B-B838-4D5D-9DD2-12BF9EB0E637}">
      <dgm:prSet/>
      <dgm:spPr/>
      <dgm:t>
        <a:bodyPr/>
        <a:lstStyle/>
        <a:p>
          <a:endParaRPr lang="en-US"/>
        </a:p>
      </dgm:t>
    </dgm:pt>
    <dgm:pt modelId="{86C59592-A544-4D36-8C6A-8A0B3386A938}" type="pres">
      <dgm:prSet presAssocID="{87ED6870-FABF-46F7-A45C-DE10DEB974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E5D39-B2C4-4579-B57F-47A74BB6C5A8}" type="pres">
      <dgm:prSet presAssocID="{77056313-F3FB-4A4D-92DF-2B60F728F4F4}" presName="composite" presStyleCnt="0"/>
      <dgm:spPr/>
    </dgm:pt>
    <dgm:pt modelId="{EC4729B4-8FF5-4267-9E8D-090142EA5E23}" type="pres">
      <dgm:prSet presAssocID="{77056313-F3FB-4A4D-92DF-2B60F728F4F4}" presName="imgShp" presStyleLbl="fgImgPlace1" presStyleIdx="0" presStyleCnt="6"/>
      <dgm:spPr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</dgm:pt>
    <dgm:pt modelId="{D6CAD3C3-A9EE-497C-9EA2-635BE0C94A86}" type="pres">
      <dgm:prSet presAssocID="{77056313-F3FB-4A4D-92DF-2B60F728F4F4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F7FD2-E155-45BA-9980-26CDB3632139}" type="pres">
      <dgm:prSet presAssocID="{08058AA6-0772-4A0A-A55C-83076D04F4B2}" presName="spacing" presStyleCnt="0"/>
      <dgm:spPr/>
    </dgm:pt>
    <dgm:pt modelId="{909FA64D-6D7B-4984-9303-A7193D3AD904}" type="pres">
      <dgm:prSet presAssocID="{CFD26119-F68E-4A8F-B434-F6C5941AFD51}" presName="composite" presStyleCnt="0"/>
      <dgm:spPr/>
    </dgm:pt>
    <dgm:pt modelId="{34777ECD-3F80-40E8-9C41-D1DB12A8DFB8}" type="pres">
      <dgm:prSet presAssocID="{CFD26119-F68E-4A8F-B434-F6C5941AFD51}" presName="imgShp" presStyleLbl="fgImgPlace1" presStyleIdx="1" presStyleCnt="6"/>
      <dgm:spPr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</dgm:pt>
    <dgm:pt modelId="{CFAAF89E-B734-46A3-AB9E-0FDF1D02A87D}" type="pres">
      <dgm:prSet presAssocID="{CFD26119-F68E-4A8F-B434-F6C5941AFD5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0AE93-4BCA-4A8C-A3BB-8FA783ECFE0C}" type="pres">
      <dgm:prSet presAssocID="{ED88E720-892A-4C44-9009-521C378EA932}" presName="spacing" presStyleCnt="0"/>
      <dgm:spPr/>
    </dgm:pt>
    <dgm:pt modelId="{E34CF0CD-39D4-4F9F-80A9-902FBF05E077}" type="pres">
      <dgm:prSet presAssocID="{13DA2A89-6232-4141-8FB4-D2B5C12CA23A}" presName="composite" presStyleCnt="0"/>
      <dgm:spPr/>
    </dgm:pt>
    <dgm:pt modelId="{63897F38-12CE-4DDA-9DB3-962D43AAE2A3}" type="pres">
      <dgm:prSet presAssocID="{13DA2A89-6232-4141-8FB4-D2B5C12CA23A}" presName="imgShp" presStyleLbl="fgImgPlace1" presStyleIdx="2" presStyleCnt="6"/>
      <dgm:spPr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</dgm:pt>
    <dgm:pt modelId="{8D090367-1C50-4919-99DF-1768D73465E1}" type="pres">
      <dgm:prSet presAssocID="{13DA2A89-6232-4141-8FB4-D2B5C12CA23A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B0910-8B9B-47D9-A919-276EA65B5ABB}" type="pres">
      <dgm:prSet presAssocID="{7EBADB0E-1EE3-4007-B9FD-4EAA253EB4CE}" presName="spacing" presStyleCnt="0"/>
      <dgm:spPr/>
    </dgm:pt>
    <dgm:pt modelId="{933A5224-1FF8-4DA7-AA5E-DBF8E34E80D0}" type="pres">
      <dgm:prSet presAssocID="{049D9C65-432F-482B-A52D-2BD2D0CACD61}" presName="composite" presStyleCnt="0"/>
      <dgm:spPr/>
    </dgm:pt>
    <dgm:pt modelId="{2CFD4D13-4412-470F-89C5-D516E6A929BC}" type="pres">
      <dgm:prSet presAssocID="{049D9C65-432F-482B-A52D-2BD2D0CACD61}" presName="imgShp" presStyleLbl="fgImgPlace1" presStyleIdx="3" presStyleCnt="6"/>
      <dgm:spPr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</dgm:pt>
    <dgm:pt modelId="{5E05467A-E05D-4322-863F-D2F00549DD2E}" type="pres">
      <dgm:prSet presAssocID="{049D9C65-432F-482B-A52D-2BD2D0CACD61}" presName="txShp" presStyleLbl="node1" presStyleIdx="3" presStyleCnt="6" custLinFactNeighborX="413" custLinFactNeighborY="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521A4-2B21-40D4-BA5F-5E6CA529F377}" type="pres">
      <dgm:prSet presAssocID="{8129A362-8DFE-4E1B-ABB1-E8C86348BB8A}" presName="spacing" presStyleCnt="0"/>
      <dgm:spPr/>
    </dgm:pt>
    <dgm:pt modelId="{23C6CD89-FA33-4C79-ABF0-8DCC556371E4}" type="pres">
      <dgm:prSet presAssocID="{99168A79-7A39-4498-956E-31561FC82E08}" presName="composite" presStyleCnt="0"/>
      <dgm:spPr/>
    </dgm:pt>
    <dgm:pt modelId="{8B2DF557-810C-47EC-BD15-889EB1943595}" type="pres">
      <dgm:prSet presAssocID="{99168A79-7A39-4498-956E-31561FC82E08}" presName="imgShp" presStyleLbl="fgImgPlace1" presStyleIdx="4" presStyleCnt="6"/>
      <dgm:spPr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</dgm:pt>
    <dgm:pt modelId="{A761D11E-242C-420B-AFE1-44C0FC2A9DCC}" type="pres">
      <dgm:prSet presAssocID="{99168A79-7A39-4498-956E-31561FC82E0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88D6F-5514-407B-B56E-AE19EC705F34}" type="pres">
      <dgm:prSet presAssocID="{7874E59F-B3DA-4A3F-962B-BED1BA17DEA2}" presName="spacing" presStyleCnt="0"/>
      <dgm:spPr/>
    </dgm:pt>
    <dgm:pt modelId="{C7813F85-EC4A-4DF8-AAD1-A65B3B78FCED}" type="pres">
      <dgm:prSet presAssocID="{F9D42F61-507C-4C7B-8C3E-33494C8540C8}" presName="composite" presStyleCnt="0"/>
      <dgm:spPr/>
    </dgm:pt>
    <dgm:pt modelId="{7E06DAAE-CDB2-4887-806F-F2198C0DF8C1}" type="pres">
      <dgm:prSet presAssocID="{F9D42F61-507C-4C7B-8C3E-33494C8540C8}" presName="imgShp" presStyleLbl="fgImgPlace1" presStyleIdx="5" presStyleCnt="6"/>
      <dgm:spPr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</dgm:pt>
    <dgm:pt modelId="{F2319A0A-69FA-493F-A73A-70FA7C4E84DC}" type="pres">
      <dgm:prSet presAssocID="{F9D42F61-507C-4C7B-8C3E-33494C8540C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CD7237-7057-4A1E-8C00-3CE3EE310031}" type="presOf" srcId="{77056313-F3FB-4A4D-92DF-2B60F728F4F4}" destId="{D6CAD3C3-A9EE-497C-9EA2-635BE0C94A86}" srcOrd="0" destOrd="0" presId="urn:microsoft.com/office/officeart/2005/8/layout/vList3"/>
    <dgm:cxn modelId="{10815C73-0965-497B-A903-1E7719068FF9}" type="presOf" srcId="{CFD26119-F68E-4A8F-B434-F6C5941AFD51}" destId="{CFAAF89E-B734-46A3-AB9E-0FDF1D02A87D}" srcOrd="0" destOrd="0" presId="urn:microsoft.com/office/officeart/2005/8/layout/vList3"/>
    <dgm:cxn modelId="{927DE162-D71A-4728-9CBC-2D5013504A1C}" type="presOf" srcId="{049D9C65-432F-482B-A52D-2BD2D0CACD61}" destId="{5E05467A-E05D-4322-863F-D2F00549DD2E}" srcOrd="0" destOrd="0" presId="urn:microsoft.com/office/officeart/2005/8/layout/vList3"/>
    <dgm:cxn modelId="{E1BE264B-B838-4D5D-9DD2-12BF9EB0E637}" srcId="{87ED6870-FABF-46F7-A45C-DE10DEB974A2}" destId="{F9D42F61-507C-4C7B-8C3E-33494C8540C8}" srcOrd="5" destOrd="0" parTransId="{F5FFB283-E9E6-4FE1-B246-C2893EBA67E0}" sibTransId="{5FC8E6FA-F6E5-40A4-8B32-C120844A0C31}"/>
    <dgm:cxn modelId="{A2E75313-AC34-42F2-9431-B1BBFFEA5AF9}" srcId="{87ED6870-FABF-46F7-A45C-DE10DEB974A2}" destId="{99168A79-7A39-4498-956E-31561FC82E08}" srcOrd="4" destOrd="0" parTransId="{46196488-AA84-4F79-89A4-DD77A002E26D}" sibTransId="{7874E59F-B3DA-4A3F-962B-BED1BA17DEA2}"/>
    <dgm:cxn modelId="{0C013B74-BC28-4908-BDFB-6BFD4FC626A8}" srcId="{87ED6870-FABF-46F7-A45C-DE10DEB974A2}" destId="{13DA2A89-6232-4141-8FB4-D2B5C12CA23A}" srcOrd="2" destOrd="0" parTransId="{08762053-65EF-44A1-914B-1B71C684CBF7}" sibTransId="{7EBADB0E-1EE3-4007-B9FD-4EAA253EB4CE}"/>
    <dgm:cxn modelId="{7CDBFFCA-063C-4C4D-A078-FA7841AC2F44}" srcId="{87ED6870-FABF-46F7-A45C-DE10DEB974A2}" destId="{049D9C65-432F-482B-A52D-2BD2D0CACD61}" srcOrd="3" destOrd="0" parTransId="{A6E71109-239B-4377-B6E9-603FA72231E8}" sibTransId="{8129A362-8DFE-4E1B-ABB1-E8C86348BB8A}"/>
    <dgm:cxn modelId="{608C7798-52BD-491F-B354-7AEC093A5F3E}" type="presOf" srcId="{87ED6870-FABF-46F7-A45C-DE10DEB974A2}" destId="{86C59592-A544-4D36-8C6A-8A0B3386A938}" srcOrd="0" destOrd="0" presId="urn:microsoft.com/office/officeart/2005/8/layout/vList3"/>
    <dgm:cxn modelId="{D054CB05-AC82-43F9-8A5D-5989F430B69B}" srcId="{87ED6870-FABF-46F7-A45C-DE10DEB974A2}" destId="{CFD26119-F68E-4A8F-B434-F6C5941AFD51}" srcOrd="1" destOrd="0" parTransId="{F51B86A8-378A-4DB0-9D38-CD8D48EDB987}" sibTransId="{ED88E720-892A-4C44-9009-521C378EA932}"/>
    <dgm:cxn modelId="{B0607725-963D-4E93-BBA6-B3973B3DFBC0}" type="presOf" srcId="{13DA2A89-6232-4141-8FB4-D2B5C12CA23A}" destId="{8D090367-1C50-4919-99DF-1768D73465E1}" srcOrd="0" destOrd="0" presId="urn:microsoft.com/office/officeart/2005/8/layout/vList3"/>
    <dgm:cxn modelId="{713A9A44-05DF-482C-974F-9533598CB03D}" srcId="{87ED6870-FABF-46F7-A45C-DE10DEB974A2}" destId="{77056313-F3FB-4A4D-92DF-2B60F728F4F4}" srcOrd="0" destOrd="0" parTransId="{32B55A98-8877-4E8F-9F9C-812C21619B74}" sibTransId="{08058AA6-0772-4A0A-A55C-83076D04F4B2}"/>
    <dgm:cxn modelId="{59C0F792-3199-43E6-A5C7-9DF1D17A5D55}" type="presOf" srcId="{99168A79-7A39-4498-956E-31561FC82E08}" destId="{A761D11E-242C-420B-AFE1-44C0FC2A9DCC}" srcOrd="0" destOrd="0" presId="urn:microsoft.com/office/officeart/2005/8/layout/vList3"/>
    <dgm:cxn modelId="{DC039C71-34EB-4F12-BC01-33EA1693861E}" type="presOf" srcId="{F9D42F61-507C-4C7B-8C3E-33494C8540C8}" destId="{F2319A0A-69FA-493F-A73A-70FA7C4E84DC}" srcOrd="0" destOrd="0" presId="urn:microsoft.com/office/officeart/2005/8/layout/vList3"/>
    <dgm:cxn modelId="{AC088785-021F-4F10-B9D5-4A6F587A1DF2}" type="presParOf" srcId="{86C59592-A544-4D36-8C6A-8A0B3386A938}" destId="{45EE5D39-B2C4-4579-B57F-47A74BB6C5A8}" srcOrd="0" destOrd="0" presId="urn:microsoft.com/office/officeart/2005/8/layout/vList3"/>
    <dgm:cxn modelId="{3E1B0112-3B5A-4A56-8010-E512CF85656A}" type="presParOf" srcId="{45EE5D39-B2C4-4579-B57F-47A74BB6C5A8}" destId="{EC4729B4-8FF5-4267-9E8D-090142EA5E23}" srcOrd="0" destOrd="0" presId="urn:microsoft.com/office/officeart/2005/8/layout/vList3"/>
    <dgm:cxn modelId="{7BF5CDB4-D6A9-4C09-A073-6EDEF67CE718}" type="presParOf" srcId="{45EE5D39-B2C4-4579-B57F-47A74BB6C5A8}" destId="{D6CAD3C3-A9EE-497C-9EA2-635BE0C94A86}" srcOrd="1" destOrd="0" presId="urn:microsoft.com/office/officeart/2005/8/layout/vList3"/>
    <dgm:cxn modelId="{12CCCCE5-93C2-4CCF-9F2E-7173BAF82D15}" type="presParOf" srcId="{86C59592-A544-4D36-8C6A-8A0B3386A938}" destId="{8D0F7FD2-E155-45BA-9980-26CDB3632139}" srcOrd="1" destOrd="0" presId="urn:microsoft.com/office/officeart/2005/8/layout/vList3"/>
    <dgm:cxn modelId="{57ADBAD9-5CD3-4E35-BFB8-2E63F70126DD}" type="presParOf" srcId="{86C59592-A544-4D36-8C6A-8A0B3386A938}" destId="{909FA64D-6D7B-4984-9303-A7193D3AD904}" srcOrd="2" destOrd="0" presId="urn:microsoft.com/office/officeart/2005/8/layout/vList3"/>
    <dgm:cxn modelId="{68FB92D2-0749-4DD8-AA06-67D7E2728D03}" type="presParOf" srcId="{909FA64D-6D7B-4984-9303-A7193D3AD904}" destId="{34777ECD-3F80-40E8-9C41-D1DB12A8DFB8}" srcOrd="0" destOrd="0" presId="urn:microsoft.com/office/officeart/2005/8/layout/vList3"/>
    <dgm:cxn modelId="{400760B8-DAF6-4561-B70F-D8F9B14ADD1A}" type="presParOf" srcId="{909FA64D-6D7B-4984-9303-A7193D3AD904}" destId="{CFAAF89E-B734-46A3-AB9E-0FDF1D02A87D}" srcOrd="1" destOrd="0" presId="urn:microsoft.com/office/officeart/2005/8/layout/vList3"/>
    <dgm:cxn modelId="{90BF83AE-92CD-4A2B-8CB1-5EFDF68E48B3}" type="presParOf" srcId="{86C59592-A544-4D36-8C6A-8A0B3386A938}" destId="{4DF0AE93-4BCA-4A8C-A3BB-8FA783ECFE0C}" srcOrd="3" destOrd="0" presId="urn:microsoft.com/office/officeart/2005/8/layout/vList3"/>
    <dgm:cxn modelId="{A3906402-A7B9-42BD-903D-1A3B3A77668A}" type="presParOf" srcId="{86C59592-A544-4D36-8C6A-8A0B3386A938}" destId="{E34CF0CD-39D4-4F9F-80A9-902FBF05E077}" srcOrd="4" destOrd="0" presId="urn:microsoft.com/office/officeart/2005/8/layout/vList3"/>
    <dgm:cxn modelId="{0D70988D-5E34-4C4B-AD56-CE63612079DE}" type="presParOf" srcId="{E34CF0CD-39D4-4F9F-80A9-902FBF05E077}" destId="{63897F38-12CE-4DDA-9DB3-962D43AAE2A3}" srcOrd="0" destOrd="0" presId="urn:microsoft.com/office/officeart/2005/8/layout/vList3"/>
    <dgm:cxn modelId="{06E0A9B0-7A78-4A10-8A8C-1E013B83B187}" type="presParOf" srcId="{E34CF0CD-39D4-4F9F-80A9-902FBF05E077}" destId="{8D090367-1C50-4919-99DF-1768D73465E1}" srcOrd="1" destOrd="0" presId="urn:microsoft.com/office/officeart/2005/8/layout/vList3"/>
    <dgm:cxn modelId="{CDFE99A1-6647-4FC6-B6DD-95BC10C5A7CD}" type="presParOf" srcId="{86C59592-A544-4D36-8C6A-8A0B3386A938}" destId="{67DB0910-8B9B-47D9-A919-276EA65B5ABB}" srcOrd="5" destOrd="0" presId="urn:microsoft.com/office/officeart/2005/8/layout/vList3"/>
    <dgm:cxn modelId="{C2E8A296-2E80-447E-9960-81A99A05AE17}" type="presParOf" srcId="{86C59592-A544-4D36-8C6A-8A0B3386A938}" destId="{933A5224-1FF8-4DA7-AA5E-DBF8E34E80D0}" srcOrd="6" destOrd="0" presId="urn:microsoft.com/office/officeart/2005/8/layout/vList3"/>
    <dgm:cxn modelId="{4E9B6F0B-E6CF-4A20-A336-35E3710ABCC8}" type="presParOf" srcId="{933A5224-1FF8-4DA7-AA5E-DBF8E34E80D0}" destId="{2CFD4D13-4412-470F-89C5-D516E6A929BC}" srcOrd="0" destOrd="0" presId="urn:microsoft.com/office/officeart/2005/8/layout/vList3"/>
    <dgm:cxn modelId="{6928BE1A-7709-4223-89A2-97E079E7A00F}" type="presParOf" srcId="{933A5224-1FF8-4DA7-AA5E-DBF8E34E80D0}" destId="{5E05467A-E05D-4322-863F-D2F00549DD2E}" srcOrd="1" destOrd="0" presId="urn:microsoft.com/office/officeart/2005/8/layout/vList3"/>
    <dgm:cxn modelId="{58AFBEAD-4B32-435D-A331-EFEA364EA35F}" type="presParOf" srcId="{86C59592-A544-4D36-8C6A-8A0B3386A938}" destId="{E1E521A4-2B21-40D4-BA5F-5E6CA529F377}" srcOrd="7" destOrd="0" presId="urn:microsoft.com/office/officeart/2005/8/layout/vList3"/>
    <dgm:cxn modelId="{BB4043FC-19E6-4302-B07F-19CD139238E4}" type="presParOf" srcId="{86C59592-A544-4D36-8C6A-8A0B3386A938}" destId="{23C6CD89-FA33-4C79-ABF0-8DCC556371E4}" srcOrd="8" destOrd="0" presId="urn:microsoft.com/office/officeart/2005/8/layout/vList3"/>
    <dgm:cxn modelId="{4C323C8A-77C8-4507-B8AC-EFCBADE32BB2}" type="presParOf" srcId="{23C6CD89-FA33-4C79-ABF0-8DCC556371E4}" destId="{8B2DF557-810C-47EC-BD15-889EB1943595}" srcOrd="0" destOrd="0" presId="urn:microsoft.com/office/officeart/2005/8/layout/vList3"/>
    <dgm:cxn modelId="{92AC5579-B0E8-4FDD-A19A-250985556AB1}" type="presParOf" srcId="{23C6CD89-FA33-4C79-ABF0-8DCC556371E4}" destId="{A761D11E-242C-420B-AFE1-44C0FC2A9DCC}" srcOrd="1" destOrd="0" presId="urn:microsoft.com/office/officeart/2005/8/layout/vList3"/>
    <dgm:cxn modelId="{4870502D-886B-4455-975A-4E2904136A23}" type="presParOf" srcId="{86C59592-A544-4D36-8C6A-8A0B3386A938}" destId="{A5E88D6F-5514-407B-B56E-AE19EC705F34}" srcOrd="9" destOrd="0" presId="urn:microsoft.com/office/officeart/2005/8/layout/vList3"/>
    <dgm:cxn modelId="{BE674DF5-28FE-4F54-A051-183D1C6C8E22}" type="presParOf" srcId="{86C59592-A544-4D36-8C6A-8A0B3386A938}" destId="{C7813F85-EC4A-4DF8-AAD1-A65B3B78FCED}" srcOrd="10" destOrd="0" presId="urn:microsoft.com/office/officeart/2005/8/layout/vList3"/>
    <dgm:cxn modelId="{5238059E-6E0A-4C83-8EAD-F6933AD23169}" type="presParOf" srcId="{C7813F85-EC4A-4DF8-AAD1-A65B3B78FCED}" destId="{7E06DAAE-CDB2-4887-806F-F2198C0DF8C1}" srcOrd="0" destOrd="0" presId="urn:microsoft.com/office/officeart/2005/8/layout/vList3"/>
    <dgm:cxn modelId="{EAB577C2-82A1-4A8A-9405-AA172DE0F412}" type="presParOf" srcId="{C7813F85-EC4A-4DF8-AAD1-A65B3B78FCED}" destId="{F2319A0A-69FA-493F-A73A-70FA7C4E84DC}" srcOrd="1" destOrd="0" presId="urn:microsoft.com/office/officeart/2005/8/layout/v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5898DB-BCDB-456E-AA83-CC1F5DC94E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55EEF2-CA63-444E-8C55-FFB39B9249F8}">
      <dgm:prSet phldrT="[Text]" custT="1"/>
      <dgm:spPr>
        <a:solidFill>
          <a:srgbClr val="442080"/>
        </a:solid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Plug-and-play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C4F582CD-10D5-41E5-B1CE-07063CA928D4}" type="parTrans" cxnId="{2CA2813E-826A-495D-A377-CF7F822E668F}">
      <dgm:prSet/>
      <dgm:spPr/>
      <dgm:t>
        <a:bodyPr/>
        <a:lstStyle/>
        <a:p>
          <a:endParaRPr lang="en-US"/>
        </a:p>
      </dgm:t>
    </dgm:pt>
    <dgm:pt modelId="{B8CE7D65-AFEA-4174-8262-9ED02F0D9D38}" type="sibTrans" cxnId="{2CA2813E-826A-495D-A377-CF7F822E668F}">
      <dgm:prSet/>
      <dgm:spPr/>
      <dgm:t>
        <a:bodyPr/>
        <a:lstStyle/>
        <a:p>
          <a:endParaRPr lang="en-US"/>
        </a:p>
      </dgm:t>
    </dgm:pt>
    <dgm:pt modelId="{2768FC4F-28AC-46D8-944D-B7ECBE1938F0}">
      <dgm:prSet phldrT="[Text]" custT="1"/>
      <dgm:spPr>
        <a:solidFill>
          <a:srgbClr val="442080"/>
        </a:solid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Cost reduction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C1507A22-7F37-4AA0-9476-C6757BA62D57}" type="parTrans" cxnId="{454A39BE-F739-476C-B9DE-A2B6F212EC7A}">
      <dgm:prSet/>
      <dgm:spPr/>
      <dgm:t>
        <a:bodyPr/>
        <a:lstStyle/>
        <a:p>
          <a:endParaRPr lang="en-US"/>
        </a:p>
      </dgm:t>
    </dgm:pt>
    <dgm:pt modelId="{29FAA8AD-FF1D-4D61-9264-3BAA046C02EB}" type="sibTrans" cxnId="{454A39BE-F739-476C-B9DE-A2B6F212EC7A}">
      <dgm:prSet/>
      <dgm:spPr/>
      <dgm:t>
        <a:bodyPr/>
        <a:lstStyle/>
        <a:p>
          <a:endParaRPr lang="en-US"/>
        </a:p>
      </dgm:t>
    </dgm:pt>
    <dgm:pt modelId="{1619FA39-82D3-4BAB-BAA5-B619E484ED22}">
      <dgm:prSet phldrT="[Text]" custT="1"/>
      <dgm:spPr>
        <a:solidFill>
          <a:srgbClr val="442080"/>
        </a:solidFill>
        <a:scene3d>
          <a:camera prst="orthographicFront"/>
          <a:lightRig rig="threePt" dir="t">
            <a:rot lat="0" lon="0" rev="4800000"/>
          </a:lightRig>
        </a:scene3d>
        <a:sp3d>
          <a:bevelT w="127000" h="63500"/>
        </a:sp3d>
      </dgm:spPr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Business focus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8D56F244-F28D-4C9E-A3F1-C7694B734DF4}" type="parTrans" cxnId="{50B4F694-E0AB-469B-990A-C076F6C63F95}">
      <dgm:prSet/>
      <dgm:spPr/>
      <dgm:t>
        <a:bodyPr/>
        <a:lstStyle/>
        <a:p>
          <a:endParaRPr lang="en-US"/>
        </a:p>
      </dgm:t>
    </dgm:pt>
    <dgm:pt modelId="{83C79A0B-D4F2-4051-9D1E-84F5EA89D909}" type="sibTrans" cxnId="{50B4F694-E0AB-469B-990A-C076F6C63F95}">
      <dgm:prSet/>
      <dgm:spPr/>
      <dgm:t>
        <a:bodyPr/>
        <a:lstStyle/>
        <a:p>
          <a:endParaRPr lang="en-US"/>
        </a:p>
      </dgm:t>
    </dgm:pt>
    <dgm:pt modelId="{B53383AF-F719-4673-A4F2-CE8D4B7823E6}">
      <dgm:prSet phldrT="[Text]"/>
      <dgm:spPr/>
      <dgm:t>
        <a:bodyPr/>
        <a:lstStyle/>
        <a:p>
          <a:r>
            <a:rPr lang="en-US" dirty="0" smtClean="0">
              <a:solidFill>
                <a:srgbClr val="442080"/>
              </a:solidFill>
              <a:latin typeface="Arial" pitchFamily="34" charset="0"/>
              <a:cs typeface="Arial" pitchFamily="34" charset="0"/>
            </a:rPr>
            <a:t>You can connect to the offered infrastructure and start working immediately</a:t>
          </a:r>
          <a:endParaRPr lang="en-US" dirty="0">
            <a:solidFill>
              <a:srgbClr val="442080"/>
            </a:solidFill>
            <a:latin typeface="Arial" pitchFamily="34" charset="0"/>
            <a:cs typeface="Arial" pitchFamily="34" charset="0"/>
          </a:endParaRPr>
        </a:p>
      </dgm:t>
    </dgm:pt>
    <dgm:pt modelId="{F1C40EBF-C735-4C1A-8975-367F1C16A772}" type="parTrans" cxnId="{6AEBCE8C-4A07-42D0-A7F4-D4C9B7166909}">
      <dgm:prSet/>
      <dgm:spPr/>
      <dgm:t>
        <a:bodyPr/>
        <a:lstStyle/>
        <a:p>
          <a:endParaRPr lang="en-US"/>
        </a:p>
      </dgm:t>
    </dgm:pt>
    <dgm:pt modelId="{92BE110B-45D8-4B6B-B90E-1B9B0F7959D1}" type="sibTrans" cxnId="{6AEBCE8C-4A07-42D0-A7F4-D4C9B7166909}">
      <dgm:prSet/>
      <dgm:spPr/>
      <dgm:t>
        <a:bodyPr/>
        <a:lstStyle/>
        <a:p>
          <a:endParaRPr lang="en-US"/>
        </a:p>
      </dgm:t>
    </dgm:pt>
    <dgm:pt modelId="{C04F8061-B4C5-4902-BD5C-40C84D4F87C5}">
      <dgm:prSet phldrT="[Text]"/>
      <dgm:spPr/>
      <dgm:t>
        <a:bodyPr rIns="396000"/>
        <a:lstStyle/>
        <a:p>
          <a:r>
            <a:rPr lang="en-US" dirty="0" smtClean="0">
              <a:solidFill>
                <a:srgbClr val="442080"/>
              </a:solidFill>
              <a:latin typeface="Arial" pitchFamily="34" charset="0"/>
              <a:cs typeface="Arial" pitchFamily="34" charset="0"/>
            </a:rPr>
            <a:t>No initial investment in licensing and hardware acquisition</a:t>
          </a:r>
          <a:endParaRPr lang="en-US" dirty="0">
            <a:solidFill>
              <a:srgbClr val="442080"/>
            </a:solidFill>
            <a:latin typeface="Arial" pitchFamily="34" charset="0"/>
            <a:cs typeface="Arial" pitchFamily="34" charset="0"/>
          </a:endParaRPr>
        </a:p>
      </dgm:t>
    </dgm:pt>
    <dgm:pt modelId="{BB1EBF69-6959-4DF4-82B9-53F467BC8158}" type="parTrans" cxnId="{E705B40A-63BE-454B-B839-994FBE9D2555}">
      <dgm:prSet/>
      <dgm:spPr/>
      <dgm:t>
        <a:bodyPr/>
        <a:lstStyle/>
        <a:p>
          <a:endParaRPr lang="en-US"/>
        </a:p>
      </dgm:t>
    </dgm:pt>
    <dgm:pt modelId="{8351F3F0-2630-4E6D-8545-979E09F4157E}" type="sibTrans" cxnId="{E705B40A-63BE-454B-B839-994FBE9D2555}">
      <dgm:prSet/>
      <dgm:spPr/>
      <dgm:t>
        <a:bodyPr/>
        <a:lstStyle/>
        <a:p>
          <a:endParaRPr lang="en-US"/>
        </a:p>
      </dgm:t>
    </dgm:pt>
    <dgm:pt modelId="{E876A6A4-451D-45A9-9E26-09C54052C9F9}">
      <dgm:prSet/>
      <dgm:spPr/>
      <dgm:t>
        <a:bodyPr rIns="396000"/>
        <a:lstStyle/>
        <a:p>
          <a:r>
            <a:rPr lang="en-US" dirty="0" smtClean="0">
              <a:solidFill>
                <a:srgbClr val="442080"/>
              </a:solidFill>
              <a:latin typeface="Arial" pitchFamily="34" charset="0"/>
              <a:cs typeface="Arial" pitchFamily="34" charset="0"/>
            </a:rPr>
            <a:t>No concern about recurrent alignment to standards and regulations, or about last version updates</a:t>
          </a:r>
          <a:endParaRPr lang="en-US" dirty="0">
            <a:solidFill>
              <a:srgbClr val="442080"/>
            </a:solidFill>
            <a:latin typeface="Arial" pitchFamily="34" charset="0"/>
            <a:cs typeface="Arial" pitchFamily="34" charset="0"/>
          </a:endParaRPr>
        </a:p>
      </dgm:t>
    </dgm:pt>
    <dgm:pt modelId="{270BE371-1767-4D59-A95F-21ABB56E8BCD}" type="parTrans" cxnId="{873747F6-37D2-488C-8D8A-EDA41B857235}">
      <dgm:prSet/>
      <dgm:spPr/>
      <dgm:t>
        <a:bodyPr/>
        <a:lstStyle/>
        <a:p>
          <a:endParaRPr lang="en-US"/>
        </a:p>
      </dgm:t>
    </dgm:pt>
    <dgm:pt modelId="{D8CB9D37-74B3-49E1-8A76-AC7B93F048B6}" type="sibTrans" cxnId="{873747F6-37D2-488C-8D8A-EDA41B857235}">
      <dgm:prSet/>
      <dgm:spPr/>
      <dgm:t>
        <a:bodyPr/>
        <a:lstStyle/>
        <a:p>
          <a:endParaRPr lang="en-US"/>
        </a:p>
      </dgm:t>
    </dgm:pt>
    <dgm:pt modelId="{F8BABB5A-2589-403C-BC34-12C84B5A520E}">
      <dgm:prSet/>
      <dgm:spPr/>
      <dgm:t>
        <a:bodyPr rIns="396000"/>
        <a:lstStyle/>
        <a:p>
          <a:r>
            <a:rPr lang="en-US" dirty="0" smtClean="0">
              <a:solidFill>
                <a:srgbClr val="442080"/>
              </a:solidFill>
              <a:latin typeface="Arial" pitchFamily="34" charset="0"/>
              <a:cs typeface="Arial" pitchFamily="34" charset="0"/>
            </a:rPr>
            <a:t>No infrastructure &amp; maintenance personnel costs  </a:t>
          </a:r>
          <a:endParaRPr lang="en-US" dirty="0">
            <a:solidFill>
              <a:srgbClr val="442080"/>
            </a:solidFill>
            <a:latin typeface="Arial" pitchFamily="34" charset="0"/>
            <a:cs typeface="Arial" pitchFamily="34" charset="0"/>
          </a:endParaRPr>
        </a:p>
      </dgm:t>
    </dgm:pt>
    <dgm:pt modelId="{0549FEC8-44B8-49BA-80A0-0EEFCC02BEC4}" type="parTrans" cxnId="{3DA36198-A1C8-4DD7-A36A-99180951AB10}">
      <dgm:prSet/>
      <dgm:spPr/>
      <dgm:t>
        <a:bodyPr/>
        <a:lstStyle/>
        <a:p>
          <a:endParaRPr lang="en-US"/>
        </a:p>
      </dgm:t>
    </dgm:pt>
    <dgm:pt modelId="{5F3D7E36-373B-4769-BF8A-3325F132555B}" type="sibTrans" cxnId="{3DA36198-A1C8-4DD7-A36A-99180951AB10}">
      <dgm:prSet/>
      <dgm:spPr/>
      <dgm:t>
        <a:bodyPr/>
        <a:lstStyle/>
        <a:p>
          <a:endParaRPr lang="en-US"/>
        </a:p>
      </dgm:t>
    </dgm:pt>
    <dgm:pt modelId="{0CE9CFBF-DCD1-47AB-A6BB-BE58CED9FD66}">
      <dgm:prSet/>
      <dgm:spPr/>
      <dgm:t>
        <a:bodyPr rIns="396000"/>
        <a:lstStyle/>
        <a:p>
          <a:r>
            <a:rPr lang="en-US" dirty="0" smtClean="0">
              <a:solidFill>
                <a:srgbClr val="442080"/>
              </a:solidFill>
              <a:latin typeface="Arial" pitchFamily="34" charset="0"/>
              <a:cs typeface="Arial" pitchFamily="34" charset="0"/>
            </a:rPr>
            <a:t>No need to upgrade or modernize the system</a:t>
          </a:r>
          <a:endParaRPr lang="en-US" dirty="0">
            <a:solidFill>
              <a:srgbClr val="442080"/>
            </a:solidFill>
            <a:latin typeface="Arial" pitchFamily="34" charset="0"/>
            <a:cs typeface="Arial" pitchFamily="34" charset="0"/>
          </a:endParaRPr>
        </a:p>
      </dgm:t>
    </dgm:pt>
    <dgm:pt modelId="{4BE3F708-33BD-43E7-BB49-0F84ADAEA513}" type="parTrans" cxnId="{31CD9EA3-9B23-4B6D-BFE6-C26C5AFF8C85}">
      <dgm:prSet/>
      <dgm:spPr/>
      <dgm:t>
        <a:bodyPr/>
        <a:lstStyle/>
        <a:p>
          <a:endParaRPr lang="en-US"/>
        </a:p>
      </dgm:t>
    </dgm:pt>
    <dgm:pt modelId="{1A52BD67-9249-4486-BEE4-7E786D45198A}" type="sibTrans" cxnId="{31CD9EA3-9B23-4B6D-BFE6-C26C5AFF8C85}">
      <dgm:prSet/>
      <dgm:spPr/>
      <dgm:t>
        <a:bodyPr/>
        <a:lstStyle/>
        <a:p>
          <a:endParaRPr lang="en-US"/>
        </a:p>
      </dgm:t>
    </dgm:pt>
    <dgm:pt modelId="{8019FFC5-2167-4BC4-93C3-882F40FE3B2E}">
      <dgm:prSet phldrT="[Text]"/>
      <dgm:spPr/>
      <dgm:t>
        <a:bodyPr/>
        <a:lstStyle/>
        <a:p>
          <a:r>
            <a:rPr lang="en-US" dirty="0" smtClean="0">
              <a:solidFill>
                <a:srgbClr val="442080"/>
              </a:solidFill>
              <a:latin typeface="Arial" pitchFamily="34" charset="0"/>
              <a:cs typeface="Arial" pitchFamily="34" charset="0"/>
            </a:rPr>
            <a:t>You’ll be able to concentrate on the core business</a:t>
          </a:r>
          <a:endParaRPr lang="en-US" dirty="0">
            <a:solidFill>
              <a:srgbClr val="442080"/>
            </a:solidFill>
            <a:latin typeface="Arial" pitchFamily="34" charset="0"/>
            <a:cs typeface="Arial" pitchFamily="34" charset="0"/>
          </a:endParaRPr>
        </a:p>
      </dgm:t>
    </dgm:pt>
    <dgm:pt modelId="{1D1BA280-55D0-47F5-973A-B4CE3C6F95F4}" type="parTrans" cxnId="{1179F7D0-5734-4AB5-964C-16789859F72D}">
      <dgm:prSet/>
      <dgm:spPr/>
      <dgm:t>
        <a:bodyPr/>
        <a:lstStyle/>
        <a:p>
          <a:endParaRPr lang="en-US"/>
        </a:p>
      </dgm:t>
    </dgm:pt>
    <dgm:pt modelId="{533A25EC-847A-41E7-9579-0045F520782F}" type="sibTrans" cxnId="{1179F7D0-5734-4AB5-964C-16789859F72D}">
      <dgm:prSet/>
      <dgm:spPr/>
      <dgm:t>
        <a:bodyPr/>
        <a:lstStyle/>
        <a:p>
          <a:endParaRPr lang="en-US"/>
        </a:p>
      </dgm:t>
    </dgm:pt>
    <dgm:pt modelId="{7BBDE3C7-9504-42D0-BACA-D6B1BEB8CB61}" type="pres">
      <dgm:prSet presAssocID="{575898DB-BCDB-456E-AA83-CC1F5DC94E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6EB24F-A33D-4E80-A3E8-A6A011F0E710}" type="pres">
      <dgm:prSet presAssocID="{1619FA39-82D3-4BAB-BAA5-B619E484ED22}" presName="parentLin" presStyleCnt="0"/>
      <dgm:spPr/>
    </dgm:pt>
    <dgm:pt modelId="{DE520C79-8EEA-45EE-9BE8-DDD7121C259B}" type="pres">
      <dgm:prSet presAssocID="{1619FA39-82D3-4BAB-BAA5-B619E484ED2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10B17B4-A9CA-4303-9B27-B5CEBCADF6F2}" type="pres">
      <dgm:prSet presAssocID="{1619FA39-82D3-4BAB-BAA5-B619E484ED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EDCF4-9B47-4BE2-B136-14C644142B85}" type="pres">
      <dgm:prSet presAssocID="{1619FA39-82D3-4BAB-BAA5-B619E484ED22}" presName="negativeSpace" presStyleCnt="0"/>
      <dgm:spPr/>
    </dgm:pt>
    <dgm:pt modelId="{D80D5DF0-6C45-4A05-ADE4-5C585314B7C6}" type="pres">
      <dgm:prSet presAssocID="{1619FA39-82D3-4BAB-BAA5-B619E484ED2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8BCBD-857E-4BF3-B3EA-9299270B5425}" type="pres">
      <dgm:prSet presAssocID="{83C79A0B-D4F2-4051-9D1E-84F5EA89D909}" presName="spaceBetweenRectangles" presStyleCnt="0"/>
      <dgm:spPr/>
    </dgm:pt>
    <dgm:pt modelId="{423EB947-E205-47BB-B997-AD898FE48E90}" type="pres">
      <dgm:prSet presAssocID="{C355EEF2-CA63-444E-8C55-FFB39B9249F8}" presName="parentLin" presStyleCnt="0"/>
      <dgm:spPr/>
    </dgm:pt>
    <dgm:pt modelId="{F5A5041E-A933-4423-92BE-12B3D647DC1C}" type="pres">
      <dgm:prSet presAssocID="{C355EEF2-CA63-444E-8C55-FFB39B9249F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6D2F789-CB48-47F0-A991-A890F28BB5F6}" type="pres">
      <dgm:prSet presAssocID="{C355EEF2-CA63-444E-8C55-FFB39B9249F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585DB-FA16-4A70-AE6C-1E26B0CB0E9A}" type="pres">
      <dgm:prSet presAssocID="{C355EEF2-CA63-444E-8C55-FFB39B9249F8}" presName="negativeSpace" presStyleCnt="0"/>
      <dgm:spPr/>
    </dgm:pt>
    <dgm:pt modelId="{C23D229A-C916-46A5-9484-4D0E64C69834}" type="pres">
      <dgm:prSet presAssocID="{C355EEF2-CA63-444E-8C55-FFB39B9249F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DD55F-7ACF-496C-819B-5CF2FEDD7FC2}" type="pres">
      <dgm:prSet presAssocID="{B8CE7D65-AFEA-4174-8262-9ED02F0D9D38}" presName="spaceBetweenRectangles" presStyleCnt="0"/>
      <dgm:spPr/>
    </dgm:pt>
    <dgm:pt modelId="{DFD13A5D-B90C-441E-8DB6-397051D6D6D0}" type="pres">
      <dgm:prSet presAssocID="{2768FC4F-28AC-46D8-944D-B7ECBE1938F0}" presName="parentLin" presStyleCnt="0"/>
      <dgm:spPr/>
    </dgm:pt>
    <dgm:pt modelId="{E16B9134-C0B9-4D62-B817-603807E2204A}" type="pres">
      <dgm:prSet presAssocID="{2768FC4F-28AC-46D8-944D-B7ECBE1938F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81D68B4-CFE9-4796-ABBA-B3AC9F1D1867}" type="pres">
      <dgm:prSet presAssocID="{2768FC4F-28AC-46D8-944D-B7ECBE1938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C052C-788F-4B40-9226-621623D46F51}" type="pres">
      <dgm:prSet presAssocID="{2768FC4F-28AC-46D8-944D-B7ECBE1938F0}" presName="negativeSpace" presStyleCnt="0"/>
      <dgm:spPr/>
    </dgm:pt>
    <dgm:pt modelId="{84743871-D36F-4A15-A42D-5CC2B3FC0B32}" type="pres">
      <dgm:prSet presAssocID="{2768FC4F-28AC-46D8-944D-B7ECBE1938F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C2355-737C-4CD5-A2C5-92E2273396F4}" type="presOf" srcId="{C04F8061-B4C5-4902-BD5C-40C84D4F87C5}" destId="{84743871-D36F-4A15-A42D-5CC2B3FC0B32}" srcOrd="0" destOrd="0" presId="urn:microsoft.com/office/officeart/2005/8/layout/list1"/>
    <dgm:cxn modelId="{1179F7D0-5734-4AB5-964C-16789859F72D}" srcId="{1619FA39-82D3-4BAB-BAA5-B619E484ED22}" destId="{8019FFC5-2167-4BC4-93C3-882F40FE3B2E}" srcOrd="0" destOrd="0" parTransId="{1D1BA280-55D0-47F5-973A-B4CE3C6F95F4}" sibTransId="{533A25EC-847A-41E7-9579-0045F520782F}"/>
    <dgm:cxn modelId="{3989D149-06B6-4506-B648-9B851C9A7AA3}" type="presOf" srcId="{C355EEF2-CA63-444E-8C55-FFB39B9249F8}" destId="{F6D2F789-CB48-47F0-A991-A890F28BB5F6}" srcOrd="1" destOrd="0" presId="urn:microsoft.com/office/officeart/2005/8/layout/list1"/>
    <dgm:cxn modelId="{873747F6-37D2-488C-8D8A-EDA41B857235}" srcId="{2768FC4F-28AC-46D8-944D-B7ECBE1938F0}" destId="{E876A6A4-451D-45A9-9E26-09C54052C9F9}" srcOrd="1" destOrd="0" parTransId="{270BE371-1767-4D59-A95F-21ABB56E8BCD}" sibTransId="{D8CB9D37-74B3-49E1-8A76-AC7B93F048B6}"/>
    <dgm:cxn modelId="{AA92A3F5-0CF1-4C1B-8AB9-6080B46C2FA5}" type="presOf" srcId="{8019FFC5-2167-4BC4-93C3-882F40FE3B2E}" destId="{D80D5DF0-6C45-4A05-ADE4-5C585314B7C6}" srcOrd="0" destOrd="0" presId="urn:microsoft.com/office/officeart/2005/8/layout/list1"/>
    <dgm:cxn modelId="{6AEBCE8C-4A07-42D0-A7F4-D4C9B7166909}" srcId="{C355EEF2-CA63-444E-8C55-FFB39B9249F8}" destId="{B53383AF-F719-4673-A4F2-CE8D4B7823E6}" srcOrd="0" destOrd="0" parTransId="{F1C40EBF-C735-4C1A-8975-367F1C16A772}" sibTransId="{92BE110B-45D8-4B6B-B90E-1B9B0F7959D1}"/>
    <dgm:cxn modelId="{83C37500-4797-4267-83EC-5A611C19EC63}" type="presOf" srcId="{0CE9CFBF-DCD1-47AB-A6BB-BE58CED9FD66}" destId="{84743871-D36F-4A15-A42D-5CC2B3FC0B32}" srcOrd="0" destOrd="3" presId="urn:microsoft.com/office/officeart/2005/8/layout/list1"/>
    <dgm:cxn modelId="{2CA2813E-826A-495D-A377-CF7F822E668F}" srcId="{575898DB-BCDB-456E-AA83-CC1F5DC94EC4}" destId="{C355EEF2-CA63-444E-8C55-FFB39B9249F8}" srcOrd="1" destOrd="0" parTransId="{C4F582CD-10D5-41E5-B1CE-07063CA928D4}" sibTransId="{B8CE7D65-AFEA-4174-8262-9ED02F0D9D38}"/>
    <dgm:cxn modelId="{087AC60D-24A5-4397-909B-39C187B7D9ED}" type="presOf" srcId="{2768FC4F-28AC-46D8-944D-B7ECBE1938F0}" destId="{E16B9134-C0B9-4D62-B817-603807E2204A}" srcOrd="0" destOrd="0" presId="urn:microsoft.com/office/officeart/2005/8/layout/list1"/>
    <dgm:cxn modelId="{2B79D918-99F1-43BC-BA6E-1D5868DDC29B}" type="presOf" srcId="{B53383AF-F719-4673-A4F2-CE8D4B7823E6}" destId="{C23D229A-C916-46A5-9484-4D0E64C69834}" srcOrd="0" destOrd="0" presId="urn:microsoft.com/office/officeart/2005/8/layout/list1"/>
    <dgm:cxn modelId="{E705B40A-63BE-454B-B839-994FBE9D2555}" srcId="{2768FC4F-28AC-46D8-944D-B7ECBE1938F0}" destId="{C04F8061-B4C5-4902-BD5C-40C84D4F87C5}" srcOrd="0" destOrd="0" parTransId="{BB1EBF69-6959-4DF4-82B9-53F467BC8158}" sibTransId="{8351F3F0-2630-4E6D-8545-979E09F4157E}"/>
    <dgm:cxn modelId="{487EA173-9678-4EBB-94CD-1C25D96C26EE}" type="presOf" srcId="{1619FA39-82D3-4BAB-BAA5-B619E484ED22}" destId="{DE520C79-8EEA-45EE-9BE8-DDD7121C259B}" srcOrd="0" destOrd="0" presId="urn:microsoft.com/office/officeart/2005/8/layout/list1"/>
    <dgm:cxn modelId="{CEE347A9-2526-4ABE-9A00-A7E34E7A2A9B}" type="presOf" srcId="{1619FA39-82D3-4BAB-BAA5-B619E484ED22}" destId="{910B17B4-A9CA-4303-9B27-B5CEBCADF6F2}" srcOrd="1" destOrd="0" presId="urn:microsoft.com/office/officeart/2005/8/layout/list1"/>
    <dgm:cxn modelId="{31CD9EA3-9B23-4B6D-BFE6-C26C5AFF8C85}" srcId="{2768FC4F-28AC-46D8-944D-B7ECBE1938F0}" destId="{0CE9CFBF-DCD1-47AB-A6BB-BE58CED9FD66}" srcOrd="3" destOrd="0" parTransId="{4BE3F708-33BD-43E7-BB49-0F84ADAEA513}" sibTransId="{1A52BD67-9249-4486-BEE4-7E786D45198A}"/>
    <dgm:cxn modelId="{3DA36198-A1C8-4DD7-A36A-99180951AB10}" srcId="{2768FC4F-28AC-46D8-944D-B7ECBE1938F0}" destId="{F8BABB5A-2589-403C-BC34-12C84B5A520E}" srcOrd="2" destOrd="0" parTransId="{0549FEC8-44B8-49BA-80A0-0EEFCC02BEC4}" sibTransId="{5F3D7E36-373B-4769-BF8A-3325F132555B}"/>
    <dgm:cxn modelId="{78356BBA-48F5-4FF2-9634-9F7F97E725F3}" type="presOf" srcId="{E876A6A4-451D-45A9-9E26-09C54052C9F9}" destId="{84743871-D36F-4A15-A42D-5CC2B3FC0B32}" srcOrd="0" destOrd="1" presId="urn:microsoft.com/office/officeart/2005/8/layout/list1"/>
    <dgm:cxn modelId="{6B6E51F5-EACA-4994-9FDA-433BAE23FD00}" type="presOf" srcId="{2768FC4F-28AC-46D8-944D-B7ECBE1938F0}" destId="{581D68B4-CFE9-4796-ABBA-B3AC9F1D1867}" srcOrd="1" destOrd="0" presId="urn:microsoft.com/office/officeart/2005/8/layout/list1"/>
    <dgm:cxn modelId="{6A58B11B-4D55-4FA5-B151-3CE0EECB5BD0}" type="presOf" srcId="{F8BABB5A-2589-403C-BC34-12C84B5A520E}" destId="{84743871-D36F-4A15-A42D-5CC2B3FC0B32}" srcOrd="0" destOrd="2" presId="urn:microsoft.com/office/officeart/2005/8/layout/list1"/>
    <dgm:cxn modelId="{50B4F694-E0AB-469B-990A-C076F6C63F95}" srcId="{575898DB-BCDB-456E-AA83-CC1F5DC94EC4}" destId="{1619FA39-82D3-4BAB-BAA5-B619E484ED22}" srcOrd="0" destOrd="0" parTransId="{8D56F244-F28D-4C9E-A3F1-C7694B734DF4}" sibTransId="{83C79A0B-D4F2-4051-9D1E-84F5EA89D909}"/>
    <dgm:cxn modelId="{F06AA93C-EF38-4F35-B65E-F58EDC19F147}" type="presOf" srcId="{C355EEF2-CA63-444E-8C55-FFB39B9249F8}" destId="{F5A5041E-A933-4423-92BE-12B3D647DC1C}" srcOrd="0" destOrd="0" presId="urn:microsoft.com/office/officeart/2005/8/layout/list1"/>
    <dgm:cxn modelId="{73F9EA97-07E8-4992-A641-4307731F1FD2}" type="presOf" srcId="{575898DB-BCDB-456E-AA83-CC1F5DC94EC4}" destId="{7BBDE3C7-9504-42D0-BACA-D6B1BEB8CB61}" srcOrd="0" destOrd="0" presId="urn:microsoft.com/office/officeart/2005/8/layout/list1"/>
    <dgm:cxn modelId="{454A39BE-F739-476C-B9DE-A2B6F212EC7A}" srcId="{575898DB-BCDB-456E-AA83-CC1F5DC94EC4}" destId="{2768FC4F-28AC-46D8-944D-B7ECBE1938F0}" srcOrd="2" destOrd="0" parTransId="{C1507A22-7F37-4AA0-9476-C6757BA62D57}" sibTransId="{29FAA8AD-FF1D-4D61-9264-3BAA046C02EB}"/>
    <dgm:cxn modelId="{005BAEB1-BF27-42F0-813E-1C09BB2FED58}" type="presParOf" srcId="{7BBDE3C7-9504-42D0-BACA-D6B1BEB8CB61}" destId="{A76EB24F-A33D-4E80-A3E8-A6A011F0E710}" srcOrd="0" destOrd="0" presId="urn:microsoft.com/office/officeart/2005/8/layout/list1"/>
    <dgm:cxn modelId="{2E2441AC-1D46-4417-93A5-4ABEBA07D6F6}" type="presParOf" srcId="{A76EB24F-A33D-4E80-A3E8-A6A011F0E710}" destId="{DE520C79-8EEA-45EE-9BE8-DDD7121C259B}" srcOrd="0" destOrd="0" presId="urn:microsoft.com/office/officeart/2005/8/layout/list1"/>
    <dgm:cxn modelId="{2A45EDFD-000A-4273-BD8B-4825914F5D92}" type="presParOf" srcId="{A76EB24F-A33D-4E80-A3E8-A6A011F0E710}" destId="{910B17B4-A9CA-4303-9B27-B5CEBCADF6F2}" srcOrd="1" destOrd="0" presId="urn:microsoft.com/office/officeart/2005/8/layout/list1"/>
    <dgm:cxn modelId="{C2E85C9E-9F59-4036-9DAC-0F44ACE5D69A}" type="presParOf" srcId="{7BBDE3C7-9504-42D0-BACA-D6B1BEB8CB61}" destId="{289EDCF4-9B47-4BE2-B136-14C644142B85}" srcOrd="1" destOrd="0" presId="urn:microsoft.com/office/officeart/2005/8/layout/list1"/>
    <dgm:cxn modelId="{2F87E647-F8E2-4160-8154-97D6E8B6ADC9}" type="presParOf" srcId="{7BBDE3C7-9504-42D0-BACA-D6B1BEB8CB61}" destId="{D80D5DF0-6C45-4A05-ADE4-5C585314B7C6}" srcOrd="2" destOrd="0" presId="urn:microsoft.com/office/officeart/2005/8/layout/list1"/>
    <dgm:cxn modelId="{9D921838-943A-4A7F-ACD6-C19A5672CB73}" type="presParOf" srcId="{7BBDE3C7-9504-42D0-BACA-D6B1BEB8CB61}" destId="{DA58BCBD-857E-4BF3-B3EA-9299270B5425}" srcOrd="3" destOrd="0" presId="urn:microsoft.com/office/officeart/2005/8/layout/list1"/>
    <dgm:cxn modelId="{BC3DE658-430E-43BA-8D06-271E8EABA097}" type="presParOf" srcId="{7BBDE3C7-9504-42D0-BACA-D6B1BEB8CB61}" destId="{423EB947-E205-47BB-B997-AD898FE48E90}" srcOrd="4" destOrd="0" presId="urn:microsoft.com/office/officeart/2005/8/layout/list1"/>
    <dgm:cxn modelId="{09529590-B27E-4759-85F5-B16A0B91A25C}" type="presParOf" srcId="{423EB947-E205-47BB-B997-AD898FE48E90}" destId="{F5A5041E-A933-4423-92BE-12B3D647DC1C}" srcOrd="0" destOrd="0" presId="urn:microsoft.com/office/officeart/2005/8/layout/list1"/>
    <dgm:cxn modelId="{8ABE1972-5B8F-4391-B5BF-FEF26F69D27D}" type="presParOf" srcId="{423EB947-E205-47BB-B997-AD898FE48E90}" destId="{F6D2F789-CB48-47F0-A991-A890F28BB5F6}" srcOrd="1" destOrd="0" presId="urn:microsoft.com/office/officeart/2005/8/layout/list1"/>
    <dgm:cxn modelId="{FA1B4693-063B-43D1-8ABB-E809DCCFA6D3}" type="presParOf" srcId="{7BBDE3C7-9504-42D0-BACA-D6B1BEB8CB61}" destId="{D68585DB-FA16-4A70-AE6C-1E26B0CB0E9A}" srcOrd="5" destOrd="0" presId="urn:microsoft.com/office/officeart/2005/8/layout/list1"/>
    <dgm:cxn modelId="{8106930A-41E8-4381-9EEF-3C99EDAF71C6}" type="presParOf" srcId="{7BBDE3C7-9504-42D0-BACA-D6B1BEB8CB61}" destId="{C23D229A-C916-46A5-9484-4D0E64C69834}" srcOrd="6" destOrd="0" presId="urn:microsoft.com/office/officeart/2005/8/layout/list1"/>
    <dgm:cxn modelId="{AB7548F4-0F95-4703-940C-ABBF1F2E4E1F}" type="presParOf" srcId="{7BBDE3C7-9504-42D0-BACA-D6B1BEB8CB61}" destId="{1A0DD55F-7ACF-496C-819B-5CF2FEDD7FC2}" srcOrd="7" destOrd="0" presId="urn:microsoft.com/office/officeart/2005/8/layout/list1"/>
    <dgm:cxn modelId="{C76E9DEF-F967-4115-99A0-FFD76196F3FE}" type="presParOf" srcId="{7BBDE3C7-9504-42D0-BACA-D6B1BEB8CB61}" destId="{DFD13A5D-B90C-441E-8DB6-397051D6D6D0}" srcOrd="8" destOrd="0" presId="urn:microsoft.com/office/officeart/2005/8/layout/list1"/>
    <dgm:cxn modelId="{722D6E88-2478-417E-AE72-1C9BFA405F07}" type="presParOf" srcId="{DFD13A5D-B90C-441E-8DB6-397051D6D6D0}" destId="{E16B9134-C0B9-4D62-B817-603807E2204A}" srcOrd="0" destOrd="0" presId="urn:microsoft.com/office/officeart/2005/8/layout/list1"/>
    <dgm:cxn modelId="{0926CA66-4612-4275-9A29-D7D1650426D4}" type="presParOf" srcId="{DFD13A5D-B90C-441E-8DB6-397051D6D6D0}" destId="{581D68B4-CFE9-4796-ABBA-B3AC9F1D1867}" srcOrd="1" destOrd="0" presId="urn:microsoft.com/office/officeart/2005/8/layout/list1"/>
    <dgm:cxn modelId="{FB7B81A0-AF62-4FA0-899D-DE9339DA9C95}" type="presParOf" srcId="{7BBDE3C7-9504-42D0-BACA-D6B1BEB8CB61}" destId="{868C052C-788F-4B40-9226-621623D46F51}" srcOrd="9" destOrd="0" presId="urn:microsoft.com/office/officeart/2005/8/layout/list1"/>
    <dgm:cxn modelId="{E61719E9-0DC6-407B-AF1C-0946508E10BB}" type="presParOf" srcId="{7BBDE3C7-9504-42D0-BACA-D6B1BEB8CB61}" destId="{84743871-D36F-4A15-A42D-5CC2B3FC0B32}" srcOrd="10" destOrd="0" presId="urn:microsoft.com/office/officeart/2005/8/layout/list1"/>
  </dgm:cxnLst>
  <dgm:bg/>
  <dgm:whole/>
</dgm:dataModel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40B35-C815-4A8F-92B4-0C9676A3416D}" type="datetimeFigureOut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7788-5DA9-45C3-A63A-589EAAC15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9C7B31-D255-41D0-B424-88A4D94CB5C5}" type="datetimeFigureOut">
              <a:rPr lang="en-US" smtClean="0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56CC47-D15B-4D88-AAC3-71DE927701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6C6C8F-AF2C-42C7-89BC-84D86CD9B4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4F4073-4267-4D4C-AF8D-D9D4AB70A1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90CCE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r>
              <a:rPr lang="ro-RO">
                <a:latin typeface="Calibri" pitchFamily="34" charset="0"/>
                <a:cs typeface="+mn-cs"/>
              </a:rPr>
              <a:t/>
            </a:r>
            <a:br>
              <a:rPr lang="ro-RO">
                <a:latin typeface="Calibri" pitchFamily="34" charset="0"/>
                <a:cs typeface="+mn-cs"/>
              </a:rPr>
            </a:br>
            <a:endParaRPr lang="en-US">
              <a:latin typeface="Calibri" pitchFamily="34" charset="0"/>
              <a:cs typeface="+mn-cs"/>
            </a:endParaRPr>
          </a:p>
        </p:txBody>
      </p:sp>
      <p:pic>
        <p:nvPicPr>
          <p:cNvPr id="5" name="Picture 2" descr="allevo-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ands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1908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ands3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3276600"/>
            <a:ext cx="19065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ands4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8425" y="3276600"/>
            <a:ext cx="1908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hands5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6175" y="3276600"/>
            <a:ext cx="19081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4201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6934200" cy="6858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79B257-AB6B-4B2C-A78A-C39050DF71E4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706A49-690F-4EAD-9A96-0A683D209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trips-righ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2992438"/>
            <a:ext cx="782638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llevo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orizontal-strip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762000"/>
            <a:ext cx="81375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639762"/>
          </a:xfrm>
        </p:spPr>
        <p:txBody>
          <a:bodyPr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5300" y="1189036"/>
            <a:ext cx="8039100" cy="4906964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495300" y="6356350"/>
            <a:ext cx="1562100" cy="34925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AA0CDA-61AC-4CD4-992F-D0981183216A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20900" y="6356350"/>
            <a:ext cx="5651500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001000" y="6356350"/>
            <a:ext cx="5334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trips-righ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2992438"/>
            <a:ext cx="782638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llevo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orizontal-strip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01763"/>
            <a:ext cx="8137525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429500" cy="1096962"/>
          </a:xfrm>
        </p:spPr>
        <p:txBody>
          <a:bodyPr>
            <a:norm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98636"/>
            <a:ext cx="8039100" cy="4297364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1562100" cy="34925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89C314-47B6-4AE7-99E1-0B6C4B6F63FE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0900" y="6356350"/>
            <a:ext cx="5651500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5334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25372B-F477-4DB1-A571-DABDDFD32A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rips-lef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0"/>
            <a:ext cx="728662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trips-righ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2992438"/>
            <a:ext cx="782638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allevo-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66925"/>
            <a:ext cx="7620000" cy="1362075"/>
          </a:xfrm>
        </p:spPr>
        <p:txBody>
          <a:bodyPr anchor="t">
            <a:normAutofit/>
          </a:bodyPr>
          <a:lstStyle>
            <a:lvl1pPr algn="ctr">
              <a:defRPr sz="3600" b="1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3657600"/>
            <a:ext cx="6248400" cy="749300"/>
          </a:xfrm>
        </p:spPr>
        <p:txBody>
          <a:bodyPr anchor="b"/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1562100" cy="34925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084308-491E-493C-AD1C-DA4C4A865102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0900" y="6356350"/>
            <a:ext cx="5651500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5334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4290ED-5B55-4D42-9088-A6BD6D93BE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trips-righ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2992438"/>
            <a:ext cx="782638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llevo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3924300" cy="990600"/>
          </a:xfrm>
        </p:spPr>
        <p:txBody>
          <a:bodyPr>
            <a:norm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24000"/>
            <a:ext cx="7505700" cy="1447800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495300" y="4572000"/>
            <a:ext cx="7505700" cy="1447800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95300" y="3048000"/>
            <a:ext cx="7505700" cy="1447800"/>
          </a:xfrm>
        </p:spPr>
        <p:txBody>
          <a:bodyPr>
            <a:normAutofit/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495300" y="6356350"/>
            <a:ext cx="1562100" cy="34925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745B21-BB7D-4C52-8959-645E75281CBA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20900" y="6356350"/>
            <a:ext cx="5651500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001000" y="6356350"/>
            <a:ext cx="5334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86D7A4-2932-49FA-8F4B-8484E6B4FE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allevo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blue-box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89113"/>
            <a:ext cx="2057400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blue-box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988" y="1789113"/>
            <a:ext cx="2057400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blue-box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7813" y="1789113"/>
            <a:ext cx="20605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blue-box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789113"/>
            <a:ext cx="2060575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12954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59436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 userDrawn="1"/>
        </p:nvSpPr>
        <p:spPr bwMode="auto">
          <a:xfrm>
            <a:off x="83058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3"/>
          <p:cNvSpPr txBox="1">
            <a:spLocks noChangeArrowheads="1"/>
          </p:cNvSpPr>
          <p:nvPr userDrawn="1"/>
        </p:nvSpPr>
        <p:spPr bwMode="auto">
          <a:xfrm>
            <a:off x="36576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horizontal-strip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762000"/>
            <a:ext cx="81375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639762"/>
          </a:xfrm>
        </p:spPr>
        <p:txBody>
          <a:bodyPr>
            <a:noAutofit/>
          </a:bodyPr>
          <a:lstStyle>
            <a:lvl1pPr algn="l">
              <a:defRPr sz="3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1562100" cy="34925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030E76-F835-450E-B516-A37A9E38B669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0900" y="6356350"/>
            <a:ext cx="5651500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5334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12D071-915D-4037-BCC4-BCC467FCE5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 userDrawn="1"/>
        </p:nvSpPr>
        <p:spPr bwMode="auto">
          <a:xfrm>
            <a:off x="533400" y="1219200"/>
            <a:ext cx="8915400" cy="4953000"/>
          </a:xfrm>
          <a:prstGeom prst="rect">
            <a:avLst/>
          </a:prstGeom>
          <a:solidFill>
            <a:srgbClr val="2C14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orizontal-strip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13752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llevo-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0"/>
            <a:ext cx="13652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639762"/>
          </a:xfrm>
        </p:spPr>
        <p:txBody>
          <a:bodyPr>
            <a:noAutofit/>
          </a:bodyPr>
          <a:lstStyle>
            <a:lvl1pPr algn="l">
              <a:defRPr sz="36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1562100" cy="349250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74C3F4-FC52-4E76-B67C-7944806468CB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0900" y="6356350"/>
            <a:ext cx="5651500" cy="365125"/>
          </a:xfrm>
        </p:spPr>
        <p:txBody>
          <a:bodyPr/>
          <a:lstStyle>
            <a:lvl1pPr>
              <a:defRPr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as a Service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533400" cy="365125"/>
          </a:xfrm>
        </p:spPr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4BC756-B696-4E1F-A1E0-F56EFDABAF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F81D31-A82F-43BA-AF1F-4587269A3810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5D43C4-9CE1-4045-A4E3-DD1A068800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lan-News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lan-News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lan-News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lan-News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r.ro/Institutii-de-plata-4993.aspx" TargetMode="External"/><Relationship Id="rId2" Type="http://schemas.openxmlformats.org/officeDocument/2006/relationships/hyperlink" Target="http://en.wikipedia.org/wiki/Payment_Services_Directiv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June 09, 2011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892175"/>
            <a:ext cx="8420100" cy="1470025"/>
          </a:xfrm>
        </p:spPr>
        <p:txBody>
          <a:bodyPr lIns="36000" rIns="36000"/>
          <a:lstStyle/>
          <a:p>
            <a:r>
              <a:rPr lang="en-US" dirty="0" smtClean="0"/>
              <a:t>PAYaaS</a:t>
            </a:r>
            <a:br>
              <a:rPr lang="en-US" dirty="0" smtClean="0"/>
            </a:br>
            <a:r>
              <a:rPr lang="en-US" sz="2800" dirty="0" smtClean="0"/>
              <a:t>Payments as a Service in the B2B and C2B Space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Institutions (PIs)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PSD</a:t>
            </a:r>
          </a:p>
          <a:p>
            <a:r>
              <a:rPr lang="en-US" u="sng" dirty="0" smtClean="0">
                <a:hlinkClick r:id="rId2"/>
              </a:rPr>
              <a:t>http://en.wikipedia.org/wiki/Payment_Services_Directive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http://www.bnr.ro/Institutii-de-plata-4993.aspx</a:t>
            </a:r>
            <a:endParaRPr lang="en-US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Payment Institutions (PIs)</a:t>
            </a:r>
            <a:endParaRPr lang="en-US" dirty="0" smtClean="0"/>
          </a:p>
          <a:p>
            <a:pPr marL="0" indent="12700">
              <a:buNone/>
            </a:pPr>
            <a:r>
              <a:rPr lang="en-GB" dirty="0" smtClean="0"/>
              <a:t>The PSD identifies a new type of institution (“Payment Institutions” – PIs). PIs must be authorised to provide and execute payment services; once authorisation has been granted in one Member State, a PI is allowed to offer the same payment services throughout the EU/EEA.</a:t>
            </a:r>
            <a:endParaRPr lang="en-US" dirty="0" smtClean="0"/>
          </a:p>
          <a:p>
            <a:pPr>
              <a:spcBef>
                <a:spcPts val="1200"/>
              </a:spcBef>
              <a:buNone/>
            </a:pPr>
            <a:r>
              <a:rPr lang="en-GB" dirty="0" smtClean="0"/>
              <a:t>With regard to this new category of payment service provider, the PSD specifies</a:t>
            </a:r>
            <a:endParaRPr lang="en-US" dirty="0" smtClean="0"/>
          </a:p>
          <a:p>
            <a:r>
              <a:rPr lang="en-GB" dirty="0" smtClean="0"/>
              <a:t>Authorisation, </a:t>
            </a:r>
            <a:r>
              <a:rPr lang="en-GB" dirty="0" err="1" smtClean="0"/>
              <a:t>i</a:t>
            </a:r>
            <a:r>
              <a:rPr lang="en-GB" dirty="0" smtClean="0"/>
              <a:t>. e. application, procedure, maintenance, withdrawal;</a:t>
            </a:r>
            <a:endParaRPr lang="en-US" dirty="0" smtClean="0"/>
          </a:p>
          <a:p>
            <a:r>
              <a:rPr lang="en-GB" dirty="0" smtClean="0"/>
              <a:t>Capital requirements for PIs;</a:t>
            </a:r>
            <a:endParaRPr lang="en-US" dirty="0" smtClean="0"/>
          </a:p>
          <a:p>
            <a:r>
              <a:rPr lang="en-GB" dirty="0" smtClean="0"/>
              <a:t>Safeguarding (or ring-fencing) requirements;</a:t>
            </a:r>
            <a:endParaRPr lang="en-US" dirty="0" smtClean="0"/>
          </a:p>
          <a:p>
            <a:r>
              <a:rPr lang="en-GB" dirty="0" smtClean="0"/>
              <a:t>Registration, record-keeping;</a:t>
            </a:r>
            <a:endParaRPr lang="en-US" dirty="0" smtClean="0"/>
          </a:p>
          <a:p>
            <a:r>
              <a:rPr lang="en-GB" dirty="0" smtClean="0"/>
              <a:t>Use of agents;</a:t>
            </a:r>
            <a:endParaRPr lang="en-US" dirty="0" smtClean="0"/>
          </a:p>
          <a:p>
            <a:r>
              <a:rPr lang="en-GB" dirty="0" smtClean="0"/>
              <a:t>Supervision of PIs by competent authorities.</a:t>
            </a:r>
            <a:endParaRPr lang="en-US" dirty="0" smtClean="0"/>
          </a:p>
          <a:p>
            <a:pPr marL="0" indent="12700">
              <a:spcBef>
                <a:spcPts val="1200"/>
              </a:spcBef>
              <a:buNone/>
            </a:pPr>
            <a:r>
              <a:rPr lang="en-GB" dirty="0" smtClean="0"/>
              <a:t>One of the Directive’s objectives is to promote competition in Europe, in particular by ensuring that the rules governing PSPs’ access to payment systems are objective, non-discriminatory and proportionate (Art. 28).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3AA0CDA-61AC-4CD4-992F-D0981183216A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Institutions (PIs)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6096000"/>
            <a:ext cx="3276600" cy="381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200" dirty="0" smtClean="0"/>
              <a:t>Source: SEPA </a:t>
            </a:r>
            <a:r>
              <a:rPr lang="en-US" sz="1200" dirty="0" err="1" smtClean="0"/>
              <a:t>Paypers</a:t>
            </a:r>
            <a:r>
              <a:rPr lang="en-US" sz="1200" dirty="0" smtClean="0"/>
              <a:t>, vol. 4 Issue 2.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3AA0CDA-61AC-4CD4-992F-D0981183216A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638799" y="990600"/>
          <a:ext cx="2980735" cy="5340586"/>
        </p:xfrm>
        <a:graphic>
          <a:graphicData uri="http://schemas.openxmlformats.org/drawingml/2006/table">
            <a:tbl>
              <a:tblPr/>
              <a:tblGrid>
                <a:gridCol w="1205292"/>
                <a:gridCol w="841932"/>
                <a:gridCol w="933511"/>
              </a:tblGrid>
              <a:tr h="5641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Country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No. of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authorised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PIs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No. of PIs applications</a:t>
                      </a:r>
                    </a:p>
                  </a:txBody>
                  <a:tcPr marL="7511" marR="7511" marT="7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CEE"/>
                    </a:solidFill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Belgium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Bulgaria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Cyprus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Czech Republic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Denmark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Finland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France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Germany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Greece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Hungary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Ireland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Italy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Lithuania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Luxembourg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Malta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Netherlands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Portugal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Romania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Slovakia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Slovenia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Spain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Sweden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UK 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11" marR="7511" marT="75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511" marR="7511" marT="75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C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685800" y="990600"/>
          <a:ext cx="457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E1E3D60-01ED-4F17-82F3-E984EBC3E15E}" type="datetime4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March 14, 2013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Payments as a Service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16396" y="965200"/>
          <a:ext cx="8560904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qpi v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432" y="180110"/>
            <a:ext cx="591368" cy="54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152400"/>
            <a:ext cx="78867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Highlights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   Outline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9B011B8-A3DA-48AF-A95F-0A52BA4ED262}" type="datetime4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March 14, 2013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Payments as a Service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qPayIntegrator 2011-04-19 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91" y="809655"/>
            <a:ext cx="8239401" cy="5580000"/>
          </a:xfrm>
          <a:prstGeom prst="rect">
            <a:avLst/>
          </a:prstGeom>
        </p:spPr>
      </p:pic>
      <p:pic>
        <p:nvPicPr>
          <p:cNvPr id="9" name="Picture 8" descr="qpi 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632" y="180110"/>
            <a:ext cx="591368" cy="54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17125" y="990600"/>
            <a:ext cx="3810000" cy="1371600"/>
          </a:xfrm>
        </p:spPr>
        <p:txBody>
          <a:bodyPr lIns="36000" rIns="36000" anchor="ctr" anchorCtr="1">
            <a:normAutofit/>
          </a:bodyPr>
          <a:lstStyle/>
          <a:p>
            <a:r>
              <a:rPr lang="en-US" sz="5000" dirty="0" smtClean="0">
                <a:latin typeface="Arial Black" pitchFamily="34" charset="0"/>
              </a:rPr>
              <a:t>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870EDA-C947-4AB8-8ECC-EADFD66BE6E0}" type="datetime4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March 14, 2013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Payments as a Service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19038-BA7A-4B2D-B2F0-FAF22E75F69C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667000"/>
            <a:ext cx="4464000" cy="510778"/>
          </a:xfrm>
          <a:prstGeom prst="roundRect">
            <a:avLst/>
          </a:prstGeom>
          <a:solidFill>
            <a:srgbClr val="442080"/>
          </a:solidFill>
          <a:scene3d>
            <a:camera prst="orthographicFront"/>
            <a:lightRig rig="threePt" dir="t"/>
          </a:scene3d>
          <a:sp3d>
            <a:bevelT h="127000"/>
          </a:sp3d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solidFill>
                  <a:srgbClr val="90CCEE"/>
                </a:solidFill>
                <a:latin typeface="Arial" pitchFamily="34" charset="0"/>
                <a:cs typeface="Arial" pitchFamily="34" charset="0"/>
              </a:rPr>
              <a:t>For Banks</a:t>
            </a:r>
            <a:endParaRPr lang="en-US" sz="2400" b="1" dirty="0">
              <a:solidFill>
                <a:srgbClr val="90CC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4670822"/>
            <a:ext cx="4464000" cy="510778"/>
          </a:xfrm>
          <a:prstGeom prst="roundRect">
            <a:avLst/>
          </a:prstGeom>
          <a:solidFill>
            <a:srgbClr val="442080"/>
          </a:solidFill>
          <a:scene3d>
            <a:camera prst="orthographicFront"/>
            <a:lightRig rig="threePt" dir="t"/>
          </a:scene3d>
          <a:sp3d>
            <a:bevelT h="127000"/>
          </a:sp3d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solidFill>
                  <a:srgbClr val="90CCEE"/>
                </a:solidFill>
                <a:latin typeface="Arial" pitchFamily="34" charset="0"/>
                <a:cs typeface="Arial" pitchFamily="34" charset="0"/>
              </a:rPr>
              <a:t>For Corporations</a:t>
            </a:r>
            <a:endParaRPr lang="en-US" sz="2400" b="1" dirty="0">
              <a:solidFill>
                <a:srgbClr val="90CC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9000" y="5334000"/>
            <a:ext cx="4464000" cy="510778"/>
          </a:xfrm>
          <a:prstGeom prst="roundRect">
            <a:avLst/>
          </a:prstGeom>
          <a:solidFill>
            <a:srgbClr val="442080"/>
          </a:solidFill>
          <a:scene3d>
            <a:camera prst="orthographicFront"/>
            <a:lightRig rig="threePt" dir="t"/>
          </a:scene3d>
          <a:sp3d>
            <a:bevelT h="127000"/>
          </a:sp3d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solidFill>
                  <a:srgbClr val="90CCEE"/>
                </a:solidFill>
                <a:latin typeface="Arial" pitchFamily="34" charset="0"/>
                <a:cs typeface="Arial" pitchFamily="34" charset="0"/>
              </a:rPr>
              <a:t>For Service Bureaus</a:t>
            </a:r>
            <a:endParaRPr lang="en-US" sz="2400" b="1" dirty="0">
              <a:solidFill>
                <a:srgbClr val="90CCE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038600"/>
            <a:ext cx="4464000" cy="510778"/>
          </a:xfrm>
          <a:prstGeom prst="roundRect">
            <a:avLst/>
          </a:prstGeom>
          <a:solidFill>
            <a:srgbClr val="442080"/>
          </a:solidFill>
          <a:scene3d>
            <a:camera prst="orthographicFront"/>
            <a:lightRig rig="threePt" dir="t"/>
          </a:scene3d>
          <a:sp3d>
            <a:bevelT h="127000"/>
          </a:sp3d>
        </p:spPr>
        <p:txBody>
          <a:bodyPr wrap="square" rtlCol="0" anchor="ctr" anchorCtr="1">
            <a:spAutoFit/>
          </a:bodyPr>
          <a:lstStyle/>
          <a:p>
            <a:r>
              <a:rPr lang="en-US" sz="2400" b="1" dirty="0" smtClean="0">
                <a:solidFill>
                  <a:srgbClr val="90CCEE"/>
                </a:solidFill>
                <a:latin typeface="Arial" pitchFamily="34" charset="0"/>
                <a:cs typeface="Arial" pitchFamily="34" charset="0"/>
              </a:rPr>
              <a:t>For State Treasuries</a:t>
            </a:r>
            <a:endParaRPr lang="en-US" sz="2400" b="1" dirty="0">
              <a:solidFill>
                <a:srgbClr val="90CCE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qpi 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239888"/>
            <a:ext cx="978725" cy="8937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3352800"/>
            <a:ext cx="4464000" cy="510778"/>
          </a:xfrm>
          <a:prstGeom prst="roundRect">
            <a:avLst/>
          </a:prstGeom>
          <a:solidFill>
            <a:srgbClr val="442080"/>
          </a:solidFill>
          <a:scene3d>
            <a:camera prst="orthographicFront"/>
            <a:lightRig rig="threePt" dir="t"/>
          </a:scene3d>
          <a:sp3d>
            <a:bevelT h="127000"/>
          </a:sp3d>
        </p:spPr>
        <p:txBody>
          <a:bodyPr wrap="square" lIns="36000" rIns="36000" rtlCol="0" anchor="ctr" anchorCtr="1">
            <a:spAutoFit/>
          </a:bodyPr>
          <a:lstStyle/>
          <a:p>
            <a:r>
              <a:rPr lang="en-US" sz="2400" b="1" dirty="0" smtClean="0">
                <a:solidFill>
                  <a:srgbClr val="90CCEE"/>
                </a:solidFill>
                <a:latin typeface="Arial" pitchFamily="34" charset="0"/>
                <a:cs typeface="Arial" pitchFamily="34" charset="0"/>
              </a:rPr>
              <a:t>For Microfinance Institutions</a:t>
            </a:r>
            <a:endParaRPr lang="en-US" sz="2400" b="1" dirty="0">
              <a:solidFill>
                <a:srgbClr val="90CCE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Evolution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EE2F4B0-F726-45B9-8AA5-E3FCB31C1A59}" type="datetime4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March 14, 2013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Payments as a Service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810000" y="990600"/>
            <a:ext cx="5219700" cy="5366080"/>
          </a:xfrm>
          <a:prstGeom prst="flowChartConnector">
            <a:avLst/>
          </a:prstGeom>
          <a:solidFill>
            <a:srgbClr val="442080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1600" b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Open Source</a:t>
            </a:r>
            <a:endParaRPr lang="en-US" sz="1600" b="1" dirty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250775" y="2217454"/>
            <a:ext cx="4384548" cy="4109398"/>
          </a:xfrm>
          <a:prstGeom prst="flowChartConnector">
            <a:avLst/>
          </a:prstGeom>
          <a:solidFill>
            <a:srgbClr val="442080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Financial Services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749546" y="3209377"/>
            <a:ext cx="3410204" cy="3117474"/>
          </a:xfrm>
          <a:prstGeom prst="flowChartConnector">
            <a:avLst/>
          </a:prstGeom>
          <a:solidFill>
            <a:srgbClr val="442080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Client-oriented Features</a:t>
            </a:r>
          </a:p>
          <a:p>
            <a:pPr algn="ctr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236718" y="4130449"/>
            <a:ext cx="2435860" cy="2196402"/>
          </a:xfrm>
          <a:prstGeom prst="flowChartConnector">
            <a:avLst/>
          </a:prstGeom>
          <a:solidFill>
            <a:srgbClr val="442080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Business Features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5778500" y="4980670"/>
            <a:ext cx="1400810" cy="1346182"/>
          </a:xfrm>
          <a:prstGeom prst="flowChartConnector">
            <a:avLst/>
          </a:prstGeom>
          <a:solidFill>
            <a:srgbClr val="442080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Payment System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idx="4294967295"/>
          </p:nvPr>
        </p:nvSpPr>
        <p:spPr>
          <a:xfrm>
            <a:off x="533400" y="5384800"/>
            <a:ext cx="2743200" cy="863600"/>
          </a:xfrm>
          <a:prstGeom prst="roundRect">
            <a:avLst/>
          </a:prstGeom>
          <a:solidFill>
            <a:srgbClr val="90CCEE"/>
          </a:solidFill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pPr marL="4763" lvl="1" indent="-4763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Middleware between BO apps and market infrastructures (routing, formatting, dup.det. etc.)                                     </a:t>
            </a:r>
            <a:r>
              <a:rPr lang="en-US" sz="1400" b="1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qPI</a:t>
            </a:r>
          </a:p>
        </p:txBody>
      </p:sp>
      <p:sp>
        <p:nvSpPr>
          <p:cNvPr id="14" name=" 16"/>
          <p:cNvSpPr/>
          <p:nvPr/>
        </p:nvSpPr>
        <p:spPr>
          <a:xfrm>
            <a:off x="546100" y="4279900"/>
            <a:ext cx="2719136" cy="972000"/>
          </a:xfrm>
          <a:prstGeom prst="roundRect">
            <a:avLst/>
          </a:prstGeom>
          <a:solidFill>
            <a:srgbClr val="90CCEE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0" lvl="1" algn="l" defTabSz="711200">
              <a:spcBef>
                <a:spcPct val="0"/>
              </a:spcBef>
              <a:spcAft>
                <a:spcPts val="0"/>
              </a:spcAft>
            </a:pPr>
            <a:r>
              <a:rPr lang="en-US" sz="1400" kern="1200" dirty="0" smtClean="0">
                <a:latin typeface="Arial" pitchFamily="34" charset="0"/>
                <a:cs typeface="Arial" pitchFamily="34" charset="0"/>
              </a:rPr>
              <a:t>Liquidity reporting        </a:t>
            </a:r>
            <a:r>
              <a:rPr lang="en-US" sz="1400" b="1" kern="1200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qPI-ML</a:t>
            </a:r>
            <a:endParaRPr lang="en-US" sz="1400" b="1" kern="1200" dirty="0">
              <a:solidFill>
                <a:srgbClr val="442080"/>
              </a:solidFill>
              <a:latin typeface="Arial" pitchFamily="34" charset="0"/>
              <a:cs typeface="Arial" pitchFamily="34" charset="0"/>
            </a:endParaRPr>
          </a:p>
          <a:p>
            <a:pPr marL="0" lvl="1" algn="l" defTabSz="711200">
              <a:spcBef>
                <a:spcPct val="0"/>
              </a:spcBef>
              <a:spcAft>
                <a:spcPts val="0"/>
              </a:spcAft>
            </a:pPr>
            <a:r>
              <a:rPr lang="en-US" sz="1400" kern="1200" dirty="0" smtClean="0">
                <a:latin typeface="Arial" pitchFamily="34" charset="0"/>
                <a:cs typeface="Arial" pitchFamily="34" charset="0"/>
              </a:rPr>
              <a:t>Reconciliation               </a:t>
            </a:r>
            <a:r>
              <a:rPr lang="en-US" sz="1400" b="1" kern="1200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ReconS</a:t>
            </a:r>
            <a:endParaRPr lang="en-US" sz="1400" b="1" kern="1200" dirty="0">
              <a:solidFill>
                <a:srgbClr val="442080"/>
              </a:solidFill>
              <a:latin typeface="Arial" pitchFamily="34" charset="0"/>
              <a:cs typeface="Arial" pitchFamily="34" charset="0"/>
            </a:endParaRPr>
          </a:p>
          <a:p>
            <a:pPr marL="0" lvl="1" algn="l" defTabSz="711200">
              <a:spcBef>
                <a:spcPct val="0"/>
              </a:spcBef>
              <a:spcAft>
                <a:spcPts val="0"/>
              </a:spcAft>
            </a:pPr>
            <a:r>
              <a:rPr lang="en-US" sz="1400" kern="1200" dirty="0" smtClean="0">
                <a:latin typeface="Arial" pitchFamily="34" charset="0"/>
                <a:cs typeface="Arial" pitchFamily="34" charset="0"/>
              </a:rPr>
              <a:t>Competitive reports     </a:t>
            </a:r>
            <a:r>
              <a:rPr lang="en-US" sz="1400" b="1" kern="1200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qPI-TR</a:t>
            </a:r>
            <a:endParaRPr lang="en-US" sz="1400" b="1" kern="1200" dirty="0">
              <a:solidFill>
                <a:srgbClr val="442080"/>
              </a:solidFill>
              <a:latin typeface="Arial" pitchFamily="34" charset="0"/>
              <a:cs typeface="Arial" pitchFamily="34" charset="0"/>
            </a:endParaRPr>
          </a:p>
          <a:p>
            <a:pPr marL="0" lvl="1" algn="l" defTabSz="711200">
              <a:spcBef>
                <a:spcPct val="0"/>
              </a:spcBef>
              <a:spcAft>
                <a:spcPts val="0"/>
              </a:spcAft>
            </a:pPr>
            <a:r>
              <a:rPr lang="en-US" sz="1400" kern="1200" dirty="0" smtClean="0">
                <a:latin typeface="Arial" pitchFamily="34" charset="0"/>
                <a:cs typeface="Arial" pitchFamily="34" charset="0"/>
              </a:rPr>
              <a:t>AML Filtering                </a:t>
            </a:r>
            <a:r>
              <a:rPr lang="en-US" sz="1400" b="1" kern="1200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qPI-AML</a:t>
            </a:r>
            <a:endParaRPr lang="en-US" sz="1400" b="1" kern="1200" dirty="0">
              <a:solidFill>
                <a:srgbClr val="442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 12"/>
          <p:cNvSpPr/>
          <p:nvPr/>
        </p:nvSpPr>
        <p:spPr>
          <a:xfrm>
            <a:off x="558800" y="3517900"/>
            <a:ext cx="2667000" cy="637621"/>
          </a:xfrm>
          <a:prstGeom prst="roundRect">
            <a:avLst/>
          </a:prstGeom>
          <a:solidFill>
            <a:srgbClr val="90CCEE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4763" lvl="1" indent="-4763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kern="1200" dirty="0" smtClean="0">
                <a:latin typeface="Arial" pitchFamily="34" charset="0"/>
                <a:cs typeface="Arial" pitchFamily="34" charset="0"/>
              </a:rPr>
              <a:t>Corp2Bank space        </a:t>
            </a:r>
            <a:r>
              <a:rPr lang="en-US" sz="1400" b="1" kern="1200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qPI-Lite</a:t>
            </a:r>
            <a:endParaRPr lang="en-US" sz="1400" b="1" kern="1200" dirty="0">
              <a:solidFill>
                <a:srgbClr val="442080"/>
              </a:solidFill>
              <a:latin typeface="Arial" pitchFamily="34" charset="0"/>
              <a:cs typeface="Arial" pitchFamily="34" charset="0"/>
            </a:endParaRPr>
          </a:p>
          <a:p>
            <a:pPr marL="4763" lvl="1" indent="-4763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kern="1200" dirty="0" smtClean="0">
                <a:latin typeface="Arial" pitchFamily="34" charset="0"/>
                <a:cs typeface="Arial" pitchFamily="34" charset="0"/>
              </a:rPr>
              <a:t>Pers2Pers space          </a:t>
            </a:r>
            <a:r>
              <a:rPr lang="en-US" sz="1400" b="1" kern="1200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qPI-WR</a:t>
            </a:r>
            <a:endParaRPr lang="en-US" sz="1400" b="1" kern="1200" dirty="0">
              <a:solidFill>
                <a:srgbClr val="442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 12"/>
          <p:cNvSpPr/>
          <p:nvPr/>
        </p:nvSpPr>
        <p:spPr>
          <a:xfrm>
            <a:off x="558801" y="2768600"/>
            <a:ext cx="2590800" cy="409021"/>
          </a:xfrm>
          <a:prstGeom prst="roundRect">
            <a:avLst/>
          </a:prstGeom>
          <a:solidFill>
            <a:srgbClr val="90CCEE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4763" lvl="1" indent="-4763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kern="1200" dirty="0" smtClean="0">
                <a:latin typeface="Arial" pitchFamily="34" charset="0"/>
                <a:cs typeface="Arial" pitchFamily="34" charset="0"/>
              </a:rPr>
              <a:t>Shared platform          </a:t>
            </a:r>
            <a:r>
              <a:rPr lang="en-US" sz="1400" b="1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PAYaaS</a:t>
            </a:r>
            <a:endParaRPr lang="en-US" sz="1400" b="1" kern="1200" dirty="0">
              <a:solidFill>
                <a:srgbClr val="442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 12"/>
          <p:cNvSpPr/>
          <p:nvPr/>
        </p:nvSpPr>
        <p:spPr>
          <a:xfrm>
            <a:off x="558800" y="1689100"/>
            <a:ext cx="2590800" cy="409021"/>
          </a:xfrm>
          <a:prstGeom prst="roundRect">
            <a:avLst/>
          </a:prstGeom>
          <a:solidFill>
            <a:srgbClr val="90CCEE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4763" lvl="1" indent="-4763" defTabSz="711200">
              <a:lnSpc>
                <a:spcPct val="90000"/>
              </a:lnSpc>
              <a:spcAft>
                <a:spcPct val="1500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Shared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sources </a:t>
            </a:r>
            <a:r>
              <a:rPr lang="en-US" sz="1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kern="1200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qPI-</a:t>
            </a:r>
            <a:r>
              <a:rPr lang="en-US" sz="1400" b="1" kern="1200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OpenS</a:t>
            </a:r>
            <a:endParaRPr lang="en-US" sz="1400" b="1" kern="1200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qpi 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632" y="180110"/>
            <a:ext cx="591368" cy="54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uiExpand="1" build="p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Positioning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548E202-8706-48EB-A816-816D59826928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624914" y="914400"/>
            <a:ext cx="6408000" cy="1398323"/>
            <a:chOff x="784203" y="914400"/>
            <a:chExt cx="6720585" cy="1700235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784203" y="1034142"/>
              <a:ext cx="6720585" cy="1547999"/>
            </a:xfrm>
            <a:prstGeom prst="flowChartAlternateProcess">
              <a:avLst/>
            </a:prstGeom>
            <a:solidFill>
              <a:srgbClr val="90CCEE">
                <a:alpha val="20000"/>
              </a:srgb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38100" algn="l" rotWithShape="0">
                <a:schemeClr val="bg1">
                  <a:lumMod val="85000"/>
                  <a:alpha val="40000"/>
                </a:schemeClr>
              </a:outerShdw>
            </a:effectLst>
            <a:scene3d>
              <a:camera prst="isometricLeftDown">
                <a:rot lat="0" lon="0" rev="0"/>
              </a:camera>
              <a:lightRig rig="sunrise" dir="t">
                <a:rot lat="0" lon="0" rev="0"/>
              </a:lightRig>
            </a:scene3d>
            <a:sp3d extrusionH="76200" contourW="12700">
              <a:bevelT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vert="wordArt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o-RO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715000" y="1143000"/>
              <a:ext cx="1116870" cy="1298377"/>
              <a:chOff x="609600" y="1066800"/>
              <a:chExt cx="1116870" cy="1298377"/>
            </a:xfrm>
          </p:grpSpPr>
          <p:pic>
            <p:nvPicPr>
              <p:cNvPr id="7" name="Picture 2" descr="C:\Documents and Settings\cristinac\My Documents\My Pictures\ppt\Corporate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AF8F9"/>
                  </a:clrFrom>
                  <a:clrTo>
                    <a:srgbClr val="FAF8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600" y="1066800"/>
                <a:ext cx="1080000" cy="1080000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85800" y="2057400"/>
                <a:ext cx="1040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Corporate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733800" y="1219200"/>
              <a:ext cx="871058" cy="1222177"/>
              <a:chOff x="5181600" y="1143000"/>
              <a:chExt cx="871058" cy="1222177"/>
            </a:xfrm>
          </p:grpSpPr>
          <p:pic>
            <p:nvPicPr>
              <p:cNvPr id="8" name="Picture 7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81600" y="1143000"/>
                <a:ext cx="871058" cy="9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383831" y="2057400"/>
                <a:ext cx="622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Bank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355559" y="914400"/>
              <a:ext cx="1642309" cy="1700235"/>
              <a:chOff x="7603959" y="2286000"/>
              <a:chExt cx="1642309" cy="170023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603959" y="3350047"/>
                <a:ext cx="1642309" cy="636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Market </a:t>
                </a:r>
              </a:p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Infrastructure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" name="Picture 3" descr="C:\Documents and Settings\cristinac\My Documents\My Pictures\ppt\government_building_fix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72400" y="2286000"/>
                <a:ext cx="1219200" cy="112395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" name="Flowchart: Alternate Process 15"/>
          <p:cNvSpPr/>
          <p:nvPr/>
        </p:nvSpPr>
        <p:spPr bwMode="auto">
          <a:xfrm>
            <a:off x="1600200" y="4114800"/>
            <a:ext cx="6553200" cy="1981200"/>
          </a:xfrm>
          <a:prstGeom prst="flowChartAlternateProcess">
            <a:avLst/>
          </a:prstGeom>
          <a:solidFill>
            <a:srgbClr val="90CCEE">
              <a:alpha val="20000"/>
            </a:srgb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algn="l" rotWithShape="0">
              <a:schemeClr val="bg1">
                <a:lumMod val="85000"/>
                <a:alpha val="40000"/>
              </a:schemeClr>
            </a:outerShdw>
          </a:effectLst>
          <a:scene3d>
            <a:camera prst="isometricLeftDown">
              <a:rot lat="0" lon="0" rev="0"/>
            </a:camera>
            <a:lightRig rig="sunrise" dir="t">
              <a:rot lat="0" lon="0" rev="0"/>
            </a:lightRig>
          </a:scene3d>
          <a:sp3d extrusionH="76200" contourW="12700">
            <a:bevelT/>
            <a:extrusionClr>
              <a:schemeClr val="tx1">
                <a:lumMod val="50000"/>
                <a:lumOff val="50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wordArt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o-RO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saf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716" y="5257800"/>
            <a:ext cx="1042084" cy="7610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4000" y="5471985"/>
            <a:ext cx="2410279" cy="37457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 anchor="ctr" anchorCtr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Back-office(s) / ERP(s)</a:t>
            </a:r>
          </a:p>
        </p:txBody>
      </p:sp>
      <p:pic>
        <p:nvPicPr>
          <p:cNvPr id="20" name="Picture 19" descr="saf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257800"/>
            <a:ext cx="1042084" cy="761055"/>
          </a:xfrm>
          <a:prstGeom prst="rect">
            <a:avLst/>
          </a:prstGeom>
        </p:spPr>
      </p:pic>
      <p:pic>
        <p:nvPicPr>
          <p:cNvPr id="21" name="Picture 20" descr="saf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5257800"/>
            <a:ext cx="1042084" cy="761055"/>
          </a:xfrm>
          <a:prstGeom prst="rect">
            <a:avLst/>
          </a:prstGeom>
        </p:spPr>
      </p:pic>
      <p:pic>
        <p:nvPicPr>
          <p:cNvPr id="29" name="Picture 28" descr="qpi v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632" y="180110"/>
            <a:ext cx="591368" cy="5400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2667000" y="2339906"/>
            <a:ext cx="4724400" cy="1726186"/>
            <a:chOff x="1524000" y="2638962"/>
            <a:chExt cx="5181600" cy="2155210"/>
          </a:xfrm>
        </p:grpSpPr>
        <p:sp>
          <p:nvSpPr>
            <p:cNvPr id="23" name="Cloud 22"/>
            <p:cNvSpPr/>
            <p:nvPr/>
          </p:nvSpPr>
          <p:spPr>
            <a:xfrm>
              <a:off x="1524000" y="3047020"/>
              <a:ext cx="1447800" cy="686780"/>
            </a:xfrm>
            <a:prstGeom prst="cloud">
              <a:avLst/>
            </a:prstGeom>
            <a:ln>
              <a:solidFill>
                <a:schemeClr val="bg2">
                  <a:lumMod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rIns="0" rtlCol="0" anchor="ctr">
              <a:normAutofit fontScale="62500" lnSpcReduction="20000"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SWIFT</a:t>
              </a:r>
            </a:p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Network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Cloud 24"/>
            <p:cNvSpPr/>
            <p:nvPr/>
          </p:nvSpPr>
          <p:spPr>
            <a:xfrm>
              <a:off x="5257800" y="3047020"/>
              <a:ext cx="1447800" cy="686780"/>
            </a:xfrm>
            <a:prstGeom prst="cloud">
              <a:avLst/>
            </a:prstGeom>
            <a:ln>
              <a:solidFill>
                <a:schemeClr val="bg2">
                  <a:lumMod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rIns="0" rtlCol="0" anchor="ctr">
              <a:normAutofit fontScale="62500" lnSpcReduction="20000"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Proprietary</a:t>
              </a:r>
            </a:p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Network(s)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eft-Right Arrow 29"/>
            <p:cNvSpPr/>
            <p:nvPr/>
          </p:nvSpPr>
          <p:spPr>
            <a:xfrm rot="17988562">
              <a:off x="2093640" y="2772734"/>
              <a:ext cx="383653" cy="118452"/>
            </a:xfrm>
            <a:prstGeom prst="leftRightArrow">
              <a:avLst>
                <a:gd name="adj1" fmla="val 48000"/>
                <a:gd name="adj2" fmla="val 50000"/>
              </a:avLst>
            </a:prstGeom>
            <a:solidFill>
              <a:srgbClr val="2B2137"/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3000000" lon="0" rev="1800000"/>
              </a:camera>
              <a:lightRig rig="threePt" dir="t"/>
            </a:scene3d>
            <a:sp3d extrusionH="50800" prstMaterial="translucentPowder">
              <a:bevelB w="152400" h="50800" prst="softRound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eft-Right Arrow 31"/>
            <p:cNvSpPr/>
            <p:nvPr/>
          </p:nvSpPr>
          <p:spPr>
            <a:xfrm rot="17988562">
              <a:off x="5746124" y="2771563"/>
              <a:ext cx="383653" cy="118452"/>
            </a:xfrm>
            <a:prstGeom prst="leftRightArrow">
              <a:avLst>
                <a:gd name="adj1" fmla="val 48000"/>
                <a:gd name="adj2" fmla="val 50000"/>
              </a:avLst>
            </a:prstGeom>
            <a:solidFill>
              <a:srgbClr val="2B2137"/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3000000" lon="0" rev="1800000"/>
              </a:camera>
              <a:lightRig rig="threePt" dir="t"/>
            </a:scene3d>
            <a:sp3d extrusionH="50800" prstMaterial="translucentPowder">
              <a:bevelB w="152400" h="50800" prst="softRound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eft-Right Arrow 32"/>
            <p:cNvSpPr/>
            <p:nvPr/>
          </p:nvSpPr>
          <p:spPr>
            <a:xfrm rot="17988562">
              <a:off x="1779516" y="4188733"/>
              <a:ext cx="1033790" cy="173580"/>
            </a:xfrm>
            <a:prstGeom prst="leftRightArrow">
              <a:avLst>
                <a:gd name="adj1" fmla="val 48000"/>
                <a:gd name="adj2" fmla="val 50000"/>
              </a:avLst>
            </a:prstGeom>
            <a:solidFill>
              <a:srgbClr val="2B2137"/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3000000" lon="0" rev="1800000"/>
              </a:camera>
              <a:lightRig rig="threePt" dir="t"/>
            </a:scene3d>
            <a:sp3d extrusionH="50800" prstMaterial="translucentPowder">
              <a:bevelB w="152400" h="50800" prst="softRound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eft-Right Arrow 34"/>
            <p:cNvSpPr/>
            <p:nvPr/>
          </p:nvSpPr>
          <p:spPr>
            <a:xfrm rot="17988562">
              <a:off x="5494495" y="4190487"/>
              <a:ext cx="1033790" cy="173580"/>
            </a:xfrm>
            <a:prstGeom prst="leftRightArrow">
              <a:avLst>
                <a:gd name="adj1" fmla="val 48000"/>
                <a:gd name="adj2" fmla="val 50000"/>
              </a:avLst>
            </a:prstGeom>
            <a:solidFill>
              <a:srgbClr val="2B2137"/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3000000" lon="0" rev="1800000"/>
              </a:camera>
              <a:lightRig rig="threePt" dir="t"/>
            </a:scene3d>
            <a:sp3d extrusionH="50800" prstMaterial="translucentPowder">
              <a:bevelB w="152400" h="50800" prst="softRound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Left-Right Arrow 35"/>
          <p:cNvSpPr/>
          <p:nvPr/>
        </p:nvSpPr>
        <p:spPr>
          <a:xfrm rot="17988562">
            <a:off x="2260441" y="5037064"/>
            <a:ext cx="288000" cy="108000"/>
          </a:xfrm>
          <a:prstGeom prst="leftRightArrow">
            <a:avLst>
              <a:gd name="adj1" fmla="val 48000"/>
              <a:gd name="adj2" fmla="val 50000"/>
            </a:avLst>
          </a:prstGeom>
          <a:solidFill>
            <a:srgbClr val="2B2137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>
              <a:rot lat="3000000" lon="0" rev="1800000"/>
            </a:camera>
            <a:lightRig rig="threePt" dir="t"/>
          </a:scene3d>
          <a:sp3d extrusionH="50800" prstMaterial="translucentPowder">
            <a:bevelB w="152400" h="50800" prst="softRound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eft-Right Arrow 36"/>
          <p:cNvSpPr/>
          <p:nvPr/>
        </p:nvSpPr>
        <p:spPr>
          <a:xfrm rot="17988562">
            <a:off x="3368345" y="5037064"/>
            <a:ext cx="288000" cy="108000"/>
          </a:xfrm>
          <a:prstGeom prst="leftRightArrow">
            <a:avLst>
              <a:gd name="adj1" fmla="val 48000"/>
              <a:gd name="adj2" fmla="val 50000"/>
            </a:avLst>
          </a:prstGeom>
          <a:solidFill>
            <a:srgbClr val="2B2137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>
              <a:rot lat="3000000" lon="0" rev="1800000"/>
            </a:camera>
            <a:lightRig rig="threePt" dir="t"/>
          </a:scene3d>
          <a:sp3d extrusionH="50800" prstMaterial="translucentPowder">
            <a:bevelB w="152400" h="50800" prst="softRound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eft-Right Arrow 37"/>
          <p:cNvSpPr/>
          <p:nvPr/>
        </p:nvSpPr>
        <p:spPr>
          <a:xfrm rot="17988562">
            <a:off x="4511345" y="5037064"/>
            <a:ext cx="288000" cy="108000"/>
          </a:xfrm>
          <a:prstGeom prst="leftRightArrow">
            <a:avLst>
              <a:gd name="adj1" fmla="val 48000"/>
              <a:gd name="adj2" fmla="val 50000"/>
            </a:avLst>
          </a:prstGeom>
          <a:solidFill>
            <a:srgbClr val="2B2137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>
              <a:rot lat="3000000" lon="0" rev="1800000"/>
            </a:camera>
            <a:lightRig rig="threePt" dir="t"/>
          </a:scene3d>
          <a:sp3d extrusionH="50800" prstMaterial="translucentPowder">
            <a:bevelB w="152400" h="50800" prst="softRound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3200401" y="3188526"/>
            <a:ext cx="533398" cy="2819400"/>
          </a:xfrm>
          <a:prstGeom prst="roundRect">
            <a:avLst/>
          </a:prstGeom>
          <a:solidFill>
            <a:srgbClr val="44208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wrap="square" rtlCol="0" anchor="ctr" anchorCtr="1">
            <a:noAutofit/>
          </a:bodyPr>
          <a:lstStyle/>
          <a:p>
            <a:r>
              <a:rPr lang="en-GB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qPayIntegrator</a:t>
            </a:r>
            <a:endParaRPr lang="ro-RO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6476" y="4648200"/>
            <a:ext cx="648000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normAutofit fontScale="92500" lnSpcReduction="20000"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Bank /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Corporate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SaaS (PAYaaS) Positioning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BA30F08-B1C7-4442-B055-5D32B327C1CD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3" name="Group 38"/>
          <p:cNvGrpSpPr/>
          <p:nvPr/>
        </p:nvGrpSpPr>
        <p:grpSpPr>
          <a:xfrm>
            <a:off x="1624914" y="914400"/>
            <a:ext cx="6408000" cy="1398323"/>
            <a:chOff x="784203" y="914400"/>
            <a:chExt cx="6720585" cy="1700235"/>
          </a:xfrm>
        </p:grpSpPr>
        <p:sp>
          <p:nvSpPr>
            <p:cNvPr id="27" name="Flowchart: Alternate Process 26"/>
            <p:cNvSpPr/>
            <p:nvPr/>
          </p:nvSpPr>
          <p:spPr bwMode="auto">
            <a:xfrm>
              <a:off x="784203" y="1034142"/>
              <a:ext cx="6720585" cy="1547999"/>
            </a:xfrm>
            <a:prstGeom prst="flowChartAlternateProcess">
              <a:avLst/>
            </a:prstGeom>
            <a:solidFill>
              <a:srgbClr val="90CCEE">
                <a:alpha val="20000"/>
              </a:srgb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38100" algn="l" rotWithShape="0">
                <a:schemeClr val="bg1">
                  <a:lumMod val="85000"/>
                  <a:alpha val="40000"/>
                </a:schemeClr>
              </a:outerShdw>
            </a:effectLst>
            <a:scene3d>
              <a:camera prst="isometricLeftDown">
                <a:rot lat="0" lon="0" rev="0"/>
              </a:camera>
              <a:lightRig rig="sunrise" dir="t">
                <a:rot lat="0" lon="0" rev="0"/>
              </a:lightRig>
            </a:scene3d>
            <a:sp3d extrusionH="76200" contourW="12700">
              <a:bevelT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vert="wordArt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o-RO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14"/>
            <p:cNvGrpSpPr/>
            <p:nvPr/>
          </p:nvGrpSpPr>
          <p:grpSpPr>
            <a:xfrm>
              <a:off x="5715000" y="1143000"/>
              <a:ext cx="1116870" cy="1298377"/>
              <a:chOff x="609600" y="1066800"/>
              <a:chExt cx="1116870" cy="1298377"/>
            </a:xfrm>
          </p:grpSpPr>
          <p:pic>
            <p:nvPicPr>
              <p:cNvPr id="7" name="Picture 2" descr="C:\Documents and Settings\cristinac\My Documents\My Pictures\ppt\Corporate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AF8F9"/>
                  </a:clrFrom>
                  <a:clrTo>
                    <a:srgbClr val="FAF8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600" y="1066800"/>
                <a:ext cx="1080000" cy="1080000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85800" y="2057400"/>
                <a:ext cx="1040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Corporate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733800" y="1219200"/>
              <a:ext cx="871058" cy="1222177"/>
              <a:chOff x="5181600" y="1143000"/>
              <a:chExt cx="871058" cy="1222177"/>
            </a:xfrm>
          </p:grpSpPr>
          <p:pic>
            <p:nvPicPr>
              <p:cNvPr id="8" name="Picture 7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81600" y="1143000"/>
                <a:ext cx="871058" cy="9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383831" y="2057400"/>
                <a:ext cx="622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Bank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12"/>
            <p:cNvGrpSpPr/>
            <p:nvPr/>
          </p:nvGrpSpPr>
          <p:grpSpPr>
            <a:xfrm>
              <a:off x="1355559" y="914400"/>
              <a:ext cx="1642309" cy="1700235"/>
              <a:chOff x="7603959" y="2286000"/>
              <a:chExt cx="1642309" cy="170023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603959" y="3350047"/>
                <a:ext cx="1642309" cy="636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Market </a:t>
                </a:r>
              </a:p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Infrastructure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" name="Picture 3" descr="C:\Documents and Settings\cristinac\My Documents\My Pictures\ppt\government_building_fix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72400" y="2286000"/>
                <a:ext cx="1219200" cy="112395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" name="Flowchart: Alternate Process 15"/>
          <p:cNvSpPr/>
          <p:nvPr/>
        </p:nvSpPr>
        <p:spPr bwMode="auto">
          <a:xfrm>
            <a:off x="1600200" y="5181600"/>
            <a:ext cx="6553200" cy="914400"/>
          </a:xfrm>
          <a:prstGeom prst="flowChartAlternateProcess">
            <a:avLst/>
          </a:prstGeom>
          <a:solidFill>
            <a:srgbClr val="90CCEE">
              <a:alpha val="20000"/>
            </a:srgb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algn="l" rotWithShape="0">
              <a:schemeClr val="bg1">
                <a:lumMod val="85000"/>
                <a:alpha val="40000"/>
              </a:schemeClr>
            </a:outerShdw>
          </a:effectLst>
          <a:scene3d>
            <a:camera prst="isometricLeftDown">
              <a:rot lat="0" lon="0" rev="0"/>
            </a:camera>
            <a:lightRig rig="sunrise" dir="t">
              <a:rot lat="0" lon="0" rev="0"/>
            </a:lightRig>
          </a:scene3d>
          <a:sp3d extrusionH="76200" contourW="12700">
            <a:bevelT/>
            <a:extrusionClr>
              <a:schemeClr val="tx1">
                <a:lumMod val="50000"/>
                <a:lumOff val="50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wordArt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o-RO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saf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716" y="5257800"/>
            <a:ext cx="1042084" cy="7610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4000" y="5471985"/>
            <a:ext cx="2410279" cy="37457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 anchor="ctr" anchorCtr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Back-office(s) / ERP(s)</a:t>
            </a:r>
          </a:p>
        </p:txBody>
      </p:sp>
      <p:pic>
        <p:nvPicPr>
          <p:cNvPr id="20" name="Picture 19" descr="saf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257800"/>
            <a:ext cx="1042084" cy="761055"/>
          </a:xfrm>
          <a:prstGeom prst="rect">
            <a:avLst/>
          </a:prstGeom>
        </p:spPr>
      </p:pic>
      <p:pic>
        <p:nvPicPr>
          <p:cNvPr id="21" name="Picture 20" descr="saf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5257800"/>
            <a:ext cx="1042084" cy="761055"/>
          </a:xfrm>
          <a:prstGeom prst="rect">
            <a:avLst/>
          </a:prstGeom>
        </p:spPr>
      </p:pic>
      <p:pic>
        <p:nvPicPr>
          <p:cNvPr id="29" name="Picture 28" descr="qpi v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632" y="180110"/>
            <a:ext cx="591368" cy="540000"/>
          </a:xfrm>
          <a:prstGeom prst="rect">
            <a:avLst/>
          </a:prstGeom>
        </p:spPr>
      </p:pic>
      <p:grpSp>
        <p:nvGrpSpPr>
          <p:cNvPr id="17" name="Group 39"/>
          <p:cNvGrpSpPr/>
          <p:nvPr/>
        </p:nvGrpSpPr>
        <p:grpSpPr>
          <a:xfrm>
            <a:off x="2667000" y="2339907"/>
            <a:ext cx="4724400" cy="2800384"/>
            <a:chOff x="1524000" y="2638962"/>
            <a:chExt cx="5181600" cy="3496385"/>
          </a:xfrm>
        </p:grpSpPr>
        <p:sp>
          <p:nvSpPr>
            <p:cNvPr id="23" name="Cloud 22"/>
            <p:cNvSpPr/>
            <p:nvPr/>
          </p:nvSpPr>
          <p:spPr>
            <a:xfrm>
              <a:off x="1524000" y="3047020"/>
              <a:ext cx="1447800" cy="686780"/>
            </a:xfrm>
            <a:prstGeom prst="cloud">
              <a:avLst/>
            </a:prstGeom>
            <a:ln>
              <a:solidFill>
                <a:schemeClr val="bg2">
                  <a:lumMod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rIns="0" rtlCol="0" anchor="ctr">
              <a:normAutofit fontScale="62500" lnSpcReduction="20000"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SWIFT</a:t>
              </a:r>
            </a:p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Network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Cloud 24"/>
            <p:cNvSpPr/>
            <p:nvPr/>
          </p:nvSpPr>
          <p:spPr>
            <a:xfrm>
              <a:off x="5257800" y="3047020"/>
              <a:ext cx="1447800" cy="686780"/>
            </a:xfrm>
            <a:prstGeom prst="cloud">
              <a:avLst/>
            </a:prstGeom>
            <a:ln>
              <a:solidFill>
                <a:schemeClr val="bg2">
                  <a:lumMod val="9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lIns="0" rIns="0" rtlCol="0" anchor="ctr">
              <a:normAutofit fontScale="62500" lnSpcReduction="20000"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Proprietary</a:t>
              </a:r>
            </a:p>
            <a:p>
              <a:pPr algn="ctr"/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Network(s)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eft-Right Arrow 29"/>
            <p:cNvSpPr/>
            <p:nvPr/>
          </p:nvSpPr>
          <p:spPr>
            <a:xfrm rot="17988562">
              <a:off x="2093640" y="2772734"/>
              <a:ext cx="383653" cy="118452"/>
            </a:xfrm>
            <a:prstGeom prst="leftRightArrow">
              <a:avLst>
                <a:gd name="adj1" fmla="val 48000"/>
                <a:gd name="adj2" fmla="val 50000"/>
              </a:avLst>
            </a:prstGeom>
            <a:solidFill>
              <a:srgbClr val="2B2137"/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3000000" lon="0" rev="1800000"/>
              </a:camera>
              <a:lightRig rig="threePt" dir="t"/>
            </a:scene3d>
            <a:sp3d extrusionH="50800" prstMaterial="translucentPowder">
              <a:bevelB w="152400" h="50800" prst="softRound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eft-Right Arrow 31"/>
            <p:cNvSpPr/>
            <p:nvPr/>
          </p:nvSpPr>
          <p:spPr>
            <a:xfrm rot="17988562">
              <a:off x="5746124" y="2771563"/>
              <a:ext cx="383653" cy="118452"/>
            </a:xfrm>
            <a:prstGeom prst="leftRightArrow">
              <a:avLst>
                <a:gd name="adj1" fmla="val 48000"/>
                <a:gd name="adj2" fmla="val 50000"/>
              </a:avLst>
            </a:prstGeom>
            <a:solidFill>
              <a:srgbClr val="2B2137"/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3000000" lon="0" rev="1800000"/>
              </a:camera>
              <a:lightRig rig="threePt" dir="t"/>
            </a:scene3d>
            <a:sp3d extrusionH="50800" prstMaterial="translucentPowder">
              <a:bevelB w="152400" h="50800" prst="softRound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eft-Right Arrow 32"/>
            <p:cNvSpPr/>
            <p:nvPr/>
          </p:nvSpPr>
          <p:spPr>
            <a:xfrm rot="17988562">
              <a:off x="2123504" y="3837509"/>
              <a:ext cx="339652" cy="173580"/>
            </a:xfrm>
            <a:prstGeom prst="leftRightArrow">
              <a:avLst>
                <a:gd name="adj1" fmla="val 48000"/>
                <a:gd name="adj2" fmla="val 50000"/>
              </a:avLst>
            </a:prstGeom>
            <a:solidFill>
              <a:srgbClr val="2B2137"/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3000000" lon="0" rev="1800000"/>
              </a:camera>
              <a:lightRig rig="threePt" dir="t"/>
            </a:scene3d>
            <a:sp3d extrusionH="50800" prstMaterial="translucentPowder">
              <a:bevelB w="152400" h="50800" prst="softRound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eft-Right Arrow 34"/>
            <p:cNvSpPr/>
            <p:nvPr/>
          </p:nvSpPr>
          <p:spPr>
            <a:xfrm rot="17988562">
              <a:off x="4784185" y="4879926"/>
              <a:ext cx="2337262" cy="173580"/>
            </a:xfrm>
            <a:prstGeom prst="leftRightArrow">
              <a:avLst>
                <a:gd name="adj1" fmla="val 48000"/>
                <a:gd name="adj2" fmla="val 50000"/>
              </a:avLst>
            </a:prstGeom>
            <a:solidFill>
              <a:srgbClr val="2B2137"/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3000000" lon="0" rev="1800000"/>
              </a:camera>
              <a:lightRig rig="threePt" dir="t"/>
            </a:scene3d>
            <a:sp3d extrusionH="50800" prstMaterial="translucentPowder">
              <a:bevelB w="152400" h="50800" prst="softRound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Left-Right Arrow 35"/>
          <p:cNvSpPr/>
          <p:nvPr/>
        </p:nvSpPr>
        <p:spPr>
          <a:xfrm rot="17988562">
            <a:off x="2260441" y="5037064"/>
            <a:ext cx="288000" cy="108000"/>
          </a:xfrm>
          <a:prstGeom prst="leftRightArrow">
            <a:avLst>
              <a:gd name="adj1" fmla="val 48000"/>
              <a:gd name="adj2" fmla="val 50000"/>
            </a:avLst>
          </a:prstGeom>
          <a:solidFill>
            <a:srgbClr val="2B2137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>
              <a:rot lat="3000000" lon="0" rev="1800000"/>
            </a:camera>
            <a:lightRig rig="threePt" dir="t"/>
          </a:scene3d>
          <a:sp3d extrusionH="50800" prstMaterial="translucentPowder">
            <a:bevelB w="152400" h="50800" prst="softRound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eft-Right Arrow 36"/>
          <p:cNvSpPr/>
          <p:nvPr/>
        </p:nvSpPr>
        <p:spPr>
          <a:xfrm rot="17988562">
            <a:off x="3368345" y="5037064"/>
            <a:ext cx="288000" cy="108000"/>
          </a:xfrm>
          <a:prstGeom prst="leftRightArrow">
            <a:avLst>
              <a:gd name="adj1" fmla="val 48000"/>
              <a:gd name="adj2" fmla="val 50000"/>
            </a:avLst>
          </a:prstGeom>
          <a:solidFill>
            <a:srgbClr val="2B2137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>
              <a:rot lat="3000000" lon="0" rev="1800000"/>
            </a:camera>
            <a:lightRig rig="threePt" dir="t"/>
          </a:scene3d>
          <a:sp3d extrusionH="50800" prstMaterial="translucentPowder">
            <a:bevelB w="152400" h="50800" prst="softRound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eft-Right Arrow 37"/>
          <p:cNvSpPr/>
          <p:nvPr/>
        </p:nvSpPr>
        <p:spPr>
          <a:xfrm rot="17988562">
            <a:off x="4511345" y="5037064"/>
            <a:ext cx="288000" cy="108000"/>
          </a:xfrm>
          <a:prstGeom prst="leftRightArrow">
            <a:avLst>
              <a:gd name="adj1" fmla="val 48000"/>
              <a:gd name="adj2" fmla="val 50000"/>
            </a:avLst>
          </a:prstGeom>
          <a:solidFill>
            <a:srgbClr val="2B2137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>
              <a:rot lat="3000000" lon="0" rev="1800000"/>
            </a:camera>
            <a:lightRig rig="threePt" dir="t"/>
          </a:scene3d>
          <a:sp3d extrusionH="50800" prstMaterial="translucentPowder">
            <a:bevelB w="152400" h="50800" prst="softRound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8200" y="3719385"/>
            <a:ext cx="648000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normAutofit fontScale="92500" lnSpcReduction="20000"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Service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Bureau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45"/>
          <p:cNvGrpSpPr/>
          <p:nvPr/>
        </p:nvGrpSpPr>
        <p:grpSpPr>
          <a:xfrm>
            <a:off x="1905000" y="3566985"/>
            <a:ext cx="3124200" cy="1349320"/>
            <a:chOff x="1143000" y="3505200"/>
            <a:chExt cx="3124200" cy="1349320"/>
          </a:xfrm>
        </p:grpSpPr>
        <p:sp>
          <p:nvSpPr>
            <p:cNvPr id="45" name="Flowchart: Alternate Process 44"/>
            <p:cNvSpPr/>
            <p:nvPr/>
          </p:nvSpPr>
          <p:spPr bwMode="auto">
            <a:xfrm>
              <a:off x="1143000" y="3505200"/>
              <a:ext cx="3124200" cy="1349320"/>
            </a:xfrm>
            <a:prstGeom prst="flowChartAlternateProcess">
              <a:avLst/>
            </a:prstGeom>
            <a:solidFill>
              <a:srgbClr val="90CCEE">
                <a:alpha val="20000"/>
              </a:srgb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38100" algn="l" rotWithShape="0">
                <a:schemeClr val="bg1">
                  <a:lumMod val="85000"/>
                  <a:alpha val="40000"/>
                </a:schemeClr>
              </a:outerShdw>
            </a:effectLst>
            <a:scene3d>
              <a:camera prst="isometricLeftDown">
                <a:rot lat="0" lon="0" rev="0"/>
              </a:camera>
              <a:lightRig rig="sunrise" dir="t">
                <a:rot lat="0" lon="0" rev="0"/>
              </a:lightRig>
            </a:scene3d>
            <a:sp3d extrusionH="76200" contourW="12700">
              <a:bevelT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vert="wordArt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o-RO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42"/>
            <p:cNvGrpSpPr/>
            <p:nvPr/>
          </p:nvGrpSpPr>
          <p:grpSpPr>
            <a:xfrm>
              <a:off x="1295400" y="3566985"/>
              <a:ext cx="2819400" cy="1236155"/>
              <a:chOff x="1295400" y="3795585"/>
              <a:chExt cx="2819400" cy="1236155"/>
            </a:xfrm>
          </p:grpSpPr>
          <p:sp>
            <p:nvSpPr>
              <p:cNvPr id="22" name="TextBox 21"/>
              <p:cNvSpPr txBox="1"/>
              <p:nvPr/>
            </p:nvSpPr>
            <p:spPr>
              <a:xfrm rot="5400000">
                <a:off x="2438401" y="3355341"/>
                <a:ext cx="533398" cy="2819400"/>
              </a:xfrm>
              <a:prstGeom prst="roundRect">
                <a:avLst/>
              </a:prstGeom>
              <a:solidFill>
                <a:srgbClr val="442080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vert270" wrap="square" rtlCol="0" anchor="ctr" anchorCtr="1">
                <a:noAutofit/>
              </a:bodyPr>
              <a:lstStyle/>
              <a:p>
                <a:r>
                  <a:rPr lang="en-GB" sz="2400" kern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qPayIntegrator</a:t>
                </a:r>
                <a:endParaRPr lang="ro-RO" sz="24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5400000">
                <a:off x="2438401" y="3033584"/>
                <a:ext cx="380998" cy="19050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vert270" wrap="square" rtlCol="0" anchor="ctr" anchorCtr="1">
                <a:noAutofit/>
              </a:bodyPr>
              <a:lstStyle/>
              <a:p>
                <a:r>
                  <a:rPr lang="en-US" sz="1600" b="1" kern="0" dirty="0" smtClean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SWIFT Platform</a:t>
                </a:r>
                <a:endParaRPr lang="ro-RO" sz="1600" b="1" kern="0" dirty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4" name="Left-Right Arrow 43"/>
            <p:cNvSpPr/>
            <p:nvPr/>
          </p:nvSpPr>
          <p:spPr>
            <a:xfrm rot="17988562">
              <a:off x="2534656" y="4067658"/>
              <a:ext cx="216000" cy="108000"/>
            </a:xfrm>
            <a:prstGeom prst="leftRightArrow">
              <a:avLst>
                <a:gd name="adj1" fmla="val 48000"/>
                <a:gd name="adj2" fmla="val 50000"/>
              </a:avLst>
            </a:prstGeom>
            <a:solidFill>
              <a:srgbClr val="2B2137"/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>
                <a:rot lat="3000000" lon="0" rev="1800000"/>
              </a:camera>
              <a:lightRig rig="threePt" dir="t"/>
            </a:scene3d>
            <a:sp3d extrusionH="50800" prstMaterial="translucentPowder">
              <a:bevelB w="152400" h="50800" prst="softRound"/>
              <a:extrusionClr>
                <a:schemeClr val="tx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36476" y="5058039"/>
            <a:ext cx="648000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normAutofit fontScale="92500" lnSpcReduction="20000"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Bank /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Corporate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PAYaaS Packaging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DB8961B-F804-4178-A361-3F008291DE30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905000"/>
            <a:ext cx="3780000" cy="4320000"/>
          </a:xfrm>
          <a:prstGeom prst="roundRect">
            <a:avLst>
              <a:gd name="adj" fmla="val 8222"/>
            </a:avLst>
          </a:prstGeom>
          <a:solidFill>
            <a:srgbClr val="90CCEE"/>
          </a:solidFill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36000" tIns="36000" rIns="36000" bIns="3600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E20087"/>
                </a:solidFill>
              </a:rPr>
              <a:t>Packages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442080"/>
                </a:solidFill>
              </a:rPr>
              <a:t>Payments/collections (including SEPA &amp; TARGET2 compliance)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442080"/>
                </a:solidFill>
              </a:rPr>
              <a:t>AML filtering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442080"/>
                </a:solidFill>
              </a:rPr>
              <a:t>ReconS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442080"/>
                </a:solidFill>
              </a:rPr>
              <a:t>Workers’ Remittances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442080"/>
                </a:solidFill>
              </a:rPr>
              <a:t>Centralized payment system (for corporate)</a:t>
            </a:r>
            <a:endParaRPr lang="en-US" sz="2400" dirty="0">
              <a:solidFill>
                <a:srgbClr val="4420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8200" y="1143000"/>
            <a:ext cx="3780000" cy="4320000"/>
          </a:xfrm>
          <a:prstGeom prst="roundRect">
            <a:avLst>
              <a:gd name="adj" fmla="val 9148"/>
            </a:avLst>
          </a:prstGeom>
          <a:solidFill>
            <a:srgbClr val="90CCEE"/>
          </a:solidFill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36000" tIns="36000" rIns="36000" bIns="36000" rtlCol="0" anchor="ctr" anchorCtr="0">
            <a:noAutofit/>
          </a:bodyPr>
          <a:lstStyle/>
          <a:p>
            <a:pPr marL="342900" indent="-342900">
              <a:spcBef>
                <a:spcPts val="1200"/>
              </a:spcBef>
            </a:pPr>
            <a:r>
              <a:rPr lang="en-GB" sz="2400" b="1" dirty="0" smtClean="0">
                <a:solidFill>
                  <a:srgbClr val="E20087"/>
                </a:solidFill>
              </a:rPr>
              <a:t>Current focus on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442080"/>
                </a:solidFill>
              </a:rPr>
              <a:t>Secure Internet Access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442080"/>
                </a:solidFill>
              </a:rPr>
              <a:t>Corporate access to SWIFT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442080"/>
                </a:solidFill>
              </a:rPr>
              <a:t>E&amp;I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442080"/>
                </a:solidFill>
              </a:rPr>
              <a:t>Connection with other CSMs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PAYaaS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FD6FBA5-BAD5-483E-855D-F8B7AA101225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8384" y="1399907"/>
            <a:ext cx="5435912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20087"/>
                </a:solidFill>
              </a:rPr>
              <a:t>Look &amp; Feel </a:t>
            </a:r>
            <a:r>
              <a:rPr lang="en-GB" sz="2400" b="1" dirty="0" smtClean="0">
                <a:solidFill>
                  <a:srgbClr val="442080"/>
                </a:solidFill>
              </a:rPr>
              <a:t>(</a:t>
            </a:r>
            <a:r>
              <a:rPr lang="en-GB" sz="2400" b="1" dirty="0" err="1" smtClean="0">
                <a:solidFill>
                  <a:srgbClr val="442080"/>
                </a:solidFill>
              </a:rPr>
              <a:t>www.payaas.bisnet.ro</a:t>
            </a:r>
            <a:r>
              <a:rPr lang="en-GB" sz="2400" b="1" dirty="0" smtClean="0">
                <a:solidFill>
                  <a:srgbClr val="442080"/>
                </a:solidFill>
              </a:rPr>
              <a:t>)</a:t>
            </a:r>
            <a:endParaRPr lang="en-US" sz="2400" b="1" dirty="0" smtClean="0">
              <a:solidFill>
                <a:srgbClr val="442080"/>
              </a:solidFill>
            </a:endParaRPr>
          </a:p>
          <a:p>
            <a:pPr marL="457200" indent="-457200">
              <a:spcBef>
                <a:spcPts val="600"/>
              </a:spcBef>
              <a:buClr>
                <a:srgbClr val="E20087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442080"/>
                </a:solidFill>
              </a:rPr>
              <a:t>General service description</a:t>
            </a:r>
          </a:p>
          <a:p>
            <a:pPr marL="457200" indent="-457200">
              <a:spcBef>
                <a:spcPts val="600"/>
              </a:spcBef>
              <a:buClr>
                <a:srgbClr val="E20087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442080"/>
                </a:solidFill>
              </a:rPr>
              <a:t>Demo (user registration required)</a:t>
            </a:r>
          </a:p>
          <a:p>
            <a:pPr marL="457200" indent="-457200">
              <a:spcBef>
                <a:spcPts val="600"/>
              </a:spcBef>
              <a:buClr>
                <a:srgbClr val="E20087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442080"/>
                </a:solidFill>
              </a:rPr>
              <a:t>Trial (user registration required)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733800"/>
            <a:ext cx="7872668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20087"/>
                </a:solidFill>
              </a:rPr>
              <a:t>Private network installed </a:t>
            </a:r>
            <a:r>
              <a:rPr lang="en-US" sz="2400" dirty="0" smtClean="0">
                <a:solidFill>
                  <a:srgbClr val="442080"/>
                </a:solidFill>
              </a:rPr>
              <a:t>(</a:t>
            </a:r>
            <a:r>
              <a:rPr lang="en-GB" sz="2400" dirty="0" smtClean="0">
                <a:solidFill>
                  <a:srgbClr val="442080"/>
                </a:solidFill>
              </a:rPr>
              <a:t>VPN/SSL/PKI)</a:t>
            </a:r>
            <a:endParaRPr lang="en-US" sz="2400" dirty="0" smtClean="0">
              <a:solidFill>
                <a:srgbClr val="442080"/>
              </a:solidFill>
            </a:endParaRPr>
          </a:p>
          <a:p>
            <a:pPr marL="457200" indent="-457200">
              <a:spcBef>
                <a:spcPts val="600"/>
              </a:spcBef>
              <a:buClr>
                <a:srgbClr val="E20087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442080"/>
                </a:solidFill>
              </a:rPr>
              <a:t>Production (+ test, backup, pre-live environment)</a:t>
            </a:r>
          </a:p>
          <a:p>
            <a:pPr marL="457200" indent="-457200">
              <a:spcBef>
                <a:spcPts val="600"/>
              </a:spcBef>
              <a:buClr>
                <a:srgbClr val="E20087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442080"/>
                </a:solidFill>
              </a:rPr>
              <a:t>Dedicated administrative network</a:t>
            </a:r>
          </a:p>
          <a:p>
            <a:pPr marL="457200" indent="-457200">
              <a:spcBef>
                <a:spcPts val="600"/>
              </a:spcBef>
              <a:buClr>
                <a:srgbClr val="E20087"/>
              </a:buClr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442080"/>
                </a:solidFill>
              </a:rPr>
              <a:t>Dedicated users environment (qPI instance included)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3B7632C-2BDE-4F34-938D-FD9B05E4E7D9}" type="datetime4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March 14, 2013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Payments as a Service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657600" y="1676400"/>
          <a:ext cx="3124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590800" y="1676400"/>
          <a:ext cx="914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3EFE005-B9BC-4E9A-85C3-A72C334BBF6D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90400" y="1392766"/>
          <a:ext cx="8460000" cy="47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making a decision…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8443B34-78C2-4AAC-A97A-E82AFC9ADE47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85800" y="1066800"/>
          <a:ext cx="8305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0CCD285-7295-4DE7-84D7-10692668F22A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762000"/>
          <a:ext cx="8077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Contact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4D8621E-A9CD-408D-9604-8A8D2C0EBF83}" type="datetime4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March 14, 2013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Payments as a Service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99553" y="1143000"/>
            <a:ext cx="7934847" cy="4996041"/>
          </a:xfrm>
          <a:prstGeom prst="roundRect">
            <a:avLst>
              <a:gd name="adj" fmla="val 5949"/>
            </a:avLst>
          </a:prstGeom>
          <a:solidFill>
            <a:srgbClr val="442080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9875" lvl="1" indent="-12700" algn="ctr">
              <a:spcBef>
                <a:spcPts val="1200"/>
              </a:spcBef>
              <a:defRPr/>
            </a:pPr>
            <a:endParaRPr lang="de-DE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69875" lvl="1" indent="-12700" algn="ctr">
              <a:spcBef>
                <a:spcPts val="1200"/>
              </a:spcBef>
              <a:defRPr/>
            </a:pPr>
            <a:r>
              <a:rPr lang="de-D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Please contact us for more detailed information</a:t>
            </a:r>
            <a:endParaRPr lang="de-DE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300"/>
              </a:spcAft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Partnership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frame: 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o-RO" sz="17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svan St</a:t>
            </a:r>
            <a:r>
              <a:rPr lang="ro-RO" sz="17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nescu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rasvan.stanescu@allevo.ro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Sales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: 	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	Ion </a:t>
            </a:r>
            <a:r>
              <a:rPr lang="ro-RO" sz="1700" dirty="0" smtClean="0">
                <a:latin typeface="Arial" pitchFamily="34" charset="0"/>
                <a:cs typeface="Arial" pitchFamily="34" charset="0"/>
              </a:rPr>
              <a:t>Ş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tirb</a:t>
            </a:r>
            <a:r>
              <a:rPr lang="ro-RO" sz="1700" dirty="0" smtClean="0">
                <a:latin typeface="Arial" pitchFamily="34" charset="0"/>
                <a:cs typeface="Arial" pitchFamily="34" charset="0"/>
              </a:rPr>
              <a:t>ăţ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ion.stirbat@allevo.ro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Product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Development: 	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Horia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Be</a:t>
            </a:r>
            <a:r>
              <a:rPr lang="ro-RO" sz="1700" dirty="0" smtClean="0">
                <a:latin typeface="Arial" pitchFamily="34" charset="0"/>
                <a:cs typeface="Arial" pitchFamily="34" charset="0"/>
              </a:rPr>
              <a:t>ş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chea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(horia.beschea@allevo.ro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Professional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Services: 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Sorina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Bera 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(sorina.bera@allevo.ro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300"/>
              </a:spcAft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Business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contact: 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	Dan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Anghelescu 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(dan.anghelescu@allevo.ro)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Phone/fax: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  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(4021) 2554-577(8,9)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defRPr/>
            </a:pPr>
            <a:r>
              <a:rPr lang="en-US" sz="1700" b="1" dirty="0">
                <a:latin typeface="Arial" pitchFamily="34" charset="0"/>
                <a:cs typeface="Arial" pitchFamily="34" charset="0"/>
              </a:rPr>
              <a:t>	</a:t>
            </a:r>
            <a:endParaRPr lang="en-US" sz="17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Allevo website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: 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	    	http://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www.allevo.ro</a:t>
            </a:r>
          </a:p>
          <a:p>
            <a:pPr>
              <a:spcBef>
                <a:spcPts val="600"/>
              </a:spcBef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Allevo </a:t>
            </a:r>
            <a:r>
              <a:rPr lang="de-DE" sz="1700" dirty="0" smtClean="0">
                <a:latin typeface="Arial" pitchFamily="34" charset="0"/>
                <a:cs typeface="Arial" pitchFamily="34" charset="0"/>
              </a:rPr>
              <a:t>blog:   	</a:t>
            </a:r>
            <a:r>
              <a:rPr lang="en-US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http://www.allevo.ro/company/blog.aspx</a:t>
            </a:r>
            <a:r>
              <a:rPr lang="it-IT" sz="1600" dirty="0" smtClean="0"/>
              <a:t> </a:t>
            </a:r>
            <a:endParaRPr lang="en-US" sz="1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Allevo </a:t>
            </a:r>
            <a:r>
              <a:rPr lang="de-DE" sz="1700" dirty="0" smtClean="0">
                <a:latin typeface="Arial" pitchFamily="34" charset="0"/>
                <a:cs typeface="Arial" pitchFamily="34" charset="0"/>
              </a:rPr>
              <a:t>twitter: 		http://twitter.com/A11evo</a:t>
            </a:r>
          </a:p>
          <a:p>
            <a:pPr marL="457200" indent="-457200">
              <a:spcAft>
                <a:spcPts val="300"/>
              </a:spcAft>
              <a:defRPr/>
            </a:pPr>
            <a:endParaRPr lang="de-DE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 a Nutshell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8633196-7A69-4870-89DA-044CCA70298F}" type="datetime4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March 14, 2013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Payments as a Service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737936" y="3200400"/>
            <a:ext cx="7948864" cy="2971800"/>
          </a:xfrm>
          <a:prstGeom prst="roundRect">
            <a:avLst/>
          </a:prstGeom>
          <a:solidFill>
            <a:srgbClr val="90CCEE"/>
          </a:solidFill>
          <a:ln w="63500" cap="rnd">
            <a:solidFill>
              <a:srgbClr val="44208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80000" tIns="180000" rIns="180000" bIns="180000" numCol="1" spcCol="1270" anchor="ctr" anchorCtr="0">
            <a:noAutofit/>
          </a:bodyPr>
          <a:lstStyle/>
          <a:p>
            <a:pPr defTabSz="711200">
              <a:lnSpc>
                <a:spcPct val="15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More to the point, we deliver innovative solutions and services for real-time payments processing, empowering</a:t>
            </a:r>
            <a:r>
              <a:rPr lang="en-US" kern="1200" noProof="0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0" kern="1200" noProof="0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financial institutions</a:t>
            </a:r>
            <a:r>
              <a:rPr lang="en-US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 and</a:t>
            </a:r>
            <a:r>
              <a:rPr lang="en-US" i="0" kern="1200" noProof="0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 corporate to: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Clr>
                <a:srgbClr val="DC0000"/>
              </a:buClr>
              <a:buBlip>
                <a:blip r:embed="rId2"/>
              </a:buBlip>
            </a:pPr>
            <a:r>
              <a:rPr lang="en-US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improve / re-structure / centralize their payments systems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DC0000"/>
              </a:buClr>
              <a:buBlip>
                <a:blip r:embed="rId2"/>
              </a:buBlip>
            </a:pPr>
            <a:r>
              <a:rPr lang="en-US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align the payments to international standards </a:t>
            </a:r>
          </a:p>
          <a:p>
            <a:pPr marL="342900" indent="-342900">
              <a:lnSpc>
                <a:spcPct val="150000"/>
              </a:lnSpc>
              <a:buClr>
                <a:srgbClr val="DC0000"/>
              </a:buClr>
              <a:buBlip>
                <a:blip r:embed="rId2"/>
              </a:buBlip>
            </a:pPr>
            <a:r>
              <a:rPr lang="en-US" dirty="0" smtClean="0">
                <a:solidFill>
                  <a:srgbClr val="442080"/>
                </a:solidFill>
                <a:latin typeface="Arial" pitchFamily="34" charset="0"/>
                <a:cs typeface="Arial" pitchFamily="34" charset="0"/>
              </a:rPr>
              <a:t>automate the payments flow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60500" y="1219200"/>
            <a:ext cx="6374064" cy="1600200"/>
            <a:chOff x="636336" y="1295400"/>
            <a:chExt cx="6374064" cy="1676400"/>
          </a:xfrm>
        </p:grpSpPr>
        <p:sp>
          <p:nvSpPr>
            <p:cNvPr id="9" name="Rounded Rectangle 4"/>
            <p:cNvSpPr/>
            <p:nvPr/>
          </p:nvSpPr>
          <p:spPr>
            <a:xfrm>
              <a:off x="636336" y="1295400"/>
              <a:ext cx="6374064" cy="1676400"/>
            </a:xfrm>
            <a:prstGeom prst="roundRect">
              <a:avLst/>
            </a:prstGeom>
            <a:solidFill>
              <a:schemeClr val="bg1"/>
            </a:solidFill>
            <a:ln w="85725" cap="rnd">
              <a:solidFill>
                <a:srgbClr val="90CCEE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38100">
              <a:bevelT w="63500" h="25400"/>
              <a:extrusionClr>
                <a:srgbClr val="442080"/>
              </a:extrusionClr>
              <a:contourClr>
                <a:srgbClr val="442080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80000" tIns="180000" rIns="180000" bIns="180000" numCol="1" spcCol="1270" anchor="ctr" anchorCtr="0">
              <a:noAutofit/>
            </a:bodyPr>
            <a:lstStyle/>
            <a:p>
              <a:pPr algn="ctr" defTabSz="711200">
                <a:lnSpc>
                  <a:spcPct val="150000"/>
                </a:lnSpc>
                <a:spcAft>
                  <a:spcPts val="0"/>
                </a:spcAft>
              </a:pPr>
              <a:r>
                <a:rPr lang="en-US" dirty="0" smtClean="0">
                  <a:solidFill>
                    <a:srgbClr val="442080"/>
                  </a:solidFill>
                  <a:latin typeface="Arial" pitchFamily="34" charset="0"/>
                  <a:cs typeface="Arial" pitchFamily="34" charset="0"/>
                </a:rPr>
                <a:t>               is a private Romanian software vendor and consultancy company focused on reliably ensuring the exchange of value-related messages</a:t>
              </a:r>
            </a:p>
          </p:txBody>
        </p:sp>
        <p:pic>
          <p:nvPicPr>
            <p:cNvPr id="11" name="Picture 10" descr="allev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400" y="1407886"/>
              <a:ext cx="958410" cy="59531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639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BCC9FDCE-6243-4C86-ACF2-5B1F6413F8FC}" type="datetime4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March 14, 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7697AD-963B-41FC-808F-8E48733E9DA6}" type="slidenum">
              <a:rPr lang="en-US"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Payments as a Service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Oracle_Partn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5029200"/>
            <a:ext cx="2986941" cy="11160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57200" y="889000"/>
            <a:ext cx="8487600" cy="4013200"/>
            <a:chOff x="304800" y="889000"/>
            <a:chExt cx="8640000" cy="4013200"/>
          </a:xfrm>
        </p:grpSpPr>
        <p:sp>
          <p:nvSpPr>
            <p:cNvPr id="7" name="Rounded Rectangle 6"/>
            <p:cNvSpPr/>
            <p:nvPr/>
          </p:nvSpPr>
          <p:spPr>
            <a:xfrm>
              <a:off x="304800" y="889000"/>
              <a:ext cx="8640000" cy="4013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" name="Group 47"/>
            <p:cNvGrpSpPr/>
            <p:nvPr/>
          </p:nvGrpSpPr>
          <p:grpSpPr>
            <a:xfrm>
              <a:off x="4928935" y="1882001"/>
              <a:ext cx="3811225" cy="638363"/>
              <a:chOff x="4876799" y="1752595"/>
              <a:chExt cx="3925218" cy="771035"/>
            </a:xfrm>
          </p:grpSpPr>
          <p:grpSp>
            <p:nvGrpSpPr>
              <p:cNvPr id="10" name="Group 44"/>
              <p:cNvGrpSpPr/>
              <p:nvPr/>
            </p:nvGrpSpPr>
            <p:grpSpPr>
              <a:xfrm>
                <a:off x="4876799" y="1752595"/>
                <a:ext cx="3925218" cy="771035"/>
                <a:chOff x="216864" y="766433"/>
                <a:chExt cx="3925218" cy="771035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216864" y="766433"/>
                  <a:ext cx="3925218" cy="739193"/>
                </a:xfrm>
                <a:prstGeom prst="roundRect">
                  <a:avLst/>
                </a:prstGeom>
                <a:solidFill>
                  <a:srgbClr val="90CCEE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" name="Rounded Rectangle 4"/>
                <p:cNvSpPr/>
                <p:nvPr/>
              </p:nvSpPr>
              <p:spPr>
                <a:xfrm>
                  <a:off x="248704" y="798274"/>
                  <a:ext cx="3755227" cy="73919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4770" tIns="64770" rIns="64770" bIns="64770" numCol="1" spcCol="1270" anchor="ctr" anchorCtr="0">
                  <a:noAutofit/>
                </a:bodyPr>
                <a:lstStyle/>
                <a:p>
                  <a:pPr lvl="0" algn="l" defTabSz="7556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="1" kern="1200" dirty="0" smtClean="0">
                      <a:solidFill>
                        <a:srgbClr val="442080"/>
                      </a:solidFill>
                      <a:latin typeface="Arial" pitchFamily="34" charset="0"/>
                      <a:cs typeface="Arial" pitchFamily="34" charset="0"/>
                    </a:rPr>
                    <a:t>Allevo Services</a:t>
                  </a:r>
                  <a:endParaRPr lang="en-US" sz="1600" b="1" kern="1200" dirty="0">
                    <a:solidFill>
                      <a:srgbClr val="44208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1" name="Picture 10" descr="SRS_Romania_2009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17360" y="1837655"/>
                <a:ext cx="1358357" cy="565265"/>
              </a:xfrm>
              <a:prstGeom prst="rect">
                <a:avLst/>
              </a:prstGeom>
              <a:ln w="7620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grpSp>
          <p:nvGrpSpPr>
            <p:cNvPr id="14" name="Group 48"/>
            <p:cNvGrpSpPr/>
            <p:nvPr/>
          </p:nvGrpSpPr>
          <p:grpSpPr>
            <a:xfrm>
              <a:off x="573503" y="1882000"/>
              <a:ext cx="3811225" cy="612000"/>
              <a:chOff x="457199" y="1828800"/>
              <a:chExt cx="3925216" cy="739194"/>
            </a:xfrm>
          </p:grpSpPr>
          <p:grpSp>
            <p:nvGrpSpPr>
              <p:cNvPr id="15" name="Group 24"/>
              <p:cNvGrpSpPr/>
              <p:nvPr/>
            </p:nvGrpSpPr>
            <p:grpSpPr>
              <a:xfrm>
                <a:off x="457199" y="1828800"/>
                <a:ext cx="3925216" cy="739194"/>
                <a:chOff x="216864" y="766438"/>
                <a:chExt cx="3925216" cy="739194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216864" y="766438"/>
                  <a:ext cx="3925216" cy="739194"/>
                </a:xfrm>
                <a:prstGeom prst="roundRect">
                  <a:avLst/>
                </a:prstGeom>
                <a:solidFill>
                  <a:srgbClr val="90CCEE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3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Rounded Rectangle 4"/>
                <p:cNvSpPr/>
                <p:nvPr/>
              </p:nvSpPr>
              <p:spPr>
                <a:xfrm>
                  <a:off x="248704" y="844295"/>
                  <a:ext cx="3755227" cy="58855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4770" tIns="64770" rIns="64770" bIns="64770" numCol="1" spcCol="1270" anchor="ctr" anchorCtr="0">
                  <a:noAutofit/>
                </a:bodyPr>
                <a:lstStyle/>
                <a:p>
                  <a:pPr lvl="0" algn="l" defTabSz="75565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600" b="1" kern="1200" dirty="0" smtClean="0">
                      <a:solidFill>
                        <a:srgbClr val="442080"/>
                      </a:solidFill>
                      <a:latin typeface="Arial" pitchFamily="34" charset="0"/>
                      <a:cs typeface="Arial" pitchFamily="34" charset="0"/>
                    </a:rPr>
                    <a:t>Allevo Solutions</a:t>
                  </a:r>
                  <a:endParaRPr lang="en-US" sz="1600" b="1" kern="1200" dirty="0">
                    <a:solidFill>
                      <a:srgbClr val="44208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6" name="Picture 15" descr="SEPA 2009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21131" y="1901797"/>
                <a:ext cx="1533629" cy="565266"/>
              </a:xfrm>
              <a:prstGeom prst="rect">
                <a:avLst/>
              </a:prstGeom>
              <a:ln w="7620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sp>
          <p:nvSpPr>
            <p:cNvPr id="23" name="Rounded Rectangle 22"/>
            <p:cNvSpPr>
              <a:spLocks/>
            </p:cNvSpPr>
            <p:nvPr/>
          </p:nvSpPr>
          <p:spPr>
            <a:xfrm>
              <a:off x="4902599" y="1147619"/>
              <a:ext cx="3811226" cy="612000"/>
            </a:xfrm>
            <a:prstGeom prst="roundRect">
              <a:avLst/>
            </a:prstGeom>
            <a:solidFill>
              <a:srgbClr val="2C14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SWIFT Ready Service Provider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48"/>
            <p:cNvGrpSpPr/>
            <p:nvPr/>
          </p:nvGrpSpPr>
          <p:grpSpPr>
            <a:xfrm>
              <a:off x="533400" y="2567798"/>
              <a:ext cx="4038600" cy="2226579"/>
              <a:chOff x="381000" y="3047998"/>
              <a:chExt cx="4038600" cy="220980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667000" y="3124200"/>
                <a:ext cx="1752600" cy="21336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9135" tIns="21590" rIns="120904" bIns="21590" numCol="1" spcCol="1270" anchor="t" anchorCtr="0">
                <a:noAutofit/>
              </a:bodyPr>
              <a:lstStyle/>
              <a:p>
                <a:pPr marL="4763" lvl="1" indent="-4763" algn="l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tabLst>
                    <a:tab pos="1524000" algn="l"/>
                  </a:tabLst>
                </a:pPr>
                <a:r>
                  <a:rPr lang="en-US" sz="1600" kern="1200" dirty="0" smtClean="0">
                    <a:latin typeface="Arial" pitchFamily="34" charset="0"/>
                    <a:cs typeface="Arial" pitchFamily="34" charset="0"/>
                  </a:rPr>
                  <a:t>Real-time payment </a:t>
                </a:r>
                <a:r>
                  <a:rPr lang="en-US" sz="1600" kern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suite</a:t>
                </a:r>
                <a:endParaRPr lang="en-US" sz="16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lvl="1" algn="l" defTabSz="577850" rtl="0">
                  <a:lnSpc>
                    <a:spcPct val="90000"/>
                  </a:lnSpc>
                  <a:spcBef>
                    <a:spcPts val="1200"/>
                  </a:spcBef>
                  <a:spcAft>
                    <a:spcPts val="600"/>
                  </a:spcAft>
                  <a:tabLst>
                    <a:tab pos="1884363" algn="l"/>
                  </a:tabLst>
                </a:pPr>
                <a:r>
                  <a:rPr lang="en-US" sz="1600" kern="1200" dirty="0" smtClean="0">
                    <a:latin typeface="Arial" pitchFamily="34" charset="0"/>
                    <a:cs typeface="Arial" pitchFamily="34" charset="0"/>
                  </a:rPr>
                  <a:t>Process and</a:t>
                </a:r>
                <a:br>
                  <a:rPr lang="en-US" sz="1600" kern="12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1600" kern="1200" dirty="0" smtClean="0">
                    <a:latin typeface="Arial" pitchFamily="34" charset="0"/>
                    <a:cs typeface="Arial" pitchFamily="34" charset="0"/>
                  </a:rPr>
                  <a:t>resource management</a:t>
                </a:r>
                <a:endParaRPr lang="en-US" sz="1600" b="1" kern="1200" dirty="0">
                  <a:latin typeface="Arial" pitchFamily="34" charset="0"/>
                  <a:cs typeface="Arial" pitchFamily="34" charset="0"/>
                </a:endParaRPr>
              </a:p>
              <a:p>
                <a:pPr marL="0" lvl="1" algn="l" defTabSz="577850" rtl="0">
                  <a:lnSpc>
                    <a:spcPct val="90000"/>
                  </a:lnSpc>
                  <a:spcBef>
                    <a:spcPts val="1200"/>
                  </a:spcBef>
                  <a:spcAft>
                    <a:spcPts val="600"/>
                  </a:spcAft>
                  <a:tabLst>
                    <a:tab pos="1884363" algn="l"/>
                  </a:tabLst>
                </a:pPr>
                <a:r>
                  <a:rPr lang="en-US" sz="1600" kern="1200" dirty="0" smtClean="0">
                    <a:latin typeface="Arial" pitchFamily="34" charset="0"/>
                    <a:cs typeface="Arial" pitchFamily="34" charset="0"/>
                  </a:rPr>
                  <a:t>Business continuity</a:t>
                </a:r>
                <a:endParaRPr lang="en-US" sz="16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7" name="Group 84"/>
              <p:cNvGrpSpPr/>
              <p:nvPr/>
            </p:nvGrpSpPr>
            <p:grpSpPr>
              <a:xfrm>
                <a:off x="381000" y="3047998"/>
                <a:ext cx="2209800" cy="540000"/>
                <a:chOff x="5063278" y="4953001"/>
                <a:chExt cx="1547218" cy="569638"/>
              </a:xfrm>
            </p:grpSpPr>
            <p:sp>
              <p:nvSpPr>
                <p:cNvPr id="32" name="Cube 31"/>
                <p:cNvSpPr/>
                <p:nvPr/>
              </p:nvSpPr>
              <p:spPr>
                <a:xfrm>
                  <a:off x="5105400" y="4953001"/>
                  <a:ext cx="1505096" cy="569638"/>
                </a:xfrm>
                <a:prstGeom prst="cube">
                  <a:avLst/>
                </a:prstGeom>
                <a:solidFill>
                  <a:srgbClr val="90CCEE"/>
                </a:solidFill>
                <a:ln w="25400">
                  <a:solidFill>
                    <a:srgbClr val="2C145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  <a:softEdge rad="31750"/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63278" y="5113763"/>
                  <a:ext cx="1500898" cy="357135"/>
                </a:xfrm>
                <a:prstGeom prst="rect">
                  <a:avLst/>
                </a:prstGeom>
                <a:noFill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r">
                    <a:defRPr/>
                  </a:pPr>
                  <a:r>
                    <a:rPr lang="de-DE" sz="1600" dirty="0" smtClean="0">
                      <a:solidFill>
                        <a:srgbClr val="442080"/>
                      </a:solidFill>
                      <a:latin typeface="Arial" pitchFamily="34" charset="0"/>
                      <a:cs typeface="Arial" pitchFamily="34" charset="0"/>
                    </a:rPr>
                    <a:t>qPayIntegrator</a:t>
                  </a:r>
                  <a:endParaRPr lang="en-US" sz="1600" dirty="0">
                    <a:solidFill>
                      <a:srgbClr val="44208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8" name="Group 84"/>
              <p:cNvGrpSpPr/>
              <p:nvPr/>
            </p:nvGrpSpPr>
            <p:grpSpPr>
              <a:xfrm>
                <a:off x="381000" y="3810000"/>
                <a:ext cx="2209800" cy="540000"/>
                <a:chOff x="5063278" y="4711864"/>
                <a:chExt cx="1547218" cy="569639"/>
              </a:xfrm>
            </p:grpSpPr>
            <p:sp>
              <p:nvSpPr>
                <p:cNvPr id="30" name="Cube 29"/>
                <p:cNvSpPr/>
                <p:nvPr/>
              </p:nvSpPr>
              <p:spPr>
                <a:xfrm>
                  <a:off x="5105400" y="4711864"/>
                  <a:ext cx="1505096" cy="569639"/>
                </a:xfrm>
                <a:prstGeom prst="cube">
                  <a:avLst/>
                </a:prstGeom>
                <a:solidFill>
                  <a:srgbClr val="90CCEE"/>
                </a:solidFill>
                <a:ln w="25400">
                  <a:solidFill>
                    <a:srgbClr val="2C145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  <a:softEdge rad="31750"/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063278" y="4904658"/>
                  <a:ext cx="1500898" cy="357136"/>
                </a:xfrm>
                <a:prstGeom prst="rect">
                  <a:avLst/>
                </a:prstGeom>
                <a:noFill/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600" dirty="0" smtClean="0">
                      <a:solidFill>
                        <a:srgbClr val="442080"/>
                      </a:solidFill>
                      <a:latin typeface="Arial" pitchFamily="34" charset="0"/>
                      <a:cs typeface="Arial" pitchFamily="34" charset="0"/>
                    </a:rPr>
                    <a:t>Esfera</a:t>
                  </a:r>
                  <a:endParaRPr lang="en-US" sz="1600" dirty="0">
                    <a:solidFill>
                      <a:srgbClr val="44208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9" name="Cube 28"/>
              <p:cNvSpPr/>
              <p:nvPr/>
            </p:nvSpPr>
            <p:spPr>
              <a:xfrm>
                <a:off x="441160" y="4571999"/>
                <a:ext cx="2149640" cy="540000"/>
              </a:xfrm>
              <a:prstGeom prst="cube">
                <a:avLst/>
              </a:prstGeom>
              <a:solidFill>
                <a:srgbClr val="90CCEE"/>
              </a:solidFill>
              <a:ln w="25400">
                <a:solidFill>
                  <a:srgbClr val="2C14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3175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smtClean="0">
                    <a:solidFill>
                      <a:srgbClr val="442080"/>
                    </a:solidFill>
                    <a:latin typeface="Arial" pitchFamily="34" charset="0"/>
                    <a:cs typeface="Arial" pitchFamily="34" charset="0"/>
                  </a:rPr>
                  <a:t>FMA</a:t>
                </a:r>
                <a:endParaRPr lang="en-US" sz="1600" dirty="0">
                  <a:solidFill>
                    <a:srgbClr val="44208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" name="Group 51"/>
            <p:cNvGrpSpPr/>
            <p:nvPr/>
          </p:nvGrpSpPr>
          <p:grpSpPr>
            <a:xfrm>
              <a:off x="4969040" y="2720200"/>
              <a:ext cx="3945832" cy="1828800"/>
              <a:chOff x="4876800" y="3429000"/>
              <a:chExt cx="3945832" cy="18288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960995" y="3429000"/>
                <a:ext cx="1861637" cy="18288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9004" tIns="16510" rIns="92456" bIns="16510" numCol="1" spcCol="1270" anchor="t" anchorCtr="0">
                <a:noAutofit/>
              </a:bodyPr>
              <a:lstStyle/>
              <a:p>
                <a:pPr marL="4763" lvl="1" indent="-4763" algn="l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endParaRPr lang="en-US" sz="1600" kern="1200" dirty="0" smtClean="0">
                  <a:latin typeface="Arial" pitchFamily="34" charset="0"/>
                  <a:cs typeface="Arial" pitchFamily="34" charset="0"/>
                </a:endParaRPr>
              </a:p>
              <a:p>
                <a:pPr marL="4763" lvl="1" indent="-4763" algn="l" defTabSz="577850" rtl="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</a:pPr>
                <a:r>
                  <a:rPr lang="en-US" sz="1600" kern="1200" dirty="0" smtClean="0">
                    <a:latin typeface="Arial" pitchFamily="34" charset="0"/>
                    <a:cs typeface="Arial" pitchFamily="34" charset="0"/>
                  </a:rPr>
                  <a:t>Business analysts </a:t>
                </a:r>
                <a:br>
                  <a:rPr lang="en-US" sz="1600" kern="1200" dirty="0" smtClean="0">
                    <a:latin typeface="Arial" pitchFamily="34" charset="0"/>
                    <a:cs typeface="Arial" pitchFamily="34" charset="0"/>
                  </a:rPr>
                </a:br>
                <a:endParaRPr lang="en-US" sz="1600" kern="12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lvl="1" algn="l" defTabSz="577850" rtl="0">
                  <a:lnSpc>
                    <a:spcPct val="90000"/>
                  </a:lnSpc>
                  <a:spcBef>
                    <a:spcPts val="600"/>
                  </a:spcBef>
                  <a:spcAft>
                    <a:spcPct val="20000"/>
                  </a:spcAft>
                </a:pPr>
                <a:r>
                  <a:rPr lang="en-US" sz="1600" kern="1200" dirty="0" smtClean="0">
                    <a:latin typeface="Arial" pitchFamily="34" charset="0"/>
                    <a:cs typeface="Arial" pitchFamily="34" charset="0"/>
                  </a:rPr>
                  <a:t>Implementation engineers </a:t>
                </a:r>
                <a:br>
                  <a:rPr lang="en-US" sz="1600" kern="1200" dirty="0" smtClean="0">
                    <a:latin typeface="Arial" pitchFamily="34" charset="0"/>
                    <a:cs typeface="Arial" pitchFamily="34" charset="0"/>
                  </a:rPr>
                </a:br>
                <a:endParaRPr lang="en-US" sz="1600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Cube 35"/>
              <p:cNvSpPr/>
              <p:nvPr/>
            </p:nvSpPr>
            <p:spPr>
              <a:xfrm>
                <a:off x="4876800" y="3657600"/>
                <a:ext cx="2149640" cy="540000"/>
              </a:xfrm>
              <a:prstGeom prst="cube">
                <a:avLst/>
              </a:prstGeom>
              <a:solidFill>
                <a:srgbClr val="442080"/>
              </a:solidFill>
              <a:ln w="25400"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3175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Solution Experts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4876800" y="4431632"/>
                <a:ext cx="2149640" cy="540000"/>
              </a:xfrm>
              <a:prstGeom prst="cube">
                <a:avLst/>
              </a:prstGeom>
              <a:solidFill>
                <a:srgbClr val="442080"/>
              </a:solidFill>
              <a:ln w="25400"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3175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Technical Experts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38" name="Picture 37" descr="ibm_partner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9000" y="5105400"/>
            <a:ext cx="1664000" cy="936000"/>
          </a:xfrm>
          <a:prstGeom prst="rect">
            <a:avLst/>
          </a:prstGeom>
        </p:spPr>
      </p:pic>
      <p:sp>
        <p:nvSpPr>
          <p:cNvPr id="41" name="Rounded Rectangle 40"/>
          <p:cNvSpPr>
            <a:spLocks/>
          </p:cNvSpPr>
          <p:nvPr/>
        </p:nvSpPr>
        <p:spPr>
          <a:xfrm>
            <a:off x="711199" y="1143000"/>
            <a:ext cx="3744000" cy="612000"/>
          </a:xfrm>
          <a:prstGeom prst="roundRect">
            <a:avLst/>
          </a:prstGeom>
          <a:solidFill>
            <a:srgbClr val="2C14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SWIFT Ready Application Provider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 descr="MS partn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1" y="5181600"/>
            <a:ext cx="1318224" cy="836717"/>
          </a:xfrm>
          <a:prstGeom prst="rect">
            <a:avLst/>
          </a:prstGeom>
        </p:spPr>
      </p:pic>
      <p:pic>
        <p:nvPicPr>
          <p:cNvPr id="39" name="Picture 38" descr="qpi v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3875" y="2690750"/>
            <a:ext cx="457200" cy="417487"/>
          </a:xfrm>
          <a:prstGeom prst="rect">
            <a:avLst/>
          </a:prstGeom>
        </p:spPr>
      </p:pic>
      <p:pic>
        <p:nvPicPr>
          <p:cNvPr id="43" name="Picture 42" descr="esfer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1600" y="3481450"/>
            <a:ext cx="738132" cy="381000"/>
          </a:xfrm>
          <a:prstGeom prst="rect">
            <a:avLst/>
          </a:prstGeom>
        </p:spPr>
      </p:pic>
      <p:pic>
        <p:nvPicPr>
          <p:cNvPr id="44" name="Picture 43" descr="fm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7799" y="4255325"/>
            <a:ext cx="544539" cy="381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5650" y="2968606"/>
            <a:ext cx="3960000" cy="245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Rebranding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AE2F22B-4744-4383-9865-BE7BC96938CF}" type="datetime4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March 14, 2013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Payments as a Service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48587"/>
            <a:ext cx="3960000" cy="204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810000" y="1699022"/>
            <a:ext cx="2362200" cy="510778"/>
          </a:xfrm>
          <a:prstGeom prst="roundRect">
            <a:avLst/>
          </a:prstGeom>
          <a:solidFill>
            <a:srgbClr val="442080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June 7, 2011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A0A1E13-EE1A-416A-9794-E6E03A98C29F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295400" y="1540933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3AA0CDA-61AC-4CD4-992F-D0981183216A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364544"/>
          <a:ext cx="4419600" cy="457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495800" y="1295400"/>
          <a:ext cx="434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191000" y="5943600"/>
            <a:ext cx="4191000" cy="38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200" dirty="0" smtClean="0"/>
              <a:t>* Data from Forrester Research, </a:t>
            </a:r>
            <a:r>
              <a:rPr lang="en-GB" sz="1200" dirty="0" err="1" smtClean="0"/>
              <a:t>Cloudscaling</a:t>
            </a:r>
            <a:r>
              <a:rPr lang="en-GB" sz="1200" dirty="0" smtClean="0"/>
              <a:t>, </a:t>
            </a:r>
            <a:r>
              <a:rPr lang="en-GB" sz="1200" dirty="0" err="1" smtClean="0"/>
              <a:t>Cloudkick</a:t>
            </a:r>
            <a:endParaRPr lang="en-GB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95A3B-E391-4B56-BF17-B2F063E68040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533400" y="1143000"/>
          <a:ext cx="777239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(cont.)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3AA0CDA-61AC-4CD4-992F-D0981183216A}" type="datetime4">
              <a:rPr lang="en-US" smtClean="0"/>
              <a:pPr>
                <a:defRPr/>
              </a:pPr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Payments as a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F18EB71-03C0-4FFF-AF6A-5336FB01384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 descr="chart07 - servi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3962399" cy="4800600"/>
          </a:xfrm>
          <a:prstGeom prst="rect">
            <a:avLst/>
          </a:prstGeom>
        </p:spPr>
      </p:pic>
      <p:pic>
        <p:nvPicPr>
          <p:cNvPr id="8" name="Picture 7" descr="chart09 - financial servic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43000"/>
            <a:ext cx="4343400" cy="4829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6047601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Banks Systems and Technology - 2010 Survey on Cloud Computing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1118</Words>
  <Application>Microsoft Office PowerPoint</Application>
  <PresentationFormat>A4 Paper (210x297 mm)</PresentationFormat>
  <Paragraphs>360</Paragraphs>
  <Slides>23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Clan-News</vt:lpstr>
      <vt:lpstr>Arial Black</vt:lpstr>
      <vt:lpstr>Wingdings</vt:lpstr>
      <vt:lpstr>Times New Roman</vt:lpstr>
      <vt:lpstr>Calibri</vt:lpstr>
      <vt:lpstr>Office Theme</vt:lpstr>
      <vt:lpstr>PAYaaS Payments as a Service in the B2B and C2B Space </vt:lpstr>
      <vt:lpstr>Agenda</vt:lpstr>
      <vt:lpstr>In a Nutshell</vt:lpstr>
      <vt:lpstr>Profile</vt:lpstr>
      <vt:lpstr>Rebranding</vt:lpstr>
      <vt:lpstr>Cloud</vt:lpstr>
      <vt:lpstr>Cloud (cont.)</vt:lpstr>
      <vt:lpstr>Cloud (cont.)</vt:lpstr>
      <vt:lpstr>Cloud (cont.) </vt:lpstr>
      <vt:lpstr>Payment Institutions (PIs)</vt:lpstr>
      <vt:lpstr>Payment Institutions (PIs)</vt:lpstr>
      <vt:lpstr> </vt:lpstr>
      <vt:lpstr>      Outline</vt:lpstr>
      <vt:lpstr>Solutions</vt:lpstr>
      <vt:lpstr>      Evolution</vt:lpstr>
      <vt:lpstr>      Positioning</vt:lpstr>
      <vt:lpstr>      SaaS (PAYaaS) Positioning</vt:lpstr>
      <vt:lpstr>PAYaaS Packaging</vt:lpstr>
      <vt:lpstr>Using PAYaaS</vt:lpstr>
      <vt:lpstr>Costs Comparison</vt:lpstr>
      <vt:lpstr>Before making a decision…</vt:lpstr>
      <vt:lpstr>PROs</vt:lpstr>
      <vt:lpstr>Contact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Editor</dc:creator>
  <cp:lastModifiedBy>Alina</cp:lastModifiedBy>
  <cp:revision>638</cp:revision>
  <dcterms:created xsi:type="dcterms:W3CDTF">2011-01-10T15:09:53Z</dcterms:created>
  <dcterms:modified xsi:type="dcterms:W3CDTF">2013-03-14T09:26:43Z</dcterms:modified>
</cp:coreProperties>
</file>