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0" r:id="rId6"/>
    <p:sldId id="269" r:id="rId7"/>
    <p:sldId id="293" r:id="rId8"/>
    <p:sldId id="295" r:id="rId9"/>
    <p:sldId id="299" r:id="rId10"/>
    <p:sldId id="298" r:id="rId11"/>
    <p:sldId id="294" r:id="rId12"/>
    <p:sldId id="300" r:id="rId13"/>
    <p:sldId id="291" r:id="rId14"/>
  </p:sldIdLst>
  <p:sldSz cx="9906000" cy="6858000" type="A4"/>
  <p:notesSz cx="6858000" cy="9144000"/>
  <p:embeddedFontLst>
    <p:embeddedFont>
      <p:font typeface="Calibri" pitchFamily="3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2080"/>
    <a:srgbClr val="90CCEE"/>
    <a:srgbClr val="FF3399"/>
    <a:srgbClr val="FF33CC"/>
    <a:srgbClr val="00B0F0"/>
    <a:srgbClr val="2C14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56" autoAdjust="0"/>
    <p:restoredTop sz="97639" autoAdjust="0"/>
  </p:normalViewPr>
  <p:slideViewPr>
    <p:cSldViewPr>
      <p:cViewPr varScale="1">
        <p:scale>
          <a:sx n="56" d="100"/>
          <a:sy n="56" d="100"/>
        </p:scale>
        <p:origin x="-1170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4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321056-6166-4A49-889B-BCDF98371F9D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75DA04-C58F-40BA-8DD6-3C2C26EFCEC2}">
      <dgm:prSet custT="1"/>
      <dgm:spPr>
        <a:solidFill>
          <a:srgbClr val="442080"/>
        </a:solidFill>
      </dgm:spPr>
      <dgm:t>
        <a:bodyPr/>
        <a:lstStyle/>
        <a:p>
          <a:pPr rtl="0"/>
          <a:r>
            <a:rPr lang="en-US" sz="3200" b="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Arial" pitchFamily="34" charset="0"/>
              <a:cs typeface="Arial" pitchFamily="34" charset="0"/>
            </a:rPr>
            <a:t>Setting up the scene</a:t>
          </a:r>
          <a:endParaRPr lang="ro-RO" sz="3200" b="0" dirty="0">
            <a:ln>
              <a:solidFill>
                <a:schemeClr val="bg1"/>
              </a:solidFill>
            </a:ln>
            <a:solidFill>
              <a:srgbClr val="90CCEE"/>
            </a:solidFill>
            <a:latin typeface="Arial" pitchFamily="34" charset="0"/>
            <a:cs typeface="Arial" pitchFamily="34" charset="0"/>
          </a:endParaRPr>
        </a:p>
      </dgm:t>
    </dgm:pt>
    <dgm:pt modelId="{024C1CE9-6FC6-4314-99A4-37EE099228B4}" type="parTrans" cxnId="{82F7D184-BE58-4CA8-B5E1-95ED33157B92}">
      <dgm:prSet/>
      <dgm:spPr/>
      <dgm:t>
        <a:bodyPr/>
        <a:lstStyle/>
        <a:p>
          <a:endParaRPr lang="en-US"/>
        </a:p>
      </dgm:t>
    </dgm:pt>
    <dgm:pt modelId="{F22672CC-5648-4412-8BC2-6BEBE34D7F3E}" type="sibTrans" cxnId="{82F7D184-BE58-4CA8-B5E1-95ED33157B92}">
      <dgm:prSet/>
      <dgm:spPr/>
      <dgm:t>
        <a:bodyPr/>
        <a:lstStyle/>
        <a:p>
          <a:endParaRPr lang="en-US"/>
        </a:p>
      </dgm:t>
    </dgm:pt>
    <dgm:pt modelId="{C185614F-3A3D-4765-9888-9F6552A8F56B}">
      <dgm:prSet custT="1"/>
      <dgm:spPr>
        <a:solidFill>
          <a:srgbClr val="442080"/>
        </a:solidFill>
      </dgm:spPr>
      <dgm:t>
        <a:bodyPr/>
        <a:lstStyle/>
        <a:p>
          <a:pPr rtl="0"/>
          <a:r>
            <a:rPr lang="en-US" sz="3200" b="0" dirty="0" err="1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Arial" pitchFamily="34" charset="0"/>
              <a:cs typeface="Arial" pitchFamily="34" charset="0"/>
            </a:rPr>
            <a:t>Allevo’s</a:t>
          </a:r>
          <a:r>
            <a:rPr lang="en-US" sz="3200" b="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Arial" pitchFamily="34" charset="0"/>
              <a:cs typeface="Arial" pitchFamily="34" charset="0"/>
            </a:rPr>
            <a:t> approach</a:t>
          </a:r>
          <a:endParaRPr lang="en-US" sz="3200" b="0" dirty="0">
            <a:ln>
              <a:solidFill>
                <a:schemeClr val="bg1"/>
              </a:solidFill>
            </a:ln>
            <a:solidFill>
              <a:srgbClr val="90CCEE"/>
            </a:solidFill>
            <a:latin typeface="Arial" pitchFamily="34" charset="0"/>
            <a:cs typeface="Arial" pitchFamily="34" charset="0"/>
          </a:endParaRPr>
        </a:p>
      </dgm:t>
    </dgm:pt>
    <dgm:pt modelId="{EE52E285-91A9-4967-AFB7-B7070B2D9752}" type="parTrans" cxnId="{2B8688DD-00AD-401E-B405-046A49A3119C}">
      <dgm:prSet/>
      <dgm:spPr/>
      <dgm:t>
        <a:bodyPr/>
        <a:lstStyle/>
        <a:p>
          <a:endParaRPr lang="en-US"/>
        </a:p>
      </dgm:t>
    </dgm:pt>
    <dgm:pt modelId="{6758E442-EE70-4298-918F-3EC00E141FBF}" type="sibTrans" cxnId="{2B8688DD-00AD-401E-B405-046A49A3119C}">
      <dgm:prSet/>
      <dgm:spPr/>
      <dgm:t>
        <a:bodyPr/>
        <a:lstStyle/>
        <a:p>
          <a:endParaRPr lang="en-US"/>
        </a:p>
      </dgm:t>
    </dgm:pt>
    <dgm:pt modelId="{C9A306AB-E185-4C88-A25B-7E44A69549C6}" type="pres">
      <dgm:prSet presAssocID="{79321056-6166-4A49-889B-BCDF98371F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6ACDCB-BF22-460C-A567-BC7B88473936}" type="pres">
      <dgm:prSet presAssocID="{C775DA04-C58F-40BA-8DD6-3C2C26EFCEC2}" presName="parentText" presStyleLbl="node1" presStyleIdx="0" presStyleCnt="2" custScaleY="76035" custLinFactNeighborX="-14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D6BBC1-A0D4-487F-9ACF-5FCDDA3AF0A3}" type="pres">
      <dgm:prSet presAssocID="{F22672CC-5648-4412-8BC2-6BEBE34D7F3E}" presName="spacer" presStyleCnt="0"/>
      <dgm:spPr/>
    </dgm:pt>
    <dgm:pt modelId="{7E22032D-8934-423D-A996-264167852CC7}" type="pres">
      <dgm:prSet presAssocID="{C185614F-3A3D-4765-9888-9F6552A8F56B}" presName="parentText" presStyleLbl="node1" presStyleIdx="1" presStyleCnt="2" custScaleY="760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C16DD2-2AEE-4941-82F9-50F2FDE85A5E}" type="presOf" srcId="{C185614F-3A3D-4765-9888-9F6552A8F56B}" destId="{7E22032D-8934-423D-A996-264167852CC7}" srcOrd="0" destOrd="0" presId="urn:microsoft.com/office/officeart/2005/8/layout/vList2"/>
    <dgm:cxn modelId="{B0A3DD71-A1DB-4F71-99D6-660AF4BE9ABD}" type="presOf" srcId="{C775DA04-C58F-40BA-8DD6-3C2C26EFCEC2}" destId="{356ACDCB-BF22-460C-A567-BC7B88473936}" srcOrd="0" destOrd="0" presId="urn:microsoft.com/office/officeart/2005/8/layout/vList2"/>
    <dgm:cxn modelId="{82F7D184-BE58-4CA8-B5E1-95ED33157B92}" srcId="{79321056-6166-4A49-889B-BCDF98371F9D}" destId="{C775DA04-C58F-40BA-8DD6-3C2C26EFCEC2}" srcOrd="0" destOrd="0" parTransId="{024C1CE9-6FC6-4314-99A4-37EE099228B4}" sibTransId="{F22672CC-5648-4412-8BC2-6BEBE34D7F3E}"/>
    <dgm:cxn modelId="{2B8688DD-00AD-401E-B405-046A49A3119C}" srcId="{79321056-6166-4A49-889B-BCDF98371F9D}" destId="{C185614F-3A3D-4765-9888-9F6552A8F56B}" srcOrd="1" destOrd="0" parTransId="{EE52E285-91A9-4967-AFB7-B7070B2D9752}" sibTransId="{6758E442-EE70-4298-918F-3EC00E141FBF}"/>
    <dgm:cxn modelId="{23E0314F-2D81-4592-A13D-5B019C5CC034}" type="presOf" srcId="{79321056-6166-4A49-889B-BCDF98371F9D}" destId="{C9A306AB-E185-4C88-A25B-7E44A69549C6}" srcOrd="0" destOrd="0" presId="urn:microsoft.com/office/officeart/2005/8/layout/vList2"/>
    <dgm:cxn modelId="{E31DA501-EB0C-4A23-9E7A-31C7864E42B2}" type="presParOf" srcId="{C9A306AB-E185-4C88-A25B-7E44A69549C6}" destId="{356ACDCB-BF22-460C-A567-BC7B88473936}" srcOrd="0" destOrd="0" presId="urn:microsoft.com/office/officeart/2005/8/layout/vList2"/>
    <dgm:cxn modelId="{3BAF785C-0317-4453-9342-1D2C2A2C9A96}" type="presParOf" srcId="{C9A306AB-E185-4C88-A25B-7E44A69549C6}" destId="{C3D6BBC1-A0D4-487F-9ACF-5FCDDA3AF0A3}" srcOrd="1" destOrd="0" presId="urn:microsoft.com/office/officeart/2005/8/layout/vList2"/>
    <dgm:cxn modelId="{6D1EAB94-F83F-450F-87B1-3282618A25E7}" type="presParOf" srcId="{C9A306AB-E185-4C88-A25B-7E44A69549C6}" destId="{7E22032D-8934-423D-A996-264167852CC7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45E156-653C-462B-88A2-C73769CE18EC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16CB73-DFE6-4A87-B702-63AEF8E15186}">
      <dgm:prSet custT="1"/>
      <dgm:spPr>
        <a:solidFill>
          <a:srgbClr val="442080"/>
        </a:solidFill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algn="ctr" rtl="0"/>
          <a:r>
            <a:rPr lang="en-US" sz="3200" b="1" cap="none" spc="50" dirty="0" smtClean="0">
              <a:ln w="11430"/>
              <a:solidFill>
                <a:srgbClr val="90CCE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rPr>
            <a:t>1</a:t>
          </a:r>
          <a:endParaRPr lang="en-US" sz="3200" b="1" cap="none" spc="50" dirty="0">
            <a:ln w="11430"/>
            <a:solidFill>
              <a:srgbClr val="90CCEE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0E46D8F-5520-4093-AE80-33D67BA49636}" type="parTrans" cxnId="{DB38BBB2-D7A8-4746-8528-52619C66F848}">
      <dgm:prSet/>
      <dgm:spPr/>
      <dgm:t>
        <a:bodyPr/>
        <a:lstStyle/>
        <a:p>
          <a:endParaRPr lang="en-US"/>
        </a:p>
      </dgm:t>
    </dgm:pt>
    <dgm:pt modelId="{4A5AA00D-F969-44B8-9BC2-B29615A1C73C}" type="sibTrans" cxnId="{DB38BBB2-D7A8-4746-8528-52619C66F848}">
      <dgm:prSet/>
      <dgm:spPr/>
      <dgm:t>
        <a:bodyPr/>
        <a:lstStyle/>
        <a:p>
          <a:endParaRPr lang="en-US"/>
        </a:p>
      </dgm:t>
    </dgm:pt>
    <dgm:pt modelId="{785D91E3-3BE1-4995-B0BE-04B63CC83C1B}">
      <dgm:prSet custT="1"/>
      <dgm:spPr>
        <a:solidFill>
          <a:srgbClr val="442080"/>
        </a:solidFill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algn="ctr" rtl="0"/>
          <a:r>
            <a:rPr lang="en-US" sz="3200" b="1" cap="none" spc="50" dirty="0" smtClean="0">
              <a:ln w="11430"/>
              <a:solidFill>
                <a:srgbClr val="90CCE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rPr>
            <a:t>2</a:t>
          </a:r>
          <a:endParaRPr lang="en-US" sz="3200" b="1" cap="none" spc="50" dirty="0">
            <a:ln w="11430"/>
            <a:solidFill>
              <a:srgbClr val="90CCEE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461FCF-64B9-4916-B76B-78ED54FC0C6B}" type="parTrans" cxnId="{05147214-9B04-4D87-89B0-AC4837C118E4}">
      <dgm:prSet/>
      <dgm:spPr/>
      <dgm:t>
        <a:bodyPr/>
        <a:lstStyle/>
        <a:p>
          <a:endParaRPr lang="en-US"/>
        </a:p>
      </dgm:t>
    </dgm:pt>
    <dgm:pt modelId="{7944EC82-9180-4BDE-BEAB-74148F29F278}" type="sibTrans" cxnId="{05147214-9B04-4D87-89B0-AC4837C118E4}">
      <dgm:prSet/>
      <dgm:spPr/>
      <dgm:t>
        <a:bodyPr/>
        <a:lstStyle/>
        <a:p>
          <a:endParaRPr lang="en-US"/>
        </a:p>
      </dgm:t>
    </dgm:pt>
    <dgm:pt modelId="{580E6391-A795-46BD-8773-2FDED4CE67F7}" type="pres">
      <dgm:prSet presAssocID="{C345E156-653C-462B-88A2-C73769CE18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5CB4C5-5C61-405E-8698-E54E153E637F}" type="pres">
      <dgm:prSet presAssocID="{A616CB73-DFE6-4A87-B702-63AEF8E1518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442B59-3C6D-449C-B9E3-791F51D81E99}" type="pres">
      <dgm:prSet presAssocID="{4A5AA00D-F969-44B8-9BC2-B29615A1C73C}" presName="spacer" presStyleCnt="0"/>
      <dgm:spPr/>
    </dgm:pt>
    <dgm:pt modelId="{C09BCE0C-A5D8-47F0-8CE0-5F49FFC9D8B1}" type="pres">
      <dgm:prSet presAssocID="{785D91E3-3BE1-4995-B0BE-04B63CC83C1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09D42E-C5EE-45A4-A5F8-C3821E0A6B6B}" type="presOf" srcId="{785D91E3-3BE1-4995-B0BE-04B63CC83C1B}" destId="{C09BCE0C-A5D8-47F0-8CE0-5F49FFC9D8B1}" srcOrd="0" destOrd="0" presId="urn:microsoft.com/office/officeart/2005/8/layout/vList2"/>
    <dgm:cxn modelId="{05147214-9B04-4D87-89B0-AC4837C118E4}" srcId="{C345E156-653C-462B-88A2-C73769CE18EC}" destId="{785D91E3-3BE1-4995-B0BE-04B63CC83C1B}" srcOrd="1" destOrd="0" parTransId="{76461FCF-64B9-4916-B76B-78ED54FC0C6B}" sibTransId="{7944EC82-9180-4BDE-BEAB-74148F29F278}"/>
    <dgm:cxn modelId="{DB38BBB2-D7A8-4746-8528-52619C66F848}" srcId="{C345E156-653C-462B-88A2-C73769CE18EC}" destId="{A616CB73-DFE6-4A87-B702-63AEF8E15186}" srcOrd="0" destOrd="0" parTransId="{50E46D8F-5520-4093-AE80-33D67BA49636}" sibTransId="{4A5AA00D-F969-44B8-9BC2-B29615A1C73C}"/>
    <dgm:cxn modelId="{4415D511-DBD0-49CD-8183-85F015D64115}" type="presOf" srcId="{A616CB73-DFE6-4A87-B702-63AEF8E15186}" destId="{205CB4C5-5C61-405E-8698-E54E153E637F}" srcOrd="0" destOrd="0" presId="urn:microsoft.com/office/officeart/2005/8/layout/vList2"/>
    <dgm:cxn modelId="{04C71160-C559-4618-87A1-D51DCAFDC2AB}" type="presOf" srcId="{C345E156-653C-462B-88A2-C73769CE18EC}" destId="{580E6391-A795-46BD-8773-2FDED4CE67F7}" srcOrd="0" destOrd="0" presId="urn:microsoft.com/office/officeart/2005/8/layout/vList2"/>
    <dgm:cxn modelId="{16C08ED2-7DCD-4F2F-9007-BD373172EE95}" type="presParOf" srcId="{580E6391-A795-46BD-8773-2FDED4CE67F7}" destId="{205CB4C5-5C61-405E-8698-E54E153E637F}" srcOrd="0" destOrd="0" presId="urn:microsoft.com/office/officeart/2005/8/layout/vList2"/>
    <dgm:cxn modelId="{BE4A4D44-8D1E-450F-A216-30D998E4516A}" type="presParOf" srcId="{580E6391-A795-46BD-8773-2FDED4CE67F7}" destId="{A3442B59-3C6D-449C-B9E3-791F51D81E99}" srcOrd="1" destOrd="0" presId="urn:microsoft.com/office/officeart/2005/8/layout/vList2"/>
    <dgm:cxn modelId="{E6241C33-18D1-4CDE-9903-B1116B8B0EED}" type="presParOf" srcId="{580E6391-A795-46BD-8773-2FDED4CE67F7}" destId="{C09BCE0C-A5D8-47F0-8CE0-5F49FFC9D8B1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321056-6166-4A49-889B-BCDF98371F9D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75DA04-C58F-40BA-8DD6-3C2C26EFCEC2}">
      <dgm:prSet custT="1"/>
      <dgm:spPr>
        <a:solidFill>
          <a:srgbClr val="442080"/>
        </a:solidFill>
      </dgm:spPr>
      <dgm:t>
        <a:bodyPr/>
        <a:lstStyle/>
        <a:p>
          <a:pPr rtl="0"/>
          <a:r>
            <a:rPr lang="en-US" sz="3200" b="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Arial" pitchFamily="34" charset="0"/>
              <a:cs typeface="Arial" pitchFamily="34" charset="0"/>
            </a:rPr>
            <a:t>Setting up the scene</a:t>
          </a:r>
          <a:endParaRPr lang="ro-RO" sz="3200" b="0" dirty="0">
            <a:ln>
              <a:solidFill>
                <a:schemeClr val="bg1"/>
              </a:solidFill>
            </a:ln>
            <a:solidFill>
              <a:srgbClr val="90CCEE"/>
            </a:solidFill>
            <a:latin typeface="Arial" pitchFamily="34" charset="0"/>
            <a:cs typeface="Arial" pitchFamily="34" charset="0"/>
          </a:endParaRPr>
        </a:p>
      </dgm:t>
    </dgm:pt>
    <dgm:pt modelId="{024C1CE9-6FC6-4314-99A4-37EE099228B4}" type="parTrans" cxnId="{82F7D184-BE58-4CA8-B5E1-95ED33157B92}">
      <dgm:prSet/>
      <dgm:spPr/>
      <dgm:t>
        <a:bodyPr/>
        <a:lstStyle/>
        <a:p>
          <a:endParaRPr lang="en-US"/>
        </a:p>
      </dgm:t>
    </dgm:pt>
    <dgm:pt modelId="{F22672CC-5648-4412-8BC2-6BEBE34D7F3E}" type="sibTrans" cxnId="{82F7D184-BE58-4CA8-B5E1-95ED33157B92}">
      <dgm:prSet/>
      <dgm:spPr/>
      <dgm:t>
        <a:bodyPr/>
        <a:lstStyle/>
        <a:p>
          <a:endParaRPr lang="en-US"/>
        </a:p>
      </dgm:t>
    </dgm:pt>
    <dgm:pt modelId="{C185614F-3A3D-4765-9888-9F6552A8F56B}">
      <dgm:prSet custT="1"/>
      <dgm:spPr>
        <a:solidFill>
          <a:srgbClr val="442080"/>
        </a:solidFill>
      </dgm:spPr>
      <dgm:t>
        <a:bodyPr/>
        <a:lstStyle/>
        <a:p>
          <a:pPr rtl="0"/>
          <a:r>
            <a:rPr lang="en-US" sz="3200" b="0" dirty="0" err="1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Arial" pitchFamily="34" charset="0"/>
              <a:cs typeface="Arial" pitchFamily="34" charset="0"/>
            </a:rPr>
            <a:t>Allevo’s</a:t>
          </a:r>
          <a:r>
            <a:rPr lang="en-US" sz="3200" b="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Arial" pitchFamily="34" charset="0"/>
              <a:cs typeface="Arial" pitchFamily="34" charset="0"/>
            </a:rPr>
            <a:t> approach</a:t>
          </a:r>
          <a:endParaRPr lang="en-US" sz="3200" b="0" dirty="0">
            <a:ln>
              <a:solidFill>
                <a:schemeClr val="bg1"/>
              </a:solidFill>
            </a:ln>
            <a:solidFill>
              <a:srgbClr val="90CCEE"/>
            </a:solidFill>
            <a:latin typeface="Arial" pitchFamily="34" charset="0"/>
            <a:cs typeface="Arial" pitchFamily="34" charset="0"/>
          </a:endParaRPr>
        </a:p>
      </dgm:t>
    </dgm:pt>
    <dgm:pt modelId="{EE52E285-91A9-4967-AFB7-B7070B2D9752}" type="parTrans" cxnId="{2B8688DD-00AD-401E-B405-046A49A3119C}">
      <dgm:prSet/>
      <dgm:spPr/>
      <dgm:t>
        <a:bodyPr/>
        <a:lstStyle/>
        <a:p>
          <a:endParaRPr lang="en-US"/>
        </a:p>
      </dgm:t>
    </dgm:pt>
    <dgm:pt modelId="{6758E442-EE70-4298-918F-3EC00E141FBF}" type="sibTrans" cxnId="{2B8688DD-00AD-401E-B405-046A49A3119C}">
      <dgm:prSet/>
      <dgm:spPr/>
      <dgm:t>
        <a:bodyPr/>
        <a:lstStyle/>
        <a:p>
          <a:endParaRPr lang="en-US"/>
        </a:p>
      </dgm:t>
    </dgm:pt>
    <dgm:pt modelId="{C9A306AB-E185-4C88-A25B-7E44A69549C6}" type="pres">
      <dgm:prSet presAssocID="{79321056-6166-4A49-889B-BCDF98371F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6ACDCB-BF22-460C-A567-BC7B88473936}" type="pres">
      <dgm:prSet presAssocID="{C775DA04-C58F-40BA-8DD6-3C2C26EFCEC2}" presName="parentText" presStyleLbl="node1" presStyleIdx="0" presStyleCnt="2" custScaleY="76035" custLinFactNeighborX="-14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D6BBC1-A0D4-487F-9ACF-5FCDDA3AF0A3}" type="pres">
      <dgm:prSet presAssocID="{F22672CC-5648-4412-8BC2-6BEBE34D7F3E}" presName="spacer" presStyleCnt="0"/>
      <dgm:spPr/>
    </dgm:pt>
    <dgm:pt modelId="{7E22032D-8934-423D-A996-264167852CC7}" type="pres">
      <dgm:prSet presAssocID="{C185614F-3A3D-4765-9888-9F6552A8F56B}" presName="parentText" presStyleLbl="node1" presStyleIdx="1" presStyleCnt="2" custScaleY="760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7E5CF6-5283-4A3D-BDEA-D708C93ECFBD}" type="presOf" srcId="{C775DA04-C58F-40BA-8DD6-3C2C26EFCEC2}" destId="{356ACDCB-BF22-460C-A567-BC7B88473936}" srcOrd="0" destOrd="0" presId="urn:microsoft.com/office/officeart/2005/8/layout/vList2"/>
    <dgm:cxn modelId="{447A7045-AFCB-4274-8107-38C2AC0D6AE3}" type="presOf" srcId="{79321056-6166-4A49-889B-BCDF98371F9D}" destId="{C9A306AB-E185-4C88-A25B-7E44A69549C6}" srcOrd="0" destOrd="0" presId="urn:microsoft.com/office/officeart/2005/8/layout/vList2"/>
    <dgm:cxn modelId="{82F7D184-BE58-4CA8-B5E1-95ED33157B92}" srcId="{79321056-6166-4A49-889B-BCDF98371F9D}" destId="{C775DA04-C58F-40BA-8DD6-3C2C26EFCEC2}" srcOrd="0" destOrd="0" parTransId="{024C1CE9-6FC6-4314-99A4-37EE099228B4}" sibTransId="{F22672CC-5648-4412-8BC2-6BEBE34D7F3E}"/>
    <dgm:cxn modelId="{2B8688DD-00AD-401E-B405-046A49A3119C}" srcId="{79321056-6166-4A49-889B-BCDF98371F9D}" destId="{C185614F-3A3D-4765-9888-9F6552A8F56B}" srcOrd="1" destOrd="0" parTransId="{EE52E285-91A9-4967-AFB7-B7070B2D9752}" sibTransId="{6758E442-EE70-4298-918F-3EC00E141FBF}"/>
    <dgm:cxn modelId="{51C93A22-66C4-4D24-8A98-CC97ADC2849D}" type="presOf" srcId="{C185614F-3A3D-4765-9888-9F6552A8F56B}" destId="{7E22032D-8934-423D-A996-264167852CC7}" srcOrd="0" destOrd="0" presId="urn:microsoft.com/office/officeart/2005/8/layout/vList2"/>
    <dgm:cxn modelId="{9381167A-B465-42F1-9885-DA39C88E9093}" type="presParOf" srcId="{C9A306AB-E185-4C88-A25B-7E44A69549C6}" destId="{356ACDCB-BF22-460C-A567-BC7B88473936}" srcOrd="0" destOrd="0" presId="urn:microsoft.com/office/officeart/2005/8/layout/vList2"/>
    <dgm:cxn modelId="{6E975CF5-7F9A-47AA-9C8A-686B21EA4983}" type="presParOf" srcId="{C9A306AB-E185-4C88-A25B-7E44A69549C6}" destId="{C3D6BBC1-A0D4-487F-9ACF-5FCDDA3AF0A3}" srcOrd="1" destOrd="0" presId="urn:microsoft.com/office/officeart/2005/8/layout/vList2"/>
    <dgm:cxn modelId="{A0970629-65CC-424B-BF70-965D48C31769}" type="presParOf" srcId="{C9A306AB-E185-4C88-A25B-7E44A69549C6}" destId="{7E22032D-8934-423D-A996-264167852CC7}" srcOrd="2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45E156-653C-462B-88A2-C73769CE18EC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16CB73-DFE6-4A87-B702-63AEF8E15186}">
      <dgm:prSet custT="1"/>
      <dgm:spPr>
        <a:solidFill>
          <a:srgbClr val="442080"/>
        </a:solidFill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algn="ctr" rtl="0"/>
          <a:r>
            <a:rPr lang="en-US" sz="3200" b="1" cap="none" spc="50" dirty="0" smtClean="0">
              <a:ln w="11430"/>
              <a:solidFill>
                <a:srgbClr val="90CCE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rPr>
            <a:t>1</a:t>
          </a:r>
          <a:endParaRPr lang="en-US" sz="3200" b="1" cap="none" spc="50" dirty="0">
            <a:ln w="11430"/>
            <a:solidFill>
              <a:srgbClr val="90CCEE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0E46D8F-5520-4093-AE80-33D67BA49636}" type="parTrans" cxnId="{DB38BBB2-D7A8-4746-8528-52619C66F848}">
      <dgm:prSet/>
      <dgm:spPr/>
      <dgm:t>
        <a:bodyPr/>
        <a:lstStyle/>
        <a:p>
          <a:endParaRPr lang="en-US"/>
        </a:p>
      </dgm:t>
    </dgm:pt>
    <dgm:pt modelId="{4A5AA00D-F969-44B8-9BC2-B29615A1C73C}" type="sibTrans" cxnId="{DB38BBB2-D7A8-4746-8528-52619C66F848}">
      <dgm:prSet/>
      <dgm:spPr/>
      <dgm:t>
        <a:bodyPr/>
        <a:lstStyle/>
        <a:p>
          <a:endParaRPr lang="en-US"/>
        </a:p>
      </dgm:t>
    </dgm:pt>
    <dgm:pt modelId="{785D91E3-3BE1-4995-B0BE-04B63CC83C1B}">
      <dgm:prSet custT="1"/>
      <dgm:spPr>
        <a:solidFill>
          <a:srgbClr val="442080"/>
        </a:solidFill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algn="ctr" rtl="0"/>
          <a:r>
            <a:rPr lang="en-US" sz="3200" b="1" cap="none" spc="50" dirty="0" smtClean="0">
              <a:ln w="11430"/>
              <a:solidFill>
                <a:srgbClr val="90CCE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rPr>
            <a:t>2</a:t>
          </a:r>
          <a:endParaRPr lang="en-US" sz="3200" b="1" cap="none" spc="50" dirty="0">
            <a:ln w="11430"/>
            <a:solidFill>
              <a:srgbClr val="90CCEE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461FCF-64B9-4916-B76B-78ED54FC0C6B}" type="parTrans" cxnId="{05147214-9B04-4D87-89B0-AC4837C118E4}">
      <dgm:prSet/>
      <dgm:spPr/>
      <dgm:t>
        <a:bodyPr/>
        <a:lstStyle/>
        <a:p>
          <a:endParaRPr lang="en-US"/>
        </a:p>
      </dgm:t>
    </dgm:pt>
    <dgm:pt modelId="{7944EC82-9180-4BDE-BEAB-74148F29F278}" type="sibTrans" cxnId="{05147214-9B04-4D87-89B0-AC4837C118E4}">
      <dgm:prSet/>
      <dgm:spPr/>
      <dgm:t>
        <a:bodyPr/>
        <a:lstStyle/>
        <a:p>
          <a:endParaRPr lang="en-US"/>
        </a:p>
      </dgm:t>
    </dgm:pt>
    <dgm:pt modelId="{580E6391-A795-46BD-8773-2FDED4CE67F7}" type="pres">
      <dgm:prSet presAssocID="{C345E156-653C-462B-88A2-C73769CE18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5CB4C5-5C61-405E-8698-E54E153E637F}" type="pres">
      <dgm:prSet presAssocID="{A616CB73-DFE6-4A87-B702-63AEF8E1518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442B59-3C6D-449C-B9E3-791F51D81E99}" type="pres">
      <dgm:prSet presAssocID="{4A5AA00D-F969-44B8-9BC2-B29615A1C73C}" presName="spacer" presStyleCnt="0"/>
      <dgm:spPr/>
    </dgm:pt>
    <dgm:pt modelId="{C09BCE0C-A5D8-47F0-8CE0-5F49FFC9D8B1}" type="pres">
      <dgm:prSet presAssocID="{785D91E3-3BE1-4995-B0BE-04B63CC83C1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E888F9-21C7-4744-B9B6-BE636A94C905}" type="presOf" srcId="{C345E156-653C-462B-88A2-C73769CE18EC}" destId="{580E6391-A795-46BD-8773-2FDED4CE67F7}" srcOrd="0" destOrd="0" presId="urn:microsoft.com/office/officeart/2005/8/layout/vList2"/>
    <dgm:cxn modelId="{05147214-9B04-4D87-89B0-AC4837C118E4}" srcId="{C345E156-653C-462B-88A2-C73769CE18EC}" destId="{785D91E3-3BE1-4995-B0BE-04B63CC83C1B}" srcOrd="1" destOrd="0" parTransId="{76461FCF-64B9-4916-B76B-78ED54FC0C6B}" sibTransId="{7944EC82-9180-4BDE-BEAB-74148F29F278}"/>
    <dgm:cxn modelId="{DB38BBB2-D7A8-4746-8528-52619C66F848}" srcId="{C345E156-653C-462B-88A2-C73769CE18EC}" destId="{A616CB73-DFE6-4A87-B702-63AEF8E15186}" srcOrd="0" destOrd="0" parTransId="{50E46D8F-5520-4093-AE80-33D67BA49636}" sibTransId="{4A5AA00D-F969-44B8-9BC2-B29615A1C73C}"/>
    <dgm:cxn modelId="{E4CE5019-B3FC-4D39-9F66-74DF2B995532}" type="presOf" srcId="{785D91E3-3BE1-4995-B0BE-04B63CC83C1B}" destId="{C09BCE0C-A5D8-47F0-8CE0-5F49FFC9D8B1}" srcOrd="0" destOrd="0" presId="urn:microsoft.com/office/officeart/2005/8/layout/vList2"/>
    <dgm:cxn modelId="{02FFCD58-DC8E-4EE9-A35C-73353DC54C29}" type="presOf" srcId="{A616CB73-DFE6-4A87-B702-63AEF8E15186}" destId="{205CB4C5-5C61-405E-8698-E54E153E637F}" srcOrd="0" destOrd="0" presId="urn:microsoft.com/office/officeart/2005/8/layout/vList2"/>
    <dgm:cxn modelId="{32D93437-D9F1-4270-8C7D-C27A15B87125}" type="presParOf" srcId="{580E6391-A795-46BD-8773-2FDED4CE67F7}" destId="{205CB4C5-5C61-405E-8698-E54E153E637F}" srcOrd="0" destOrd="0" presId="urn:microsoft.com/office/officeart/2005/8/layout/vList2"/>
    <dgm:cxn modelId="{41E64339-E069-4D22-9A84-1DE0A959865E}" type="presParOf" srcId="{580E6391-A795-46BD-8773-2FDED4CE67F7}" destId="{A3442B59-3C6D-449C-B9E3-791F51D81E99}" srcOrd="1" destOrd="0" presId="urn:microsoft.com/office/officeart/2005/8/layout/vList2"/>
    <dgm:cxn modelId="{DFEF5326-A82A-4D78-9A47-E2DE78B0E8D8}" type="presParOf" srcId="{580E6391-A795-46BD-8773-2FDED4CE67F7}" destId="{C09BCE0C-A5D8-47F0-8CE0-5F49FFC9D8B1}" srcOrd="2" destOrd="0" presId="urn:microsoft.com/office/officeart/2005/8/layout/vList2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6ACDCB-BF22-460C-A567-BC7B88473936}">
      <dsp:nvSpPr>
        <dsp:cNvPr id="0" name=""/>
        <dsp:cNvSpPr/>
      </dsp:nvSpPr>
      <dsp:spPr>
        <a:xfrm>
          <a:off x="0" y="291909"/>
          <a:ext cx="3124200" cy="925193"/>
        </a:xfrm>
        <a:prstGeom prst="roundRect">
          <a:avLst/>
        </a:prstGeom>
        <a:solidFill>
          <a:srgbClr val="442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3200" b="0" kern="120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Clan-News" pitchFamily="50" charset="0"/>
            </a:rPr>
            <a:t>Who </a:t>
          </a:r>
          <a:r>
            <a:rPr lang="en-US" sz="3200" b="0" kern="120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Clan-News" pitchFamily="50" charset="0"/>
            </a:rPr>
            <a:t>we</a:t>
          </a:r>
          <a:r>
            <a:rPr lang="ro-RO" sz="3200" b="0" kern="120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Clan-News" pitchFamily="50" charset="0"/>
            </a:rPr>
            <a:t> </a:t>
          </a:r>
          <a:r>
            <a:rPr lang="de-CH" sz="3200" b="0" kern="120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Clan-News" pitchFamily="50" charset="0"/>
            </a:rPr>
            <a:t>are</a:t>
          </a:r>
          <a:endParaRPr lang="ro-RO" sz="3200" b="0" kern="1200" dirty="0">
            <a:ln>
              <a:solidFill>
                <a:schemeClr val="bg1"/>
              </a:solidFill>
            </a:ln>
            <a:solidFill>
              <a:srgbClr val="90CCEE"/>
            </a:solidFill>
            <a:latin typeface="Clan-News" pitchFamily="50" charset="0"/>
          </a:endParaRPr>
        </a:p>
      </dsp:txBody>
      <dsp:txXfrm>
        <a:off x="0" y="291909"/>
        <a:ext cx="3124200" cy="925193"/>
      </dsp:txXfrm>
    </dsp:sp>
    <dsp:sp modelId="{7E22032D-8934-423D-A996-264167852CC7}">
      <dsp:nvSpPr>
        <dsp:cNvPr id="0" name=""/>
        <dsp:cNvSpPr/>
      </dsp:nvSpPr>
      <dsp:spPr>
        <a:xfrm>
          <a:off x="0" y="1404303"/>
          <a:ext cx="3124200" cy="925193"/>
        </a:xfrm>
        <a:prstGeom prst="roundRect">
          <a:avLst/>
        </a:prstGeom>
        <a:solidFill>
          <a:srgbClr val="442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Clan-News" pitchFamily="50" charset="0"/>
            </a:rPr>
            <a:t>Products</a:t>
          </a:r>
          <a:endParaRPr lang="en-US" sz="3200" b="0" kern="1200" dirty="0">
            <a:ln>
              <a:solidFill>
                <a:schemeClr val="bg1"/>
              </a:solidFill>
            </a:ln>
            <a:solidFill>
              <a:srgbClr val="90CCEE"/>
            </a:solidFill>
            <a:latin typeface="Clan-News" pitchFamily="50" charset="0"/>
          </a:endParaRPr>
        </a:p>
      </dsp:txBody>
      <dsp:txXfrm>
        <a:off x="0" y="1404303"/>
        <a:ext cx="3124200" cy="925193"/>
      </dsp:txXfrm>
    </dsp:sp>
    <dsp:sp modelId="{B323C0ED-A4AA-4A4C-9BF8-7750DF20B8C2}">
      <dsp:nvSpPr>
        <dsp:cNvPr id="0" name=""/>
        <dsp:cNvSpPr/>
      </dsp:nvSpPr>
      <dsp:spPr>
        <a:xfrm>
          <a:off x="0" y="2516696"/>
          <a:ext cx="3124200" cy="925193"/>
        </a:xfrm>
        <a:prstGeom prst="roundRect">
          <a:avLst/>
        </a:prstGeom>
        <a:solidFill>
          <a:srgbClr val="442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kern="1200" dirty="0" smtClean="0">
              <a:ln>
                <a:solidFill>
                  <a:schemeClr val="bg1"/>
                </a:solidFill>
              </a:ln>
              <a:solidFill>
                <a:srgbClr val="90CCEE"/>
              </a:solidFill>
              <a:latin typeface="Clan-News" pitchFamily="50" charset="0"/>
            </a:rPr>
            <a:t>Solutions</a:t>
          </a:r>
          <a:endParaRPr lang="en-US" sz="3200" b="0" kern="1200" dirty="0">
            <a:ln>
              <a:solidFill>
                <a:schemeClr val="bg1"/>
              </a:solidFill>
            </a:ln>
            <a:solidFill>
              <a:srgbClr val="90CCEE"/>
            </a:solidFill>
            <a:latin typeface="Clan-News" pitchFamily="50" charset="0"/>
          </a:endParaRPr>
        </a:p>
      </dsp:txBody>
      <dsp:txXfrm>
        <a:off x="0" y="2516696"/>
        <a:ext cx="3124200" cy="9251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5CB4C5-5C61-405E-8698-E54E153E637F}">
      <dsp:nvSpPr>
        <dsp:cNvPr id="0" name=""/>
        <dsp:cNvSpPr/>
      </dsp:nvSpPr>
      <dsp:spPr>
        <a:xfrm>
          <a:off x="0" y="14099"/>
          <a:ext cx="914400" cy="936000"/>
        </a:xfrm>
        <a:prstGeom prst="roundRect">
          <a:avLst/>
        </a:prstGeom>
        <a:solidFill>
          <a:srgbClr val="442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cap="none" spc="50" dirty="0" smtClean="0">
              <a:ln w="11430"/>
              <a:solidFill>
                <a:srgbClr val="90CCE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1</a:t>
          </a:r>
          <a:endParaRPr lang="en-US" sz="3200" b="1" kern="1200" cap="none" spc="50" dirty="0">
            <a:ln w="11430"/>
            <a:solidFill>
              <a:srgbClr val="90CCEE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0" y="14099"/>
        <a:ext cx="914400" cy="936000"/>
      </dsp:txXfrm>
    </dsp:sp>
    <dsp:sp modelId="{C09BCE0C-A5D8-47F0-8CE0-5F49FFC9D8B1}">
      <dsp:nvSpPr>
        <dsp:cNvPr id="0" name=""/>
        <dsp:cNvSpPr/>
      </dsp:nvSpPr>
      <dsp:spPr>
        <a:xfrm>
          <a:off x="0" y="1094100"/>
          <a:ext cx="914400" cy="936000"/>
        </a:xfrm>
        <a:prstGeom prst="roundRect">
          <a:avLst/>
        </a:prstGeom>
        <a:solidFill>
          <a:srgbClr val="442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cap="none" spc="50" dirty="0" smtClean="0">
              <a:ln w="11430"/>
              <a:solidFill>
                <a:srgbClr val="90CCE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2</a:t>
          </a:r>
          <a:endParaRPr lang="en-US" sz="3200" b="1" kern="1200" cap="none" spc="50" dirty="0">
            <a:ln w="11430"/>
            <a:solidFill>
              <a:srgbClr val="90CCEE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0" y="1094100"/>
        <a:ext cx="914400" cy="936000"/>
      </dsp:txXfrm>
    </dsp:sp>
    <dsp:sp modelId="{B85A81C8-820E-4FE5-AC15-F56B71E97E90}">
      <dsp:nvSpPr>
        <dsp:cNvPr id="0" name=""/>
        <dsp:cNvSpPr/>
      </dsp:nvSpPr>
      <dsp:spPr>
        <a:xfrm>
          <a:off x="0" y="2174100"/>
          <a:ext cx="914400" cy="936000"/>
        </a:xfrm>
        <a:prstGeom prst="roundRect">
          <a:avLst/>
        </a:prstGeom>
        <a:solidFill>
          <a:srgbClr val="44208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cap="none" spc="50" dirty="0" smtClean="0">
              <a:ln w="11430"/>
              <a:solidFill>
                <a:srgbClr val="90CCE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3</a:t>
          </a:r>
          <a:endParaRPr lang="en-US" sz="3200" b="1" kern="1200" cap="none" spc="50" dirty="0">
            <a:ln w="11430"/>
            <a:solidFill>
              <a:srgbClr val="90CCEE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0" y="2174100"/>
        <a:ext cx="914400" cy="93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40B35-C815-4A8F-92B4-0C9676A3416D}" type="datetimeFigureOut">
              <a:rPr lang="en-US" smtClean="0"/>
              <a:pPr/>
              <a:t>3/14/2013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E7788-5DA9-45C3-A63A-589EAAC15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69C7B31-D255-41D0-B424-88A4D94CB5C5}" type="datetimeFigureOut">
              <a:rPr lang="en-US" smtClean="0"/>
              <a:pPr>
                <a:defRPr/>
              </a:pPr>
              <a:t>3/14/2013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A56CC47-D15B-4D88-AAC3-71DE927701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C6C8F-AF2C-42C7-89BC-84D86CD9B4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90CCEE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r>
              <a:rPr lang="ro-RO">
                <a:latin typeface="Calibri" pitchFamily="34" charset="0"/>
                <a:cs typeface="+mn-cs"/>
              </a:rPr>
              <a:t/>
            </a:r>
            <a:br>
              <a:rPr lang="ro-RO">
                <a:latin typeface="Calibri" pitchFamily="34" charset="0"/>
                <a:cs typeface="+mn-cs"/>
              </a:rPr>
            </a:br>
            <a:endParaRPr lang="en-US">
              <a:latin typeface="Calibri" pitchFamily="34" charset="0"/>
              <a:cs typeface="+mn-cs"/>
            </a:endParaRPr>
          </a:p>
        </p:txBody>
      </p:sp>
      <p:pic>
        <p:nvPicPr>
          <p:cNvPr id="5" name="Picture 2" descr="allevo-logo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13652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ands2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76600"/>
            <a:ext cx="19081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hands3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0" y="3276600"/>
            <a:ext cx="190658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hands4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78425" y="3276600"/>
            <a:ext cx="19081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hands5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96175" y="3276600"/>
            <a:ext cx="19081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42010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6934200" cy="685800"/>
          </a:xfrm>
        </p:spPr>
        <p:txBody>
          <a:bodyPr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93852E-20CF-48AF-9677-27ADA438E586}" type="datetime4">
              <a:rPr lang="en-US" smtClean="0"/>
              <a:pPr>
                <a:defRPr/>
              </a:pPr>
              <a:t>March 14, 2013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A706A49-690F-4EAD-9A96-0A683D2091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trips-righ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5400" y="2992438"/>
            <a:ext cx="782638" cy="386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allevo-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13652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orizontal-strip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762000"/>
            <a:ext cx="813752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86700" cy="639762"/>
          </a:xfrm>
        </p:spPr>
        <p:txBody>
          <a:bodyPr>
            <a:noAutofit/>
          </a:bodyPr>
          <a:lstStyle>
            <a:lvl1pPr algn="l">
              <a:defRPr sz="3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495300" y="1189036"/>
            <a:ext cx="8039100" cy="4906964"/>
          </a:xfrm>
        </p:spPr>
        <p:txBody>
          <a:bodyPr>
            <a:normAutofit/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495300" y="6356350"/>
            <a:ext cx="1562100" cy="349250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02E3DB0-069E-472C-AD22-CC37C417FD0A}" type="datetime4">
              <a:rPr lang="en-US" smtClean="0"/>
              <a:pPr>
                <a:defRPr/>
              </a:pPr>
              <a:t>March 14, 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20900" y="6356350"/>
            <a:ext cx="5651500" cy="365125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001000" y="6356350"/>
            <a:ext cx="5334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18EB71-03C0-4FFF-AF6A-5336FB0138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trips-righ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5400" y="2992438"/>
            <a:ext cx="782638" cy="386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allevo-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13652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orizontal-stripe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401763"/>
            <a:ext cx="8137525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7429500" cy="1096962"/>
          </a:xfrm>
        </p:spPr>
        <p:txBody>
          <a:bodyPr>
            <a:normAutofit/>
          </a:bodyPr>
          <a:lstStyle>
            <a:lvl1pPr algn="l"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98636"/>
            <a:ext cx="8039100" cy="4297364"/>
          </a:xfrm>
        </p:spPr>
        <p:txBody>
          <a:bodyPr>
            <a:normAutofit/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1562100" cy="349250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FBE8DC-2D50-49FC-B219-7F4925D7CA71}" type="datetime4">
              <a:rPr lang="en-US" smtClean="0"/>
              <a:pPr>
                <a:defRPr/>
              </a:pPr>
              <a:t>March 14, 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900" y="6356350"/>
            <a:ext cx="5651500" cy="365125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5334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25372B-F477-4DB1-A571-DABDDFD32A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trips-lef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8" y="0"/>
            <a:ext cx="728662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strips-right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5400" y="2992438"/>
            <a:ext cx="782638" cy="386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allevo-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0"/>
            <a:ext cx="13652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066925"/>
            <a:ext cx="7620000" cy="1362075"/>
          </a:xfrm>
        </p:spPr>
        <p:txBody>
          <a:bodyPr anchor="t">
            <a:normAutofit/>
          </a:bodyPr>
          <a:lstStyle>
            <a:lvl1pPr algn="ctr">
              <a:defRPr sz="3600" b="1" cap="none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3657600"/>
            <a:ext cx="6248400" cy="749300"/>
          </a:xfrm>
        </p:spPr>
        <p:txBody>
          <a:bodyPr anchor="b"/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1562100" cy="349250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8157745-3086-430B-8626-61054A0D1DC0}" type="datetime4">
              <a:rPr lang="en-US" smtClean="0"/>
              <a:pPr>
                <a:defRPr/>
              </a:pPr>
              <a:t>March 14, 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900" y="6356350"/>
            <a:ext cx="5651500" cy="365125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5334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4290ED-5B55-4D42-9088-A6BD6D93BE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strips-righ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5400" y="2992438"/>
            <a:ext cx="782638" cy="386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allevo-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13652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4800"/>
            <a:ext cx="3924300" cy="990600"/>
          </a:xfrm>
        </p:spPr>
        <p:txBody>
          <a:bodyPr>
            <a:norm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24000"/>
            <a:ext cx="7505700" cy="1447800"/>
          </a:xfrm>
        </p:spPr>
        <p:txBody>
          <a:bodyPr>
            <a:normAutofit/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3"/>
          </p:nvPr>
        </p:nvSpPr>
        <p:spPr>
          <a:xfrm>
            <a:off x="495300" y="4572000"/>
            <a:ext cx="7505700" cy="1447800"/>
          </a:xfrm>
        </p:spPr>
        <p:txBody>
          <a:bodyPr>
            <a:normAutofit/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4"/>
          </p:nvPr>
        </p:nvSpPr>
        <p:spPr>
          <a:xfrm>
            <a:off x="495300" y="3048000"/>
            <a:ext cx="7505700" cy="1447800"/>
          </a:xfrm>
        </p:spPr>
        <p:txBody>
          <a:bodyPr>
            <a:normAutofit/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5"/>
          </p:nvPr>
        </p:nvSpPr>
        <p:spPr>
          <a:xfrm>
            <a:off x="495300" y="6356350"/>
            <a:ext cx="1562100" cy="349250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D26DD87-FF43-4783-B9AB-931E17A11FB6}" type="datetime4">
              <a:rPr lang="en-US" smtClean="0"/>
              <a:pPr>
                <a:defRPr/>
              </a:pPr>
              <a:t>March 14, 2013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2120900" y="6356350"/>
            <a:ext cx="5651500" cy="365125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8001000" y="6356350"/>
            <a:ext cx="5334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C86D7A4-2932-49FA-8F4B-8484E6B4FE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allevo-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13652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8" descr="blue-box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789113"/>
            <a:ext cx="2057400" cy="423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blue-box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6988" y="1789113"/>
            <a:ext cx="2057400" cy="423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0" descr="blue-box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7813" y="1789113"/>
            <a:ext cx="2060575" cy="423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2" descr="blue-box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1789113"/>
            <a:ext cx="2060575" cy="423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3"/>
          <p:cNvSpPr txBox="1">
            <a:spLocks noChangeArrowheads="1"/>
          </p:cNvSpPr>
          <p:nvPr userDrawn="1"/>
        </p:nvSpPr>
        <p:spPr bwMode="auto">
          <a:xfrm>
            <a:off x="1295400" y="5257800"/>
            <a:ext cx="457200" cy="457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20"/>
          <p:cNvSpPr txBox="1">
            <a:spLocks noChangeArrowheads="1"/>
          </p:cNvSpPr>
          <p:nvPr userDrawn="1"/>
        </p:nvSpPr>
        <p:spPr bwMode="auto">
          <a:xfrm>
            <a:off x="5943600" y="5257800"/>
            <a:ext cx="457200" cy="457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21"/>
          <p:cNvSpPr txBox="1">
            <a:spLocks noChangeArrowheads="1"/>
          </p:cNvSpPr>
          <p:nvPr userDrawn="1"/>
        </p:nvSpPr>
        <p:spPr bwMode="auto">
          <a:xfrm>
            <a:off x="8305800" y="5257800"/>
            <a:ext cx="457200" cy="457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23"/>
          <p:cNvSpPr txBox="1">
            <a:spLocks noChangeArrowheads="1"/>
          </p:cNvSpPr>
          <p:nvPr userDrawn="1"/>
        </p:nvSpPr>
        <p:spPr bwMode="auto">
          <a:xfrm>
            <a:off x="3657600" y="5257800"/>
            <a:ext cx="457200" cy="457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4" descr="horizontal-stripe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762000"/>
            <a:ext cx="813752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391400" cy="639762"/>
          </a:xfrm>
        </p:spPr>
        <p:txBody>
          <a:bodyPr>
            <a:noAutofit/>
          </a:bodyPr>
          <a:lstStyle>
            <a:lvl1pPr algn="l">
              <a:defRPr sz="36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1562100" cy="349250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4BD3E6-341E-43CC-B1E0-3A3E5176543C}" type="datetime4">
              <a:rPr lang="en-US" smtClean="0"/>
              <a:pPr>
                <a:defRPr/>
              </a:pPr>
              <a:t>March 14, 2013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900" y="6356350"/>
            <a:ext cx="5651500" cy="365125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5334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512D071-915D-4037-BCC4-BCC467FCE5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8"/>
          <p:cNvSpPr txBox="1">
            <a:spLocks noChangeArrowheads="1"/>
          </p:cNvSpPr>
          <p:nvPr userDrawn="1"/>
        </p:nvSpPr>
        <p:spPr bwMode="auto">
          <a:xfrm>
            <a:off x="533400" y="1219200"/>
            <a:ext cx="8915400" cy="4953000"/>
          </a:xfrm>
          <a:prstGeom prst="rect">
            <a:avLst/>
          </a:prstGeom>
          <a:solidFill>
            <a:srgbClr val="2C1450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horizontal-strip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813752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allevo-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136525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391400" cy="639762"/>
          </a:xfrm>
        </p:spPr>
        <p:txBody>
          <a:bodyPr>
            <a:noAutofit/>
          </a:bodyPr>
          <a:lstStyle>
            <a:lvl1pPr algn="l">
              <a:defRPr sz="36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1562100" cy="349250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82B1D8-B4B0-4843-8A58-6C02D4A317D1}" type="datetime4">
              <a:rPr lang="en-US" smtClean="0"/>
              <a:pPr>
                <a:defRPr/>
              </a:pPr>
              <a:t>March 14, 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20900" y="6356350"/>
            <a:ext cx="5651500" cy="365125"/>
          </a:xfrm>
        </p:spPr>
        <p:txBody>
          <a:bodyPr/>
          <a:lstStyle>
            <a:lvl1pPr>
              <a:defRPr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Remittances - a new perspective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533400" cy="365125"/>
          </a:xfrm>
        </p:spPr>
        <p:txBody>
          <a:bodyPr/>
          <a:lstStyle>
            <a:lvl1pPr>
              <a:defRPr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D4BC756-B696-4E1F-A1E0-F56EFDABAF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89524D-355E-4211-994A-2C09EB2D2761}" type="datetime4">
              <a:rPr lang="en-US" smtClean="0"/>
              <a:pPr>
                <a:defRPr/>
              </a:pPr>
              <a:t>March 14,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25D43C4-9CE1-4045-A4E3-DD1A068800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lan-News" pitchFamily="50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lan-News" pitchFamily="50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lan-News" pitchFamily="50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lan-News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gif"/><Relationship Id="rId7" Type="http://schemas.openxmlformats.org/officeDocument/2006/relationships/image" Target="../media/image18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gif"/><Relationship Id="rId9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Remittances</a:t>
            </a:r>
            <a:br>
              <a:rPr lang="en-US" dirty="0" smtClean="0"/>
            </a:br>
            <a:r>
              <a:rPr lang="en-US" dirty="0" smtClean="0"/>
              <a:t>- a new perspective -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June 2011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Allevo’s</a:t>
            </a:r>
            <a:r>
              <a:rPr lang="en-US" dirty="0" smtClean="0"/>
              <a:t> approach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Remittances - a new perspective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49"/>
          <p:cNvGrpSpPr/>
          <p:nvPr/>
        </p:nvGrpSpPr>
        <p:grpSpPr>
          <a:xfrm>
            <a:off x="685801" y="1058562"/>
            <a:ext cx="8000999" cy="5266038"/>
            <a:chOff x="374326" y="914400"/>
            <a:chExt cx="8223323" cy="5566954"/>
          </a:xfrm>
        </p:grpSpPr>
        <p:grpSp>
          <p:nvGrpSpPr>
            <p:cNvPr id="7" name="Group 71"/>
            <p:cNvGrpSpPr/>
            <p:nvPr/>
          </p:nvGrpSpPr>
          <p:grpSpPr>
            <a:xfrm>
              <a:off x="374326" y="914400"/>
              <a:ext cx="8223323" cy="5566954"/>
              <a:chOff x="-6674" y="838200"/>
              <a:chExt cx="8223323" cy="5566954"/>
            </a:xfrm>
          </p:grpSpPr>
          <p:grpSp>
            <p:nvGrpSpPr>
              <p:cNvPr id="8" name="Group 29"/>
              <p:cNvGrpSpPr/>
              <p:nvPr/>
            </p:nvGrpSpPr>
            <p:grpSpPr>
              <a:xfrm>
                <a:off x="6716618" y="1864722"/>
                <a:ext cx="1500031" cy="2479436"/>
                <a:chOff x="908716" y="950322"/>
                <a:chExt cx="1756999" cy="2479436"/>
              </a:xfrm>
            </p:grpSpPr>
            <p:sp>
              <p:nvSpPr>
                <p:cNvPr id="40" name="Flowchart: Alternate Process 39"/>
                <p:cNvSpPr/>
                <p:nvPr/>
              </p:nvSpPr>
              <p:spPr bwMode="auto">
                <a:xfrm>
                  <a:off x="908716" y="950322"/>
                  <a:ext cx="1756999" cy="1841863"/>
                </a:xfrm>
                <a:prstGeom prst="flowChartAlternateProcess">
                  <a:avLst/>
                </a:prstGeom>
                <a:solidFill>
                  <a:srgbClr val="90CCEE"/>
                </a:solidFill>
                <a:ln>
                  <a:noFill/>
                  <a:headEnd type="none" w="med" len="med"/>
                  <a:tailEnd type="arrow" w="med" len="med"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/>
                </a:scene3d>
                <a:sp3d prstMaterial="matte">
                  <a:bevelT w="127000" h="63500"/>
                </a:sp3d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wordArtVert"/>
                <a:lstStyle/>
                <a:p>
                  <a:pPr algn="ctr">
                    <a:defRPr/>
                  </a:pPr>
                  <a:endParaRPr lang="ro-RO" sz="16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41" name="Picture 40" descr="aabuild.JPG"/>
                <p:cNvPicPr>
                  <a:picLocks noChangeAspect="1"/>
                </p:cNvPicPr>
                <p:nvPr/>
              </p:nvPicPr>
              <p:blipFill>
                <a:blip r:embed="rId2" cstate="print">
                  <a:clrChange>
                    <a:clrFrom>
                      <a:srgbClr val="FEFEFE"/>
                    </a:clrFrom>
                    <a:clrTo>
                      <a:srgbClr val="FEFEFE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>
                <a:xfrm>
                  <a:off x="1150297" y="1277728"/>
                  <a:ext cx="1314903" cy="1250828"/>
                </a:xfrm>
                <a:prstGeom prst="rect">
                  <a:avLst/>
                </a:prstGeom>
                <a:ln>
                  <a:noFill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</p:pic>
            <p:sp>
              <p:nvSpPr>
                <p:cNvPr id="42" name="TextBox 41"/>
                <p:cNvSpPr txBox="1"/>
                <p:nvPr/>
              </p:nvSpPr>
              <p:spPr>
                <a:xfrm>
                  <a:off x="1002622" y="2811567"/>
                  <a:ext cx="1584251" cy="618191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algn="ctr">
                    <a:defRPr/>
                  </a:pPr>
                  <a:r>
                    <a:rPr lang="en-GB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rPr>
                    <a:t>Participant</a:t>
                  </a:r>
                </a:p>
                <a:p>
                  <a:pPr algn="ctr">
                    <a:defRPr/>
                  </a:pPr>
                  <a:r>
                    <a:rPr lang="en-GB" sz="16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rPr>
                    <a:t>Bank 2</a:t>
                  </a:r>
                  <a:endParaRPr lang="ro-RO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9" name="Flowchart: Alternate Process 8"/>
              <p:cNvSpPr/>
              <p:nvPr/>
            </p:nvSpPr>
            <p:spPr bwMode="auto">
              <a:xfrm>
                <a:off x="-6674" y="838200"/>
                <a:ext cx="1835474" cy="5566954"/>
              </a:xfrm>
              <a:prstGeom prst="flowChartAlternateProcess">
                <a:avLst/>
              </a:prstGeom>
              <a:solidFill>
                <a:srgbClr val="90CCEE"/>
              </a:solidFill>
              <a:ln>
                <a:noFill/>
                <a:headEnd type="none" w="med" len="med"/>
                <a:tailEnd type="arrow" w="med" len="med"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00" h="635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wordArtVert"/>
              <a:lstStyle/>
              <a:p>
                <a:pPr algn="ctr">
                  <a:defRPr/>
                </a:pPr>
                <a:endParaRPr lang="ro-RO" sz="1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9728" y="2441657"/>
                <a:ext cx="1578262" cy="456686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anchor="ctr" anchorCtr="0">
                <a:noAutofit/>
              </a:bodyPr>
              <a:lstStyle/>
              <a:p>
                <a:pPr algn="ctr">
                  <a:defRPr/>
                </a:pPr>
                <a:r>
                  <a:rPr lang="en-GB" sz="1600" b="1" dirty="0">
                    <a:latin typeface="Arial" pitchFamily="34" charset="0"/>
                    <a:cs typeface="Arial" pitchFamily="34" charset="0"/>
                  </a:rPr>
                  <a:t>Agent/Branch</a:t>
                </a:r>
                <a:endParaRPr lang="ro-RO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1" name="Picture 10" descr="man.gif"/>
              <p:cNvPicPr>
                <a:picLocks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147505" y="1159611"/>
                <a:ext cx="550676" cy="1217829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  <a:reflection blurRad="12700" stA="38000" endPos="28000" dist="5000" dir="5400000" sy="-100000" algn="bl" rotWithShape="0"/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pic>
          <p:cxnSp>
            <p:nvCxnSpPr>
              <p:cNvPr id="12" name="Straight Arrow Connector 11"/>
              <p:cNvCxnSpPr/>
              <p:nvPr/>
            </p:nvCxnSpPr>
            <p:spPr bwMode="auto">
              <a:xfrm rot="10800000">
                <a:off x="1826385" y="3585754"/>
                <a:ext cx="1143000" cy="1588"/>
              </a:xfrm>
              <a:prstGeom prst="straightConnector1">
                <a:avLst/>
              </a:prstGeom>
              <a:solidFill>
                <a:srgbClr val="CCFFCC"/>
              </a:solidFill>
              <a:ln w="38100" cap="flat" cmpd="sng" algn="ctr">
                <a:solidFill>
                  <a:srgbClr val="FFFF00"/>
                </a:solidFill>
                <a:prstDash val="dashDot"/>
                <a:round/>
                <a:headEnd type="triangle" w="med" len="med"/>
                <a:tailEnd type="none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cxnSp>
          <p:grpSp>
            <p:nvGrpSpPr>
              <p:cNvPr id="13" name="Group 53"/>
              <p:cNvGrpSpPr/>
              <p:nvPr/>
            </p:nvGrpSpPr>
            <p:grpSpPr>
              <a:xfrm>
                <a:off x="1828799" y="2538549"/>
                <a:ext cx="1213841" cy="738644"/>
                <a:chOff x="1828799" y="2538549"/>
                <a:chExt cx="1213841" cy="738644"/>
              </a:xfrm>
            </p:grpSpPr>
            <p:cxnSp>
              <p:nvCxnSpPr>
                <p:cNvPr id="38" name="Straight Arrow Connector 37"/>
                <p:cNvCxnSpPr/>
                <p:nvPr/>
              </p:nvCxnSpPr>
              <p:spPr bwMode="auto">
                <a:xfrm flipV="1">
                  <a:off x="1828799" y="2941320"/>
                  <a:ext cx="1143000" cy="2"/>
                </a:xfrm>
                <a:prstGeom prst="straightConnector1">
                  <a:avLst/>
                </a:prstGeom>
                <a:solidFill>
                  <a:srgbClr val="CCFFCC"/>
                </a:solidFill>
                <a:ln w="38100" cap="flat" cmpd="sng" algn="ctr">
                  <a:solidFill>
                    <a:srgbClr val="DC0000"/>
                  </a:solidFill>
                  <a:prstDash val="solid"/>
                  <a:round/>
                  <a:headEnd type="triangle" w="med" len="med"/>
                  <a:tailEnd type="none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</p:cxnSp>
            <p:sp>
              <p:nvSpPr>
                <p:cNvPr id="39" name="TextBox 38"/>
                <p:cNvSpPr txBox="1"/>
                <p:nvPr/>
              </p:nvSpPr>
              <p:spPr>
                <a:xfrm>
                  <a:off x="1842898" y="2538549"/>
                  <a:ext cx="1199742" cy="738644"/>
                </a:xfrm>
                <a:prstGeom prst="rect">
                  <a:avLst/>
                </a:prstGeom>
                <a:noFill/>
                <a:ln w="0" cap="rnd" cmpd="thickThin">
                  <a:noFill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ct val="150000"/>
                    </a:lnSpc>
                    <a:defRPr/>
                  </a:pPr>
                  <a:r>
                    <a:rPr lang="en-GB" sz="1400" b="1" dirty="0" smtClean="0">
                      <a:latin typeface="Arial" pitchFamily="34" charset="0"/>
                      <a:cs typeface="Arial" pitchFamily="34" charset="0"/>
                    </a:rPr>
                    <a:t>Funds </a:t>
                  </a:r>
                </a:p>
                <a:p>
                  <a:pPr algn="ctr">
                    <a:lnSpc>
                      <a:spcPct val="150000"/>
                    </a:lnSpc>
                    <a:defRPr/>
                  </a:pPr>
                  <a:r>
                    <a:rPr lang="en-GB" sz="1400" b="1" dirty="0" smtClean="0">
                      <a:latin typeface="Arial" pitchFamily="34" charset="0"/>
                      <a:cs typeface="Arial" pitchFamily="34" charset="0"/>
                    </a:rPr>
                    <a:t>distribution</a:t>
                  </a:r>
                  <a:endParaRPr lang="ro-RO" sz="14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2029577" y="3585754"/>
                <a:ext cx="955907" cy="325364"/>
              </a:xfrm>
              <a:prstGeom prst="rect">
                <a:avLst/>
              </a:prstGeom>
              <a:noFill/>
              <a:ln w="0" cap="rnd" cmpd="thickThin"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1400" b="1" dirty="0" smtClean="0">
                    <a:latin typeface="Arial" pitchFamily="34" charset="0"/>
                    <a:cs typeface="Arial" pitchFamily="34" charset="0"/>
                  </a:rPr>
                  <a:t>Statuses</a:t>
                </a:r>
                <a:endParaRPr lang="ro-RO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Cloud 14"/>
              <p:cNvSpPr/>
              <p:nvPr/>
            </p:nvSpPr>
            <p:spPr>
              <a:xfrm>
                <a:off x="5105400" y="2154829"/>
                <a:ext cx="1473612" cy="1323075"/>
              </a:xfrm>
              <a:prstGeom prst="cloud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2">
                    <a:lumMod val="90000"/>
                  </a:schemeClr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lIns="0" rIns="0" anchor="ctr">
                <a:normAutofit/>
              </a:bodyPr>
              <a:lstStyle/>
              <a:p>
                <a:pPr algn="ctr">
                  <a:defRPr/>
                </a:pPr>
                <a:r>
                  <a:rPr lang="en-US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SWIFTNet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939260" y="3377411"/>
                <a:ext cx="1828373" cy="943555"/>
              </a:xfrm>
              <a:prstGeom prst="rect">
                <a:avLst/>
              </a:prstGeom>
              <a:noFill/>
              <a:ln w="0" cap="rnd" cmpd="thickThin"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300" b="1" dirty="0">
                    <a:latin typeface="Arial" pitchFamily="34" charset="0"/>
                    <a:cs typeface="Arial" pitchFamily="34" charset="0"/>
                  </a:rPr>
                  <a:t>WR pacs:</a:t>
                </a:r>
              </a:p>
              <a:p>
                <a:pPr>
                  <a:defRPr/>
                </a:pPr>
                <a:r>
                  <a:rPr lang="en-GB" sz="1300" b="1" dirty="0">
                    <a:latin typeface="Arial" pitchFamily="34" charset="0"/>
                    <a:cs typeface="Arial" pitchFamily="34" charset="0"/>
                  </a:rPr>
                  <a:t>008 - payment instr. </a:t>
                </a:r>
              </a:p>
              <a:p>
                <a:pPr>
                  <a:defRPr/>
                </a:pPr>
                <a:r>
                  <a:rPr lang="en-GB" sz="1300" b="1" dirty="0">
                    <a:latin typeface="Arial" pitchFamily="34" charset="0"/>
                    <a:cs typeface="Arial" pitchFamily="34" charset="0"/>
                  </a:rPr>
                  <a:t>004 - return</a:t>
                </a:r>
              </a:p>
              <a:p>
                <a:pPr>
                  <a:defRPr/>
                </a:pPr>
                <a:r>
                  <a:rPr lang="en-GB" sz="1300" b="1" dirty="0">
                    <a:latin typeface="Arial" pitchFamily="34" charset="0"/>
                    <a:cs typeface="Arial" pitchFamily="34" charset="0"/>
                  </a:rPr>
                  <a:t>002 - status</a:t>
                </a:r>
                <a:endParaRPr lang="ro-RO" sz="13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Flowchart: Alternate Process 7"/>
              <p:cNvSpPr/>
              <p:nvPr/>
            </p:nvSpPr>
            <p:spPr bwMode="auto">
              <a:xfrm>
                <a:off x="2971800" y="846909"/>
                <a:ext cx="1870355" cy="4752703"/>
              </a:xfrm>
              <a:prstGeom prst="flowChartAlternateProcess">
                <a:avLst/>
              </a:prstGeom>
              <a:solidFill>
                <a:srgbClr val="90CCEE"/>
              </a:solidFill>
              <a:ln>
                <a:noFill/>
                <a:headEnd type="none" w="med" len="med"/>
                <a:tailEnd type="arrow" w="med" len="med"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0" h="1270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wordArtVert"/>
              <a:lstStyle/>
              <a:p>
                <a:pPr algn="ctr">
                  <a:defRPr/>
                </a:pPr>
                <a:endParaRPr lang="ro-RO" sz="1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254698" y="5739826"/>
                <a:ext cx="1376674" cy="618191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Participant </a:t>
                </a:r>
                <a:endParaRPr lang="en-GB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  <a:p>
                <a:pPr algn="ctr">
                  <a:defRPr/>
                </a:pPr>
                <a:r>
                  <a:rPr lang="en-GB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Bank 1</a:t>
                </a:r>
                <a:endParaRPr lang="ro-RO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4114800" y="1088571"/>
                <a:ext cx="625052" cy="4269377"/>
              </a:xfrm>
              <a:prstGeom prst="roundRect">
                <a:avLst/>
              </a:prstGeom>
              <a:solidFill>
                <a:srgbClr val="44208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wrap="square">
                <a:spAutoFit/>
              </a:bodyPr>
              <a:lstStyle/>
              <a:p>
                <a:pPr algn="ctr">
                  <a:defRPr/>
                </a:pPr>
                <a:r>
                  <a:rPr lang="de-CH" sz="2400" b="1" spc="100" dirty="0">
                    <a:solidFill>
                      <a:schemeClr val="bg1">
                        <a:lumMod val="9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qPayIntegrator</a:t>
                </a:r>
                <a:endParaRPr lang="en-US" sz="2400" b="1" spc="100" dirty="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2" name="Picture 21" descr="safe.gif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3083256" y="3102429"/>
                <a:ext cx="623451" cy="1054803"/>
              </a:xfrm>
              <a:prstGeom prst="rect">
                <a:avLst/>
              </a:prstGeom>
              <a:ln>
                <a:noFill/>
              </a:ln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190500" dist="228600" dir="2700000" algn="ctr">
                  <a:srgbClr val="000000">
                    <a:alpha val="30000"/>
                  </a:srgbClr>
                </a:outerShdw>
                <a:reflection blurRad="6350" stA="50000" endA="300" endPos="55500" dist="101600" dir="5400000" sy="-100000" algn="bl" rotWithShape="0"/>
                <a:softEdge rad="31750"/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</p:pic>
          <p:cxnSp>
            <p:nvCxnSpPr>
              <p:cNvPr id="24" name="Straight Arrow Connector 23"/>
              <p:cNvCxnSpPr/>
              <p:nvPr/>
            </p:nvCxnSpPr>
            <p:spPr bwMode="auto">
              <a:xfrm rot="10800000">
                <a:off x="3674241" y="1571897"/>
                <a:ext cx="283385" cy="1738"/>
              </a:xfrm>
              <a:prstGeom prst="straightConnector1">
                <a:avLst/>
              </a:prstGeom>
              <a:solidFill>
                <a:srgbClr val="CCFFCC"/>
              </a:solidFill>
              <a:ln w="38100" cap="flat" cmpd="sng" algn="ctr">
                <a:solidFill>
                  <a:srgbClr val="DC0000"/>
                </a:solidFill>
                <a:prstDash val="dashDot"/>
                <a:round/>
                <a:headEnd type="none" w="med" len="med"/>
                <a:tailEnd type="triangle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27" name="Straight Arrow Connector 26"/>
              <p:cNvCxnSpPr/>
              <p:nvPr/>
            </p:nvCxnSpPr>
            <p:spPr bwMode="auto">
              <a:xfrm rot="10800000">
                <a:off x="4800600" y="2590801"/>
                <a:ext cx="1905000" cy="1588"/>
              </a:xfrm>
              <a:prstGeom prst="straightConnector1">
                <a:avLst/>
              </a:prstGeom>
              <a:solidFill>
                <a:srgbClr val="CCFFCC"/>
              </a:solidFill>
              <a:ln w="38100" cap="flat" cmpd="sng" algn="ctr">
                <a:solidFill>
                  <a:srgbClr val="DC0000"/>
                </a:solidFill>
                <a:prstDash val="solid"/>
                <a:round/>
                <a:headEnd type="triangle" w="med" len="med"/>
                <a:tailEnd type="none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28" name="Straight Arrow Connector 27"/>
              <p:cNvCxnSpPr/>
              <p:nvPr/>
            </p:nvCxnSpPr>
            <p:spPr bwMode="auto">
              <a:xfrm>
                <a:off x="4876800" y="2971800"/>
                <a:ext cx="1828800" cy="1588"/>
              </a:xfrm>
              <a:prstGeom prst="straightConnector1">
                <a:avLst/>
              </a:prstGeom>
              <a:solidFill>
                <a:srgbClr val="CCFFCC"/>
              </a:solidFill>
              <a:ln w="38100" cap="flat" cmpd="sng" algn="ctr">
                <a:solidFill>
                  <a:srgbClr val="FFFF00"/>
                </a:solidFill>
                <a:prstDash val="dashDot"/>
                <a:round/>
                <a:headEnd type="triangle" w="med" len="med"/>
                <a:tailEnd type="none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29" name="Rounded Rectangle 28"/>
              <p:cNvSpPr/>
              <p:nvPr/>
            </p:nvSpPr>
            <p:spPr>
              <a:xfrm>
                <a:off x="854816" y="1158240"/>
                <a:ext cx="568179" cy="1219200"/>
              </a:xfrm>
              <a:prstGeom prst="roundRect">
                <a:avLst/>
              </a:prstGeom>
              <a:solidFill>
                <a:srgbClr val="44208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wrap="square" lIns="36000" tIns="36000" rIns="36000" bIns="36000">
                <a:spAutoFit/>
              </a:bodyPr>
              <a:lstStyle/>
              <a:p>
                <a:pPr algn="ctr">
                  <a:defRPr/>
                </a:pPr>
                <a:r>
                  <a:rPr lang="de-CH" sz="1400" b="1" spc="100" dirty="0" smtClean="0">
                    <a:solidFill>
                      <a:schemeClr val="bg1">
                        <a:lumMod val="9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qPI-FO</a:t>
                </a:r>
              </a:p>
              <a:p>
                <a:pPr algn="ctr">
                  <a:defRPr/>
                </a:pPr>
                <a:r>
                  <a:rPr lang="de-CH" sz="1400" b="1" spc="100" dirty="0" smtClean="0">
                    <a:solidFill>
                      <a:schemeClr val="bg1">
                        <a:lumMod val="9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Client</a:t>
                </a:r>
                <a:endParaRPr lang="en-US" sz="1400" b="1" spc="100" dirty="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18841" y="5742296"/>
                <a:ext cx="1081120" cy="618191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1600" b="1" dirty="0" smtClean="0">
                    <a:latin typeface="Arial" pitchFamily="34" charset="0"/>
                    <a:cs typeface="Arial" pitchFamily="34" charset="0"/>
                  </a:rPr>
                  <a:t>Mobile </a:t>
                </a:r>
              </a:p>
              <a:p>
                <a:pPr algn="ctr">
                  <a:defRPr/>
                </a:pPr>
                <a:r>
                  <a:rPr lang="en-GB" sz="1600" b="1" dirty="0" smtClean="0">
                    <a:latin typeface="Arial" pitchFamily="34" charset="0"/>
                    <a:cs typeface="Arial" pitchFamily="34" charset="0"/>
                  </a:rPr>
                  <a:t>Operator</a:t>
                </a:r>
                <a:endParaRPr lang="ro-RO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34" name="Picture 3" descr="C:\Documents and Settings\danion\Local Settings\Temporary Internet Files\Content.IE5\XU3VIJ05\MC900439835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1642" y="4632960"/>
                <a:ext cx="1219200" cy="1219200"/>
              </a:xfrm>
              <a:prstGeom prst="rect">
                <a:avLst/>
              </a:prstGeom>
              <a:noFill/>
            </p:spPr>
          </p:pic>
          <p:pic>
            <p:nvPicPr>
              <p:cNvPr id="35" name="Picture 5" descr="C:\Documents and Settings\danion\Local Settings\Temporary Internet Files\Content.IE5\CQQ907ZS\MP900399981[1]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51352" y="3163389"/>
                <a:ext cx="1260000" cy="1066800"/>
              </a:xfrm>
              <a:prstGeom prst="rect">
                <a:avLst/>
              </a:prstGeom>
              <a:noFill/>
            </p:spPr>
          </p:pic>
        </p:grpSp>
        <p:pic>
          <p:nvPicPr>
            <p:cNvPr id="43" name="Picture 11" descr="C:\Documents and Settings\danion\Local Settings\Temporary Internet Files\Content.IE5\XU3VIJ05\MM900213540[1].gif"/>
            <p:cNvPicPr>
              <a:picLocks noChangeAspect="1" noChangeArrowheads="1" noCrop="1"/>
            </p:cNvPicPr>
            <p:nvPr/>
          </p:nvPicPr>
          <p:blipFill>
            <a:blip r:embed="rId7" cstate="print">
              <a:grayscl/>
            </a:blip>
            <a:srcRect/>
            <a:stretch>
              <a:fillRect/>
            </a:stretch>
          </p:blipFill>
          <p:spPr bwMode="auto">
            <a:xfrm>
              <a:off x="621659" y="4064726"/>
              <a:ext cx="770792" cy="28629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44" name="Picture 14" descr="C:\Documents and Settings\danion\Local Settings\Temporary Internet Files\Content.IE5\XU3VIJ05\MP900400637[1]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352800" y="4495800"/>
              <a:ext cx="837531" cy="1047169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grpSp>
          <p:nvGrpSpPr>
            <p:cNvPr id="45" name="Group 84"/>
            <p:cNvGrpSpPr/>
            <p:nvPr/>
          </p:nvGrpSpPr>
          <p:grpSpPr>
            <a:xfrm rot="5400000">
              <a:off x="7429500" y="4734197"/>
              <a:ext cx="762794" cy="229395"/>
              <a:chOff x="5721941" y="4800599"/>
              <a:chExt cx="1447800" cy="230189"/>
            </a:xfrm>
          </p:grpSpPr>
          <p:cxnSp>
            <p:nvCxnSpPr>
              <p:cNvPr id="46" name="Straight Arrow Connector 45"/>
              <p:cNvCxnSpPr/>
              <p:nvPr/>
            </p:nvCxnSpPr>
            <p:spPr bwMode="auto">
              <a:xfrm>
                <a:off x="5726381" y="4800599"/>
                <a:ext cx="1371599" cy="1588"/>
              </a:xfrm>
              <a:prstGeom prst="straightConnector1">
                <a:avLst/>
              </a:prstGeom>
              <a:solidFill>
                <a:srgbClr val="CCFFCC"/>
              </a:solidFill>
              <a:ln w="38100" cap="flat" cmpd="sng" algn="ctr">
                <a:solidFill>
                  <a:srgbClr val="DC0000"/>
                </a:solidFill>
                <a:prstDash val="solid"/>
                <a:round/>
                <a:headEnd type="triangle" w="med" len="med"/>
                <a:tailEnd type="none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47" name="Straight Arrow Connector 46"/>
              <p:cNvCxnSpPr/>
              <p:nvPr/>
            </p:nvCxnSpPr>
            <p:spPr bwMode="auto">
              <a:xfrm rot="10800000">
                <a:off x="5721941" y="5029200"/>
                <a:ext cx="1447800" cy="1588"/>
              </a:xfrm>
              <a:prstGeom prst="straightConnector1">
                <a:avLst/>
              </a:prstGeom>
              <a:solidFill>
                <a:srgbClr val="CCFFCC"/>
              </a:solidFill>
              <a:ln w="38100" cap="flat" cmpd="sng" algn="ctr">
                <a:solidFill>
                  <a:srgbClr val="FFFF00"/>
                </a:solidFill>
                <a:prstDash val="dashDot"/>
                <a:round/>
                <a:headEnd type="triangle" w="med" len="med"/>
                <a:tailEnd type="none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cxnSp>
        </p:grpSp>
        <p:sp>
          <p:nvSpPr>
            <p:cNvPr id="48" name="TextBox 47"/>
            <p:cNvSpPr txBox="1"/>
            <p:nvPr/>
          </p:nvSpPr>
          <p:spPr>
            <a:xfrm>
              <a:off x="6019800" y="5525465"/>
              <a:ext cx="1447800" cy="553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Collections Channels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3505200" y="1143000"/>
              <a:ext cx="486151" cy="1219200"/>
            </a:xfrm>
            <a:prstGeom prst="roundRect">
              <a:avLst/>
            </a:prstGeom>
            <a:solidFill>
              <a:srgbClr val="44208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wrap="square">
              <a:spAutoFit/>
            </a:bodyPr>
            <a:lstStyle/>
            <a:p>
              <a:pPr algn="ctr">
                <a:defRPr/>
              </a:pPr>
              <a:r>
                <a:rPr lang="de-CH" sz="1600" b="1" spc="100" dirty="0" smtClean="0">
                  <a:solidFill>
                    <a:schemeClr val="bg1">
                      <a:lumMod val="95000"/>
                    </a:schemeClr>
                  </a:solidFill>
                  <a:latin typeface="Arial" pitchFamily="34" charset="0"/>
                  <a:cs typeface="Arial" pitchFamily="34" charset="0"/>
                </a:rPr>
                <a:t>qPI-FO</a:t>
              </a:r>
              <a:endParaRPr lang="en-US" sz="1600" b="1" spc="1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1" name="Picture 16" descr="C:\Documents and Settings\danion\Local Settings\Temporary Internet Files\Content.IE5\CQQ907ZS\MC900043832[1].wmf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1"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 rot="3000000">
            <a:off x="7226432" y="4943331"/>
            <a:ext cx="1499120" cy="1515836"/>
          </a:xfrm>
          <a:prstGeom prst="rect">
            <a:avLst/>
          </a:prstGeom>
          <a:noFill/>
        </p:spPr>
      </p:pic>
      <p:cxnSp>
        <p:nvCxnSpPr>
          <p:cNvPr id="53" name="Straight Arrow Connector 52"/>
          <p:cNvCxnSpPr/>
          <p:nvPr/>
        </p:nvCxnSpPr>
        <p:spPr bwMode="auto">
          <a:xfrm rot="10800000">
            <a:off x="4296277" y="1905000"/>
            <a:ext cx="275723" cy="1644"/>
          </a:xfrm>
          <a:prstGeom prst="straightConnector1">
            <a:avLst/>
          </a:prstGeom>
          <a:solidFill>
            <a:srgbClr val="CCFFCC"/>
          </a:solidFill>
          <a:ln w="38100" cap="flat" cmpd="sng" algn="ctr">
            <a:solidFill>
              <a:srgbClr val="FFFF00"/>
            </a:solidFill>
            <a:prstDash val="dashDot"/>
            <a:round/>
            <a:headEnd type="triangle" w="med" len="med"/>
            <a:tailEnd type="non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89" name="Straight Arrow Connector 88"/>
          <p:cNvCxnSpPr/>
          <p:nvPr/>
        </p:nvCxnSpPr>
        <p:spPr bwMode="auto">
          <a:xfrm rot="10800000">
            <a:off x="4419600" y="3657600"/>
            <a:ext cx="275723" cy="1644"/>
          </a:xfrm>
          <a:prstGeom prst="straightConnector1">
            <a:avLst/>
          </a:prstGeom>
          <a:solidFill>
            <a:srgbClr val="CCFFCC"/>
          </a:solidFill>
          <a:ln w="38100" cap="flat" cmpd="sng" algn="ctr">
            <a:solidFill>
              <a:srgbClr val="FFFF00"/>
            </a:solidFill>
            <a:prstDash val="dashDot"/>
            <a:round/>
            <a:headEnd type="triangle" w="med" len="med"/>
            <a:tailEnd type="non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90" name="Straight Arrow Connector 89"/>
          <p:cNvCxnSpPr/>
          <p:nvPr/>
        </p:nvCxnSpPr>
        <p:spPr bwMode="auto">
          <a:xfrm rot="10800000">
            <a:off x="4343400" y="4953000"/>
            <a:ext cx="275723" cy="1644"/>
          </a:xfrm>
          <a:prstGeom prst="straightConnector1">
            <a:avLst/>
          </a:prstGeom>
          <a:solidFill>
            <a:srgbClr val="CCFFCC"/>
          </a:solidFill>
          <a:ln w="38100" cap="flat" cmpd="sng" algn="ctr">
            <a:solidFill>
              <a:srgbClr val="FFFF00"/>
            </a:solidFill>
            <a:prstDash val="dashDot"/>
            <a:round/>
            <a:headEnd type="triangle" w="med" len="med"/>
            <a:tailEnd type="non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91" name="Straight Arrow Connector 90"/>
          <p:cNvCxnSpPr/>
          <p:nvPr/>
        </p:nvCxnSpPr>
        <p:spPr bwMode="auto">
          <a:xfrm rot="10800000">
            <a:off x="4343400" y="3505200"/>
            <a:ext cx="275723" cy="1644"/>
          </a:xfrm>
          <a:prstGeom prst="straightConnector1">
            <a:avLst/>
          </a:prstGeom>
          <a:solidFill>
            <a:srgbClr val="CCFFCC"/>
          </a:solidFill>
          <a:ln w="38100" cap="flat" cmpd="sng" algn="ctr">
            <a:solidFill>
              <a:srgbClr val="DC0000"/>
            </a:solidFill>
            <a:prstDash val="dashDot"/>
            <a:round/>
            <a:headEnd type="none" w="med" len="med"/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92" name="Straight Arrow Connector 91"/>
          <p:cNvCxnSpPr/>
          <p:nvPr/>
        </p:nvCxnSpPr>
        <p:spPr bwMode="auto">
          <a:xfrm rot="10800000">
            <a:off x="4343400" y="4800600"/>
            <a:ext cx="275723" cy="1644"/>
          </a:xfrm>
          <a:prstGeom prst="straightConnector1">
            <a:avLst/>
          </a:prstGeom>
          <a:solidFill>
            <a:srgbClr val="CCFFCC"/>
          </a:solidFill>
          <a:ln w="38100" cap="flat" cmpd="sng" algn="ctr">
            <a:solidFill>
              <a:srgbClr val="DC0000"/>
            </a:solidFill>
            <a:prstDash val="dashDot"/>
            <a:round/>
            <a:headEnd type="none" w="med" len="med"/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Agenda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Remittances - a new perspective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743200" y="1676400"/>
          <a:ext cx="5257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1676400" y="2514600"/>
          <a:ext cx="9144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Right Arrow 8"/>
          <p:cNvSpPr/>
          <p:nvPr/>
        </p:nvSpPr>
        <p:spPr>
          <a:xfrm>
            <a:off x="1143000" y="2667000"/>
            <a:ext cx="457200" cy="609600"/>
          </a:xfrm>
          <a:prstGeom prst="rightArrow">
            <a:avLst/>
          </a:prstGeom>
          <a:solidFill>
            <a:srgbClr val="442080"/>
          </a:solidFill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About…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Remittances - a new perspective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4"/>
          <p:cNvSpPr/>
          <p:nvPr/>
        </p:nvSpPr>
        <p:spPr>
          <a:xfrm>
            <a:off x="737936" y="2971800"/>
            <a:ext cx="7948864" cy="3200400"/>
          </a:xfrm>
          <a:prstGeom prst="roundRect">
            <a:avLst/>
          </a:prstGeom>
          <a:solidFill>
            <a:srgbClr val="90CCEE"/>
          </a:solidFill>
          <a:ln w="63500" cap="rnd">
            <a:solidFill>
              <a:srgbClr val="44208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180000" tIns="180000" rIns="180000" bIns="180000" numCol="1" spcCol="1270" anchor="ctr" anchorCtr="0">
            <a:noAutofit/>
          </a:bodyPr>
          <a:lstStyle/>
          <a:p>
            <a:pPr>
              <a:buNone/>
            </a:pPr>
            <a:endParaRPr lang="en-US" dirty="0" smtClean="0"/>
          </a:p>
          <a:p>
            <a:pPr marL="360363" indent="-360363">
              <a:buClr>
                <a:srgbClr val="44208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Typically by migrant workers to their families. Especially from developed to developing countries</a:t>
            </a:r>
          </a:p>
          <a:p>
            <a:pPr marL="360363" indent="-360363">
              <a:buClr>
                <a:srgbClr val="44208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Person-to person, low value – i.e. not commercial or wholesale payments</a:t>
            </a:r>
          </a:p>
          <a:p>
            <a:pPr marL="360363" indent="-360363">
              <a:buClr>
                <a:srgbClr val="44208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Domestic remittances also exist</a:t>
            </a:r>
          </a:p>
          <a:p>
            <a:pPr marL="360363" indent="-360363">
              <a:buClr>
                <a:srgbClr val="44208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Recurrent - but typically made by individual transfers (e.g. not by standing order)</a:t>
            </a:r>
          </a:p>
          <a:p>
            <a:pPr marL="360363" indent="-360363">
              <a:buClr>
                <a:srgbClr val="44208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Typically credit transfers</a:t>
            </a:r>
          </a:p>
          <a:p>
            <a:pPr marL="360363" indent="-360363">
              <a:buClr>
                <a:srgbClr val="442080"/>
              </a:buClr>
              <a:buFont typeface="Wingdings" pitchFamily="2" charset="2"/>
              <a:buChar char="q"/>
            </a:pPr>
            <a:r>
              <a:rPr lang="en-US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For remittance service providers (RSPs), often indistinguishable from any other retail cross-border transfers</a:t>
            </a:r>
            <a:endParaRPr lang="en-US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4"/>
          <p:cNvSpPr/>
          <p:nvPr/>
        </p:nvSpPr>
        <p:spPr>
          <a:xfrm>
            <a:off x="1460500" y="990600"/>
            <a:ext cx="6374064" cy="1600200"/>
          </a:xfrm>
          <a:prstGeom prst="roundRect">
            <a:avLst/>
          </a:prstGeom>
          <a:solidFill>
            <a:schemeClr val="bg1"/>
          </a:solidFill>
          <a:ln w="85725" cap="rnd">
            <a:solidFill>
              <a:srgbClr val="90CCEE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contourW="38100">
            <a:bevelT w="63500" h="25400"/>
            <a:extrusionClr>
              <a:srgbClr val="442080"/>
            </a:extrusionClr>
            <a:contourClr>
              <a:srgbClr val="442080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180000" tIns="180000" rIns="180000" bIns="180000" numCol="1" spcCol="1270" anchor="ctr" anchorCtr="0">
            <a:no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An international remittance is 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 a cross-border, person-to-person payment of relatively low value</a:t>
            </a:r>
          </a:p>
          <a:p>
            <a:pPr marL="0" indent="0" algn="r">
              <a:buNone/>
            </a:pPr>
            <a:r>
              <a:rPr lang="en-US" sz="1200" b="1" i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The World Bank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&amp; Figures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8" name="Rounded Rectangle 4"/>
          <p:cNvSpPr/>
          <p:nvPr/>
        </p:nvSpPr>
        <p:spPr>
          <a:xfrm>
            <a:off x="533400" y="1676400"/>
            <a:ext cx="7377364" cy="3200400"/>
          </a:xfrm>
          <a:prstGeom prst="roundRect">
            <a:avLst/>
          </a:prstGeom>
          <a:solidFill>
            <a:schemeClr val="bg1"/>
          </a:solidFill>
          <a:ln w="85725" cap="rnd">
            <a:solidFill>
              <a:srgbClr val="90CCEE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contourW="38100">
            <a:bevelT w="63500" h="25400"/>
            <a:extrusionClr>
              <a:srgbClr val="442080"/>
            </a:extrusionClr>
            <a:contourClr>
              <a:srgbClr val="442080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180000" tIns="180000" rIns="180000" bIns="180000" numCol="1" spcCol="1270" anchor="ctr" anchorCtr="0"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442080"/>
                </a:solidFill>
              </a:rPr>
              <a:t>Worldwide</a:t>
            </a:r>
          </a:p>
          <a:p>
            <a:pPr>
              <a:buNone/>
            </a:pPr>
            <a:endParaRPr lang="en-US" sz="2400" b="1" dirty="0" smtClean="0">
              <a:solidFill>
                <a:srgbClr val="442080"/>
              </a:solidFill>
            </a:endParaRPr>
          </a:p>
          <a:p>
            <a:pPr marL="539750" indent="-539750"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442080"/>
                </a:solidFill>
              </a:rPr>
              <a:t>remittances totaled $</a:t>
            </a:r>
            <a:r>
              <a:rPr lang="en-GB" sz="2400" dirty="0" smtClean="0">
                <a:solidFill>
                  <a:srgbClr val="442080"/>
                </a:solidFill>
              </a:rPr>
              <a:t>440 </a:t>
            </a:r>
            <a:r>
              <a:rPr lang="en-US" sz="2400" dirty="0" smtClean="0">
                <a:solidFill>
                  <a:srgbClr val="442080"/>
                </a:solidFill>
              </a:rPr>
              <a:t> billion in 2010</a:t>
            </a:r>
          </a:p>
          <a:p>
            <a:pPr marL="539750" indent="-539750"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442080"/>
                </a:solidFill>
              </a:rPr>
              <a:t>involved some 250 million migrants or 3.2% of world population</a:t>
            </a:r>
          </a:p>
          <a:p>
            <a:pPr marL="539750" indent="-539750"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442080"/>
                </a:solidFill>
              </a:rPr>
              <a:t>annual transactions: 1 to 1.5 billion</a:t>
            </a:r>
          </a:p>
          <a:p>
            <a:pPr marL="539750" indent="-539750"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442080"/>
                </a:solidFill>
              </a:rPr>
              <a:t>average</a:t>
            </a:r>
            <a:r>
              <a:rPr lang="fr-FR" sz="2400" dirty="0" smtClean="0">
                <a:solidFill>
                  <a:srgbClr val="442080"/>
                </a:solidFill>
              </a:rPr>
              <a:t> transaction value: +/-$ 300</a:t>
            </a:r>
          </a:p>
          <a:p>
            <a:pPr marL="0" indent="0" algn="ctr">
              <a:buNone/>
            </a:pPr>
            <a:endParaRPr lang="en-US" sz="2000" dirty="0" smtClean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&amp; Figures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7" name="Rounded Rectangle 4"/>
          <p:cNvSpPr/>
          <p:nvPr/>
        </p:nvSpPr>
        <p:spPr>
          <a:xfrm>
            <a:off x="737936" y="2971800"/>
            <a:ext cx="7948864" cy="3200400"/>
          </a:xfrm>
          <a:prstGeom prst="roundRect">
            <a:avLst/>
          </a:prstGeom>
          <a:solidFill>
            <a:srgbClr val="90CCEE"/>
          </a:solidFill>
          <a:ln w="63500" cap="rnd">
            <a:solidFill>
              <a:srgbClr val="44208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180000" tIns="180000" rIns="180000" bIns="180000" numCol="1" spcCol="1270" anchor="ctr" anchorCtr="0">
            <a:noAutofit/>
          </a:bodyPr>
          <a:lstStyle/>
          <a:p>
            <a:r>
              <a:rPr lang="en-US" dirty="0" smtClean="0">
                <a:solidFill>
                  <a:srgbClr val="442080"/>
                </a:solidFill>
              </a:rPr>
              <a:t>EMIGRATION, 2010</a:t>
            </a:r>
          </a:p>
          <a:p>
            <a:pPr marL="263525" indent="-263525"/>
            <a:r>
              <a:rPr lang="en-US" dirty="0" smtClean="0">
                <a:solidFill>
                  <a:srgbClr val="442080"/>
                </a:solidFill>
              </a:rPr>
              <a:t>■ Stock of emigrants: 2,769.4 thousands</a:t>
            </a:r>
          </a:p>
          <a:p>
            <a:pPr marL="263525" indent="-263525"/>
            <a:r>
              <a:rPr lang="en-US" dirty="0" smtClean="0">
                <a:solidFill>
                  <a:srgbClr val="442080"/>
                </a:solidFill>
              </a:rPr>
              <a:t>■ Stock of emigrants as percentage of population: 13.1%</a:t>
            </a:r>
          </a:p>
          <a:p>
            <a:pPr marL="263525" indent="-263525"/>
            <a:r>
              <a:rPr lang="en-US" dirty="0" smtClean="0">
                <a:solidFill>
                  <a:srgbClr val="442080"/>
                </a:solidFill>
              </a:rPr>
              <a:t>■ Top destination countries: Italy, Spain, Hungary, Israel, the United States, Germany, Canada, Austria, France, the United Kingdom</a:t>
            </a:r>
          </a:p>
          <a:p>
            <a:endParaRPr lang="en-US" dirty="0" smtClean="0">
              <a:solidFill>
                <a:srgbClr val="442080"/>
              </a:solidFill>
            </a:endParaRPr>
          </a:p>
          <a:p>
            <a:r>
              <a:rPr lang="en-US" dirty="0" smtClean="0">
                <a:solidFill>
                  <a:srgbClr val="442080"/>
                </a:solidFill>
              </a:rPr>
              <a:t>IMMIGRATION, 2010</a:t>
            </a:r>
          </a:p>
          <a:p>
            <a:r>
              <a:rPr lang="en-US" dirty="0" smtClean="0">
                <a:solidFill>
                  <a:srgbClr val="442080"/>
                </a:solidFill>
              </a:rPr>
              <a:t>■ Stock of immigrants: 132.8 thousands</a:t>
            </a:r>
          </a:p>
          <a:p>
            <a:r>
              <a:rPr lang="en-US" dirty="0" smtClean="0">
                <a:solidFill>
                  <a:srgbClr val="442080"/>
                </a:solidFill>
              </a:rPr>
              <a:t>■ Stock of immigrants as percentage of population: 0.6%</a:t>
            </a:r>
          </a:p>
          <a:p>
            <a:r>
              <a:rPr lang="en-US" dirty="0" smtClean="0">
                <a:solidFill>
                  <a:srgbClr val="442080"/>
                </a:solidFill>
              </a:rPr>
              <a:t>■ Top source countries: Moldova, Bulgaria, Ukraine, the Russian Federation, the Syrian Arab Republic, Hungary, Greece, Turkey, Italy, Germany</a:t>
            </a:r>
            <a:endParaRPr lang="en-US" dirty="0">
              <a:solidFill>
                <a:srgbClr val="442080"/>
              </a:solidFill>
            </a:endParaRPr>
          </a:p>
        </p:txBody>
      </p:sp>
      <p:sp>
        <p:nvSpPr>
          <p:cNvPr id="8" name="Rounded Rectangle 4"/>
          <p:cNvSpPr/>
          <p:nvPr/>
        </p:nvSpPr>
        <p:spPr>
          <a:xfrm>
            <a:off x="457200" y="1143000"/>
            <a:ext cx="7377364" cy="1295400"/>
          </a:xfrm>
          <a:prstGeom prst="roundRect">
            <a:avLst/>
          </a:prstGeom>
          <a:solidFill>
            <a:schemeClr val="bg1"/>
          </a:solidFill>
          <a:ln w="85725" cap="rnd">
            <a:solidFill>
              <a:srgbClr val="90CCEE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contourW="38100">
            <a:bevelT w="63500" h="25400"/>
            <a:extrusionClr>
              <a:srgbClr val="442080"/>
            </a:extrusionClr>
            <a:contourClr>
              <a:srgbClr val="442080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180000" tIns="180000" rIns="180000" bIns="180000" numCol="1" spcCol="1270" anchor="ctr" anchorCtr="0"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442080"/>
                </a:solidFill>
              </a:rPr>
              <a:t>Romania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442080"/>
                </a:solidFill>
              </a:rPr>
              <a:t> inward remittances flow totaled $</a:t>
            </a:r>
            <a:r>
              <a:rPr lang="en-GB" sz="2000" dirty="0" smtClean="0">
                <a:solidFill>
                  <a:srgbClr val="442080"/>
                </a:solidFill>
              </a:rPr>
              <a:t>4,5 </a:t>
            </a:r>
            <a:r>
              <a:rPr lang="en-US" sz="2000" dirty="0" smtClean="0">
                <a:solidFill>
                  <a:srgbClr val="442080"/>
                </a:solidFill>
              </a:rPr>
              <a:t> billion in 2010 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442080"/>
                </a:solidFill>
              </a:rPr>
              <a:t> outward remittances flow totaled $310 million in 2009 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/>
          <p:cNvCxnSpPr>
            <a:stCxn id="50" idx="3"/>
            <a:endCxn id="19" idx="0"/>
          </p:cNvCxnSpPr>
          <p:nvPr/>
        </p:nvCxnSpPr>
        <p:spPr>
          <a:xfrm rot="5400000">
            <a:off x="5962650" y="4171950"/>
            <a:ext cx="685800" cy="114300"/>
          </a:xfrm>
          <a:prstGeom prst="straightConnector1">
            <a:avLst/>
          </a:prstGeom>
          <a:ln w="34925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 now …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8" name="Flowchart: Alternate Process 7"/>
          <p:cNvSpPr/>
          <p:nvPr/>
        </p:nvSpPr>
        <p:spPr bwMode="auto">
          <a:xfrm>
            <a:off x="457200" y="1524000"/>
            <a:ext cx="1524000" cy="7620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Sender/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remitter</a:t>
            </a:r>
            <a:endParaRPr lang="ro-RO" b="1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lowchart: Alternate Process 8"/>
          <p:cNvSpPr/>
          <p:nvPr/>
        </p:nvSpPr>
        <p:spPr bwMode="auto">
          <a:xfrm>
            <a:off x="457200" y="4572000"/>
            <a:ext cx="1524000" cy="9144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Beneficiary/ Receiver</a:t>
            </a:r>
            <a:endParaRPr lang="ro-RO" b="1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76200" y="3429000"/>
            <a:ext cx="2286000" cy="1588"/>
          </a:xfrm>
          <a:prstGeom prst="straightConnector1">
            <a:avLst/>
          </a:prstGeom>
          <a:ln w="38100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Alternate Process 11"/>
          <p:cNvSpPr/>
          <p:nvPr/>
        </p:nvSpPr>
        <p:spPr bwMode="auto">
          <a:xfrm>
            <a:off x="2286000" y="1524000"/>
            <a:ext cx="1295400" cy="7620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Sending 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Agent</a:t>
            </a:r>
            <a:endParaRPr lang="ro-RO" b="1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lowchart: Alternate Process 14"/>
          <p:cNvSpPr/>
          <p:nvPr/>
        </p:nvSpPr>
        <p:spPr bwMode="auto">
          <a:xfrm>
            <a:off x="2286000" y="4572000"/>
            <a:ext cx="1524000" cy="9144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Disbursing Agent</a:t>
            </a:r>
            <a:endParaRPr lang="ro-RO" b="1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lowchart: Alternate Process 15"/>
          <p:cNvSpPr/>
          <p:nvPr/>
        </p:nvSpPr>
        <p:spPr bwMode="auto">
          <a:xfrm>
            <a:off x="5486400" y="1524000"/>
            <a:ext cx="1524000" cy="8382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MTO 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Country A</a:t>
            </a:r>
            <a:endParaRPr lang="ro-RO" b="1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lowchart: Alternate Process 18"/>
          <p:cNvSpPr/>
          <p:nvPr/>
        </p:nvSpPr>
        <p:spPr bwMode="auto">
          <a:xfrm>
            <a:off x="5486400" y="4572000"/>
            <a:ext cx="1524000" cy="8382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MTO 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Country B</a:t>
            </a:r>
            <a:endParaRPr lang="ro-RO" b="1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lowchart: Alternate Process 19"/>
          <p:cNvSpPr/>
          <p:nvPr/>
        </p:nvSpPr>
        <p:spPr bwMode="auto">
          <a:xfrm>
            <a:off x="7239000" y="1524000"/>
            <a:ext cx="1524000" cy="8382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Debiting Bank </a:t>
            </a:r>
          </a:p>
        </p:txBody>
      </p:sp>
      <p:sp>
        <p:nvSpPr>
          <p:cNvPr id="21" name="Flowchart: Alternate Process 20"/>
          <p:cNvSpPr/>
          <p:nvPr/>
        </p:nvSpPr>
        <p:spPr bwMode="auto">
          <a:xfrm>
            <a:off x="7239000" y="4572000"/>
            <a:ext cx="1524000" cy="8382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Crediting Bank </a:t>
            </a:r>
          </a:p>
        </p:txBody>
      </p:sp>
      <p:sp>
        <p:nvSpPr>
          <p:cNvPr id="23" name="TextBox 22"/>
          <p:cNvSpPr txBox="1"/>
          <p:nvPr/>
        </p:nvSpPr>
        <p:spPr>
          <a:xfrm rot="16200000">
            <a:off x="512178" y="3215789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Message</a:t>
            </a:r>
            <a:endParaRPr lang="en-US" sz="1600" dirty="0"/>
          </a:p>
        </p:txBody>
      </p:sp>
      <p:cxnSp>
        <p:nvCxnSpPr>
          <p:cNvPr id="25" name="Straight Arrow Connector 24"/>
          <p:cNvCxnSpPr>
            <a:stCxn id="15" idx="3"/>
            <a:endCxn id="19" idx="1"/>
          </p:cNvCxnSpPr>
          <p:nvPr/>
        </p:nvCxnSpPr>
        <p:spPr>
          <a:xfrm flipV="1">
            <a:off x="3810000" y="4991100"/>
            <a:ext cx="1676400" cy="38100"/>
          </a:xfrm>
          <a:prstGeom prst="straightConnector1">
            <a:avLst/>
          </a:prstGeom>
          <a:ln w="34925">
            <a:solidFill>
              <a:srgbClr val="442080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3"/>
            <a:endCxn id="16" idx="1"/>
          </p:cNvCxnSpPr>
          <p:nvPr/>
        </p:nvCxnSpPr>
        <p:spPr>
          <a:xfrm>
            <a:off x="3581400" y="1905000"/>
            <a:ext cx="1905000" cy="38100"/>
          </a:xfrm>
          <a:prstGeom prst="straightConnector1">
            <a:avLst/>
          </a:prstGeom>
          <a:ln w="34925">
            <a:solidFill>
              <a:srgbClr val="442080"/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67200" y="1625025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Holds funds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267200" y="46730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Liquidity</a:t>
            </a:r>
          </a:p>
          <a:p>
            <a:r>
              <a:rPr lang="en-US" sz="1600" dirty="0" smtClean="0"/>
              <a:t>provision</a:t>
            </a:r>
            <a:endParaRPr lang="en-US" sz="1600" dirty="0"/>
          </a:p>
        </p:txBody>
      </p:sp>
      <p:sp>
        <p:nvSpPr>
          <p:cNvPr id="35" name="Cloud 34"/>
          <p:cNvSpPr/>
          <p:nvPr/>
        </p:nvSpPr>
        <p:spPr>
          <a:xfrm>
            <a:off x="3733800" y="2209800"/>
            <a:ext cx="1905000" cy="2286000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rgbClr val="442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42080"/>
                </a:solidFill>
              </a:rPr>
              <a:t>Proprietary  network</a:t>
            </a:r>
            <a:endParaRPr lang="en-US" dirty="0">
              <a:solidFill>
                <a:srgbClr val="442080"/>
              </a:solidFill>
            </a:endParaRPr>
          </a:p>
        </p:txBody>
      </p:sp>
      <p:cxnSp>
        <p:nvCxnSpPr>
          <p:cNvPr id="37" name="Straight Arrow Connector 36"/>
          <p:cNvCxnSpPr>
            <a:stCxn id="8" idx="3"/>
          </p:cNvCxnSpPr>
          <p:nvPr/>
        </p:nvCxnSpPr>
        <p:spPr>
          <a:xfrm>
            <a:off x="1981200" y="1905000"/>
            <a:ext cx="304800" cy="1588"/>
          </a:xfrm>
          <a:prstGeom prst="straightConnector1">
            <a:avLst/>
          </a:prstGeom>
          <a:ln w="34925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5" idx="1"/>
            <a:endCxn id="9" idx="3"/>
          </p:cNvCxnSpPr>
          <p:nvPr/>
        </p:nvCxnSpPr>
        <p:spPr>
          <a:xfrm rot="10800000">
            <a:off x="1981200" y="5029200"/>
            <a:ext cx="304800" cy="1588"/>
          </a:xfrm>
          <a:prstGeom prst="straightConnector1">
            <a:avLst/>
          </a:prstGeom>
          <a:ln w="34925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0" idx="2"/>
            <a:endCxn id="21" idx="0"/>
          </p:cNvCxnSpPr>
          <p:nvPr/>
        </p:nvCxnSpPr>
        <p:spPr>
          <a:xfrm rot="5400000">
            <a:off x="6896100" y="3467100"/>
            <a:ext cx="2209800" cy="1588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934200" y="3071336"/>
            <a:ext cx="2133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Correspondents </a:t>
            </a:r>
          </a:p>
          <a:p>
            <a:pPr algn="ctr"/>
            <a:r>
              <a:rPr lang="en-US" sz="1400" dirty="0" smtClean="0"/>
              <a:t>bank system </a:t>
            </a:r>
          </a:p>
          <a:p>
            <a:pPr algn="ctr"/>
            <a:r>
              <a:rPr lang="en-US" sz="1400" dirty="0" smtClean="0"/>
              <a:t>(balance accounts)</a:t>
            </a:r>
            <a:endParaRPr lang="en-US" sz="1400" dirty="0"/>
          </a:p>
        </p:txBody>
      </p:sp>
      <p:cxnSp>
        <p:nvCxnSpPr>
          <p:cNvPr id="49" name="Straight Arrow Connector 48"/>
          <p:cNvCxnSpPr>
            <a:stCxn id="12" idx="3"/>
          </p:cNvCxnSpPr>
          <p:nvPr/>
        </p:nvCxnSpPr>
        <p:spPr>
          <a:xfrm>
            <a:off x="3581400" y="1905000"/>
            <a:ext cx="2209800" cy="1219200"/>
          </a:xfrm>
          <a:prstGeom prst="straightConnector1">
            <a:avLst/>
          </a:prstGeom>
          <a:ln w="34925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owchart: Magnetic Disk 49"/>
          <p:cNvSpPr/>
          <p:nvPr/>
        </p:nvSpPr>
        <p:spPr>
          <a:xfrm>
            <a:off x="5791200" y="3048000"/>
            <a:ext cx="1143000" cy="838200"/>
          </a:xfrm>
          <a:prstGeom prst="flowChartMagneticDisk">
            <a:avLst/>
          </a:prstGeom>
          <a:solidFill>
            <a:schemeClr val="accent1">
              <a:alpha val="28000"/>
            </a:schemeClr>
          </a:solidFill>
          <a:ln>
            <a:solidFill>
              <a:srgbClr val="442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442080"/>
                </a:solidFill>
              </a:rPr>
              <a:t>Transactions database</a:t>
            </a:r>
            <a:endParaRPr lang="en-US" sz="1400" b="1" dirty="0">
              <a:solidFill>
                <a:srgbClr val="442080"/>
              </a:solidFill>
            </a:endParaRPr>
          </a:p>
        </p:txBody>
      </p:sp>
      <p:cxnSp>
        <p:nvCxnSpPr>
          <p:cNvPr id="52" name="Straight Arrow Connector 51"/>
          <p:cNvCxnSpPr>
            <a:endCxn id="15" idx="3"/>
          </p:cNvCxnSpPr>
          <p:nvPr/>
        </p:nvCxnSpPr>
        <p:spPr>
          <a:xfrm rot="10800000" flipV="1">
            <a:off x="3810000" y="3733800"/>
            <a:ext cx="1981200" cy="1295400"/>
          </a:xfrm>
          <a:prstGeom prst="straightConnector1">
            <a:avLst/>
          </a:prstGeom>
          <a:ln w="34925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6" idx="2"/>
            <a:endCxn id="50" idx="1"/>
          </p:cNvCxnSpPr>
          <p:nvPr/>
        </p:nvCxnSpPr>
        <p:spPr>
          <a:xfrm rot="16200000" flipH="1">
            <a:off x="5962650" y="2647950"/>
            <a:ext cx="685800" cy="114300"/>
          </a:xfrm>
          <a:prstGeom prst="line">
            <a:avLst/>
          </a:prstGeom>
          <a:ln w="34925">
            <a:solidFill>
              <a:srgbClr val="442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066800"/>
            <a:ext cx="434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5029200"/>
            <a:ext cx="449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could work …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7" name="Flowchart: Alternate Process 6"/>
          <p:cNvSpPr/>
          <p:nvPr/>
        </p:nvSpPr>
        <p:spPr bwMode="auto">
          <a:xfrm>
            <a:off x="457200" y="1447800"/>
            <a:ext cx="1905000" cy="9144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Sender/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remitter</a:t>
            </a:r>
            <a:endParaRPr lang="ro-RO" b="1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 bwMode="auto">
          <a:xfrm>
            <a:off x="381000" y="4572000"/>
            <a:ext cx="1981200" cy="9906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Beneficiary/ Receiver</a:t>
            </a:r>
            <a:endParaRPr lang="ro-RO" b="1" dirty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>
            <a:stCxn id="7" idx="2"/>
            <a:endCxn id="8" idx="0"/>
          </p:cNvCxnSpPr>
          <p:nvPr/>
        </p:nvCxnSpPr>
        <p:spPr>
          <a:xfrm rot="5400000">
            <a:off x="285750" y="3448050"/>
            <a:ext cx="2209800" cy="38100"/>
          </a:xfrm>
          <a:prstGeom prst="straightConnector1">
            <a:avLst/>
          </a:prstGeom>
          <a:ln w="38100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Alternate Process 9"/>
          <p:cNvSpPr/>
          <p:nvPr/>
        </p:nvSpPr>
        <p:spPr bwMode="auto">
          <a:xfrm>
            <a:off x="6934200" y="1447800"/>
            <a:ext cx="1828800" cy="9144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Debiting 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Bank </a:t>
            </a:r>
          </a:p>
        </p:txBody>
      </p:sp>
      <p:sp>
        <p:nvSpPr>
          <p:cNvPr id="11" name="Flowchart: Alternate Process 10"/>
          <p:cNvSpPr/>
          <p:nvPr/>
        </p:nvSpPr>
        <p:spPr bwMode="auto">
          <a:xfrm>
            <a:off x="6858000" y="4572000"/>
            <a:ext cx="1752600" cy="990600"/>
          </a:xfrm>
          <a:prstGeom prst="flowChartAlternateProcess">
            <a:avLst/>
          </a:prstGeom>
          <a:solidFill>
            <a:srgbClr val="90CCEE"/>
          </a:solidFill>
          <a:ln>
            <a:noFill/>
            <a:headEnd type="none" w="med" len="med"/>
            <a:tailEnd type="arrow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ctr" anchorCtr="1"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442080"/>
                </a:solidFill>
                <a:latin typeface="Arial" pitchFamily="34" charset="0"/>
                <a:cs typeface="Arial" pitchFamily="34" charset="0"/>
              </a:rPr>
              <a:t>Crediting Bank 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630823" y="3215789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Message</a:t>
            </a:r>
            <a:endParaRPr lang="en-US" sz="16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362200" y="1828800"/>
            <a:ext cx="4572000" cy="1588"/>
          </a:xfrm>
          <a:prstGeom prst="straightConnector1">
            <a:avLst/>
          </a:prstGeom>
          <a:ln w="34925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88504" y="1871246"/>
            <a:ext cx="2507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Collection channels</a:t>
            </a:r>
            <a:endParaRPr lang="en-US" sz="1600" dirty="0"/>
          </a:p>
        </p:txBody>
      </p:sp>
      <p:cxnSp>
        <p:nvCxnSpPr>
          <p:cNvPr id="23" name="Straight Arrow Connector 22"/>
          <p:cNvCxnSpPr>
            <a:stCxn id="8" idx="3"/>
            <a:endCxn id="11" idx="1"/>
          </p:cNvCxnSpPr>
          <p:nvPr/>
        </p:nvCxnSpPr>
        <p:spPr>
          <a:xfrm>
            <a:off x="2362200" y="5067300"/>
            <a:ext cx="4495800" cy="1588"/>
          </a:xfrm>
          <a:prstGeom prst="straightConnector1">
            <a:avLst/>
          </a:prstGeom>
          <a:ln w="34925">
            <a:solidFill>
              <a:srgbClr val="44208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81401" y="4648200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Distribution channels</a:t>
            </a:r>
            <a:endParaRPr lang="en-US" sz="1600" dirty="0"/>
          </a:p>
        </p:txBody>
      </p:sp>
      <p:sp>
        <p:nvSpPr>
          <p:cNvPr id="25" name="Cloud 24"/>
          <p:cNvSpPr/>
          <p:nvPr/>
        </p:nvSpPr>
        <p:spPr>
          <a:xfrm>
            <a:off x="6781800" y="2667000"/>
            <a:ext cx="1828800" cy="1524000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rgbClr val="442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42080"/>
                </a:solidFill>
              </a:rPr>
              <a:t>SWIFT  network</a:t>
            </a:r>
            <a:endParaRPr lang="en-US" dirty="0">
              <a:solidFill>
                <a:srgbClr val="442080"/>
              </a:solidFill>
            </a:endParaRPr>
          </a:p>
        </p:txBody>
      </p:sp>
      <p:cxnSp>
        <p:nvCxnSpPr>
          <p:cNvPr id="31" name="Straight Connector 30"/>
          <p:cNvCxnSpPr>
            <a:endCxn id="25" idx="3"/>
          </p:cNvCxnSpPr>
          <p:nvPr/>
        </p:nvCxnSpPr>
        <p:spPr>
          <a:xfrm rot="5400000">
            <a:off x="7501026" y="2558168"/>
            <a:ext cx="391142" cy="794"/>
          </a:xfrm>
          <a:prstGeom prst="line">
            <a:avLst/>
          </a:prstGeom>
          <a:ln w="34925">
            <a:solidFill>
              <a:srgbClr val="442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1"/>
            <a:endCxn id="11" idx="0"/>
          </p:cNvCxnSpPr>
          <p:nvPr/>
        </p:nvCxnSpPr>
        <p:spPr>
          <a:xfrm rot="16200000" flipH="1">
            <a:off x="7523939" y="4361638"/>
            <a:ext cx="382623" cy="38100"/>
          </a:xfrm>
          <a:prstGeom prst="straightConnector1">
            <a:avLst/>
          </a:prstGeom>
          <a:ln w="34925">
            <a:solidFill>
              <a:srgbClr val="442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on…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Remittances - a new perspective</a:t>
            </a:r>
            <a:endParaRPr lang="en-US" dirty="0"/>
          </a:p>
        </p:txBody>
      </p:sp>
      <p:sp>
        <p:nvSpPr>
          <p:cNvPr id="7" name="Rounded Rectangle 4"/>
          <p:cNvSpPr/>
          <p:nvPr/>
        </p:nvSpPr>
        <p:spPr>
          <a:xfrm>
            <a:off x="914400" y="1066800"/>
            <a:ext cx="5410200" cy="3581400"/>
          </a:xfrm>
          <a:prstGeom prst="roundRect">
            <a:avLst/>
          </a:prstGeom>
          <a:solidFill>
            <a:schemeClr val="bg1"/>
          </a:solidFill>
          <a:ln w="85725" cap="rnd">
            <a:solidFill>
              <a:srgbClr val="90CCEE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contourW="38100">
            <a:bevelT w="63500" h="25400"/>
            <a:extrusionClr>
              <a:srgbClr val="442080"/>
            </a:extrusionClr>
            <a:contourClr>
              <a:srgbClr val="442080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180000" tIns="180000" rIns="180000" bIns="180000" numCol="1" spcCol="1270" anchor="ctr" anchorCtr="1"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2600" b="1" dirty="0" smtClean="0">
                <a:solidFill>
                  <a:srgbClr val="442080"/>
                </a:solidFill>
              </a:rPr>
              <a:t>Collection /Distribution Channel 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442080"/>
                </a:solidFill>
              </a:rPr>
              <a:t> agents, mobile, ATM, online …</a:t>
            </a:r>
          </a:p>
          <a:p>
            <a:pPr>
              <a:spcBef>
                <a:spcPts val="600"/>
              </a:spcBef>
              <a:buNone/>
            </a:pPr>
            <a:r>
              <a:rPr lang="en-US" sz="2600" b="1" dirty="0" smtClean="0">
                <a:solidFill>
                  <a:srgbClr val="442080"/>
                </a:solidFill>
              </a:rPr>
              <a:t>Market environment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442080"/>
                </a:solidFill>
              </a:rPr>
              <a:t> regulatory environment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442080"/>
                </a:solidFill>
              </a:rPr>
              <a:t>Other players (exclusivities)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442080"/>
                </a:solidFill>
              </a:rPr>
              <a:t>Compliance (AML/KYC)</a:t>
            </a:r>
            <a:endParaRPr lang="en-US" sz="2600" b="1" dirty="0" smtClean="0">
              <a:solidFill>
                <a:srgbClr val="442080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  <a:buClr>
                <a:srgbClr val="00B0F0"/>
              </a:buClr>
            </a:pPr>
            <a:r>
              <a:rPr lang="en-US" sz="2600" b="1" dirty="0" smtClean="0">
                <a:solidFill>
                  <a:srgbClr val="442080"/>
                </a:solidFill>
              </a:rPr>
              <a:t>Marketing strategies</a:t>
            </a:r>
          </a:p>
          <a:p>
            <a:pPr marL="0" indent="0" algn="ctr">
              <a:buNone/>
            </a:pPr>
            <a:endParaRPr lang="en-US" sz="2000" dirty="0" smtClean="0">
              <a:solidFill>
                <a:srgbClr val="44208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2514600" y="4953000"/>
            <a:ext cx="6324600" cy="685800"/>
          </a:xfrm>
          <a:prstGeom prst="roundRect">
            <a:avLst/>
          </a:prstGeom>
          <a:solidFill>
            <a:srgbClr val="90CCEE"/>
          </a:solidFill>
          <a:ln w="63500" cap="rnd">
            <a:solidFill>
              <a:srgbClr val="44208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180000" tIns="180000" rIns="180000" bIns="180000" numCol="1" spcCol="1270" anchor="ctr" anchorCtr="0">
            <a:noAutofit/>
          </a:bodyPr>
          <a:lstStyle/>
          <a:p>
            <a:r>
              <a:rPr lang="en-US" sz="2800" b="1" dirty="0" smtClean="0">
                <a:solidFill>
                  <a:srgbClr val="442080"/>
                </a:solidFill>
              </a:rPr>
              <a:t>The challenge is to reach the rural areas</a:t>
            </a:r>
            <a:endParaRPr lang="en-US" sz="2800" b="1" dirty="0">
              <a:solidFill>
                <a:srgbClr val="442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Agenda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Remittances - a new perspective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743200" y="1676400"/>
          <a:ext cx="5257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1676400" y="2514600"/>
          <a:ext cx="9144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Right Arrow 8"/>
          <p:cNvSpPr/>
          <p:nvPr/>
        </p:nvSpPr>
        <p:spPr>
          <a:xfrm>
            <a:off x="1143000" y="3810000"/>
            <a:ext cx="457200" cy="609600"/>
          </a:xfrm>
          <a:prstGeom prst="rightArrow">
            <a:avLst/>
          </a:prstGeom>
          <a:solidFill>
            <a:srgbClr val="442080"/>
          </a:solidFill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Category xmlns="196adb1c-0200-4267-a88c-25de4e42505e" xsi:nil="true"/>
    <Sursa xmlns="196adb1c-0200-4267-a88c-25de4e425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567B39F7485645A87DFD36B6E96FC4" ma:contentTypeVersion="2" ma:contentTypeDescription="Create a new document." ma:contentTypeScope="" ma:versionID="251de108bf6f4804edf4023fa8aaa075">
  <xsd:schema xmlns:xsd="http://www.w3.org/2001/XMLSchema" xmlns:p="http://schemas.microsoft.com/office/2006/metadata/properties" xmlns:ns2="196adb1c-0200-4267-a88c-25de4e42505e" targetNamespace="http://schemas.microsoft.com/office/2006/metadata/properties" ma:root="true" ma:fieldsID="1d76c4191b0e8afcb4a5736f626da7e1" ns2:_="">
    <xsd:import namespace="196adb1c-0200-4267-a88c-25de4e42505e"/>
    <xsd:element name="properties">
      <xsd:complexType>
        <xsd:sequence>
          <xsd:element name="documentManagement">
            <xsd:complexType>
              <xsd:all>
                <xsd:element ref="ns2:Sursa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96adb1c-0200-4267-a88c-25de4e42505e" elementFormDefault="qualified">
    <xsd:import namespace="http://schemas.microsoft.com/office/2006/documentManagement/types"/>
    <xsd:element name="Sursa" ma:index="8" nillable="true" ma:displayName="Source" ma:internalName="Sursa">
      <xsd:simpleType>
        <xsd:restriction base="dms:Text">
          <xsd:maxLength value="255"/>
        </xsd:restriction>
      </xsd:simpleType>
    </xsd:element>
    <xsd:element name="Category" ma:index="9" nillable="true" ma:displayName="Category" ma:internalName="Categor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06659DE-7532-4DE8-9624-290BA690C332}">
  <ds:schemaRefs>
    <ds:schemaRef ds:uri="http://schemas.microsoft.com/office/2006/metadata/properties"/>
    <ds:schemaRef ds:uri="196adb1c-0200-4267-a88c-25de4e42505e"/>
  </ds:schemaRefs>
</ds:datastoreItem>
</file>

<file path=customXml/itemProps2.xml><?xml version="1.0" encoding="utf-8"?>
<ds:datastoreItem xmlns:ds="http://schemas.openxmlformats.org/officeDocument/2006/customXml" ds:itemID="{83367608-5F6E-4B53-8BDF-FA8999A1FD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F97E8D-BDB5-49C1-ABD6-9FE2920832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6adb1c-0200-4267-a88c-25de4e42505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449</Words>
  <Application>Microsoft Office PowerPoint</Application>
  <PresentationFormat>A4 Paper (210x297 mm)</PresentationFormat>
  <Paragraphs>117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Clan-News</vt:lpstr>
      <vt:lpstr>Office Theme</vt:lpstr>
      <vt:lpstr>Remittances - a new perspective - </vt:lpstr>
      <vt:lpstr>Agenda</vt:lpstr>
      <vt:lpstr>About…</vt:lpstr>
      <vt:lpstr>Facts &amp; Figures</vt:lpstr>
      <vt:lpstr>Facts &amp; Figures</vt:lpstr>
      <vt:lpstr>How it works now …</vt:lpstr>
      <vt:lpstr>How it could work …</vt:lpstr>
      <vt:lpstr>Focus on…</vt:lpstr>
      <vt:lpstr>Agenda</vt:lpstr>
      <vt:lpstr>Allevo’s approach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Editor</dc:creator>
  <cp:lastModifiedBy>Alina</cp:lastModifiedBy>
  <cp:revision>663</cp:revision>
  <dcterms:created xsi:type="dcterms:W3CDTF">2011-01-10T15:09:53Z</dcterms:created>
  <dcterms:modified xsi:type="dcterms:W3CDTF">2013-03-14T09:25:31Z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0x0101009A567B39F7485645A87DFD36B6E96FC4</vt:lpwstr>
  </property>
</Properties>
</file>